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699" r:id="rId3"/>
    <p:sldMasterId id="2147483718" r:id="rId4"/>
  </p:sldMasterIdLst>
  <p:notesMasterIdLst>
    <p:notesMasterId r:id="rId32"/>
  </p:notesMasterIdLst>
  <p:sldIdLst>
    <p:sldId id="742" r:id="rId5"/>
    <p:sldId id="261" r:id="rId6"/>
    <p:sldId id="412" r:id="rId7"/>
    <p:sldId id="573" r:id="rId8"/>
    <p:sldId id="642" r:id="rId9"/>
    <p:sldId id="575" r:id="rId10"/>
    <p:sldId id="644" r:id="rId11"/>
    <p:sldId id="577" r:id="rId12"/>
    <p:sldId id="414" r:id="rId13"/>
    <p:sldId id="645" r:id="rId14"/>
    <p:sldId id="416" r:id="rId15"/>
    <p:sldId id="417" r:id="rId16"/>
    <p:sldId id="418" r:id="rId17"/>
    <p:sldId id="420" r:id="rId18"/>
    <p:sldId id="419" r:id="rId19"/>
    <p:sldId id="741" r:id="rId20"/>
    <p:sldId id="743" r:id="rId21"/>
    <p:sldId id="421" r:id="rId22"/>
    <p:sldId id="740" r:id="rId23"/>
    <p:sldId id="646" r:id="rId24"/>
    <p:sldId id="647" r:id="rId25"/>
    <p:sldId id="652" r:id="rId26"/>
    <p:sldId id="581" r:id="rId27"/>
    <p:sldId id="651" r:id="rId28"/>
    <p:sldId id="738" r:id="rId29"/>
    <p:sldId id="739" r:id="rId30"/>
    <p:sldId id="648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默认节" id="{96C3585F-D207-4171-B917-75C0E04F577D}">
          <p14:sldIdLst>
            <p14:sldId id="256"/>
            <p14:sldId id="650"/>
            <p14:sldId id="716"/>
            <p14:sldId id="677"/>
            <p14:sldId id="261"/>
            <p14:sldId id="411"/>
            <p14:sldId id="405"/>
            <p14:sldId id="410"/>
            <p14:sldId id="408"/>
            <p14:sldId id="736"/>
            <p14:sldId id="740"/>
            <p14:sldId id="412"/>
            <p14:sldId id="573"/>
            <p14:sldId id="642"/>
            <p14:sldId id="575"/>
            <p14:sldId id="644"/>
            <p14:sldId id="577"/>
            <p14:sldId id="414"/>
            <p14:sldId id="645"/>
            <p14:sldId id="416"/>
            <p14:sldId id="417"/>
            <p14:sldId id="418"/>
            <p14:sldId id="420"/>
            <p14:sldId id="419"/>
            <p14:sldId id="421"/>
            <p14:sldId id="646"/>
            <p14:sldId id="647"/>
            <p14:sldId id="737"/>
            <p14:sldId id="652"/>
            <p14:sldId id="581"/>
            <p14:sldId id="651"/>
            <p14:sldId id="738"/>
            <p14:sldId id="739"/>
          </p14:sldIdLst>
        </p14:section>
        <p14:section name="2" id="{127A6CB6-19DC-4053-B2DE-A02EBF2CBC87}">
          <p14:sldIdLst>
            <p14:sldId id="64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27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1CBD"/>
    <a:srgbClr val="074D93"/>
    <a:srgbClr val="1E0A94"/>
    <a:srgbClr val="F70F4C"/>
    <a:srgbClr val="00AB27"/>
    <a:srgbClr val="FF3DDD"/>
    <a:srgbClr val="3734CD"/>
    <a:srgbClr val="DDEBF7"/>
    <a:srgbClr val="9D1F19"/>
    <a:srgbClr val="E084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927" autoAdjust="0"/>
    <p:restoredTop sz="92821" autoAdjust="0"/>
  </p:normalViewPr>
  <p:slideViewPr>
    <p:cSldViewPr snapToGrid="0" showGuides="1">
      <p:cViewPr>
        <p:scale>
          <a:sx n="125" d="100"/>
          <a:sy n="125" d="100"/>
        </p:scale>
        <p:origin x="-252" y="-162"/>
      </p:cViewPr>
      <p:guideLst>
        <p:guide orient="horz" pos="3271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D6D6C-99D5-4BB5-A64E-246D0308FDAD}" type="datetimeFigureOut">
              <a:rPr lang="zh-CN" altLang="en-US" smtClean="0"/>
              <a:pPr/>
              <a:t>2022/4/19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7D714-0B8D-4356-AEEB-438EA32BFA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4084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7D714-0B8D-4356-AEEB-438EA32BFAD9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9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ce4bdb768f5b">
            <a:extLst>
              <a:ext uri="{FF2B5EF4-FFF2-40B4-BE49-F238E27FC236}">
                <a16:creationId xmlns:a16="http://schemas.microsoft.com/office/drawing/2014/main" xmlns="" id="{51CCD159-F17A-4BA1-BFB0-A1C682D5CA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95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879C3A49-E11F-4E8D-ACE5-C8E44F603DA6}"/>
              </a:ext>
            </a:extLst>
          </p:cNvPr>
          <p:cNvSpPr/>
          <p:nvPr/>
        </p:nvSpPr>
        <p:spPr>
          <a:xfrm>
            <a:off x="1235389" y="1957501"/>
            <a:ext cx="4037810" cy="5656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全覆盖系列培训之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0" scaled="1"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——</a:t>
            </a:r>
          </a:p>
        </p:txBody>
      </p:sp>
      <p:pic>
        <p:nvPicPr>
          <p:cNvPr id="11" name="图片 10" descr="矢量智能对象">
            <a:extLst>
              <a:ext uri="{FF2B5EF4-FFF2-40B4-BE49-F238E27FC236}">
                <a16:creationId xmlns:a16="http://schemas.microsoft.com/office/drawing/2014/main" xmlns="" id="{F4C69855-3DFD-4117-9F75-11016E0ECC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8817" y="1990080"/>
            <a:ext cx="4814113" cy="2867321"/>
          </a:xfrm>
          <a:prstGeom prst="rect">
            <a:avLst/>
          </a:prstGeom>
        </p:spPr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xmlns="" id="{2B1FD896-4F6B-4FFE-8B32-84D5A7BF9D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5388" y="2707754"/>
            <a:ext cx="4593911" cy="714296"/>
          </a:xfrm>
          <a:prstGeom prst="rect">
            <a:avLst/>
          </a:prstGeom>
        </p:spPr>
        <p:txBody>
          <a:bodyPr anchor="ctr" anchorCtr="0"/>
          <a:lstStyle>
            <a:lvl1pPr marL="0" indent="0" algn="l" defTabSz="457200" rtl="0" eaLnBrk="1" latinLnBrk="0" hangingPunct="1">
              <a:lnSpc>
                <a:spcPct val="120000"/>
              </a:lnSpc>
              <a:buNone/>
              <a:defRPr lang="zh-CN" altLang="en-US" sz="3600" b="1" kern="1200" spc="600" dirty="0">
                <a:gradFill flip="none" rotWithShape="1">
                  <a:gsLst>
                    <a:gs pos="0">
                      <a:srgbClr val="0B5B9F"/>
                    </a:gs>
                    <a:gs pos="100000">
                      <a:srgbClr val="00194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添加标题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C74BEDB6-B156-40BC-B754-8B08831DD8B3}"/>
              </a:ext>
            </a:extLst>
          </p:cNvPr>
          <p:cNvGrpSpPr/>
          <p:nvPr/>
        </p:nvGrpSpPr>
        <p:grpSpPr>
          <a:xfrm>
            <a:off x="1325035" y="4130629"/>
            <a:ext cx="1797060" cy="383074"/>
            <a:chOff x="1638300" y="4281001"/>
            <a:chExt cx="1797060" cy="383074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3381A0A4-AA2D-4A19-8044-7D2512A79EF5}"/>
                </a:ext>
              </a:extLst>
            </p:cNvPr>
            <p:cNvSpPr/>
            <p:nvPr/>
          </p:nvSpPr>
          <p:spPr>
            <a:xfrm>
              <a:off x="1638300" y="4281001"/>
              <a:ext cx="1797060" cy="383074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4E60D4"/>
                </a:gs>
                <a:gs pos="100000">
                  <a:srgbClr val="00194C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inpin heiti" panose="00000500000000000000" pitchFamily="2" charset="-122"/>
                <a:ea typeface="inpin heiti" panose="00000500000000000000" pitchFamily="2" charset="-122"/>
                <a:cs typeface="+mn-cs"/>
                <a:sym typeface="inpin heiti" panose="00000500000000000000" pitchFamily="2" charset="-122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09FAAF63-0397-4BFA-AE83-1FC7083455C2}"/>
                </a:ext>
              </a:extLst>
            </p:cNvPr>
            <p:cNvSpPr/>
            <p:nvPr/>
          </p:nvSpPr>
          <p:spPr>
            <a:xfrm>
              <a:off x="1673225" y="4308069"/>
              <a:ext cx="1727212" cy="3289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rPr>
                <a:t>经传投研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rPr>
                <a:t>-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cs typeface="+mn-cs"/>
                  <a:sym typeface="inpin heiti" panose="00000500000000000000" pitchFamily="2" charset="-122"/>
                </a:rPr>
                <a:t>张明科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73D2E9C4-192B-4E82-9D7C-223BC78392FE}"/>
              </a:ext>
            </a:extLst>
          </p:cNvPr>
          <p:cNvSpPr txBox="1"/>
          <p:nvPr userDrawn="1"/>
        </p:nvSpPr>
        <p:spPr>
          <a:xfrm>
            <a:off x="1235389" y="4566744"/>
            <a:ext cx="2009834" cy="29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lnSpc>
                <a:spcPct val="130000"/>
              </a:lnSpc>
              <a:spcBef>
                <a:spcPts val="1000"/>
              </a:spcBef>
            </a:pPr>
            <a:r>
              <a:rPr lang="zh-CN" altLang="en-US" sz="1100" dirty="0"/>
              <a:t>执业编号：</a:t>
            </a:r>
            <a:r>
              <a:rPr lang="en-US" altLang="zh-CN" sz="1100" dirty="0"/>
              <a:t>A1120619100001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28823768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856" userDrawn="1">
          <p15:clr>
            <a:srgbClr val="FBAE40"/>
          </p15:clr>
        </p15:guide>
        <p15:guide id="4" pos="82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4332E82E-F2AF-4523-834D-3707DD1A7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00"/>
          <a:stretch/>
        </p:blipFill>
        <p:spPr>
          <a:xfrm>
            <a:off x="-1" y="-1"/>
            <a:ext cx="12176779" cy="6858001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5E31619B-BB85-4203-ABB6-04D0E70B70A6}"/>
              </a:ext>
            </a:extLst>
          </p:cNvPr>
          <p:cNvGrpSpPr/>
          <p:nvPr userDrawn="1"/>
        </p:nvGrpSpPr>
        <p:grpSpPr>
          <a:xfrm>
            <a:off x="2783840" y="2057400"/>
            <a:ext cx="2472030" cy="2453640"/>
            <a:chOff x="1615440" y="2057400"/>
            <a:chExt cx="2472030" cy="245364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xmlns="" id="{C4693A0C-96C3-464B-90F5-BFE5273AF350}"/>
                </a:ext>
              </a:extLst>
            </p:cNvPr>
            <p:cNvSpPr/>
            <p:nvPr userDrawn="1"/>
          </p:nvSpPr>
          <p:spPr>
            <a:xfrm>
              <a:off x="1615440" y="2057400"/>
              <a:ext cx="2453640" cy="2453640"/>
            </a:xfrm>
            <a:prstGeom prst="ellipse">
              <a:avLst/>
            </a:pr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31E40B09-5F71-412A-B479-B3D0A2F6DB32}"/>
                </a:ext>
              </a:extLst>
            </p:cNvPr>
            <p:cNvSpPr/>
            <p:nvPr userDrawn="1"/>
          </p:nvSpPr>
          <p:spPr>
            <a:xfrm>
              <a:off x="3276495" y="3718455"/>
              <a:ext cx="792585" cy="792585"/>
            </a:xfrm>
            <a:prstGeom prst="ellipse">
              <a:avLst/>
            </a:prstGeom>
            <a:solidFill>
              <a:srgbClr val="6C92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MH_Others_1">
              <a:extLst>
                <a:ext uri="{FF2B5EF4-FFF2-40B4-BE49-F238E27FC236}">
                  <a16:creationId xmlns:a16="http://schemas.microsoft.com/office/drawing/2014/main" xmlns="" id="{B2258B0D-CE68-42E5-B090-CC59D4FFD569}"/>
                </a:ext>
              </a:extLst>
            </p:cNvPr>
            <p:cNvSpPr txBox="1"/>
            <p:nvPr userDrawn="1">
              <p:custDataLst>
                <p:tags r:id="rId1"/>
              </p:custDataLst>
            </p:nvPr>
          </p:nvSpPr>
          <p:spPr>
            <a:xfrm>
              <a:off x="1633832" y="2860251"/>
              <a:ext cx="2453638" cy="8479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  <a:cs typeface="Arial" pitchFamily="34" charset="0"/>
                </a:rPr>
                <a:t>Part 3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软雅黑"/>
                <a:cs typeface="Arial" pitchFamily="34" charset="0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22B47238-C224-47DA-A368-2A7A8EC06C99}"/>
              </a:ext>
            </a:extLst>
          </p:cNvPr>
          <p:cNvSpPr/>
          <p:nvPr userDrawn="1"/>
        </p:nvSpPr>
        <p:spPr>
          <a:xfrm>
            <a:off x="6011803" y="2860251"/>
            <a:ext cx="3262432" cy="10050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60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指标用法</a:t>
            </a:r>
          </a:p>
        </p:txBody>
      </p:sp>
    </p:spTree>
    <p:extLst>
      <p:ext uri="{BB962C8B-B14F-4D97-AF65-F5344CB8AC3E}">
        <p14:creationId xmlns:p14="http://schemas.microsoft.com/office/powerpoint/2010/main" xmlns="" val="374977307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ce4bdb768f5b">
            <a:extLst>
              <a:ext uri="{FF2B5EF4-FFF2-40B4-BE49-F238E27FC236}">
                <a16:creationId xmlns:a16="http://schemas.microsoft.com/office/drawing/2014/main" xmlns="" id="{B0C5788B-DC2B-40F3-AE08-CDE01FDE70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39B4FC1-B336-4322-A328-FD49B7804E58}"/>
              </a:ext>
            </a:extLst>
          </p:cNvPr>
          <p:cNvSpPr txBox="1"/>
          <p:nvPr userDrawn="1"/>
        </p:nvSpPr>
        <p:spPr>
          <a:xfrm>
            <a:off x="7607935" y="6416040"/>
            <a:ext cx="4113530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74D93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经过我们的努力 · 把知识与财富传递到您的手中</a:t>
            </a:r>
          </a:p>
        </p:txBody>
      </p:sp>
      <p:pic>
        <p:nvPicPr>
          <p:cNvPr id="7" name="图片 6" descr="00 1">
            <a:extLst>
              <a:ext uri="{FF2B5EF4-FFF2-40B4-BE49-F238E27FC236}">
                <a16:creationId xmlns:a16="http://schemas.microsoft.com/office/drawing/2014/main" xmlns="" id="{35864A90-A658-4C24-9C9D-AC3C769E50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6180" y="179070"/>
            <a:ext cx="1383030" cy="300355"/>
          </a:xfrm>
          <a:prstGeom prst="rect">
            <a:avLst/>
          </a:prstGeom>
        </p:spPr>
      </p:pic>
      <p:sp>
        <p:nvSpPr>
          <p:cNvPr id="13" name="文本占位符 7">
            <a:extLst>
              <a:ext uri="{FF2B5EF4-FFF2-40B4-BE49-F238E27FC236}">
                <a16:creationId xmlns:a16="http://schemas.microsoft.com/office/drawing/2014/main" xmlns="" id="{74E72F55-58C5-42F6-BCB1-FFD6FF27B834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文本占位符 11">
            <a:extLst>
              <a:ext uri="{FF2B5EF4-FFF2-40B4-BE49-F238E27FC236}">
                <a16:creationId xmlns:a16="http://schemas.microsoft.com/office/drawing/2014/main" xmlns="" id="{988EF5D4-4799-4D78-9917-B3D784222B1D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4378F2A4-EA7E-4EAC-A0BF-B87F69E579D7}"/>
              </a:ext>
            </a:extLst>
          </p:cNvPr>
          <p:cNvGrpSpPr/>
          <p:nvPr userDrawn="1"/>
        </p:nvGrpSpPr>
        <p:grpSpPr>
          <a:xfrm>
            <a:off x="1179830" y="1266190"/>
            <a:ext cx="9764378" cy="0"/>
            <a:chOff x="1179830" y="1653540"/>
            <a:chExt cx="9764378" cy="0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9E9585A2-AB4B-4994-A8B0-A3D4952F37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DF6C3FC2-8F46-4578-B21F-4AFD9F1F68B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6EC1B7C5-6D4B-4B53-B2E7-5A26890A68A9}"/>
              </a:ext>
            </a:extLst>
          </p:cNvPr>
          <p:cNvSpPr txBox="1"/>
          <p:nvPr userDrawn="1"/>
        </p:nvSpPr>
        <p:spPr>
          <a:xfrm>
            <a:off x="579755" y="6446281"/>
            <a:ext cx="64484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000" dirty="0">
                <a:solidFill>
                  <a:srgbClr val="073A6D"/>
                </a:solidFill>
              </a:rPr>
              <a:t>风险提示：观点基于软件数据和理论模型分析，仅供参考，不构成买卖建议，股市有风险，投资需谨慎。</a:t>
            </a:r>
          </a:p>
        </p:txBody>
      </p:sp>
    </p:spTree>
    <p:extLst>
      <p:ext uri="{BB962C8B-B14F-4D97-AF65-F5344CB8AC3E}">
        <p14:creationId xmlns:p14="http://schemas.microsoft.com/office/powerpoint/2010/main" xmlns="" val="40559636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20">
            <a:extLst>
              <a:ext uri="{FF2B5EF4-FFF2-40B4-BE49-F238E27FC236}">
                <a16:creationId xmlns:a16="http://schemas.microsoft.com/office/drawing/2014/main" xmlns="" id="{AADC34D1-E723-4FCA-BABE-9E56EC797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085" y="-41275"/>
            <a:ext cx="12287885" cy="691197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5ACDEAC6-3FDB-43EC-9BA6-74D043B37F47}"/>
              </a:ext>
            </a:extLst>
          </p:cNvPr>
          <p:cNvSpPr/>
          <p:nvPr userDrawn="1"/>
        </p:nvSpPr>
        <p:spPr>
          <a:xfrm>
            <a:off x="4004945" y="2544445"/>
            <a:ext cx="4182110" cy="90297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0" i="0" u="none" strike="noStrike" kern="1200" cap="none" spc="20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经过我们的努力 </a:t>
            </a:r>
            <a:endParaRPr kumimoji="0" lang="en-US" altLang="zh-CN" sz="2200" b="0" i="0" u="none" strike="noStrike" kern="1200" cap="none" spc="20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0" i="0" u="none" strike="noStrike" kern="1200" cap="none" spc="20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把知识与财富传递到您的手中</a:t>
            </a:r>
            <a:endParaRPr kumimoji="0" lang="zh-CN" altLang="en-US" sz="2200" b="1" i="0" u="none" strike="noStrike" kern="1200" cap="none" spc="20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8" name="图片 7" descr="白">
            <a:extLst>
              <a:ext uri="{FF2B5EF4-FFF2-40B4-BE49-F238E27FC236}">
                <a16:creationId xmlns:a16="http://schemas.microsoft.com/office/drawing/2014/main" xmlns="" id="{C54FECBB-69A8-4281-9D53-A7C2E89279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10530" y="1920240"/>
            <a:ext cx="1171575" cy="2647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CADF851-A8D4-45BF-BCF2-533DCDD7DC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79090" y="1101725"/>
            <a:ext cx="6434455" cy="499300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E084C24A-F818-412C-BCE9-27C508FEED34}"/>
              </a:ext>
            </a:extLst>
          </p:cNvPr>
          <p:cNvSpPr/>
          <p:nvPr userDrawn="1"/>
        </p:nvSpPr>
        <p:spPr>
          <a:xfrm>
            <a:off x="4005262" y="2219407"/>
            <a:ext cx="4182110" cy="8704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0" i="0" u="none" strike="noStrike" kern="1200" cap="none" spc="20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唯有不断的学习</a:t>
            </a:r>
            <a:endParaRPr kumimoji="0" lang="en-US" altLang="zh-CN" sz="2200" b="0" i="0" u="none" strike="noStrike" kern="1200" cap="none" spc="20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0" i="0" u="none" strike="noStrike" kern="1200" cap="none" spc="20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才可以在股市里长期生存</a:t>
            </a:r>
            <a:endParaRPr kumimoji="0" lang="zh-CN" altLang="en-US" sz="2200" b="1" i="0" u="none" strike="noStrike" kern="1200" cap="none" spc="20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4" name="图片 13" descr="白">
            <a:extLst>
              <a:ext uri="{FF2B5EF4-FFF2-40B4-BE49-F238E27FC236}">
                <a16:creationId xmlns:a16="http://schemas.microsoft.com/office/drawing/2014/main" xmlns="" id="{32FDA9D0-0EE7-4D3F-953A-30014DEC9D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10530" y="1854835"/>
            <a:ext cx="1171575" cy="26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1065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4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椭圆 71">
            <a:extLst>
              <a:ext uri="{FF2B5EF4-FFF2-40B4-BE49-F238E27FC236}">
                <a16:creationId xmlns:a16="http://schemas.microsoft.com/office/drawing/2014/main" xmlns="" id="{C342E683-9954-4EA7-A00B-0E18D858722C}"/>
              </a:ext>
            </a:extLst>
          </p:cNvPr>
          <p:cNvSpPr/>
          <p:nvPr userDrawn="1"/>
        </p:nvSpPr>
        <p:spPr>
          <a:xfrm>
            <a:off x="4758074" y="753893"/>
            <a:ext cx="713428" cy="713428"/>
          </a:xfrm>
          <a:prstGeom prst="ellipse">
            <a:avLst/>
          </a:prstGeom>
          <a:solidFill>
            <a:srgbClr val="6C92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96" name="椭圆 95">
            <a:extLst>
              <a:ext uri="{FF2B5EF4-FFF2-40B4-BE49-F238E27FC236}">
                <a16:creationId xmlns:a16="http://schemas.microsoft.com/office/drawing/2014/main" xmlns="" id="{C7B9D94A-9ED9-4CFD-97F7-338D52B61D7D}"/>
              </a:ext>
            </a:extLst>
          </p:cNvPr>
          <p:cNvSpPr/>
          <p:nvPr userDrawn="1"/>
        </p:nvSpPr>
        <p:spPr>
          <a:xfrm>
            <a:off x="4869180" y="686969"/>
            <a:ext cx="2453640" cy="2453640"/>
          </a:xfrm>
          <a:prstGeom prst="ellipse">
            <a:avLst/>
          </a:prstGeom>
          <a:solidFill>
            <a:srgbClr val="48A2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MH_Others_1">
            <a:extLst>
              <a:ext uri="{FF2B5EF4-FFF2-40B4-BE49-F238E27FC236}">
                <a16:creationId xmlns:a16="http://schemas.microsoft.com/office/drawing/2014/main" xmlns="" id="{CB3D5074-A52C-4E57-8165-7C4867861F52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5110163" y="1996043"/>
            <a:ext cx="2056946" cy="568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Contents</a:t>
            </a:r>
            <a:endParaRPr lang="zh-CN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19" name="MH_Others_1">
            <a:extLst>
              <a:ext uri="{FF2B5EF4-FFF2-40B4-BE49-F238E27FC236}">
                <a16:creationId xmlns:a16="http://schemas.microsoft.com/office/drawing/2014/main" xmlns="" id="{7F417F48-7619-45C6-AC31-7E94B056315B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5110163" y="1341506"/>
            <a:ext cx="2056946" cy="568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目   录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grpSp>
        <p:nvGrpSpPr>
          <p:cNvPr id="124" name="组合 123">
            <a:extLst>
              <a:ext uri="{FF2B5EF4-FFF2-40B4-BE49-F238E27FC236}">
                <a16:creationId xmlns:a16="http://schemas.microsoft.com/office/drawing/2014/main" xmlns="" id="{942E3C86-4437-4E97-AAEB-014CD2F4A73D}"/>
              </a:ext>
            </a:extLst>
          </p:cNvPr>
          <p:cNvGrpSpPr/>
          <p:nvPr userDrawn="1"/>
        </p:nvGrpSpPr>
        <p:grpSpPr>
          <a:xfrm>
            <a:off x="1393316" y="3801495"/>
            <a:ext cx="952500" cy="952500"/>
            <a:chOff x="2216279" y="3422965"/>
            <a:chExt cx="952500" cy="952500"/>
          </a:xfrm>
        </p:grpSpPr>
        <p:sp>
          <p:nvSpPr>
            <p:cNvPr id="74" name="椭圆 73">
              <a:extLst>
                <a:ext uri="{FF2B5EF4-FFF2-40B4-BE49-F238E27FC236}">
                  <a16:creationId xmlns:a16="http://schemas.microsoft.com/office/drawing/2014/main" xmlns="" id="{BCF9846A-B801-49F5-B12E-9F1F137F8690}"/>
                </a:ext>
              </a:extLst>
            </p:cNvPr>
            <p:cNvSpPr/>
            <p:nvPr userDrawn="1"/>
          </p:nvSpPr>
          <p:spPr>
            <a:xfrm>
              <a:off x="2910172" y="4148747"/>
              <a:ext cx="191910" cy="191910"/>
            </a:xfrm>
            <a:prstGeom prst="ellipse">
              <a:avLst/>
            </a:prstGeom>
            <a:solidFill>
              <a:srgbClr val="6C92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6" name="椭圆 75">
              <a:extLst>
                <a:ext uri="{FF2B5EF4-FFF2-40B4-BE49-F238E27FC236}">
                  <a16:creationId xmlns:a16="http://schemas.microsoft.com/office/drawing/2014/main" xmlns="" id="{EE7E8E86-D72A-4381-9476-709DED864511}"/>
                </a:ext>
              </a:extLst>
            </p:cNvPr>
            <p:cNvSpPr/>
            <p:nvPr userDrawn="1"/>
          </p:nvSpPr>
          <p:spPr>
            <a:xfrm>
              <a:off x="2216279" y="3422965"/>
              <a:ext cx="952500" cy="952500"/>
            </a:xfrm>
            <a:prstGeom prst="ellipse">
              <a:avLst/>
            </a:pr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xmlns="" id="{CF512409-FD5B-468F-B29C-04AB8A349AFD}"/>
                </a:ext>
              </a:extLst>
            </p:cNvPr>
            <p:cNvSpPr txBox="1"/>
            <p:nvPr userDrawn="1"/>
          </p:nvSpPr>
          <p:spPr>
            <a:xfrm>
              <a:off x="2297179" y="3514494"/>
              <a:ext cx="81304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01</a:t>
              </a:r>
              <a:endPara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80" name="文本框 79">
            <a:extLst>
              <a:ext uri="{FF2B5EF4-FFF2-40B4-BE49-F238E27FC236}">
                <a16:creationId xmlns:a16="http://schemas.microsoft.com/office/drawing/2014/main" xmlns="" id="{F0849A17-8B92-46DB-997B-6EF973BF8557}"/>
              </a:ext>
            </a:extLst>
          </p:cNvPr>
          <p:cNvSpPr txBox="1"/>
          <p:nvPr userDrawn="1"/>
        </p:nvSpPr>
        <p:spPr>
          <a:xfrm>
            <a:off x="1315568" y="48455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+mj-lt"/>
              </a:rPr>
              <a:t>Part One</a:t>
            </a:r>
            <a:endParaRPr lang="zh-CN" altLang="en-US" dirty="0">
              <a:latin typeface="+mj-lt"/>
            </a:endParaRP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xmlns="" id="{8400B828-E02A-4220-BF02-5C9A996C24D5}"/>
              </a:ext>
            </a:extLst>
          </p:cNvPr>
          <p:cNvSpPr txBox="1"/>
          <p:nvPr userDrawn="1"/>
        </p:nvSpPr>
        <p:spPr>
          <a:xfrm>
            <a:off x="1073546" y="5235223"/>
            <a:ext cx="159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指标含义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xmlns="" id="{636CCD0E-61BE-4F7D-B739-FB6BBA2B496C}"/>
              </a:ext>
            </a:extLst>
          </p:cNvPr>
          <p:cNvSpPr txBox="1"/>
          <p:nvPr userDrawn="1"/>
        </p:nvSpPr>
        <p:spPr>
          <a:xfrm>
            <a:off x="3437249" y="4826789"/>
            <a:ext cx="109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+mj-lt"/>
              </a:rPr>
              <a:t>Part Two</a:t>
            </a:r>
            <a:endParaRPr lang="zh-CN" altLang="en-US" dirty="0">
              <a:latin typeface="+mj-lt"/>
            </a:endParaRPr>
          </a:p>
        </p:txBody>
      </p:sp>
      <p:grpSp>
        <p:nvGrpSpPr>
          <p:cNvPr id="123" name="组合 122">
            <a:extLst>
              <a:ext uri="{FF2B5EF4-FFF2-40B4-BE49-F238E27FC236}">
                <a16:creationId xmlns:a16="http://schemas.microsoft.com/office/drawing/2014/main" xmlns="" id="{C06EC939-46BE-468F-ACDA-E1DF937C5C12}"/>
              </a:ext>
            </a:extLst>
          </p:cNvPr>
          <p:cNvGrpSpPr/>
          <p:nvPr userDrawn="1"/>
        </p:nvGrpSpPr>
        <p:grpSpPr>
          <a:xfrm>
            <a:off x="3506533" y="3820230"/>
            <a:ext cx="952500" cy="952500"/>
            <a:chOff x="4495929" y="3441700"/>
            <a:chExt cx="952500" cy="952500"/>
          </a:xfrm>
        </p:grpSpPr>
        <p:sp>
          <p:nvSpPr>
            <p:cNvPr id="100" name="椭圆 99">
              <a:extLst>
                <a:ext uri="{FF2B5EF4-FFF2-40B4-BE49-F238E27FC236}">
                  <a16:creationId xmlns:a16="http://schemas.microsoft.com/office/drawing/2014/main" xmlns="" id="{743EF34F-C5D5-4CAF-BB56-BA1388B04585}"/>
                </a:ext>
              </a:extLst>
            </p:cNvPr>
            <p:cNvSpPr/>
            <p:nvPr userDrawn="1"/>
          </p:nvSpPr>
          <p:spPr>
            <a:xfrm>
              <a:off x="4495929" y="3441700"/>
              <a:ext cx="952500" cy="952500"/>
            </a:xfrm>
            <a:prstGeom prst="ellipse">
              <a:avLst/>
            </a:prstGeom>
            <a:solidFill>
              <a:srgbClr val="6C92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xmlns="" id="{3B51690D-BDC1-4DF7-8BDF-88593AD6F254}"/>
                </a:ext>
              </a:extLst>
            </p:cNvPr>
            <p:cNvSpPr txBox="1"/>
            <p:nvPr userDrawn="1"/>
          </p:nvSpPr>
          <p:spPr>
            <a:xfrm>
              <a:off x="4565657" y="3533229"/>
              <a:ext cx="81304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02</a:t>
              </a:r>
              <a:endPara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4" name="椭圆 103">
              <a:extLst>
                <a:ext uri="{FF2B5EF4-FFF2-40B4-BE49-F238E27FC236}">
                  <a16:creationId xmlns:a16="http://schemas.microsoft.com/office/drawing/2014/main" xmlns="" id="{FA48F504-2AD0-4F40-B708-5D6E517C5BFA}"/>
                </a:ext>
              </a:extLst>
            </p:cNvPr>
            <p:cNvSpPr/>
            <p:nvPr userDrawn="1"/>
          </p:nvSpPr>
          <p:spPr>
            <a:xfrm>
              <a:off x="5203969" y="4148747"/>
              <a:ext cx="191910" cy="191910"/>
            </a:xfrm>
            <a:prstGeom prst="ellipse">
              <a:avLst/>
            </a:pr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5" name="文本框 124">
            <a:extLst>
              <a:ext uri="{FF2B5EF4-FFF2-40B4-BE49-F238E27FC236}">
                <a16:creationId xmlns:a16="http://schemas.microsoft.com/office/drawing/2014/main" xmlns="" id="{C00F5898-D02E-41C6-85CC-827D395B6F93}"/>
              </a:ext>
            </a:extLst>
          </p:cNvPr>
          <p:cNvSpPr txBox="1"/>
          <p:nvPr userDrawn="1"/>
        </p:nvSpPr>
        <p:spPr>
          <a:xfrm>
            <a:off x="3186763" y="5235223"/>
            <a:ext cx="159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指标构成</a:t>
            </a: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xmlns="" id="{B5660EA0-4CE5-44B4-B057-FCB30D15D170}"/>
              </a:ext>
            </a:extLst>
          </p:cNvPr>
          <p:cNvSpPr txBox="1"/>
          <p:nvPr userDrawn="1"/>
        </p:nvSpPr>
        <p:spPr>
          <a:xfrm>
            <a:off x="5460730" y="4840806"/>
            <a:ext cx="127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+mj-lt"/>
              </a:rPr>
              <a:t>Part Three</a:t>
            </a:r>
            <a:endParaRPr lang="zh-CN" altLang="en-US" dirty="0">
              <a:latin typeface="+mj-lt"/>
            </a:endParaRPr>
          </a:p>
        </p:txBody>
      </p:sp>
      <p:grpSp>
        <p:nvGrpSpPr>
          <p:cNvPr id="121" name="组合 120">
            <a:extLst>
              <a:ext uri="{FF2B5EF4-FFF2-40B4-BE49-F238E27FC236}">
                <a16:creationId xmlns:a16="http://schemas.microsoft.com/office/drawing/2014/main" xmlns="" id="{C7EE21A0-6B3F-4F5F-9A2F-93965B20AA09}"/>
              </a:ext>
            </a:extLst>
          </p:cNvPr>
          <p:cNvGrpSpPr/>
          <p:nvPr userDrawn="1"/>
        </p:nvGrpSpPr>
        <p:grpSpPr>
          <a:xfrm>
            <a:off x="5619750" y="3820230"/>
            <a:ext cx="952500" cy="952500"/>
            <a:chOff x="6775579" y="3441700"/>
            <a:chExt cx="952500" cy="952500"/>
          </a:xfrm>
        </p:grpSpPr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xmlns="" id="{A64FE24F-E8A8-4226-B9FC-3974C988FF10}"/>
                </a:ext>
              </a:extLst>
            </p:cNvPr>
            <p:cNvSpPr/>
            <p:nvPr userDrawn="1"/>
          </p:nvSpPr>
          <p:spPr>
            <a:xfrm>
              <a:off x="6775579" y="3441700"/>
              <a:ext cx="952500" cy="952500"/>
            </a:xfrm>
            <a:prstGeom prst="ellipse">
              <a:avLst/>
            </a:pr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xmlns="" id="{37620401-BFFA-45FE-8298-CEB66F9582A0}"/>
                </a:ext>
              </a:extLst>
            </p:cNvPr>
            <p:cNvSpPr txBox="1"/>
            <p:nvPr userDrawn="1"/>
          </p:nvSpPr>
          <p:spPr>
            <a:xfrm>
              <a:off x="6816484" y="3533229"/>
              <a:ext cx="81304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03</a:t>
              </a:r>
              <a:endPara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xmlns="" id="{2541ECF1-D0B2-41CF-8284-13844F5C3133}"/>
                </a:ext>
              </a:extLst>
            </p:cNvPr>
            <p:cNvSpPr/>
            <p:nvPr userDrawn="1"/>
          </p:nvSpPr>
          <p:spPr>
            <a:xfrm>
              <a:off x="7516801" y="4148747"/>
              <a:ext cx="191910" cy="191910"/>
            </a:xfrm>
            <a:prstGeom prst="ellipse">
              <a:avLst/>
            </a:prstGeom>
            <a:solidFill>
              <a:srgbClr val="6C92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6" name="文本框 125">
            <a:extLst>
              <a:ext uri="{FF2B5EF4-FFF2-40B4-BE49-F238E27FC236}">
                <a16:creationId xmlns:a16="http://schemas.microsoft.com/office/drawing/2014/main" xmlns="" id="{F0BAF5D0-39EA-4295-91EC-AB8A343B216E}"/>
              </a:ext>
            </a:extLst>
          </p:cNvPr>
          <p:cNvSpPr txBox="1"/>
          <p:nvPr userDrawn="1"/>
        </p:nvSpPr>
        <p:spPr>
          <a:xfrm>
            <a:off x="5299980" y="5235223"/>
            <a:ext cx="159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指标用法</a:t>
            </a: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xmlns="" id="{772A52E8-6B90-4546-AC2E-675384DB4B9B}"/>
              </a:ext>
            </a:extLst>
          </p:cNvPr>
          <p:cNvSpPr txBox="1"/>
          <p:nvPr userDrawn="1"/>
        </p:nvSpPr>
        <p:spPr>
          <a:xfrm>
            <a:off x="7635983" y="4865891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+mj-lt"/>
              </a:rPr>
              <a:t>Part Four</a:t>
            </a:r>
            <a:endParaRPr lang="zh-CN" altLang="en-US" dirty="0">
              <a:latin typeface="+mj-lt"/>
            </a:endParaRP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xmlns="" id="{7FF7BB7D-9410-489C-B434-073E53FD1AAD}"/>
              </a:ext>
            </a:extLst>
          </p:cNvPr>
          <p:cNvGrpSpPr/>
          <p:nvPr userDrawn="1"/>
        </p:nvGrpSpPr>
        <p:grpSpPr>
          <a:xfrm>
            <a:off x="7732967" y="3795146"/>
            <a:ext cx="952500" cy="952500"/>
            <a:chOff x="9055229" y="3416616"/>
            <a:chExt cx="952500" cy="952500"/>
          </a:xfrm>
        </p:grpSpPr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xmlns="" id="{F08B97B1-9255-4038-AF97-18247C499772}"/>
                </a:ext>
              </a:extLst>
            </p:cNvPr>
            <p:cNvSpPr/>
            <p:nvPr userDrawn="1"/>
          </p:nvSpPr>
          <p:spPr>
            <a:xfrm>
              <a:off x="9055229" y="3416616"/>
              <a:ext cx="952500" cy="952500"/>
            </a:xfrm>
            <a:prstGeom prst="ellipse">
              <a:avLst/>
            </a:prstGeom>
            <a:solidFill>
              <a:srgbClr val="6C92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xmlns="" id="{7F427554-E88B-4042-A49E-5A89D73167A9}"/>
                </a:ext>
              </a:extLst>
            </p:cNvPr>
            <p:cNvSpPr txBox="1"/>
            <p:nvPr userDrawn="1"/>
          </p:nvSpPr>
          <p:spPr>
            <a:xfrm>
              <a:off x="9124957" y="3508145"/>
              <a:ext cx="81304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04</a:t>
              </a:r>
              <a:endPara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6" name="椭圆 115">
              <a:extLst>
                <a:ext uri="{FF2B5EF4-FFF2-40B4-BE49-F238E27FC236}">
                  <a16:creationId xmlns:a16="http://schemas.microsoft.com/office/drawing/2014/main" xmlns="" id="{E57E33EE-841E-448C-9EB9-999AD4917078}"/>
                </a:ext>
              </a:extLst>
            </p:cNvPr>
            <p:cNvSpPr/>
            <p:nvPr userDrawn="1"/>
          </p:nvSpPr>
          <p:spPr>
            <a:xfrm>
              <a:off x="9770535" y="4148747"/>
              <a:ext cx="191910" cy="191910"/>
            </a:xfrm>
            <a:prstGeom prst="ellipse">
              <a:avLst/>
            </a:pr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27" name="文本框 126">
            <a:extLst>
              <a:ext uri="{FF2B5EF4-FFF2-40B4-BE49-F238E27FC236}">
                <a16:creationId xmlns:a16="http://schemas.microsoft.com/office/drawing/2014/main" xmlns="" id="{D993247A-57C4-46E7-B167-D1837D6778AF}"/>
              </a:ext>
            </a:extLst>
          </p:cNvPr>
          <p:cNvSpPr txBox="1"/>
          <p:nvPr userDrawn="1"/>
        </p:nvSpPr>
        <p:spPr>
          <a:xfrm>
            <a:off x="7413197" y="5235223"/>
            <a:ext cx="159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注意事项</a:t>
            </a:r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xmlns="" id="{31F697BC-DEA9-4548-A80E-C9375A769FD3}"/>
              </a:ext>
            </a:extLst>
          </p:cNvPr>
          <p:cNvSpPr txBox="1"/>
          <p:nvPr userDrawn="1"/>
        </p:nvSpPr>
        <p:spPr>
          <a:xfrm>
            <a:off x="9768436" y="4840806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+mj-lt"/>
              </a:rPr>
              <a:t>Part Five</a:t>
            </a:r>
            <a:endParaRPr lang="zh-CN" altLang="en-US" dirty="0">
              <a:latin typeface="+mj-lt"/>
            </a:endParaRPr>
          </a:p>
        </p:txBody>
      </p:sp>
      <p:grpSp>
        <p:nvGrpSpPr>
          <p:cNvPr id="131" name="组合 130">
            <a:extLst>
              <a:ext uri="{FF2B5EF4-FFF2-40B4-BE49-F238E27FC236}">
                <a16:creationId xmlns:a16="http://schemas.microsoft.com/office/drawing/2014/main" xmlns="" id="{96BC90DC-E364-4BF6-9EB8-53B0CA3CD154}"/>
              </a:ext>
            </a:extLst>
          </p:cNvPr>
          <p:cNvGrpSpPr/>
          <p:nvPr userDrawn="1"/>
        </p:nvGrpSpPr>
        <p:grpSpPr>
          <a:xfrm>
            <a:off x="9846185" y="3820230"/>
            <a:ext cx="952500" cy="952500"/>
            <a:chOff x="6775579" y="3441700"/>
            <a:chExt cx="952500" cy="952500"/>
          </a:xfrm>
        </p:grpSpPr>
        <p:sp>
          <p:nvSpPr>
            <p:cNvPr id="133" name="椭圆 132">
              <a:extLst>
                <a:ext uri="{FF2B5EF4-FFF2-40B4-BE49-F238E27FC236}">
                  <a16:creationId xmlns:a16="http://schemas.microsoft.com/office/drawing/2014/main" xmlns="" id="{043A43B5-9F0F-43D0-88CA-E56485E0EB12}"/>
                </a:ext>
              </a:extLst>
            </p:cNvPr>
            <p:cNvSpPr/>
            <p:nvPr userDrawn="1"/>
          </p:nvSpPr>
          <p:spPr>
            <a:xfrm>
              <a:off x="6775579" y="3441700"/>
              <a:ext cx="952500" cy="952500"/>
            </a:xfrm>
            <a:prstGeom prst="ellipse">
              <a:avLst/>
            </a:pr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xmlns="" id="{305F5CC4-9615-4EA3-A806-AAAA9BA3849E}"/>
                </a:ext>
              </a:extLst>
            </p:cNvPr>
            <p:cNvSpPr txBox="1"/>
            <p:nvPr userDrawn="1"/>
          </p:nvSpPr>
          <p:spPr>
            <a:xfrm>
              <a:off x="6816484" y="3533229"/>
              <a:ext cx="8130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05</a:t>
              </a:r>
              <a:endPara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xmlns="" id="{F8E677FC-062E-4807-AE93-B73F4AA29986}"/>
                </a:ext>
              </a:extLst>
            </p:cNvPr>
            <p:cNvSpPr/>
            <p:nvPr userDrawn="1"/>
          </p:nvSpPr>
          <p:spPr>
            <a:xfrm>
              <a:off x="7516801" y="4148747"/>
              <a:ext cx="191910" cy="191910"/>
            </a:xfrm>
            <a:prstGeom prst="ellipse">
              <a:avLst/>
            </a:prstGeom>
            <a:solidFill>
              <a:srgbClr val="6C92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32" name="文本框 131">
            <a:extLst>
              <a:ext uri="{FF2B5EF4-FFF2-40B4-BE49-F238E27FC236}">
                <a16:creationId xmlns:a16="http://schemas.microsoft.com/office/drawing/2014/main" xmlns="" id="{E92FF78C-5B5B-40BC-822F-DD75ADF998BC}"/>
              </a:ext>
            </a:extLst>
          </p:cNvPr>
          <p:cNvSpPr txBox="1"/>
          <p:nvPr userDrawn="1"/>
        </p:nvSpPr>
        <p:spPr>
          <a:xfrm>
            <a:off x="9526415" y="5235223"/>
            <a:ext cx="159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总结归纳</a:t>
            </a:r>
          </a:p>
        </p:txBody>
      </p:sp>
    </p:spTree>
    <p:extLst>
      <p:ext uri="{BB962C8B-B14F-4D97-AF65-F5344CB8AC3E}">
        <p14:creationId xmlns:p14="http://schemas.microsoft.com/office/powerpoint/2010/main" xmlns="" val="2940307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F6DCBE1-1676-446D-98A9-35D7CE014C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32" b="1673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xmlns="" id="{1FADA9CF-5F46-47EC-AF56-4D7FB8E31782}"/>
              </a:ext>
            </a:extLst>
          </p:cNvPr>
          <p:cNvSpPr/>
          <p:nvPr userDrawn="1"/>
        </p:nvSpPr>
        <p:spPr>
          <a:xfrm>
            <a:off x="4296229" y="1629229"/>
            <a:ext cx="3599543" cy="3599543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xmlns="" id="{3978C22E-52D3-41D7-ACC0-B723055DAB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8675" y="2895600"/>
            <a:ext cx="2914650" cy="1066798"/>
          </a:xfrm>
          <a:prstGeom prst="rect">
            <a:avLst/>
          </a:prstGeom>
        </p:spPr>
        <p:txBody>
          <a:bodyPr anchor="ctr" anchorCtr="1"/>
          <a:lstStyle>
            <a:lvl1pPr>
              <a:buFontTx/>
              <a:buNone/>
              <a:defRPr lang="zh-CN" altLang="en-US" sz="4400" b="1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小节标题</a:t>
            </a:r>
          </a:p>
        </p:txBody>
      </p:sp>
    </p:spTree>
    <p:extLst>
      <p:ext uri="{BB962C8B-B14F-4D97-AF65-F5344CB8AC3E}">
        <p14:creationId xmlns:p14="http://schemas.microsoft.com/office/powerpoint/2010/main" xmlns="" val="187287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ce4bdb768f5b">
            <a:extLst>
              <a:ext uri="{FF2B5EF4-FFF2-40B4-BE49-F238E27FC236}">
                <a16:creationId xmlns:a16="http://schemas.microsoft.com/office/drawing/2014/main" xmlns="" id="{B0C5788B-DC2B-40F3-AE08-CDE01FDE70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39B4FC1-B336-4322-A328-FD49B7804E58}"/>
              </a:ext>
            </a:extLst>
          </p:cNvPr>
          <p:cNvSpPr txBox="1"/>
          <p:nvPr userDrawn="1"/>
        </p:nvSpPr>
        <p:spPr>
          <a:xfrm>
            <a:off x="7607935" y="6416040"/>
            <a:ext cx="4113530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74D93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经过我们的努力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74D93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·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74D93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把知识与财富传递到您的手中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74D93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图片 6" descr="00 1">
            <a:extLst>
              <a:ext uri="{FF2B5EF4-FFF2-40B4-BE49-F238E27FC236}">
                <a16:creationId xmlns:a16="http://schemas.microsoft.com/office/drawing/2014/main" xmlns="" id="{35864A90-A658-4C24-9C9D-AC3C769E50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6180" y="179070"/>
            <a:ext cx="1383030" cy="300355"/>
          </a:xfrm>
          <a:prstGeom prst="rect">
            <a:avLst/>
          </a:prstGeom>
        </p:spPr>
      </p:pic>
      <p:sp>
        <p:nvSpPr>
          <p:cNvPr id="13" name="文本占位符 7">
            <a:extLst>
              <a:ext uri="{FF2B5EF4-FFF2-40B4-BE49-F238E27FC236}">
                <a16:creationId xmlns:a16="http://schemas.microsoft.com/office/drawing/2014/main" xmlns="" id="{74E72F55-58C5-42F6-BCB1-FFD6FF27B834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4" name="文本占位符 11">
            <a:extLst>
              <a:ext uri="{FF2B5EF4-FFF2-40B4-BE49-F238E27FC236}">
                <a16:creationId xmlns:a16="http://schemas.microsoft.com/office/drawing/2014/main" xmlns="" id="{988EF5D4-4799-4D78-9917-B3D784222B1D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500"/>
              </a:spcBef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4378F2A4-EA7E-4EAC-A0BF-B87F69E579D7}"/>
              </a:ext>
            </a:extLst>
          </p:cNvPr>
          <p:cNvGrpSpPr/>
          <p:nvPr userDrawn="1"/>
        </p:nvGrpSpPr>
        <p:grpSpPr>
          <a:xfrm>
            <a:off x="1179830" y="1266190"/>
            <a:ext cx="9764378" cy="0"/>
            <a:chOff x="1179830" y="1653540"/>
            <a:chExt cx="9764378" cy="0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9E9585A2-AB4B-4994-A8B0-A3D4952F37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DF6C3FC2-8F46-4578-B21F-4AFD9F1F68B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6EC1B7C5-6D4B-4B53-B2E7-5A26890A68A9}"/>
              </a:ext>
            </a:extLst>
          </p:cNvPr>
          <p:cNvSpPr txBox="1"/>
          <p:nvPr userDrawn="1"/>
        </p:nvSpPr>
        <p:spPr>
          <a:xfrm>
            <a:off x="579755" y="6446281"/>
            <a:ext cx="64484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000" dirty="0">
                <a:solidFill>
                  <a:srgbClr val="073A6D"/>
                </a:solidFill>
              </a:rPr>
              <a:t>风险提示：观点基于软件数据和理论模型分析，仅供参考，不构成买卖建议，股市有风险，投资需谨慎。</a:t>
            </a:r>
          </a:p>
        </p:txBody>
      </p:sp>
    </p:spTree>
    <p:extLst>
      <p:ext uri="{BB962C8B-B14F-4D97-AF65-F5344CB8AC3E}">
        <p14:creationId xmlns:p14="http://schemas.microsoft.com/office/powerpoint/2010/main" xmlns="" val="419651019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正文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ce4bdb768f5b">
            <a:extLst>
              <a:ext uri="{FF2B5EF4-FFF2-40B4-BE49-F238E27FC236}">
                <a16:creationId xmlns:a16="http://schemas.microsoft.com/office/drawing/2014/main" xmlns="" id="{B0C5788B-DC2B-40F3-AE08-CDE01FDE70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439B4FC1-B336-4322-A328-FD49B7804E58}"/>
              </a:ext>
            </a:extLst>
          </p:cNvPr>
          <p:cNvSpPr txBox="1"/>
          <p:nvPr userDrawn="1"/>
        </p:nvSpPr>
        <p:spPr>
          <a:xfrm>
            <a:off x="7607935" y="6416040"/>
            <a:ext cx="4113530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74D93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经过我们的努力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074D93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· </a:t>
            </a:r>
            <a:r>
              <a:rPr kumimoji="0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74D93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把知识与财富传递到您的手中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74D93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图片 6" descr="00 1">
            <a:extLst>
              <a:ext uri="{FF2B5EF4-FFF2-40B4-BE49-F238E27FC236}">
                <a16:creationId xmlns:a16="http://schemas.microsoft.com/office/drawing/2014/main" xmlns="" id="{35864A90-A658-4C24-9C9D-AC3C769E50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6180" y="179070"/>
            <a:ext cx="1383030" cy="300355"/>
          </a:xfrm>
          <a:prstGeom prst="rect">
            <a:avLst/>
          </a:prstGeom>
        </p:spPr>
      </p:pic>
      <p:sp>
        <p:nvSpPr>
          <p:cNvPr id="13" name="文本占位符 7">
            <a:extLst>
              <a:ext uri="{FF2B5EF4-FFF2-40B4-BE49-F238E27FC236}">
                <a16:creationId xmlns:a16="http://schemas.microsoft.com/office/drawing/2014/main" xmlns="" id="{74E72F55-58C5-42F6-BCB1-FFD6FF27B834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4378F2A4-EA7E-4EAC-A0BF-B87F69E579D7}"/>
              </a:ext>
            </a:extLst>
          </p:cNvPr>
          <p:cNvGrpSpPr/>
          <p:nvPr userDrawn="1"/>
        </p:nvGrpSpPr>
        <p:grpSpPr>
          <a:xfrm>
            <a:off x="1179830" y="1266190"/>
            <a:ext cx="9764378" cy="0"/>
            <a:chOff x="1179830" y="1653540"/>
            <a:chExt cx="9764378" cy="0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9E9585A2-AB4B-4994-A8B0-A3D4952F37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DF6C3FC2-8F46-4578-B21F-4AFD9F1F68B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6EC1B7C5-6D4B-4B53-B2E7-5A26890A68A9}"/>
              </a:ext>
            </a:extLst>
          </p:cNvPr>
          <p:cNvSpPr txBox="1"/>
          <p:nvPr userDrawn="1"/>
        </p:nvSpPr>
        <p:spPr>
          <a:xfrm>
            <a:off x="579755" y="6446281"/>
            <a:ext cx="64484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1000" dirty="0">
                <a:solidFill>
                  <a:srgbClr val="073A6D"/>
                </a:solidFill>
              </a:rPr>
              <a:t>风险提示：观点基于软件数据和理论模型分析，仅供参考，不构成买卖建议，股市有风险，投资需谨慎。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xmlns="" id="{02F020D1-A55C-484A-9149-1707F3C5E41C}"/>
              </a:ext>
            </a:extLst>
          </p:cNvPr>
          <p:cNvSpPr/>
          <p:nvPr/>
        </p:nvSpPr>
        <p:spPr>
          <a:xfrm>
            <a:off x="7576561" y="1852371"/>
            <a:ext cx="3503493" cy="3835384"/>
          </a:xfrm>
          <a:prstGeom prst="roundRect">
            <a:avLst>
              <a:gd name="adj" fmla="val 685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6BA951E8-A80B-4F68-8010-8BCAF75E49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81925" y="2028825"/>
            <a:ext cx="3057525" cy="3486150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buFont typeface="Wingdings" panose="05000000000000000000" pitchFamily="2" charset="2"/>
              <a:buChar char="u"/>
              <a:defRPr lang="zh-CN" altLang="en-US" sz="2000" kern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单击输入文字</a:t>
            </a:r>
          </a:p>
        </p:txBody>
      </p:sp>
      <p:sp>
        <p:nvSpPr>
          <p:cNvPr id="9" name="图片占位符 8">
            <a:extLst>
              <a:ext uri="{FF2B5EF4-FFF2-40B4-BE49-F238E27FC236}">
                <a16:creationId xmlns:a16="http://schemas.microsoft.com/office/drawing/2014/main" xmlns="" id="{90CBAEFA-5125-41A6-8513-F98F4B51A9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11250" y="1852613"/>
            <a:ext cx="6099175" cy="383540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837043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bg>
      <p:bgPr>
        <a:blipFill dpi="0" rotWithShape="1">
          <a:blip r:embed="rId4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组合 140">
            <a:extLst>
              <a:ext uri="{FF2B5EF4-FFF2-40B4-BE49-F238E27FC236}">
                <a16:creationId xmlns:a16="http://schemas.microsoft.com/office/drawing/2014/main" xmlns="" id="{7DED51F8-7FDF-469B-AF5C-EFD6FC25DCB7}"/>
              </a:ext>
            </a:extLst>
          </p:cNvPr>
          <p:cNvGrpSpPr/>
          <p:nvPr userDrawn="1"/>
        </p:nvGrpSpPr>
        <p:grpSpPr>
          <a:xfrm>
            <a:off x="4758074" y="686969"/>
            <a:ext cx="2564746" cy="2453640"/>
            <a:chOff x="4758074" y="686969"/>
            <a:chExt cx="2564746" cy="2453640"/>
          </a:xfrm>
        </p:grpSpPr>
        <p:sp>
          <p:nvSpPr>
            <p:cNvPr id="72" name="椭圆 71">
              <a:extLst>
                <a:ext uri="{FF2B5EF4-FFF2-40B4-BE49-F238E27FC236}">
                  <a16:creationId xmlns:a16="http://schemas.microsoft.com/office/drawing/2014/main" xmlns="" id="{C342E683-9954-4EA7-A00B-0E18D858722C}"/>
                </a:ext>
              </a:extLst>
            </p:cNvPr>
            <p:cNvSpPr/>
            <p:nvPr userDrawn="1"/>
          </p:nvSpPr>
          <p:spPr>
            <a:xfrm>
              <a:off x="4758074" y="753893"/>
              <a:ext cx="713428" cy="713428"/>
            </a:xfrm>
            <a:prstGeom prst="ellipse">
              <a:avLst/>
            </a:prstGeom>
            <a:solidFill>
              <a:srgbClr val="6C92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椭圆 95">
              <a:extLst>
                <a:ext uri="{FF2B5EF4-FFF2-40B4-BE49-F238E27FC236}">
                  <a16:creationId xmlns:a16="http://schemas.microsoft.com/office/drawing/2014/main" xmlns="" id="{C7B9D94A-9ED9-4CFD-97F7-338D52B61D7D}"/>
                </a:ext>
              </a:extLst>
            </p:cNvPr>
            <p:cNvSpPr/>
            <p:nvPr userDrawn="1"/>
          </p:nvSpPr>
          <p:spPr>
            <a:xfrm>
              <a:off x="4869180" y="686969"/>
              <a:ext cx="2453640" cy="2453640"/>
            </a:xfrm>
            <a:prstGeom prst="ellipse">
              <a:avLst/>
            </a:pr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98" name="MH_Others_1">
              <a:extLst>
                <a:ext uri="{FF2B5EF4-FFF2-40B4-BE49-F238E27FC236}">
                  <a16:creationId xmlns:a16="http://schemas.microsoft.com/office/drawing/2014/main" xmlns="" id="{CB3D5074-A52C-4E57-8165-7C4867861F52}"/>
                </a:ext>
              </a:extLst>
            </p:cNvPr>
            <p:cNvSpPr txBox="1"/>
            <p:nvPr userDrawn="1">
              <p:custDataLst>
                <p:tags r:id="rId1"/>
              </p:custDataLst>
            </p:nvPr>
          </p:nvSpPr>
          <p:spPr>
            <a:xfrm>
              <a:off x="5110163" y="1996043"/>
              <a:ext cx="2056946" cy="568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Contents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endParaRPr>
            </a:p>
          </p:txBody>
        </p:sp>
        <p:sp>
          <p:nvSpPr>
            <p:cNvPr id="119" name="MH_Others_1">
              <a:extLst>
                <a:ext uri="{FF2B5EF4-FFF2-40B4-BE49-F238E27FC236}">
                  <a16:creationId xmlns:a16="http://schemas.microsoft.com/office/drawing/2014/main" xmlns="" id="{7F417F48-7619-45C6-AC31-7E94B056315B}"/>
                </a:ext>
              </a:extLst>
            </p:cNvPr>
            <p:cNvSpPr txBox="1"/>
            <p:nvPr userDrawn="1">
              <p:custDataLst>
                <p:tags r:id="rId2"/>
              </p:custDataLst>
            </p:nvPr>
          </p:nvSpPr>
          <p:spPr>
            <a:xfrm>
              <a:off x="5110163" y="1341506"/>
              <a:ext cx="2056946" cy="568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zh-CN" altLang="en-US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目   录</a:t>
              </a:r>
              <a:endPara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endParaRPr>
            </a:p>
          </p:txBody>
        </p:sp>
      </p:grpSp>
      <p:grpSp>
        <p:nvGrpSpPr>
          <p:cNvPr id="140" name="组合 139">
            <a:extLst>
              <a:ext uri="{FF2B5EF4-FFF2-40B4-BE49-F238E27FC236}">
                <a16:creationId xmlns:a16="http://schemas.microsoft.com/office/drawing/2014/main" xmlns="" id="{5474F091-2BAD-430B-AC20-00C21EF256D7}"/>
              </a:ext>
            </a:extLst>
          </p:cNvPr>
          <p:cNvGrpSpPr/>
          <p:nvPr userDrawn="1"/>
        </p:nvGrpSpPr>
        <p:grpSpPr>
          <a:xfrm>
            <a:off x="1073546" y="3795146"/>
            <a:ext cx="10044909" cy="1901742"/>
            <a:chOff x="1002060" y="3795146"/>
            <a:chExt cx="10044909" cy="1901742"/>
          </a:xfrm>
        </p:grpSpPr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xmlns="" id="{3FB6F852-04A8-4CCE-B3F5-371A7AD3345E}"/>
                </a:ext>
              </a:extLst>
            </p:cNvPr>
            <p:cNvGrpSpPr/>
            <p:nvPr userDrawn="1"/>
          </p:nvGrpSpPr>
          <p:grpSpPr>
            <a:xfrm>
              <a:off x="1002060" y="3801495"/>
              <a:ext cx="1592040" cy="1895393"/>
              <a:chOff x="1855694" y="3422965"/>
              <a:chExt cx="1592040" cy="1895393"/>
            </a:xfrm>
          </p:grpSpPr>
          <p:grpSp>
            <p:nvGrpSpPr>
              <p:cNvPr id="124" name="组合 123">
                <a:extLst>
                  <a:ext uri="{FF2B5EF4-FFF2-40B4-BE49-F238E27FC236}">
                    <a16:creationId xmlns:a16="http://schemas.microsoft.com/office/drawing/2014/main" xmlns="" id="{942E3C86-4437-4E97-AAEB-014CD2F4A73D}"/>
                  </a:ext>
                </a:extLst>
              </p:cNvPr>
              <p:cNvGrpSpPr/>
              <p:nvPr userDrawn="1"/>
            </p:nvGrpSpPr>
            <p:grpSpPr>
              <a:xfrm>
                <a:off x="2175464" y="3422965"/>
                <a:ext cx="952500" cy="952500"/>
                <a:chOff x="2216279" y="3422965"/>
                <a:chExt cx="952500" cy="952500"/>
              </a:xfrm>
            </p:grpSpPr>
            <p:sp>
              <p:nvSpPr>
                <p:cNvPr id="74" name="椭圆 73">
                  <a:extLst>
                    <a:ext uri="{FF2B5EF4-FFF2-40B4-BE49-F238E27FC236}">
                      <a16:creationId xmlns:a16="http://schemas.microsoft.com/office/drawing/2014/main" xmlns="" id="{BCF9846A-B801-49F5-B12E-9F1F137F8690}"/>
                    </a:ext>
                  </a:extLst>
                </p:cNvPr>
                <p:cNvSpPr/>
                <p:nvPr userDrawn="1"/>
              </p:nvSpPr>
              <p:spPr>
                <a:xfrm>
                  <a:off x="2910172" y="4148747"/>
                  <a:ext cx="191910" cy="191910"/>
                </a:xfrm>
                <a:prstGeom prst="ellipse">
                  <a:avLst/>
                </a:prstGeom>
                <a:solidFill>
                  <a:srgbClr val="6C92C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椭圆 75">
                  <a:extLst>
                    <a:ext uri="{FF2B5EF4-FFF2-40B4-BE49-F238E27FC236}">
                      <a16:creationId xmlns:a16="http://schemas.microsoft.com/office/drawing/2014/main" xmlns="" id="{EE7E8E86-D72A-4381-9476-709DED864511}"/>
                    </a:ext>
                  </a:extLst>
                </p:cNvPr>
                <p:cNvSpPr/>
                <p:nvPr userDrawn="1"/>
              </p:nvSpPr>
              <p:spPr>
                <a:xfrm>
                  <a:off x="2216279" y="3422965"/>
                  <a:ext cx="952500" cy="952500"/>
                </a:xfrm>
                <a:prstGeom prst="ellipse">
                  <a:avLst/>
                </a:prstGeom>
                <a:solidFill>
                  <a:srgbClr val="48A2A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文本框 77">
                  <a:extLst>
                    <a:ext uri="{FF2B5EF4-FFF2-40B4-BE49-F238E27FC236}">
                      <a16:creationId xmlns:a16="http://schemas.microsoft.com/office/drawing/2014/main" xmlns="" id="{CF512409-FD5B-468F-B29C-04AB8A349AFD}"/>
                    </a:ext>
                  </a:extLst>
                </p:cNvPr>
                <p:cNvSpPr txBox="1"/>
                <p:nvPr userDrawn="1"/>
              </p:nvSpPr>
              <p:spPr>
                <a:xfrm>
                  <a:off x="2297179" y="3514494"/>
                  <a:ext cx="813044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4400" b="1" dirty="0">
                      <a:solidFill>
                        <a:schemeClr val="dk1">
                          <a:lumMod val="100000"/>
                        </a:schemeClr>
                      </a:solidFill>
                    </a:rPr>
                    <a:t>01</a:t>
                  </a:r>
                  <a:endParaRPr lang="zh-CN" altLang="en-US" sz="4400" b="1" dirty="0">
                    <a:solidFill>
                      <a:schemeClr val="dk1">
                        <a:lumMod val="100000"/>
                      </a:schemeClr>
                    </a:solidFill>
                  </a:endParaRPr>
                </a:p>
              </p:txBody>
            </p:sp>
          </p:grpSp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xmlns="" id="{F0849A17-8B92-46DB-997B-6EF973BF8557}"/>
                  </a:ext>
                </a:extLst>
              </p:cNvPr>
              <p:cNvSpPr txBox="1"/>
              <p:nvPr userDrawn="1"/>
            </p:nvSpPr>
            <p:spPr>
              <a:xfrm>
                <a:off x="2097716" y="4466994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Part One</a:t>
                </a:r>
                <a:endParaRPr lang="zh-CN" altLang="en-US" dirty="0">
                  <a:latin typeface="+mj-lt"/>
                </a:endParaRPr>
              </a:p>
            </p:txBody>
          </p:sp>
          <p:sp>
            <p:nvSpPr>
              <p:cNvPr id="82" name="文本框 81">
                <a:extLst>
                  <a:ext uri="{FF2B5EF4-FFF2-40B4-BE49-F238E27FC236}">
                    <a16:creationId xmlns:a16="http://schemas.microsoft.com/office/drawing/2014/main" xmlns="" id="{8400B828-E02A-4220-BF02-5C9A996C24D5}"/>
                  </a:ext>
                </a:extLst>
              </p:cNvPr>
              <p:cNvSpPr txBox="1"/>
              <p:nvPr userDrawn="1"/>
            </p:nvSpPr>
            <p:spPr>
              <a:xfrm>
                <a:off x="1855694" y="4856693"/>
                <a:ext cx="1592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/>
                  <a:t>平台含义</a:t>
                </a:r>
              </a:p>
            </p:txBody>
          </p:sp>
        </p:grpSp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xmlns="" id="{3B3F48BA-D82A-43A8-A133-F9D7C9FD407E}"/>
                </a:ext>
              </a:extLst>
            </p:cNvPr>
            <p:cNvGrpSpPr/>
            <p:nvPr userDrawn="1"/>
          </p:nvGrpSpPr>
          <p:grpSpPr>
            <a:xfrm>
              <a:off x="3115277" y="3820230"/>
              <a:ext cx="1592040" cy="1876658"/>
              <a:chOff x="4176158" y="3441700"/>
              <a:chExt cx="1592040" cy="1876658"/>
            </a:xfrm>
          </p:grpSpPr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xmlns="" id="{636CCD0E-61BE-4F7D-B739-FB6BBA2B496C}"/>
                  </a:ext>
                </a:extLst>
              </p:cNvPr>
              <p:cNvSpPr txBox="1"/>
              <p:nvPr userDrawn="1"/>
            </p:nvSpPr>
            <p:spPr>
              <a:xfrm>
                <a:off x="4426644" y="4448259"/>
                <a:ext cx="1091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Part Two</a:t>
                </a:r>
                <a:endParaRPr lang="zh-CN" altLang="en-US" dirty="0">
                  <a:latin typeface="+mj-lt"/>
                </a:endParaRPr>
              </a:p>
            </p:txBody>
          </p:sp>
          <p:grpSp>
            <p:nvGrpSpPr>
              <p:cNvPr id="123" name="组合 122">
                <a:extLst>
                  <a:ext uri="{FF2B5EF4-FFF2-40B4-BE49-F238E27FC236}">
                    <a16:creationId xmlns:a16="http://schemas.microsoft.com/office/drawing/2014/main" xmlns="" id="{C06EC939-46BE-468F-ACDA-E1DF937C5C12}"/>
                  </a:ext>
                </a:extLst>
              </p:cNvPr>
              <p:cNvGrpSpPr/>
              <p:nvPr userDrawn="1"/>
            </p:nvGrpSpPr>
            <p:grpSpPr>
              <a:xfrm>
                <a:off x="4495928" y="3441700"/>
                <a:ext cx="952500" cy="952500"/>
                <a:chOff x="4495929" y="3441700"/>
                <a:chExt cx="952500" cy="952500"/>
              </a:xfrm>
            </p:grpSpPr>
            <p:sp>
              <p:nvSpPr>
                <p:cNvPr id="100" name="椭圆 99">
                  <a:extLst>
                    <a:ext uri="{FF2B5EF4-FFF2-40B4-BE49-F238E27FC236}">
                      <a16:creationId xmlns:a16="http://schemas.microsoft.com/office/drawing/2014/main" xmlns="" id="{743EF34F-C5D5-4CAF-BB56-BA1388B04585}"/>
                    </a:ext>
                  </a:extLst>
                </p:cNvPr>
                <p:cNvSpPr/>
                <p:nvPr userDrawn="1"/>
              </p:nvSpPr>
              <p:spPr>
                <a:xfrm>
                  <a:off x="4495929" y="3441700"/>
                  <a:ext cx="952500" cy="952500"/>
                </a:xfrm>
                <a:prstGeom prst="ellipse">
                  <a:avLst/>
                </a:prstGeom>
                <a:solidFill>
                  <a:srgbClr val="6C92C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" name="文本框 101">
                  <a:extLst>
                    <a:ext uri="{FF2B5EF4-FFF2-40B4-BE49-F238E27FC236}">
                      <a16:creationId xmlns:a16="http://schemas.microsoft.com/office/drawing/2014/main" xmlns="" id="{3B51690D-BDC1-4DF7-8BDF-88593AD6F254}"/>
                    </a:ext>
                  </a:extLst>
                </p:cNvPr>
                <p:cNvSpPr txBox="1"/>
                <p:nvPr userDrawn="1"/>
              </p:nvSpPr>
              <p:spPr>
                <a:xfrm>
                  <a:off x="4565657" y="3533229"/>
                  <a:ext cx="813044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4400" b="1" dirty="0">
                      <a:solidFill>
                        <a:schemeClr val="dk1">
                          <a:lumMod val="100000"/>
                        </a:schemeClr>
                      </a:solidFill>
                    </a:rPr>
                    <a:t>02</a:t>
                  </a:r>
                  <a:endParaRPr lang="zh-CN" altLang="en-US" sz="4400" b="1" dirty="0">
                    <a:solidFill>
                      <a:schemeClr val="dk1">
                        <a:lumMod val="100000"/>
                      </a:schemeClr>
                    </a:solidFill>
                  </a:endParaRPr>
                </a:p>
              </p:txBody>
            </p:sp>
            <p:sp>
              <p:nvSpPr>
                <p:cNvPr id="104" name="椭圆 103">
                  <a:extLst>
                    <a:ext uri="{FF2B5EF4-FFF2-40B4-BE49-F238E27FC236}">
                      <a16:creationId xmlns:a16="http://schemas.microsoft.com/office/drawing/2014/main" xmlns="" id="{FA48F504-2AD0-4F40-B708-5D6E517C5BFA}"/>
                    </a:ext>
                  </a:extLst>
                </p:cNvPr>
                <p:cNvSpPr/>
                <p:nvPr userDrawn="1"/>
              </p:nvSpPr>
              <p:spPr>
                <a:xfrm>
                  <a:off x="5203969" y="4148747"/>
                  <a:ext cx="191910" cy="191910"/>
                </a:xfrm>
                <a:prstGeom prst="ellipse">
                  <a:avLst/>
                </a:prstGeom>
                <a:solidFill>
                  <a:srgbClr val="48A2A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5" name="文本框 124">
                <a:extLst>
                  <a:ext uri="{FF2B5EF4-FFF2-40B4-BE49-F238E27FC236}">
                    <a16:creationId xmlns:a16="http://schemas.microsoft.com/office/drawing/2014/main" xmlns="" id="{C00F5898-D02E-41C6-85CC-827D395B6F93}"/>
                  </a:ext>
                </a:extLst>
              </p:cNvPr>
              <p:cNvSpPr txBox="1"/>
              <p:nvPr userDrawn="1"/>
            </p:nvSpPr>
            <p:spPr>
              <a:xfrm>
                <a:off x="4176158" y="4856693"/>
                <a:ext cx="1592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/>
                  <a:t>平台构成</a:t>
                </a:r>
              </a:p>
            </p:txBody>
          </p:sp>
        </p:grpSp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xmlns="" id="{6E75F51F-04DD-4F43-92E1-032CF72F2C42}"/>
                </a:ext>
              </a:extLst>
            </p:cNvPr>
            <p:cNvGrpSpPr/>
            <p:nvPr userDrawn="1"/>
          </p:nvGrpSpPr>
          <p:grpSpPr>
            <a:xfrm>
              <a:off x="5228494" y="3820230"/>
              <a:ext cx="1592040" cy="1876658"/>
              <a:chOff x="6526800" y="3441700"/>
              <a:chExt cx="1592040" cy="1876658"/>
            </a:xfrm>
          </p:grpSpPr>
          <p:sp>
            <p:nvSpPr>
              <p:cNvPr id="88" name="文本框 87">
                <a:extLst>
                  <a:ext uri="{FF2B5EF4-FFF2-40B4-BE49-F238E27FC236}">
                    <a16:creationId xmlns:a16="http://schemas.microsoft.com/office/drawing/2014/main" xmlns="" id="{B5660EA0-4CE5-44B4-B057-FCB30D15D170}"/>
                  </a:ext>
                </a:extLst>
              </p:cNvPr>
              <p:cNvSpPr txBox="1"/>
              <p:nvPr userDrawn="1"/>
            </p:nvSpPr>
            <p:spPr>
              <a:xfrm>
                <a:off x="6687550" y="4462276"/>
                <a:ext cx="1270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Part Three</a:t>
                </a:r>
                <a:endParaRPr lang="zh-CN" altLang="en-US" dirty="0">
                  <a:latin typeface="+mj-lt"/>
                </a:endParaRPr>
              </a:p>
            </p:txBody>
          </p:sp>
          <p:grpSp>
            <p:nvGrpSpPr>
              <p:cNvPr id="121" name="组合 120">
                <a:extLst>
                  <a:ext uri="{FF2B5EF4-FFF2-40B4-BE49-F238E27FC236}">
                    <a16:creationId xmlns:a16="http://schemas.microsoft.com/office/drawing/2014/main" xmlns="" id="{C7EE21A0-6B3F-4F5F-9A2F-93965B20AA09}"/>
                  </a:ext>
                </a:extLst>
              </p:cNvPr>
              <p:cNvGrpSpPr/>
              <p:nvPr userDrawn="1"/>
            </p:nvGrpSpPr>
            <p:grpSpPr>
              <a:xfrm>
                <a:off x="6846570" y="3441700"/>
                <a:ext cx="952500" cy="952500"/>
                <a:chOff x="6775579" y="3441700"/>
                <a:chExt cx="952500" cy="952500"/>
              </a:xfrm>
            </p:grpSpPr>
            <p:sp>
              <p:nvSpPr>
                <p:cNvPr id="106" name="椭圆 105">
                  <a:extLst>
                    <a:ext uri="{FF2B5EF4-FFF2-40B4-BE49-F238E27FC236}">
                      <a16:creationId xmlns:a16="http://schemas.microsoft.com/office/drawing/2014/main" xmlns="" id="{A64FE24F-E8A8-4226-B9FC-3974C988FF10}"/>
                    </a:ext>
                  </a:extLst>
                </p:cNvPr>
                <p:cNvSpPr/>
                <p:nvPr userDrawn="1"/>
              </p:nvSpPr>
              <p:spPr>
                <a:xfrm>
                  <a:off x="6775579" y="3441700"/>
                  <a:ext cx="952500" cy="952500"/>
                </a:xfrm>
                <a:prstGeom prst="ellipse">
                  <a:avLst/>
                </a:prstGeom>
                <a:solidFill>
                  <a:srgbClr val="48A2A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8" name="文本框 107">
                  <a:extLst>
                    <a:ext uri="{FF2B5EF4-FFF2-40B4-BE49-F238E27FC236}">
                      <a16:creationId xmlns:a16="http://schemas.microsoft.com/office/drawing/2014/main" xmlns="" id="{37620401-BFFA-45FE-8298-CEB66F9582A0}"/>
                    </a:ext>
                  </a:extLst>
                </p:cNvPr>
                <p:cNvSpPr txBox="1"/>
                <p:nvPr userDrawn="1"/>
              </p:nvSpPr>
              <p:spPr>
                <a:xfrm>
                  <a:off x="6816484" y="3533229"/>
                  <a:ext cx="813044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4400" b="1" dirty="0">
                      <a:solidFill>
                        <a:schemeClr val="dk1">
                          <a:lumMod val="100000"/>
                        </a:schemeClr>
                      </a:solidFill>
                    </a:rPr>
                    <a:t>03</a:t>
                  </a:r>
                  <a:endParaRPr lang="zh-CN" altLang="en-US" sz="4400" b="1" dirty="0">
                    <a:solidFill>
                      <a:schemeClr val="dk1">
                        <a:lumMod val="100000"/>
                      </a:schemeClr>
                    </a:solidFill>
                  </a:endParaRPr>
                </a:p>
              </p:txBody>
            </p:sp>
            <p:sp>
              <p:nvSpPr>
                <p:cNvPr id="110" name="椭圆 109">
                  <a:extLst>
                    <a:ext uri="{FF2B5EF4-FFF2-40B4-BE49-F238E27FC236}">
                      <a16:creationId xmlns:a16="http://schemas.microsoft.com/office/drawing/2014/main" xmlns="" id="{2541ECF1-D0B2-41CF-8284-13844F5C3133}"/>
                    </a:ext>
                  </a:extLst>
                </p:cNvPr>
                <p:cNvSpPr/>
                <p:nvPr userDrawn="1"/>
              </p:nvSpPr>
              <p:spPr>
                <a:xfrm>
                  <a:off x="7516801" y="4148747"/>
                  <a:ext cx="191910" cy="191910"/>
                </a:xfrm>
                <a:prstGeom prst="ellipse">
                  <a:avLst/>
                </a:prstGeom>
                <a:solidFill>
                  <a:srgbClr val="6C92C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6" name="文本框 125">
                <a:extLst>
                  <a:ext uri="{FF2B5EF4-FFF2-40B4-BE49-F238E27FC236}">
                    <a16:creationId xmlns:a16="http://schemas.microsoft.com/office/drawing/2014/main" xmlns="" id="{F0BAF5D0-39EA-4295-91EC-AB8A343B216E}"/>
                  </a:ext>
                </a:extLst>
              </p:cNvPr>
              <p:cNvSpPr txBox="1"/>
              <p:nvPr userDrawn="1"/>
            </p:nvSpPr>
            <p:spPr>
              <a:xfrm>
                <a:off x="6526800" y="4856693"/>
                <a:ext cx="1592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/>
                  <a:t>平台用法</a:t>
                </a:r>
              </a:p>
            </p:txBody>
          </p:sp>
        </p:grpSp>
        <p:grpSp>
          <p:nvGrpSpPr>
            <p:cNvPr id="139" name="组合 138">
              <a:extLst>
                <a:ext uri="{FF2B5EF4-FFF2-40B4-BE49-F238E27FC236}">
                  <a16:creationId xmlns:a16="http://schemas.microsoft.com/office/drawing/2014/main" xmlns="" id="{936D3A31-404A-45D0-9F20-A7E2B46B44BD}"/>
                </a:ext>
              </a:extLst>
            </p:cNvPr>
            <p:cNvGrpSpPr/>
            <p:nvPr userDrawn="1"/>
          </p:nvGrpSpPr>
          <p:grpSpPr>
            <a:xfrm>
              <a:off x="7341711" y="3795146"/>
              <a:ext cx="1592040" cy="1901742"/>
              <a:chOff x="8772330" y="3416616"/>
              <a:chExt cx="1592040" cy="1901742"/>
            </a:xfrm>
          </p:grpSpPr>
          <p:sp>
            <p:nvSpPr>
              <p:cNvPr id="92" name="文本框 91">
                <a:extLst>
                  <a:ext uri="{FF2B5EF4-FFF2-40B4-BE49-F238E27FC236}">
                    <a16:creationId xmlns:a16="http://schemas.microsoft.com/office/drawing/2014/main" xmlns="" id="{772A52E8-6B90-4546-AC2E-675384DB4B9B}"/>
                  </a:ext>
                </a:extLst>
              </p:cNvPr>
              <p:cNvSpPr txBox="1"/>
              <p:nvPr userDrawn="1"/>
            </p:nvSpPr>
            <p:spPr>
              <a:xfrm>
                <a:off x="8995116" y="4487361"/>
                <a:ext cx="1146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Part Four</a:t>
                </a:r>
                <a:endParaRPr lang="zh-CN" altLang="en-US" dirty="0">
                  <a:latin typeface="+mj-lt"/>
                </a:endParaRPr>
              </a:p>
            </p:txBody>
          </p:sp>
          <p:grpSp>
            <p:nvGrpSpPr>
              <p:cNvPr id="122" name="组合 121">
                <a:extLst>
                  <a:ext uri="{FF2B5EF4-FFF2-40B4-BE49-F238E27FC236}">
                    <a16:creationId xmlns:a16="http://schemas.microsoft.com/office/drawing/2014/main" xmlns="" id="{7FF7BB7D-9410-489C-B434-073E53FD1AAD}"/>
                  </a:ext>
                </a:extLst>
              </p:cNvPr>
              <p:cNvGrpSpPr/>
              <p:nvPr userDrawn="1"/>
            </p:nvGrpSpPr>
            <p:grpSpPr>
              <a:xfrm>
                <a:off x="9092100" y="3416616"/>
                <a:ext cx="952500" cy="952500"/>
                <a:chOff x="9055229" y="3416616"/>
                <a:chExt cx="952500" cy="952500"/>
              </a:xfrm>
            </p:grpSpPr>
            <p:sp>
              <p:nvSpPr>
                <p:cNvPr id="112" name="椭圆 111">
                  <a:extLst>
                    <a:ext uri="{FF2B5EF4-FFF2-40B4-BE49-F238E27FC236}">
                      <a16:creationId xmlns:a16="http://schemas.microsoft.com/office/drawing/2014/main" xmlns="" id="{F08B97B1-9255-4038-AF97-18247C499772}"/>
                    </a:ext>
                  </a:extLst>
                </p:cNvPr>
                <p:cNvSpPr/>
                <p:nvPr userDrawn="1"/>
              </p:nvSpPr>
              <p:spPr>
                <a:xfrm>
                  <a:off x="9055229" y="3416616"/>
                  <a:ext cx="952500" cy="952500"/>
                </a:xfrm>
                <a:prstGeom prst="ellipse">
                  <a:avLst/>
                </a:prstGeom>
                <a:solidFill>
                  <a:srgbClr val="6C92C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4" name="文本框 113">
                  <a:extLst>
                    <a:ext uri="{FF2B5EF4-FFF2-40B4-BE49-F238E27FC236}">
                      <a16:creationId xmlns:a16="http://schemas.microsoft.com/office/drawing/2014/main" xmlns="" id="{7F427554-E88B-4042-A49E-5A89D73167A9}"/>
                    </a:ext>
                  </a:extLst>
                </p:cNvPr>
                <p:cNvSpPr txBox="1"/>
                <p:nvPr userDrawn="1"/>
              </p:nvSpPr>
              <p:spPr>
                <a:xfrm>
                  <a:off x="9124957" y="3508145"/>
                  <a:ext cx="813044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4400" b="1" dirty="0">
                      <a:solidFill>
                        <a:schemeClr val="dk1">
                          <a:lumMod val="100000"/>
                        </a:schemeClr>
                      </a:solidFill>
                    </a:rPr>
                    <a:t>04</a:t>
                  </a:r>
                  <a:endParaRPr lang="zh-CN" altLang="en-US" sz="4400" b="1" dirty="0">
                    <a:solidFill>
                      <a:schemeClr val="dk1">
                        <a:lumMod val="100000"/>
                      </a:schemeClr>
                    </a:solidFill>
                  </a:endParaRPr>
                </a:p>
              </p:txBody>
            </p:sp>
            <p:sp>
              <p:nvSpPr>
                <p:cNvPr id="116" name="椭圆 115">
                  <a:extLst>
                    <a:ext uri="{FF2B5EF4-FFF2-40B4-BE49-F238E27FC236}">
                      <a16:creationId xmlns:a16="http://schemas.microsoft.com/office/drawing/2014/main" xmlns="" id="{E57E33EE-841E-448C-9EB9-999AD4917078}"/>
                    </a:ext>
                  </a:extLst>
                </p:cNvPr>
                <p:cNvSpPr/>
                <p:nvPr userDrawn="1"/>
              </p:nvSpPr>
              <p:spPr>
                <a:xfrm>
                  <a:off x="9770535" y="4148747"/>
                  <a:ext cx="191910" cy="191910"/>
                </a:xfrm>
                <a:prstGeom prst="ellipse">
                  <a:avLst/>
                </a:prstGeom>
                <a:solidFill>
                  <a:srgbClr val="48A2A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7" name="文本框 126">
                <a:extLst>
                  <a:ext uri="{FF2B5EF4-FFF2-40B4-BE49-F238E27FC236}">
                    <a16:creationId xmlns:a16="http://schemas.microsoft.com/office/drawing/2014/main" xmlns="" id="{D993247A-57C4-46E7-B167-D1837D6778AF}"/>
                  </a:ext>
                </a:extLst>
              </p:cNvPr>
              <p:cNvSpPr txBox="1"/>
              <p:nvPr userDrawn="1"/>
            </p:nvSpPr>
            <p:spPr>
              <a:xfrm>
                <a:off x="8772330" y="4856693"/>
                <a:ext cx="1592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/>
                  <a:t>注意事项</a:t>
                </a:r>
              </a:p>
            </p:txBody>
          </p:sp>
        </p:grpSp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xmlns="" id="{D6C92981-D2FB-430E-8466-F14BBF089841}"/>
                </a:ext>
              </a:extLst>
            </p:cNvPr>
            <p:cNvGrpSpPr/>
            <p:nvPr userDrawn="1"/>
          </p:nvGrpSpPr>
          <p:grpSpPr>
            <a:xfrm>
              <a:off x="9454929" y="3820230"/>
              <a:ext cx="1592040" cy="1876658"/>
              <a:chOff x="6526800" y="3441700"/>
              <a:chExt cx="1592040" cy="1876658"/>
            </a:xfrm>
          </p:grpSpPr>
          <p:sp>
            <p:nvSpPr>
              <p:cNvPr id="130" name="文本框 129">
                <a:extLst>
                  <a:ext uri="{FF2B5EF4-FFF2-40B4-BE49-F238E27FC236}">
                    <a16:creationId xmlns:a16="http://schemas.microsoft.com/office/drawing/2014/main" xmlns="" id="{31F697BC-DEA9-4548-A80E-C9375A769FD3}"/>
                  </a:ext>
                </a:extLst>
              </p:cNvPr>
              <p:cNvSpPr txBox="1"/>
              <p:nvPr userDrawn="1"/>
            </p:nvSpPr>
            <p:spPr>
              <a:xfrm>
                <a:off x="6768821" y="4462276"/>
                <a:ext cx="11079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Part Five</a:t>
                </a:r>
                <a:endParaRPr lang="zh-CN" altLang="en-US" dirty="0">
                  <a:latin typeface="+mj-lt"/>
                </a:endParaRPr>
              </a:p>
            </p:txBody>
          </p:sp>
          <p:grpSp>
            <p:nvGrpSpPr>
              <p:cNvPr id="131" name="组合 130">
                <a:extLst>
                  <a:ext uri="{FF2B5EF4-FFF2-40B4-BE49-F238E27FC236}">
                    <a16:creationId xmlns:a16="http://schemas.microsoft.com/office/drawing/2014/main" xmlns="" id="{96BC90DC-E364-4BF6-9EB8-53B0CA3CD154}"/>
                  </a:ext>
                </a:extLst>
              </p:cNvPr>
              <p:cNvGrpSpPr/>
              <p:nvPr userDrawn="1"/>
            </p:nvGrpSpPr>
            <p:grpSpPr>
              <a:xfrm>
                <a:off x="6846570" y="3441700"/>
                <a:ext cx="952500" cy="952500"/>
                <a:chOff x="6775579" y="3441700"/>
                <a:chExt cx="952500" cy="952500"/>
              </a:xfrm>
            </p:grpSpPr>
            <p:sp>
              <p:nvSpPr>
                <p:cNvPr id="133" name="椭圆 132">
                  <a:extLst>
                    <a:ext uri="{FF2B5EF4-FFF2-40B4-BE49-F238E27FC236}">
                      <a16:creationId xmlns:a16="http://schemas.microsoft.com/office/drawing/2014/main" xmlns="" id="{043A43B5-9F0F-43D0-88CA-E56485E0EB12}"/>
                    </a:ext>
                  </a:extLst>
                </p:cNvPr>
                <p:cNvSpPr/>
                <p:nvPr userDrawn="1"/>
              </p:nvSpPr>
              <p:spPr>
                <a:xfrm>
                  <a:off x="6775579" y="3441700"/>
                  <a:ext cx="952500" cy="952500"/>
                </a:xfrm>
                <a:prstGeom prst="ellipse">
                  <a:avLst/>
                </a:prstGeom>
                <a:solidFill>
                  <a:srgbClr val="48A2A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4" name="文本框 133">
                  <a:extLst>
                    <a:ext uri="{FF2B5EF4-FFF2-40B4-BE49-F238E27FC236}">
                      <a16:creationId xmlns:a16="http://schemas.microsoft.com/office/drawing/2014/main" xmlns="" id="{305F5CC4-9615-4EA3-A806-AAAA9BA3849E}"/>
                    </a:ext>
                  </a:extLst>
                </p:cNvPr>
                <p:cNvSpPr txBox="1"/>
                <p:nvPr userDrawn="1"/>
              </p:nvSpPr>
              <p:spPr>
                <a:xfrm>
                  <a:off x="6816484" y="3533229"/>
                  <a:ext cx="81304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4400" b="1" dirty="0">
                      <a:solidFill>
                        <a:schemeClr val="dk1">
                          <a:lumMod val="100000"/>
                        </a:schemeClr>
                      </a:solidFill>
                    </a:rPr>
                    <a:t>05</a:t>
                  </a:r>
                  <a:endParaRPr lang="zh-CN" altLang="en-US" sz="4400" b="1" dirty="0">
                    <a:solidFill>
                      <a:schemeClr val="dk1">
                        <a:lumMod val="100000"/>
                      </a:schemeClr>
                    </a:solidFill>
                  </a:endParaRPr>
                </a:p>
              </p:txBody>
            </p:sp>
            <p:sp>
              <p:nvSpPr>
                <p:cNvPr id="135" name="椭圆 134">
                  <a:extLst>
                    <a:ext uri="{FF2B5EF4-FFF2-40B4-BE49-F238E27FC236}">
                      <a16:creationId xmlns:a16="http://schemas.microsoft.com/office/drawing/2014/main" xmlns="" id="{F8E677FC-062E-4807-AE93-B73F4AA29986}"/>
                    </a:ext>
                  </a:extLst>
                </p:cNvPr>
                <p:cNvSpPr/>
                <p:nvPr userDrawn="1"/>
              </p:nvSpPr>
              <p:spPr>
                <a:xfrm>
                  <a:off x="7516801" y="4148747"/>
                  <a:ext cx="191910" cy="191910"/>
                </a:xfrm>
                <a:prstGeom prst="ellipse">
                  <a:avLst/>
                </a:prstGeom>
                <a:solidFill>
                  <a:srgbClr val="6C92C0">
                    <a:alpha val="7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2" name="文本框 131">
                <a:extLst>
                  <a:ext uri="{FF2B5EF4-FFF2-40B4-BE49-F238E27FC236}">
                    <a16:creationId xmlns:a16="http://schemas.microsoft.com/office/drawing/2014/main" xmlns="" id="{E92FF78C-5B5B-40BC-822F-DD75ADF998BC}"/>
                  </a:ext>
                </a:extLst>
              </p:cNvPr>
              <p:cNvSpPr txBox="1"/>
              <p:nvPr userDrawn="1"/>
            </p:nvSpPr>
            <p:spPr>
              <a:xfrm>
                <a:off x="6526800" y="4856693"/>
                <a:ext cx="1592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/>
                  <a:t>总结归纳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48158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F6DCBE1-1676-446D-98A9-35D7CE014C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32" b="1673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xmlns="" id="{1FADA9CF-5F46-47EC-AF56-4D7FB8E31782}"/>
              </a:ext>
            </a:extLst>
          </p:cNvPr>
          <p:cNvSpPr/>
          <p:nvPr userDrawn="1"/>
        </p:nvSpPr>
        <p:spPr>
          <a:xfrm>
            <a:off x="4296229" y="1629229"/>
            <a:ext cx="3599543" cy="3599543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xmlns="" id="{3978C22E-52D3-41D7-ACC0-B723055DAB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8675" y="2895600"/>
            <a:ext cx="2914650" cy="1066798"/>
          </a:xfrm>
          <a:prstGeom prst="rect">
            <a:avLst/>
          </a:prstGeom>
        </p:spPr>
        <p:txBody>
          <a:bodyPr anchor="ctr" anchorCtr="1"/>
          <a:lstStyle>
            <a:lvl1pPr>
              <a:buFontTx/>
              <a:buNone/>
              <a:defRPr lang="zh-CN" altLang="en-US" sz="4400" b="1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小节标题</a:t>
            </a:r>
          </a:p>
        </p:txBody>
      </p:sp>
    </p:spTree>
    <p:extLst>
      <p:ext uri="{BB962C8B-B14F-4D97-AF65-F5344CB8AC3E}">
        <p14:creationId xmlns:p14="http://schemas.microsoft.com/office/powerpoint/2010/main" xmlns="" val="3401506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4332E82E-F2AF-4523-834D-3707DD1A7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00"/>
          <a:stretch/>
        </p:blipFill>
        <p:spPr>
          <a:xfrm>
            <a:off x="-1" y="-1"/>
            <a:ext cx="12176779" cy="6858001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5E31619B-BB85-4203-ABB6-04D0E70B70A6}"/>
              </a:ext>
            </a:extLst>
          </p:cNvPr>
          <p:cNvGrpSpPr/>
          <p:nvPr userDrawn="1"/>
        </p:nvGrpSpPr>
        <p:grpSpPr>
          <a:xfrm>
            <a:off x="2783840" y="2057400"/>
            <a:ext cx="2472030" cy="2453640"/>
            <a:chOff x="1615440" y="2057400"/>
            <a:chExt cx="2472030" cy="245364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xmlns="" id="{C4693A0C-96C3-464B-90F5-BFE5273AF350}"/>
                </a:ext>
              </a:extLst>
            </p:cNvPr>
            <p:cNvSpPr/>
            <p:nvPr userDrawn="1"/>
          </p:nvSpPr>
          <p:spPr>
            <a:xfrm>
              <a:off x="1615440" y="2057400"/>
              <a:ext cx="2453640" cy="2453640"/>
            </a:xfrm>
            <a:prstGeom prst="ellipse">
              <a:avLst/>
            </a:pr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31E40B09-5F71-412A-B479-B3D0A2F6DB32}"/>
                </a:ext>
              </a:extLst>
            </p:cNvPr>
            <p:cNvSpPr/>
            <p:nvPr userDrawn="1"/>
          </p:nvSpPr>
          <p:spPr>
            <a:xfrm>
              <a:off x="3276495" y="3718455"/>
              <a:ext cx="792585" cy="792585"/>
            </a:xfrm>
            <a:prstGeom prst="ellipse">
              <a:avLst/>
            </a:prstGeom>
            <a:solidFill>
              <a:srgbClr val="6C92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MH_Others_1">
              <a:extLst>
                <a:ext uri="{FF2B5EF4-FFF2-40B4-BE49-F238E27FC236}">
                  <a16:creationId xmlns:a16="http://schemas.microsoft.com/office/drawing/2014/main" xmlns="" id="{B2258B0D-CE68-42E5-B090-CC59D4FFD569}"/>
                </a:ext>
              </a:extLst>
            </p:cNvPr>
            <p:cNvSpPr txBox="1"/>
            <p:nvPr userDrawn="1">
              <p:custDataLst>
                <p:tags r:id="rId1"/>
              </p:custDataLst>
            </p:nvPr>
          </p:nvSpPr>
          <p:spPr>
            <a:xfrm>
              <a:off x="1633832" y="2860251"/>
              <a:ext cx="2453638" cy="8479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  <a:cs typeface="Arial" pitchFamily="34" charset="0"/>
                </a:rPr>
                <a:t>Part 4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软雅黑"/>
                <a:cs typeface="Arial" pitchFamily="34" charset="0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22B47238-C224-47DA-A368-2A7A8EC06C99}"/>
              </a:ext>
            </a:extLst>
          </p:cNvPr>
          <p:cNvSpPr/>
          <p:nvPr userDrawn="1"/>
        </p:nvSpPr>
        <p:spPr>
          <a:xfrm>
            <a:off x="6011803" y="2860251"/>
            <a:ext cx="3262432" cy="10050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60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注意事项</a:t>
            </a:r>
          </a:p>
        </p:txBody>
      </p:sp>
    </p:spTree>
    <p:extLst>
      <p:ext uri="{BB962C8B-B14F-4D97-AF65-F5344CB8AC3E}">
        <p14:creationId xmlns:p14="http://schemas.microsoft.com/office/powerpoint/2010/main" xmlns="" val="192375224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4332E82E-F2AF-4523-834D-3707DD1A7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00"/>
          <a:stretch/>
        </p:blipFill>
        <p:spPr>
          <a:xfrm>
            <a:off x="-1" y="-1"/>
            <a:ext cx="12176779" cy="6858001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5E31619B-BB85-4203-ABB6-04D0E70B70A6}"/>
              </a:ext>
            </a:extLst>
          </p:cNvPr>
          <p:cNvGrpSpPr/>
          <p:nvPr userDrawn="1"/>
        </p:nvGrpSpPr>
        <p:grpSpPr>
          <a:xfrm>
            <a:off x="2783840" y="2057400"/>
            <a:ext cx="2472030" cy="2453640"/>
            <a:chOff x="1615440" y="2057400"/>
            <a:chExt cx="2472030" cy="245364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xmlns="" id="{C4693A0C-96C3-464B-90F5-BFE5273AF350}"/>
                </a:ext>
              </a:extLst>
            </p:cNvPr>
            <p:cNvSpPr/>
            <p:nvPr userDrawn="1"/>
          </p:nvSpPr>
          <p:spPr>
            <a:xfrm>
              <a:off x="1615440" y="2057400"/>
              <a:ext cx="2453640" cy="2453640"/>
            </a:xfrm>
            <a:prstGeom prst="ellipse">
              <a:avLst/>
            </a:pr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31E40B09-5F71-412A-B479-B3D0A2F6DB32}"/>
                </a:ext>
              </a:extLst>
            </p:cNvPr>
            <p:cNvSpPr/>
            <p:nvPr userDrawn="1"/>
          </p:nvSpPr>
          <p:spPr>
            <a:xfrm>
              <a:off x="3276495" y="3718455"/>
              <a:ext cx="792585" cy="792585"/>
            </a:xfrm>
            <a:prstGeom prst="ellipse">
              <a:avLst/>
            </a:prstGeom>
            <a:solidFill>
              <a:srgbClr val="6C92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MH_Others_1">
              <a:extLst>
                <a:ext uri="{FF2B5EF4-FFF2-40B4-BE49-F238E27FC236}">
                  <a16:creationId xmlns:a16="http://schemas.microsoft.com/office/drawing/2014/main" xmlns="" id="{B2258B0D-CE68-42E5-B090-CC59D4FFD569}"/>
                </a:ext>
              </a:extLst>
            </p:cNvPr>
            <p:cNvSpPr txBox="1"/>
            <p:nvPr userDrawn="1">
              <p:custDataLst>
                <p:tags r:id="rId1"/>
              </p:custDataLst>
            </p:nvPr>
          </p:nvSpPr>
          <p:spPr>
            <a:xfrm>
              <a:off x="1633832" y="2860251"/>
              <a:ext cx="2453638" cy="8479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  <a:cs typeface="Arial" pitchFamily="34" charset="0"/>
                </a:rPr>
                <a:t>Part 5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软雅黑"/>
                <a:cs typeface="Arial" pitchFamily="34" charset="0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22B47238-C224-47DA-A368-2A7A8EC06C99}"/>
              </a:ext>
            </a:extLst>
          </p:cNvPr>
          <p:cNvSpPr/>
          <p:nvPr userDrawn="1"/>
        </p:nvSpPr>
        <p:spPr>
          <a:xfrm>
            <a:off x="6011803" y="2860251"/>
            <a:ext cx="3262432" cy="10050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60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总结归纳</a:t>
            </a:r>
          </a:p>
        </p:txBody>
      </p:sp>
    </p:spTree>
    <p:extLst>
      <p:ext uri="{BB962C8B-B14F-4D97-AF65-F5344CB8AC3E}">
        <p14:creationId xmlns:p14="http://schemas.microsoft.com/office/powerpoint/2010/main" xmlns="" val="19060238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4332E82E-F2AF-4523-834D-3707DD1A7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00"/>
          <a:stretch/>
        </p:blipFill>
        <p:spPr>
          <a:xfrm>
            <a:off x="-1" y="-1"/>
            <a:ext cx="12176779" cy="6858001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5E31619B-BB85-4203-ABB6-04D0E70B70A6}"/>
              </a:ext>
            </a:extLst>
          </p:cNvPr>
          <p:cNvGrpSpPr/>
          <p:nvPr userDrawn="1"/>
        </p:nvGrpSpPr>
        <p:grpSpPr>
          <a:xfrm>
            <a:off x="2783840" y="2057400"/>
            <a:ext cx="2472030" cy="2453640"/>
            <a:chOff x="1615440" y="2057400"/>
            <a:chExt cx="2472030" cy="245364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xmlns="" id="{C4693A0C-96C3-464B-90F5-BFE5273AF350}"/>
                </a:ext>
              </a:extLst>
            </p:cNvPr>
            <p:cNvSpPr/>
            <p:nvPr userDrawn="1"/>
          </p:nvSpPr>
          <p:spPr>
            <a:xfrm>
              <a:off x="1615440" y="2057400"/>
              <a:ext cx="2453640" cy="2453640"/>
            </a:xfrm>
            <a:prstGeom prst="ellipse">
              <a:avLst/>
            </a:pr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31E40B09-5F71-412A-B479-B3D0A2F6DB32}"/>
                </a:ext>
              </a:extLst>
            </p:cNvPr>
            <p:cNvSpPr/>
            <p:nvPr userDrawn="1"/>
          </p:nvSpPr>
          <p:spPr>
            <a:xfrm>
              <a:off x="3276495" y="3718455"/>
              <a:ext cx="792585" cy="792585"/>
            </a:xfrm>
            <a:prstGeom prst="ellipse">
              <a:avLst/>
            </a:prstGeom>
            <a:solidFill>
              <a:srgbClr val="6C92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MH_Others_1">
              <a:extLst>
                <a:ext uri="{FF2B5EF4-FFF2-40B4-BE49-F238E27FC236}">
                  <a16:creationId xmlns:a16="http://schemas.microsoft.com/office/drawing/2014/main" xmlns="" id="{B2258B0D-CE68-42E5-B090-CC59D4FFD569}"/>
                </a:ext>
              </a:extLst>
            </p:cNvPr>
            <p:cNvSpPr txBox="1"/>
            <p:nvPr userDrawn="1">
              <p:custDataLst>
                <p:tags r:id="rId1"/>
              </p:custDataLst>
            </p:nvPr>
          </p:nvSpPr>
          <p:spPr>
            <a:xfrm>
              <a:off x="1633832" y="2860251"/>
              <a:ext cx="2453638" cy="8479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  <a:cs typeface="Arial" pitchFamily="34" charset="0"/>
                </a:rPr>
                <a:t>Part 1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软雅黑"/>
                <a:cs typeface="Arial" pitchFamily="34" charset="0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22B47238-C224-47DA-A368-2A7A8EC06C99}"/>
              </a:ext>
            </a:extLst>
          </p:cNvPr>
          <p:cNvSpPr/>
          <p:nvPr userDrawn="1"/>
        </p:nvSpPr>
        <p:spPr>
          <a:xfrm>
            <a:off x="6011803" y="2860251"/>
            <a:ext cx="3262432" cy="10050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60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指标含义</a:t>
            </a:r>
          </a:p>
        </p:txBody>
      </p:sp>
    </p:spTree>
    <p:extLst>
      <p:ext uri="{BB962C8B-B14F-4D97-AF65-F5344CB8AC3E}">
        <p14:creationId xmlns:p14="http://schemas.microsoft.com/office/powerpoint/2010/main" xmlns="" val="33180680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4332E82E-F2AF-4523-834D-3707DD1A7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00"/>
          <a:stretch/>
        </p:blipFill>
        <p:spPr>
          <a:xfrm>
            <a:off x="-1" y="-1"/>
            <a:ext cx="12176779" cy="6858001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5E31619B-BB85-4203-ABB6-04D0E70B70A6}"/>
              </a:ext>
            </a:extLst>
          </p:cNvPr>
          <p:cNvGrpSpPr/>
          <p:nvPr userDrawn="1"/>
        </p:nvGrpSpPr>
        <p:grpSpPr>
          <a:xfrm>
            <a:off x="2783840" y="2057400"/>
            <a:ext cx="2472030" cy="2453640"/>
            <a:chOff x="1615440" y="2057400"/>
            <a:chExt cx="2472030" cy="2453640"/>
          </a:xfrm>
        </p:grpSpPr>
        <p:sp>
          <p:nvSpPr>
            <p:cNvPr id="4" name="椭圆 3">
              <a:extLst>
                <a:ext uri="{FF2B5EF4-FFF2-40B4-BE49-F238E27FC236}">
                  <a16:creationId xmlns:a16="http://schemas.microsoft.com/office/drawing/2014/main" xmlns="" id="{C4693A0C-96C3-464B-90F5-BFE5273AF350}"/>
                </a:ext>
              </a:extLst>
            </p:cNvPr>
            <p:cNvSpPr/>
            <p:nvPr userDrawn="1"/>
          </p:nvSpPr>
          <p:spPr>
            <a:xfrm>
              <a:off x="1615440" y="2057400"/>
              <a:ext cx="2453640" cy="2453640"/>
            </a:xfrm>
            <a:prstGeom prst="ellipse">
              <a:avLst/>
            </a:prstGeom>
            <a:solidFill>
              <a:srgbClr val="48A2A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xmlns="" id="{31E40B09-5F71-412A-B479-B3D0A2F6DB32}"/>
                </a:ext>
              </a:extLst>
            </p:cNvPr>
            <p:cNvSpPr/>
            <p:nvPr userDrawn="1"/>
          </p:nvSpPr>
          <p:spPr>
            <a:xfrm>
              <a:off x="3276495" y="3718455"/>
              <a:ext cx="792585" cy="792585"/>
            </a:xfrm>
            <a:prstGeom prst="ellipse">
              <a:avLst/>
            </a:prstGeom>
            <a:solidFill>
              <a:srgbClr val="6C92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8" name="MH_Others_1">
              <a:extLst>
                <a:ext uri="{FF2B5EF4-FFF2-40B4-BE49-F238E27FC236}">
                  <a16:creationId xmlns:a16="http://schemas.microsoft.com/office/drawing/2014/main" xmlns="" id="{B2258B0D-CE68-42E5-B090-CC59D4FFD569}"/>
                </a:ext>
              </a:extLst>
            </p:cNvPr>
            <p:cNvSpPr txBox="1"/>
            <p:nvPr userDrawn="1">
              <p:custDataLst>
                <p:tags r:id="rId1"/>
              </p:custDataLst>
            </p:nvPr>
          </p:nvSpPr>
          <p:spPr>
            <a:xfrm>
              <a:off x="1633832" y="2860251"/>
              <a:ext cx="2453638" cy="84793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微软雅黑"/>
                  <a:cs typeface="Arial" pitchFamily="34" charset="0"/>
                </a:rPr>
                <a:t>Part 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微软雅黑"/>
                <a:cs typeface="Arial" pitchFamily="34" charset="0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22B47238-C224-47DA-A368-2A7A8EC06C99}"/>
              </a:ext>
            </a:extLst>
          </p:cNvPr>
          <p:cNvSpPr/>
          <p:nvPr userDrawn="1"/>
        </p:nvSpPr>
        <p:spPr>
          <a:xfrm>
            <a:off x="6011803" y="2860251"/>
            <a:ext cx="3262432" cy="10050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5400" b="1" i="0" u="none" strike="noStrike" kern="1200" cap="none" spc="60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4E60D4"/>
                    </a:gs>
                    <a:gs pos="100000">
                      <a:srgbClr val="5825C7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指标构成</a:t>
            </a:r>
          </a:p>
        </p:txBody>
      </p:sp>
    </p:spTree>
    <p:extLst>
      <p:ext uri="{BB962C8B-B14F-4D97-AF65-F5344CB8AC3E}">
        <p14:creationId xmlns:p14="http://schemas.microsoft.com/office/powerpoint/2010/main" xmlns="" val="15983369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280B836-250B-4E37-83E9-F985F3908928}"/>
              </a:ext>
            </a:extLst>
          </p:cNvPr>
          <p:cNvGrpSpPr/>
          <p:nvPr userDrawn="1"/>
        </p:nvGrpSpPr>
        <p:grpSpPr>
          <a:xfrm>
            <a:off x="1416789" y="-5404976"/>
            <a:ext cx="9358422" cy="15894458"/>
            <a:chOff x="-214422" y="-5251654"/>
            <a:chExt cx="9358422" cy="158944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5E1477A0-F339-4986-A271-33C4D46ABF19}"/>
                </a:ext>
              </a:extLst>
            </p:cNvPr>
            <p:cNvGrpSpPr/>
            <p:nvPr userDrawn="1"/>
          </p:nvGrpSpPr>
          <p:grpSpPr>
            <a:xfrm>
              <a:off x="-214422" y="-5251654"/>
              <a:ext cx="9358422" cy="1061882"/>
              <a:chOff x="-214422" y="-5251654"/>
              <a:chExt cx="9358422" cy="1061882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xmlns="" id="{33525BFB-7AB5-4BF2-AB88-3C8542D52B21}"/>
                  </a:ext>
                </a:extLst>
              </p:cNvPr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xmlns="" id="{F559AD33-AB83-41ED-90E6-FD9A8796EA1A}"/>
                  </a:ext>
                </a:extLst>
              </p:cNvPr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BF513760-F33C-42B0-BEBE-4F75B3A10EE7}"/>
                </a:ext>
              </a:extLst>
            </p:cNvPr>
            <p:cNvGrpSpPr/>
            <p:nvPr userDrawn="1"/>
          </p:nvGrpSpPr>
          <p:grpSpPr>
            <a:xfrm>
              <a:off x="-214422" y="9580922"/>
              <a:ext cx="9358422" cy="1061882"/>
              <a:chOff x="-214422" y="-5251654"/>
              <a:chExt cx="9358422" cy="1061882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xmlns="" id="{253A28E0-0021-4F81-98F7-30D6A289FBD9}"/>
                  </a:ext>
                </a:extLst>
              </p:cNvPr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xmlns="" id="{29A5CD6D-4DE3-4F35-94FB-72528E1E993A}"/>
                  </a:ext>
                </a:extLst>
              </p:cNvPr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49368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280B836-250B-4E37-83E9-F985F3908928}"/>
              </a:ext>
            </a:extLst>
          </p:cNvPr>
          <p:cNvGrpSpPr/>
          <p:nvPr userDrawn="1"/>
        </p:nvGrpSpPr>
        <p:grpSpPr>
          <a:xfrm>
            <a:off x="1416789" y="-5404976"/>
            <a:ext cx="9358422" cy="15894458"/>
            <a:chOff x="-214422" y="-5251654"/>
            <a:chExt cx="9358422" cy="158944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5E1477A0-F339-4986-A271-33C4D46ABF19}"/>
                </a:ext>
              </a:extLst>
            </p:cNvPr>
            <p:cNvGrpSpPr/>
            <p:nvPr userDrawn="1"/>
          </p:nvGrpSpPr>
          <p:grpSpPr>
            <a:xfrm>
              <a:off x="-214422" y="-5251654"/>
              <a:ext cx="9358422" cy="1061882"/>
              <a:chOff x="-214422" y="-5251654"/>
              <a:chExt cx="9358422" cy="1061882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xmlns="" id="{33525BFB-7AB5-4BF2-AB88-3C8542D52B21}"/>
                  </a:ext>
                </a:extLst>
              </p:cNvPr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xmlns="" id="{F559AD33-AB83-41ED-90E6-FD9A8796EA1A}"/>
                  </a:ext>
                </a:extLst>
              </p:cNvPr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BF513760-F33C-42B0-BEBE-4F75B3A10EE7}"/>
                </a:ext>
              </a:extLst>
            </p:cNvPr>
            <p:cNvGrpSpPr/>
            <p:nvPr userDrawn="1"/>
          </p:nvGrpSpPr>
          <p:grpSpPr>
            <a:xfrm>
              <a:off x="-214422" y="9580922"/>
              <a:ext cx="9358422" cy="1061882"/>
              <a:chOff x="-214422" y="-5251654"/>
              <a:chExt cx="9358422" cy="1061882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xmlns="" id="{253A28E0-0021-4F81-98F7-30D6A289FBD9}"/>
                  </a:ext>
                </a:extLst>
              </p:cNvPr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xmlns="" id="{29A5CD6D-4DE3-4F35-94FB-72528E1E993A}"/>
                  </a:ext>
                </a:extLst>
              </p:cNvPr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5911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280B836-250B-4E37-83E9-F985F3908928}"/>
              </a:ext>
            </a:extLst>
          </p:cNvPr>
          <p:cNvGrpSpPr/>
          <p:nvPr userDrawn="1"/>
        </p:nvGrpSpPr>
        <p:grpSpPr>
          <a:xfrm>
            <a:off x="1416789" y="-5404976"/>
            <a:ext cx="9358422" cy="15894458"/>
            <a:chOff x="-214422" y="-5251654"/>
            <a:chExt cx="9358422" cy="158944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5E1477A0-F339-4986-A271-33C4D46ABF19}"/>
                </a:ext>
              </a:extLst>
            </p:cNvPr>
            <p:cNvGrpSpPr/>
            <p:nvPr userDrawn="1"/>
          </p:nvGrpSpPr>
          <p:grpSpPr>
            <a:xfrm>
              <a:off x="-214422" y="-5251654"/>
              <a:ext cx="9358422" cy="1061882"/>
              <a:chOff x="-214422" y="-5251654"/>
              <a:chExt cx="9358422" cy="1061882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xmlns="" id="{33525BFB-7AB5-4BF2-AB88-3C8542D52B21}"/>
                  </a:ext>
                </a:extLst>
              </p:cNvPr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xmlns="" id="{F559AD33-AB83-41ED-90E6-FD9A8796EA1A}"/>
                  </a:ext>
                </a:extLst>
              </p:cNvPr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BF513760-F33C-42B0-BEBE-4F75B3A10EE7}"/>
                </a:ext>
              </a:extLst>
            </p:cNvPr>
            <p:cNvGrpSpPr/>
            <p:nvPr userDrawn="1"/>
          </p:nvGrpSpPr>
          <p:grpSpPr>
            <a:xfrm>
              <a:off x="-214422" y="9580922"/>
              <a:ext cx="9358422" cy="1061882"/>
              <a:chOff x="-214422" y="-5251654"/>
              <a:chExt cx="9358422" cy="1061882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xmlns="" id="{253A28E0-0021-4F81-98F7-30D6A289FBD9}"/>
                  </a:ext>
                </a:extLst>
              </p:cNvPr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xmlns="" id="{29A5CD6D-4DE3-4F35-94FB-72528E1E993A}"/>
                  </a:ext>
                </a:extLst>
              </p:cNvPr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62879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280B836-250B-4E37-83E9-F985F3908928}"/>
              </a:ext>
            </a:extLst>
          </p:cNvPr>
          <p:cNvGrpSpPr/>
          <p:nvPr userDrawn="1"/>
        </p:nvGrpSpPr>
        <p:grpSpPr>
          <a:xfrm>
            <a:off x="1416789" y="-5404976"/>
            <a:ext cx="9358422" cy="15894458"/>
            <a:chOff x="-214422" y="-5251654"/>
            <a:chExt cx="9358422" cy="158944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5E1477A0-F339-4986-A271-33C4D46ABF19}"/>
                </a:ext>
              </a:extLst>
            </p:cNvPr>
            <p:cNvGrpSpPr/>
            <p:nvPr userDrawn="1"/>
          </p:nvGrpSpPr>
          <p:grpSpPr>
            <a:xfrm>
              <a:off x="-214422" y="-5251654"/>
              <a:ext cx="9358422" cy="1061882"/>
              <a:chOff x="-214422" y="-5251654"/>
              <a:chExt cx="9358422" cy="1061882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xmlns="" id="{33525BFB-7AB5-4BF2-AB88-3C8542D52B21}"/>
                  </a:ext>
                </a:extLst>
              </p:cNvPr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xmlns="" id="{F559AD33-AB83-41ED-90E6-FD9A8796EA1A}"/>
                  </a:ext>
                </a:extLst>
              </p:cNvPr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="" id="{BF513760-F33C-42B0-BEBE-4F75B3A10EE7}"/>
                </a:ext>
              </a:extLst>
            </p:cNvPr>
            <p:cNvGrpSpPr/>
            <p:nvPr userDrawn="1"/>
          </p:nvGrpSpPr>
          <p:grpSpPr>
            <a:xfrm>
              <a:off x="-214422" y="9580922"/>
              <a:ext cx="9358422" cy="1061882"/>
              <a:chOff x="-214422" y="-5251654"/>
              <a:chExt cx="9358422" cy="1061882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xmlns="" id="{253A28E0-0021-4F81-98F7-30D6A289FBD9}"/>
                  </a:ext>
                </a:extLst>
              </p:cNvPr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xmlns="" id="{29A5CD6D-4DE3-4F35-94FB-72528E1E993A}"/>
                  </a:ext>
                </a:extLst>
              </p:cNvPr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27203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4610100"/>
            <a:ext cx="628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本占位符 1">
            <a:extLst>
              <a:ext uri="{FF2B5EF4-FFF2-40B4-BE49-F238E27FC236}">
                <a16:creationId xmlns="" xmlns:a16="http://schemas.microsoft.com/office/drawing/2014/main" id="{F99E080B-7DBB-4234-AB2A-1BFED8105E52}"/>
              </a:ext>
            </a:extLst>
          </p:cNvPr>
          <p:cNvSpPr txBox="1">
            <a:spLocks/>
          </p:cNvSpPr>
          <p:nvPr/>
        </p:nvSpPr>
        <p:spPr>
          <a:xfrm>
            <a:off x="1238189" y="2537104"/>
            <a:ext cx="4243749" cy="1276271"/>
          </a:xfrm>
          <a:prstGeom prst="rect">
            <a:avLst/>
          </a:prstGeom>
        </p:spPr>
        <p:txBody>
          <a:bodyPr anchor="ctr" anchorCtr="0"/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3200" b="1" kern="1200" spc="600" dirty="0">
                <a:gradFill flip="none" rotWithShape="1">
                  <a:gsLst>
                    <a:gs pos="0">
                      <a:srgbClr val="0B5B9F"/>
                    </a:gs>
                    <a:gs pos="100000">
                      <a:srgbClr val="00194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sz="3600" spc="300" dirty="0" smtClean="0"/>
              <a:t>牛熊线</a:t>
            </a:r>
            <a:endParaRPr lang="en-US" altLang="zh-CN" sz="3600" spc="300" dirty="0" smtClean="0"/>
          </a:p>
          <a:p>
            <a:pPr>
              <a:spcBef>
                <a:spcPts val="500"/>
              </a:spcBef>
            </a:pPr>
            <a:r>
              <a:rPr sz="2800" spc="0" dirty="0" smtClean="0"/>
              <a:t>机会！风险！识别出来！</a:t>
            </a:r>
            <a:endParaRPr spc="0" dirty="0"/>
          </a:p>
        </p:txBody>
      </p:sp>
      <p:sp>
        <p:nvSpPr>
          <p:cNvPr id="7" name="椭圆 6"/>
          <p:cNvSpPr/>
          <p:nvPr/>
        </p:nvSpPr>
        <p:spPr>
          <a:xfrm>
            <a:off x="1173887" y="3986075"/>
            <a:ext cx="2074138" cy="6214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TextBox 7"/>
          <p:cNvSpPr txBox="1"/>
          <p:nvPr/>
        </p:nvSpPr>
        <p:spPr>
          <a:xfrm>
            <a:off x="1496349" y="4074850"/>
            <a:ext cx="1322773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陈锵行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97737" y="4643669"/>
            <a:ext cx="2192784" cy="310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TextBox 9"/>
          <p:cNvSpPr txBox="1"/>
          <p:nvPr/>
        </p:nvSpPr>
        <p:spPr>
          <a:xfrm>
            <a:off x="1192659" y="4617867"/>
            <a:ext cx="4499500" cy="3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执业编号：</a:t>
            </a:r>
            <a:r>
              <a:rPr lang="en-US" sz="1200" dirty="0" smtClean="0"/>
              <a:t> A1120620020001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262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310FE616-D2A2-4A06-A581-48967B60F0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熊线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99428E2-2D26-45B8-A4C4-7FFA71C920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37BE25F-A801-4583-B1C7-64B22EDF1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63638" y="1874533"/>
            <a:ext cx="5148329" cy="359491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E30D852-FE8A-45B7-A742-8776C6403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525982" y="2898413"/>
            <a:ext cx="4510652" cy="154715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0041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4C9C38EA-8CA4-47E3-8F5A-B556E7735F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牛熊结合</a:t>
            </a: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xmlns="" id="{B8306322-4670-4B20-8DDE-800988B495E6}"/>
              </a:ext>
            </a:extLst>
          </p:cNvPr>
          <p:cNvGraphicFramePr>
            <a:graphicFrameLocks noGrp="1"/>
          </p:cNvGraphicFramePr>
          <p:nvPr/>
        </p:nvGraphicFramePr>
        <p:xfrm>
          <a:off x="1228515" y="2066925"/>
          <a:ext cx="9734970" cy="3373440"/>
        </p:xfrm>
        <a:graphic>
          <a:graphicData uri="http://schemas.openxmlformats.org/drawingml/2006/table">
            <a:tbl>
              <a:tblPr/>
              <a:tblGrid>
                <a:gridCol w="1148602">
                  <a:extLst>
                    <a:ext uri="{9D8B030D-6E8A-4147-A177-3AD203B41FA5}">
                      <a16:colId xmlns:a16="http://schemas.microsoft.com/office/drawing/2014/main" xmlns="" val="3705225274"/>
                    </a:ext>
                  </a:extLst>
                </a:gridCol>
                <a:gridCol w="1441384">
                  <a:extLst>
                    <a:ext uri="{9D8B030D-6E8A-4147-A177-3AD203B41FA5}">
                      <a16:colId xmlns:a16="http://schemas.microsoft.com/office/drawing/2014/main" xmlns="" val="2826474827"/>
                    </a:ext>
                  </a:extLst>
                </a:gridCol>
                <a:gridCol w="7144984">
                  <a:extLst>
                    <a:ext uri="{9D8B030D-6E8A-4147-A177-3AD203B41FA5}">
                      <a16:colId xmlns:a16="http://schemas.microsoft.com/office/drawing/2014/main" xmlns="" val="3046950293"/>
                    </a:ext>
                  </a:extLst>
                </a:gridCol>
              </a:tblGrid>
              <a:tr h="5622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1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类型</a:t>
                      </a:r>
                    </a:p>
                  </a:txBody>
                  <a:tcPr marL="16900" marR="16900" marT="1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市场状态</a:t>
                      </a:r>
                    </a:p>
                  </a:txBody>
                  <a:tcPr marL="16900" marR="16900" marT="1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1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牛熊形态</a:t>
                      </a:r>
                    </a:p>
                  </a:txBody>
                  <a:tcPr marL="16900" marR="16900" marT="1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5284166"/>
                  </a:ext>
                </a:extLst>
              </a:tr>
              <a:tr h="5622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16900" marR="16900" marT="1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正常</a:t>
                      </a:r>
                    </a:p>
                  </a:txBody>
                  <a:tcPr marL="16900" marR="16900" marT="1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牛熊平行，牛上熊下，市场震荡（缓慢震荡 横盘</a:t>
                      </a: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上行</a:t>
                      </a: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下行）。</a:t>
                      </a:r>
                    </a:p>
                  </a:txBody>
                  <a:tcPr marL="16900" marR="16900" marT="1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9594041"/>
                  </a:ext>
                </a:extLst>
              </a:tr>
              <a:tr h="5622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16900" marR="16900" marT="1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启动</a:t>
                      </a:r>
                    </a:p>
                  </a:txBody>
                  <a:tcPr marL="16900" marR="16900" marT="1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熊线主动上移，机会启动的重要条件。</a:t>
                      </a:r>
                    </a:p>
                  </a:txBody>
                  <a:tcPr marL="16900" marR="16900" marT="1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930339"/>
                  </a:ext>
                </a:extLst>
              </a:tr>
              <a:tr h="5622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16900" marR="16900" marT="1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强势</a:t>
                      </a:r>
                    </a:p>
                  </a:txBody>
                  <a:tcPr marL="16900" marR="16900" marT="1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熊线上移</a:t>
                      </a: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强），后续转为牛熊线同步向上（更强）。</a:t>
                      </a:r>
                    </a:p>
                  </a:txBody>
                  <a:tcPr marL="16900" marR="16900" marT="1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774292"/>
                  </a:ext>
                </a:extLst>
              </a:tr>
              <a:tr h="5622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16900" marR="16900" marT="1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风险</a:t>
                      </a:r>
                    </a:p>
                  </a:txBody>
                  <a:tcPr marL="16900" marR="16900" marT="1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熊线先上移后走平，然后牛线继续上移，注意资金流出风险。</a:t>
                      </a:r>
                    </a:p>
                  </a:txBody>
                  <a:tcPr marL="16900" marR="16900" marT="1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1185197"/>
                  </a:ext>
                </a:extLst>
              </a:tr>
              <a:tr h="5622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16900" marR="16900" marT="1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弱势</a:t>
                      </a:r>
                    </a:p>
                  </a:txBody>
                  <a:tcPr marL="16900" marR="16900" marT="1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牛线主动跌破熊线，大规模杀跌节奏，需尽早离场，等待反弹。</a:t>
                      </a:r>
                    </a:p>
                  </a:txBody>
                  <a:tcPr marL="16900" marR="16900" marT="169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5877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8117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990911EE-0882-4EDD-A622-C551B44C9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1-</a:t>
            </a:r>
            <a:r>
              <a:rPr lang="zh-CN" altLang="en-US" dirty="0"/>
              <a:t>正常形态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3114949-DA67-4E84-8AFF-054C56841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95235" y="1735919"/>
            <a:ext cx="5801530" cy="41100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1278632A-4EB4-4234-B176-272895A29016}"/>
              </a:ext>
            </a:extLst>
          </p:cNvPr>
          <p:cNvGraphicFramePr>
            <a:graphicFrameLocks noGrp="1"/>
          </p:cNvGraphicFramePr>
          <p:nvPr/>
        </p:nvGraphicFramePr>
        <p:xfrm>
          <a:off x="3786188" y="5105399"/>
          <a:ext cx="4763452" cy="620924"/>
        </p:xfrm>
        <a:graphic>
          <a:graphicData uri="http://schemas.openxmlformats.org/drawingml/2006/table">
            <a:tbl>
              <a:tblPr/>
              <a:tblGrid>
                <a:gridCol w="562027">
                  <a:extLst>
                    <a:ext uri="{9D8B030D-6E8A-4147-A177-3AD203B41FA5}">
                      <a16:colId xmlns:a16="http://schemas.microsoft.com/office/drawing/2014/main" xmlns="" val="3577758831"/>
                    </a:ext>
                  </a:extLst>
                </a:gridCol>
                <a:gridCol w="705288">
                  <a:extLst>
                    <a:ext uri="{9D8B030D-6E8A-4147-A177-3AD203B41FA5}">
                      <a16:colId xmlns:a16="http://schemas.microsoft.com/office/drawing/2014/main" xmlns="" val="459147018"/>
                    </a:ext>
                  </a:extLst>
                </a:gridCol>
                <a:gridCol w="3496137">
                  <a:extLst>
                    <a:ext uri="{9D8B030D-6E8A-4147-A177-3AD203B41FA5}">
                      <a16:colId xmlns:a16="http://schemas.microsoft.com/office/drawing/2014/main" xmlns="" val="3979397079"/>
                    </a:ext>
                  </a:extLst>
                </a:gridCol>
              </a:tblGrid>
              <a:tr h="31046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类型</a:t>
                      </a:r>
                    </a:p>
                  </a:txBody>
                  <a:tcPr marL="8020" marR="8020" marT="8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市场状态</a:t>
                      </a:r>
                    </a:p>
                  </a:txBody>
                  <a:tcPr marL="8020" marR="8020" marT="8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牛熊形态</a:t>
                      </a:r>
                    </a:p>
                  </a:txBody>
                  <a:tcPr marL="8020" marR="8020" marT="8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55726"/>
                  </a:ext>
                </a:extLst>
              </a:tr>
              <a:tr h="3104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8020" marR="8020" marT="8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正常</a:t>
                      </a:r>
                    </a:p>
                  </a:txBody>
                  <a:tcPr marL="8020" marR="8020" marT="8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牛熊平行，牛上熊下，市场震荡（缓慢震荡 横盘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上行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下行）</a:t>
                      </a:r>
                    </a:p>
                  </a:txBody>
                  <a:tcPr marL="8020" marR="8020" marT="80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288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41865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4268" y="1579033"/>
            <a:ext cx="5384800" cy="45021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AFF53930-5C62-47DD-BE12-761477B48A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2-</a:t>
            </a:r>
            <a:r>
              <a:rPr lang="zh-CN" altLang="en-US" dirty="0"/>
              <a:t>启动形态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xmlns="" id="{EC533550-8F05-4C73-8F1F-F76F2EE9B682}"/>
              </a:ext>
            </a:extLst>
          </p:cNvPr>
          <p:cNvGraphicFramePr>
            <a:graphicFrameLocks noGrp="1"/>
          </p:cNvGraphicFramePr>
          <p:nvPr/>
        </p:nvGraphicFramePr>
        <p:xfrm>
          <a:off x="3480224" y="4671209"/>
          <a:ext cx="4953000" cy="633730"/>
        </p:xfrm>
        <a:graphic>
          <a:graphicData uri="http://schemas.openxmlformats.org/drawingml/2006/table">
            <a:tbl>
              <a:tblPr/>
              <a:tblGrid>
                <a:gridCol w="584391">
                  <a:extLst>
                    <a:ext uri="{9D8B030D-6E8A-4147-A177-3AD203B41FA5}">
                      <a16:colId xmlns:a16="http://schemas.microsoft.com/office/drawing/2014/main" xmlns="" val="747770979"/>
                    </a:ext>
                  </a:extLst>
                </a:gridCol>
                <a:gridCol w="733353">
                  <a:extLst>
                    <a:ext uri="{9D8B030D-6E8A-4147-A177-3AD203B41FA5}">
                      <a16:colId xmlns:a16="http://schemas.microsoft.com/office/drawing/2014/main" xmlns="" val="907384698"/>
                    </a:ext>
                  </a:extLst>
                </a:gridCol>
                <a:gridCol w="3635256">
                  <a:extLst>
                    <a:ext uri="{9D8B030D-6E8A-4147-A177-3AD203B41FA5}">
                      <a16:colId xmlns:a16="http://schemas.microsoft.com/office/drawing/2014/main" xmlns="" val="1581790768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类型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市场状态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牛熊形态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68995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启动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熊线主动上移，机会启动的重要条件。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9433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0240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C20DA9A-245D-4862-B861-C50D38AB5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54866" y="1596440"/>
            <a:ext cx="6184326" cy="43810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4DC61E17-6F79-4E4B-9C68-2337DB0F8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3-</a:t>
            </a:r>
            <a:r>
              <a:rPr lang="zh-CN" altLang="en-US" dirty="0"/>
              <a:t>强势形态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44448CBC-1658-4386-873E-869B1AC6A314}"/>
              </a:ext>
            </a:extLst>
          </p:cNvPr>
          <p:cNvGraphicFramePr>
            <a:graphicFrameLocks noGrp="1"/>
          </p:cNvGraphicFramePr>
          <p:nvPr/>
        </p:nvGraphicFramePr>
        <p:xfrm>
          <a:off x="3742266" y="5181600"/>
          <a:ext cx="4686613" cy="671650"/>
        </p:xfrm>
        <a:graphic>
          <a:graphicData uri="http://schemas.openxmlformats.org/drawingml/2006/table">
            <a:tbl>
              <a:tblPr/>
              <a:tblGrid>
                <a:gridCol w="552961">
                  <a:extLst>
                    <a:ext uri="{9D8B030D-6E8A-4147-A177-3AD203B41FA5}">
                      <a16:colId xmlns:a16="http://schemas.microsoft.com/office/drawing/2014/main" xmlns="" val="747770979"/>
                    </a:ext>
                  </a:extLst>
                </a:gridCol>
                <a:gridCol w="693911">
                  <a:extLst>
                    <a:ext uri="{9D8B030D-6E8A-4147-A177-3AD203B41FA5}">
                      <a16:colId xmlns:a16="http://schemas.microsoft.com/office/drawing/2014/main" xmlns="" val="907384698"/>
                    </a:ext>
                  </a:extLst>
                </a:gridCol>
                <a:gridCol w="3439741">
                  <a:extLst>
                    <a:ext uri="{9D8B030D-6E8A-4147-A177-3AD203B41FA5}">
                      <a16:colId xmlns:a16="http://schemas.microsoft.com/office/drawing/2014/main" xmlns="" val="1581790768"/>
                    </a:ext>
                  </a:extLst>
                </a:gridCol>
              </a:tblGrid>
              <a:tr h="3358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类型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市场状态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牛熊形态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6899503"/>
                  </a:ext>
                </a:extLst>
              </a:tr>
              <a:tr h="3358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强势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熊线上移</a:t>
                      </a:r>
                      <a:r>
                        <a:rPr lang="en-US" altLang="zh-C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</a:t>
                      </a:r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强），后续转为牛熊线同步向上（更强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）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995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81629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A298544-358E-4767-963F-A47BDDD02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51257" y="1625600"/>
            <a:ext cx="6179052" cy="43970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09F813A7-833B-4881-8692-BE047C78F0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4-</a:t>
            </a:r>
            <a:r>
              <a:rPr lang="zh-CN" altLang="en-US" dirty="0"/>
              <a:t>风险形态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ED1C8CE3-C90D-42CA-9FBE-2FB2CC35FF9D}"/>
              </a:ext>
            </a:extLst>
          </p:cNvPr>
          <p:cNvGraphicFramePr>
            <a:graphicFrameLocks noGrp="1"/>
          </p:cNvGraphicFramePr>
          <p:nvPr/>
        </p:nvGraphicFramePr>
        <p:xfrm>
          <a:off x="3294743" y="5257169"/>
          <a:ext cx="5486400" cy="633730"/>
        </p:xfrm>
        <a:graphic>
          <a:graphicData uri="http://schemas.openxmlformats.org/drawingml/2006/table">
            <a:tbl>
              <a:tblPr/>
              <a:tblGrid>
                <a:gridCol w="647325">
                  <a:extLst>
                    <a:ext uri="{9D8B030D-6E8A-4147-A177-3AD203B41FA5}">
                      <a16:colId xmlns:a16="http://schemas.microsoft.com/office/drawing/2014/main" xmlns="" val="747770979"/>
                    </a:ext>
                  </a:extLst>
                </a:gridCol>
                <a:gridCol w="812330">
                  <a:extLst>
                    <a:ext uri="{9D8B030D-6E8A-4147-A177-3AD203B41FA5}">
                      <a16:colId xmlns:a16="http://schemas.microsoft.com/office/drawing/2014/main" xmlns="" val="907384698"/>
                    </a:ext>
                  </a:extLst>
                </a:gridCol>
                <a:gridCol w="4026745">
                  <a:extLst>
                    <a:ext uri="{9D8B030D-6E8A-4147-A177-3AD203B41FA5}">
                      <a16:colId xmlns:a16="http://schemas.microsoft.com/office/drawing/2014/main" xmlns="" val="1581790768"/>
                    </a:ext>
                  </a:extLst>
                </a:gridCol>
              </a:tblGrid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类型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市场状态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牛熊形态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6899503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风险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熊线先上移后走平，然后牛线继续上移，注意资金流出</a:t>
                      </a:r>
                      <a:r>
                        <a:rPr lang="zh-CN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风险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4008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0867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6348057" cy="46672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3985" y="1418651"/>
            <a:ext cx="5602514" cy="343473"/>
          </a:xfrm>
        </p:spPr>
        <p:txBody>
          <a:bodyPr/>
          <a:lstStyle/>
          <a:p>
            <a:r>
              <a:rPr dirty="0" smtClean="0"/>
              <a:t>下跌三部曲</a:t>
            </a:r>
          </a:p>
          <a:p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125758" y="1540615"/>
            <a:ext cx="3829050" cy="4407217"/>
          </a:xfrm>
        </p:spPr>
        <p:txBody>
          <a:bodyPr/>
          <a:lstStyle/>
          <a:p>
            <a:r>
              <a:rPr b="1" dirty="0" smtClean="0"/>
              <a:t>下跌三部曲：</a:t>
            </a:r>
          </a:p>
          <a:p>
            <a:r>
              <a:rPr lang="en-US" altLang="zh-CN" b="1" dirty="0" smtClean="0"/>
              <a:t>1</a:t>
            </a:r>
            <a:r>
              <a:rPr b="1" dirty="0" smtClean="0"/>
              <a:t>、熊线走平，牛线上移，平均股价</a:t>
            </a:r>
            <a:r>
              <a:rPr lang="en-US" altLang="zh-CN" b="1" dirty="0" smtClean="0"/>
              <a:t>K</a:t>
            </a:r>
            <a:r>
              <a:rPr b="1" dirty="0" smtClean="0"/>
              <a:t>线开始滞涨，逐步形成高位顶背离</a:t>
            </a:r>
          </a:p>
          <a:p>
            <a:endParaRPr lang="en-US" altLang="zh-CN" b="1" dirty="0" smtClean="0"/>
          </a:p>
          <a:p>
            <a:r>
              <a:rPr lang="en-US" altLang="zh-CN" b="1" dirty="0" smtClean="0"/>
              <a:t>2</a:t>
            </a:r>
            <a:r>
              <a:rPr b="1" dirty="0" smtClean="0"/>
              <a:t>、</a:t>
            </a:r>
            <a:r>
              <a:rPr lang="en-US" altLang="zh-CN" b="1" dirty="0" smtClean="0"/>
              <a:t>S</a:t>
            </a:r>
            <a:r>
              <a:rPr b="1" dirty="0" smtClean="0"/>
              <a:t>点，灰色区域，意味着调整的开始</a:t>
            </a:r>
          </a:p>
          <a:p>
            <a:endParaRPr lang="en-US" altLang="zh-CN" b="1" dirty="0" smtClean="0"/>
          </a:p>
          <a:p>
            <a:r>
              <a:rPr lang="en-US" altLang="zh-CN" b="1" dirty="0" smtClean="0"/>
              <a:t>3</a:t>
            </a:r>
            <a:r>
              <a:rPr b="1" dirty="0" smtClean="0"/>
              <a:t>、牛线下移，开始杀跌</a:t>
            </a:r>
          </a:p>
          <a:p>
            <a:endParaRPr lang="zh-CN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7132" y="1871132"/>
            <a:ext cx="1608667" cy="419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285218" y="784710"/>
            <a:ext cx="5602514" cy="660400"/>
          </a:xfrm>
        </p:spPr>
        <p:txBody>
          <a:bodyPr/>
          <a:lstStyle/>
          <a:p>
            <a:r>
              <a:rPr altLang="en-US" dirty="0" smtClean="0"/>
              <a:t>止跌三部曲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222737" y="1629615"/>
            <a:ext cx="39995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二、止跌三步曲</a:t>
            </a:r>
          </a:p>
          <a:p>
            <a:r>
              <a:rPr lang="en-US" altLang="zh-CN" dirty="0" smtClean="0"/>
              <a:t>1</a:t>
            </a:r>
            <a:r>
              <a:rPr lang="zh-CN" altLang="en-US" dirty="0" smtClean="0"/>
              <a:t>、平均股价跌到熊线支撑或者破而后立，流动资金翻红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、牛线走平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、捕捞季节金叉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/>
              <a:t>如果是破而后立（也就是跌破熊线</a:t>
            </a:r>
            <a:r>
              <a:rPr lang="en-US" altLang="zh-CN" b="1" dirty="0" smtClean="0"/>
              <a:t>7%</a:t>
            </a:r>
            <a:r>
              <a:rPr lang="zh-CN" altLang="en-US" b="1" dirty="0" smtClean="0"/>
              <a:t>，短线超跌数值大于</a:t>
            </a:r>
            <a:r>
              <a:rPr lang="en-US" altLang="zh-CN" b="1" dirty="0" smtClean="0"/>
              <a:t>15</a:t>
            </a:r>
            <a:r>
              <a:rPr lang="zh-CN" altLang="en-US" b="1" dirty="0" smtClean="0"/>
              <a:t>，这个时候再给金叉是成功率比较高的抄底）</a:t>
            </a:r>
            <a:endParaRPr lang="zh-CN" altLang="en-US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39" y="1397124"/>
            <a:ext cx="5773053" cy="473697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5024" y="1666875"/>
            <a:ext cx="10001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542D43B-2A87-44B1-9E3A-A8AD311B54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737648" y="1543791"/>
            <a:ext cx="6372670" cy="454374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3C3DAE65-20B3-4F12-9196-A71542AB79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5-</a:t>
            </a:r>
            <a:r>
              <a:rPr lang="zh-CN" altLang="en-US" dirty="0"/>
              <a:t>弱势形态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9043FE6C-3A47-472D-9788-1904ED5591AA}"/>
              </a:ext>
            </a:extLst>
          </p:cNvPr>
          <p:cNvGraphicFramePr>
            <a:graphicFrameLocks noGrp="1"/>
          </p:cNvGraphicFramePr>
          <p:nvPr/>
        </p:nvGraphicFramePr>
        <p:xfrm>
          <a:off x="3234268" y="5198533"/>
          <a:ext cx="5423958" cy="819300"/>
        </p:xfrm>
        <a:graphic>
          <a:graphicData uri="http://schemas.openxmlformats.org/drawingml/2006/table">
            <a:tbl>
              <a:tblPr/>
              <a:tblGrid>
                <a:gridCol w="639959">
                  <a:extLst>
                    <a:ext uri="{9D8B030D-6E8A-4147-A177-3AD203B41FA5}">
                      <a16:colId xmlns:a16="http://schemas.microsoft.com/office/drawing/2014/main" xmlns="" val="747770979"/>
                    </a:ext>
                  </a:extLst>
                </a:gridCol>
                <a:gridCol w="803084">
                  <a:extLst>
                    <a:ext uri="{9D8B030D-6E8A-4147-A177-3AD203B41FA5}">
                      <a16:colId xmlns:a16="http://schemas.microsoft.com/office/drawing/2014/main" xmlns="" val="907384698"/>
                    </a:ext>
                  </a:extLst>
                </a:gridCol>
                <a:gridCol w="3980915">
                  <a:extLst>
                    <a:ext uri="{9D8B030D-6E8A-4147-A177-3AD203B41FA5}">
                      <a16:colId xmlns:a16="http://schemas.microsoft.com/office/drawing/2014/main" xmlns="" val="1581790768"/>
                    </a:ext>
                  </a:extLst>
                </a:gridCol>
              </a:tblGrid>
              <a:tr h="40965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类型</a:t>
                      </a:r>
                    </a:p>
                  </a:txBody>
                  <a:tcPr marL="8533" marR="8533" marT="8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市场状态</a:t>
                      </a:r>
                    </a:p>
                  </a:txBody>
                  <a:tcPr marL="8533" marR="8533" marT="8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1C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牛熊形态</a:t>
                      </a:r>
                    </a:p>
                  </a:txBody>
                  <a:tcPr marL="8533" marR="8533" marT="8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34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6899503"/>
                  </a:ext>
                </a:extLst>
              </a:tr>
              <a:tr h="40965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8533" marR="8533" marT="8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弱势</a:t>
                      </a:r>
                    </a:p>
                  </a:txBody>
                  <a:tcPr marL="8533" marR="8533" marT="8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牛线主动跌破熊线，大规模杀跌节奏，需尽早离场，等待反弹。</a:t>
                      </a:r>
                    </a:p>
                  </a:txBody>
                  <a:tcPr marL="8533" marR="8533" marT="85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040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6523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4001" y="1470660"/>
            <a:ext cx="9698376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本占位符 1">
            <a:extLst>
              <a:ext uri="{FF2B5EF4-FFF2-40B4-BE49-F238E27FC236}">
                <a16:creationId xmlns:a16="http://schemas.microsoft.com/office/drawing/2014/main" xmlns="" id="{4C9C38EA-8CA4-47E3-8F5A-B556E7735F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牛熊结合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3338" y="6051233"/>
            <a:ext cx="6408737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1947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76429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EA8A5809-5730-49A0-9D97-12AD6E2064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1.</a:t>
            </a:r>
            <a:r>
              <a:rPr lang="zh-CN" altLang="en-US" dirty="0"/>
              <a:t>如何用智能选股选熊线上移？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02589C4-D333-459F-A2EE-E0C45C072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315" y="1638300"/>
            <a:ext cx="6664613" cy="416538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BD9A67EA-D5BF-40EA-BCA5-C24BABD77453}"/>
              </a:ext>
            </a:extLst>
          </p:cNvPr>
          <p:cNvSpPr/>
          <p:nvPr/>
        </p:nvSpPr>
        <p:spPr>
          <a:xfrm>
            <a:off x="4319134" y="2835274"/>
            <a:ext cx="4885825" cy="959486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3BD13BC9-30D9-4878-B9E7-1DD971CB0460}"/>
              </a:ext>
            </a:extLst>
          </p:cNvPr>
          <p:cNvSpPr txBox="1"/>
          <p:nvPr/>
        </p:nvSpPr>
        <p:spPr>
          <a:xfrm>
            <a:off x="4512241" y="2903220"/>
            <a:ext cx="4499610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1000"/>
              </a:spcBef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注意：系统默认的「板块」，是板块对应的个股，选板块本身，需要建立自选股池。</a:t>
            </a:r>
          </a:p>
        </p:txBody>
      </p:sp>
    </p:spTree>
    <p:extLst>
      <p:ext uri="{BB962C8B-B14F-4D97-AF65-F5344CB8AC3E}">
        <p14:creationId xmlns:p14="http://schemas.microsoft.com/office/powerpoint/2010/main" xmlns="" val="1538224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692F6EC9-DF21-4E9B-82E0-67C2CEA006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正确的选法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435D251-EC10-4C91-9E3D-6B8E05C48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42" y="1814285"/>
            <a:ext cx="6821715" cy="426357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03761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9F85FE72-B4B1-4D64-B905-A9B8549EC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注意资金不支持的风险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66C6297-0F62-4ED8-A56C-49E29058D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800350" y="1831658"/>
            <a:ext cx="6591299" cy="41195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01432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9F85FE72-B4B1-4D64-B905-A9B8549ECC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2.</a:t>
            </a:r>
            <a:r>
              <a:rPr lang="zh-CN" altLang="en-US" dirty="0"/>
              <a:t>日线级别使用为主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1D6B2CF-C920-4412-85A8-1E37D083D3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1764281"/>
            <a:ext cx="7820008" cy="1012991"/>
          </a:xfrm>
        </p:spPr>
        <p:txBody>
          <a:bodyPr/>
          <a:lstStyle/>
          <a:p>
            <a:pPr algn="ctr"/>
            <a:r>
              <a:rPr lang="zh-CN" altLang="en-US" dirty="0"/>
              <a:t>分时级别：个股众多，整体震荡较大，牛熊线的趋势指示也会频繁；</a:t>
            </a:r>
            <a:endParaRPr lang="en-US" altLang="zh-CN" dirty="0"/>
          </a:p>
          <a:p>
            <a:pPr algn="ctr"/>
            <a:r>
              <a:rPr lang="zh-CN" altLang="en-US" dirty="0"/>
              <a:t>日线级别：下午盘或盘后使用牛熊线，更适合更稳定。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66C6297-0F62-4ED8-A56C-49E29058D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413465" y="2706730"/>
            <a:ext cx="5483792" cy="342736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91047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3174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2D451828-231F-4A83-9BAB-BCF67670B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4" name="文本占位符 2">
            <a:extLst>
              <a:ext uri="{FF2B5EF4-FFF2-40B4-BE49-F238E27FC236}">
                <a16:creationId xmlns:a16="http://schemas.microsoft.com/office/drawing/2014/main" xmlns="" id="{014F3B7E-AF43-4008-975B-B2693BB132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27296" y="2182154"/>
            <a:ext cx="7820008" cy="3133881"/>
          </a:xfrm>
        </p:spPr>
        <p:txBody>
          <a:bodyPr/>
          <a:lstStyle/>
          <a:p>
            <a:pPr marL="609585" indent="-609585">
              <a:buFont typeface="+mj-lt"/>
              <a:buAutoNum type="arabicPeriod"/>
            </a:pPr>
            <a:r>
              <a:rPr lang="zh-CN" altLang="en-US" sz="2400" dirty="0"/>
              <a:t>含义： 指示</a:t>
            </a:r>
            <a:r>
              <a:rPr lang="zh-CN" altLang="en-US" sz="2400" b="1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指数板块</a:t>
            </a:r>
            <a:r>
              <a:rPr lang="zh-CN" altLang="en-US" sz="2400" dirty="0"/>
              <a:t>的趋势通道；</a:t>
            </a:r>
            <a:endParaRPr lang="en-US" altLang="zh-CN" sz="2400" dirty="0"/>
          </a:p>
          <a:p>
            <a:pPr marL="609585" indent="-609585">
              <a:buFont typeface="+mj-lt"/>
              <a:buAutoNum type="arabicPeriod"/>
            </a:pPr>
            <a:r>
              <a:rPr lang="zh-CN" altLang="en-US" sz="2400" dirty="0"/>
              <a:t>构成：牛（红）熊（绿）线；</a:t>
            </a:r>
            <a:endParaRPr lang="en-US" altLang="zh-CN" sz="2400" dirty="0"/>
          </a:p>
          <a:p>
            <a:pPr marL="609585" indent="-609585">
              <a:buFont typeface="+mj-lt"/>
              <a:buAutoNum type="arabicPeriod"/>
            </a:pPr>
            <a:r>
              <a:rPr lang="zh-CN" altLang="en-US" sz="2400" dirty="0"/>
              <a:t>用法：</a:t>
            </a:r>
            <a:r>
              <a:rPr lang="zh-CN" altLang="en-US" sz="2400" b="1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牛线下移</a:t>
            </a:r>
            <a:r>
              <a:rPr lang="en-US" altLang="zh-CN" sz="2400" b="1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-</a:t>
            </a:r>
            <a:r>
              <a:rPr lang="zh-CN" altLang="en-US" sz="2400" b="1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风险，熊线上移</a:t>
            </a:r>
            <a:r>
              <a:rPr lang="en-US" altLang="zh-CN" sz="2400" b="1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-</a:t>
            </a:r>
            <a:r>
              <a:rPr lang="zh-CN" altLang="en-US" sz="2400" b="1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机会</a:t>
            </a:r>
            <a:r>
              <a:rPr lang="zh-CN" altLang="en-US" sz="2400" dirty="0"/>
              <a:t>；</a:t>
            </a:r>
            <a:endParaRPr lang="en-US" altLang="zh-CN" sz="2400" dirty="0"/>
          </a:p>
          <a:p>
            <a:pPr marL="609585" indent="-609585">
              <a:buFont typeface="+mj-lt"/>
              <a:buAutoNum type="arabicPeriod"/>
            </a:pPr>
            <a:r>
              <a:rPr lang="zh-CN" altLang="en-US" sz="2400" dirty="0"/>
              <a:t>注意事项：自行建立板块自选股；以日线级别为主。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xmlns="" val="3905258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342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B3C8189-7074-4BEB-8768-51F0FCF823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牛熊线</a:t>
            </a:r>
          </a:p>
        </p:txBody>
      </p:sp>
    </p:spTree>
    <p:extLst>
      <p:ext uri="{BB962C8B-B14F-4D97-AF65-F5344CB8AC3E}">
        <p14:creationId xmlns:p14="http://schemas.microsoft.com/office/powerpoint/2010/main" xmlns="" val="657764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6558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7D779479-2133-43A6-A11B-E2DA52FE91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含义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D9997CB-DD38-40EE-826A-2E15CC88D2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3026840"/>
            <a:ext cx="7820008" cy="1012991"/>
          </a:xfrm>
        </p:spPr>
        <p:txBody>
          <a:bodyPr/>
          <a:lstStyle/>
          <a:p>
            <a:pPr algn="ctr"/>
            <a:r>
              <a:rPr lang="zh-CN" altLang="en-US" sz="2000" dirty="0"/>
              <a:t>市场指数或行业板块由</a:t>
            </a:r>
            <a:r>
              <a:rPr lang="zh-CN" altLang="en-US" sz="2000" b="1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大量相关个股</a:t>
            </a:r>
            <a:r>
              <a:rPr lang="zh-CN" altLang="en-US" sz="2000" dirty="0"/>
              <a:t>构建而成，</a:t>
            </a:r>
            <a:endParaRPr lang="en-US" altLang="zh-CN" sz="2000" dirty="0"/>
          </a:p>
          <a:p>
            <a:pPr algn="ctr"/>
            <a:r>
              <a:rPr lang="zh-CN" altLang="en-US" sz="2000" dirty="0"/>
              <a:t>指数板块的</a:t>
            </a:r>
            <a:r>
              <a:rPr lang="zh-CN" altLang="en-US" sz="2000" b="1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趋势变化</a:t>
            </a:r>
            <a:r>
              <a:rPr lang="zh-CN" altLang="en-US" sz="2000" dirty="0"/>
              <a:t>，就会对个股有</a:t>
            </a:r>
            <a:r>
              <a:rPr lang="zh-CN" altLang="en-US" sz="2000" b="1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整体影响</a:t>
            </a:r>
            <a:r>
              <a:rPr lang="zh-CN" altLang="en-US" sz="2000" dirty="0"/>
              <a:t>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6EA3BC79-A081-45BF-8F3C-CE9D330A9BAA}"/>
              </a:ext>
            </a:extLst>
          </p:cNvPr>
          <p:cNvSpPr txBox="1"/>
          <p:nvPr/>
        </p:nvSpPr>
        <p:spPr>
          <a:xfrm>
            <a:off x="2972602" y="1900483"/>
            <a:ext cx="6246796" cy="91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覆巢之下，安有完卵？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一人得道，鸡犬升天。</a:t>
            </a:r>
          </a:p>
        </p:txBody>
      </p:sp>
      <p:sp>
        <p:nvSpPr>
          <p:cNvPr id="5" name="文本占位符 2">
            <a:extLst>
              <a:ext uri="{FF2B5EF4-FFF2-40B4-BE49-F238E27FC236}">
                <a16:creationId xmlns:a16="http://schemas.microsoft.com/office/drawing/2014/main" xmlns="" id="{24F4BBDA-842F-40AA-8245-CEB3525B2DB5}"/>
              </a:ext>
            </a:extLst>
          </p:cNvPr>
          <p:cNvSpPr txBox="1">
            <a:spLocks/>
          </p:cNvSpPr>
          <p:nvPr/>
        </p:nvSpPr>
        <p:spPr>
          <a:xfrm>
            <a:off x="2185996" y="4248501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/>
              <a:t>「牛熊线」通过显示指数板块的「</a:t>
            </a:r>
            <a:r>
              <a:rPr lang="zh-CN" altLang="en-US" sz="2000" b="1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压力线</a:t>
            </a:r>
            <a:r>
              <a:rPr lang="zh-CN" altLang="en-US" sz="2000" dirty="0"/>
              <a:t>」和「</a:t>
            </a:r>
            <a:r>
              <a:rPr lang="zh-CN" altLang="en-US" sz="2000" b="1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支撑线</a:t>
            </a:r>
            <a:r>
              <a:rPr lang="zh-CN" altLang="en-US" sz="2000" dirty="0"/>
              <a:t>」的关系，</a:t>
            </a:r>
            <a:endParaRPr lang="en-US" altLang="zh-CN" sz="2000" dirty="0"/>
          </a:p>
          <a:p>
            <a:pPr algn="ctr"/>
            <a:r>
              <a:rPr lang="zh-CN" altLang="en-US" sz="2000" dirty="0"/>
              <a:t>能快速指示标的的趋势走向，从而更好寻找机会，回避风险。</a:t>
            </a:r>
            <a:endParaRPr lang="en-US" altLang="zh-CN" sz="2000" dirty="0"/>
          </a:p>
          <a:p>
            <a:pPr algn="ctr"/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1664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5664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78E202E9-DC97-4487-9554-D8767049CC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牛熊线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5FFC17D-2D1B-4F2C-B889-2CBCFA8126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4546283"/>
            <a:ext cx="7820008" cy="1393657"/>
          </a:xfrm>
        </p:spPr>
        <p:txBody>
          <a:bodyPr/>
          <a:lstStyle/>
          <a:p>
            <a:pPr algn="ctr"/>
            <a:r>
              <a:rPr lang="zh-CN" altLang="en-US" sz="2000" b="1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</a:rPr>
              <a:t>牛线测试压力，熊线测试支撑</a:t>
            </a:r>
            <a:endParaRPr lang="en-US" altLang="zh-CN" sz="2000" b="1" dirty="0">
              <a:gradFill flip="none" rotWithShape="1">
                <a:gsLst>
                  <a:gs pos="100000">
                    <a:srgbClr val="4E60D4"/>
                  </a:gs>
                  <a:gs pos="0">
                    <a:srgbClr val="5825C7"/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  <a:p>
            <a:pPr algn="ctr"/>
            <a:r>
              <a:rPr lang="zh-CN" altLang="en-US" dirty="0"/>
              <a:t>平台线有三种走势</a:t>
            </a:r>
            <a:r>
              <a:rPr lang="en-US" altLang="zh-CN" dirty="0"/>
              <a:t>——</a:t>
            </a:r>
            <a:r>
              <a:rPr lang="zh-CN" altLang="en-US" dirty="0"/>
              <a:t>平移，上移，下移</a:t>
            </a:r>
            <a:endParaRPr lang="en-US" altLang="zh-CN" dirty="0"/>
          </a:p>
          <a:p>
            <a:pPr algn="ctr"/>
            <a:r>
              <a:rPr lang="zh-CN" altLang="en-US" dirty="0"/>
              <a:t>牛熊线自身走势、结合走势都会有不同的含义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5DDA9-A15F-450A-9141-9D850BFC3B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2"/>
          <a:stretch/>
        </p:blipFill>
        <p:spPr>
          <a:xfrm>
            <a:off x="2880360" y="1756952"/>
            <a:ext cx="6431280" cy="26108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30807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55809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310FE616-D2A2-4A06-A581-48967B60F0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牛线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99428E2-2D26-45B8-A4C4-7FFA71C920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37BE25F-A801-4583-B1C7-64B22EDF1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163638" y="1831658"/>
            <a:ext cx="5148329" cy="3680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E30D852-FE8A-45B7-A742-8776C6403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634060" y="2750820"/>
            <a:ext cx="4384669" cy="18052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719343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30141854"/>
  <p:tag name="MH_LIBRARY" val="CONTENTS"/>
  <p:tag name="MH_TYPE" val="OTHERS"/>
  <p:tag name="ID" val="545839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70F4C"/>
      </a:accent1>
      <a:accent2>
        <a:srgbClr val="ECD10A"/>
      </a:accent2>
      <a:accent3>
        <a:srgbClr val="1E0A94"/>
      </a:accent3>
      <a:accent4>
        <a:srgbClr val="074D93"/>
      </a:accent4>
      <a:accent5>
        <a:srgbClr val="57AADD"/>
      </a:accent5>
      <a:accent6>
        <a:srgbClr val="8EBFDB"/>
      </a:accent6>
      <a:hlink>
        <a:srgbClr val="F70F4C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alpha val="70000"/>
          </a:schemeClr>
        </a:solidFill>
        <a:ln>
          <a:noFill/>
        </a:ln>
      </a:spPr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1000"/>
          </a:spcBef>
          <a:defRPr dirty="0">
            <a:solidFill>
              <a:schemeClr val="tx1">
                <a:lumMod val="85000"/>
                <a:lumOff val="1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70F4C"/>
      </a:accent1>
      <a:accent2>
        <a:srgbClr val="ECD10A"/>
      </a:accent2>
      <a:accent3>
        <a:srgbClr val="1E0A94"/>
      </a:accent3>
      <a:accent4>
        <a:srgbClr val="074D93"/>
      </a:accent4>
      <a:accent5>
        <a:srgbClr val="57AADD"/>
      </a:accent5>
      <a:accent6>
        <a:srgbClr val="8EBFDB"/>
      </a:accent6>
      <a:hlink>
        <a:srgbClr val="F70F4C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alpha val="70000"/>
          </a:schemeClr>
        </a:solidFill>
        <a:ln>
          <a:noFill/>
        </a:ln>
      </a:spPr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1000"/>
          </a:spcBef>
          <a:defRPr dirty="0">
            <a:solidFill>
              <a:schemeClr val="tx1">
                <a:lumMod val="85000"/>
                <a:lumOff val="1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猪肠主题1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70F4C"/>
      </a:accent1>
      <a:accent2>
        <a:srgbClr val="ECD10A"/>
      </a:accent2>
      <a:accent3>
        <a:srgbClr val="1E0A94"/>
      </a:accent3>
      <a:accent4>
        <a:srgbClr val="074D93"/>
      </a:accent4>
      <a:accent5>
        <a:srgbClr val="57AADD"/>
      </a:accent5>
      <a:accent6>
        <a:srgbClr val="8EBFDB"/>
      </a:accent6>
      <a:hlink>
        <a:srgbClr val="F70F4C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5825C7"/>
            </a:gs>
            <a:gs pos="100000">
              <a:srgbClr val="0B5B9F">
                <a:alpha val="0"/>
              </a:srgbClr>
            </a:gs>
          </a:gsLst>
          <a:lin ang="5400000" scaled="1"/>
          <a:tileRect/>
        </a:gradFill>
        <a:ln>
          <a:noFill/>
        </a:ln>
      </a:spPr>
      <a:bodyPr anchor="ctr"/>
      <a:lstStyle>
        <a:defPPr algn="l">
          <a:defRPr/>
        </a:defPPr>
      </a:lstStyle>
    </a:spDef>
    <a:lnDef>
      <a:spPr>
        <a:ln w="63500" cap="rnd">
          <a:gradFill flip="none" rotWithShape="1">
            <a:gsLst>
              <a:gs pos="0">
                <a:srgbClr val="5825C7"/>
              </a:gs>
              <a:gs pos="100000">
                <a:srgbClr val="0B5B9F">
                  <a:alpha val="0"/>
                </a:srgbClr>
              </a:gs>
            </a:gsLst>
            <a:lin ang="0" scaled="1"/>
            <a:tileRect/>
          </a:gra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dirty="0">
            <a:solidFill>
              <a:schemeClr val="tx1">
                <a:lumMod val="85000"/>
                <a:lumOff val="1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70F4C"/>
      </a:accent1>
      <a:accent2>
        <a:srgbClr val="ECD10A"/>
      </a:accent2>
      <a:accent3>
        <a:srgbClr val="1E0A94"/>
      </a:accent3>
      <a:accent4>
        <a:srgbClr val="074D93"/>
      </a:accent4>
      <a:accent5>
        <a:srgbClr val="57AADD"/>
      </a:accent5>
      <a:accent6>
        <a:srgbClr val="8EBFDB"/>
      </a:accent6>
      <a:hlink>
        <a:srgbClr val="F70F4C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alpha val="70000"/>
          </a:schemeClr>
        </a:solidFill>
        <a:ln>
          <a:noFill/>
        </a:ln>
      </a:spPr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1000"/>
          </a:spcBef>
          <a:defRPr dirty="0">
            <a:solidFill>
              <a:schemeClr val="tx1">
                <a:lumMod val="85000"/>
                <a:lumOff val="1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17310</TotalTime>
  <Words>657</Words>
  <Application>Microsoft Office PowerPoint</Application>
  <PresentationFormat>自定义</PresentationFormat>
  <Paragraphs>103</Paragraphs>
  <Slides>27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包图主题2</vt:lpstr>
      <vt:lpstr>2_包图主题2</vt:lpstr>
      <vt:lpstr>猪肠主题1</vt:lpstr>
      <vt:lpstr>4_包图主题2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十二 猪肠</dc:creator>
  <cp:lastModifiedBy>PC</cp:lastModifiedBy>
  <cp:revision>373</cp:revision>
  <dcterms:created xsi:type="dcterms:W3CDTF">2020-10-10T08:51:45Z</dcterms:created>
  <dcterms:modified xsi:type="dcterms:W3CDTF">2022-04-19T07:34:37Z</dcterms:modified>
</cp:coreProperties>
</file>