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12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8"/>
  </p:notesMasterIdLst>
  <p:handoutMasterIdLst>
    <p:handoutMasterId r:id="rId32"/>
  </p:handoutMasterIdLst>
  <p:sldIdLst>
    <p:sldId id="307" r:id="rId4"/>
    <p:sldId id="1027" r:id="rId5"/>
    <p:sldId id="1175" r:id="rId6"/>
    <p:sldId id="1156" r:id="rId7"/>
    <p:sldId id="1116" r:id="rId9"/>
    <p:sldId id="1171" r:id="rId10"/>
    <p:sldId id="1170" r:id="rId11"/>
    <p:sldId id="1129" r:id="rId12"/>
    <p:sldId id="1115" r:id="rId13"/>
    <p:sldId id="1123" r:id="rId14"/>
    <p:sldId id="1125" r:id="rId15"/>
    <p:sldId id="1162" r:id="rId16"/>
    <p:sldId id="1163" r:id="rId17"/>
    <p:sldId id="1164" r:id="rId18"/>
    <p:sldId id="1165" r:id="rId19"/>
    <p:sldId id="1166" r:id="rId20"/>
    <p:sldId id="1172" r:id="rId21"/>
    <p:sldId id="1153" r:id="rId22"/>
    <p:sldId id="1174" r:id="rId23"/>
    <p:sldId id="1176" r:id="rId24"/>
    <p:sldId id="1177" r:id="rId25"/>
    <p:sldId id="1178" r:id="rId26"/>
    <p:sldId id="1179" r:id="rId27"/>
    <p:sldId id="503" r:id="rId28"/>
    <p:sldId id="1180" r:id="rId29"/>
    <p:sldId id="1182" r:id="rId30"/>
    <p:sldId id="1181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</p:embeddedFont>
    <p:embeddedFont>
      <p:font typeface="方正宝黑体 简 Light" panose="02000400000000000000" charset="-122"/>
      <p:regular r:id="rId40"/>
    </p:embeddedFont>
    <p:embeddedFont>
      <p:font typeface="思源黑体 CN Normal" panose="020B0400000000000000" pitchFamily="34" charset="-122"/>
      <p:regular r:id="rId41"/>
    </p:embeddedFont>
    <p:embeddedFont>
      <p:font typeface="黑体" panose="02010609060101010101" charset="-122"/>
      <p:regular r:id="rId42"/>
    </p:embeddedFont>
    <p:embeddedFont>
      <p:font typeface="汉仪超粗宋简" panose="02010600000101010101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28.xml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customXml" Target="../customXml/item1.xml"/><Relationship Id="rId37" Type="http://schemas.openxmlformats.org/officeDocument/2006/relationships/customXmlProps" Target="../customXml/itemProps127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7.xml"/><Relationship Id="rId27" Type="http://schemas.openxmlformats.org/officeDocument/2006/relationships/image" Target="../media/image15.svg"/><Relationship Id="rId26" Type="http://schemas.openxmlformats.org/officeDocument/2006/relationships/image" Target="../media/image14.png"/><Relationship Id="rId25" Type="http://schemas.openxmlformats.org/officeDocument/2006/relationships/tags" Target="../tags/tag46.xml"/><Relationship Id="rId24" Type="http://schemas.openxmlformats.org/officeDocument/2006/relationships/image" Target="../media/image13.svg"/><Relationship Id="rId23" Type="http://schemas.openxmlformats.org/officeDocument/2006/relationships/image" Target="../media/image12.png"/><Relationship Id="rId22" Type="http://schemas.openxmlformats.org/officeDocument/2006/relationships/tags" Target="../tags/tag45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4.xml"/><Relationship Id="rId2" Type="http://schemas.openxmlformats.org/officeDocument/2006/relationships/image" Target="../media/image47.png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5.xml"/><Relationship Id="rId2" Type="http://schemas.openxmlformats.org/officeDocument/2006/relationships/image" Target="../media/image48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6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69.xml"/><Relationship Id="rId27" Type="http://schemas.openxmlformats.org/officeDocument/2006/relationships/image" Target="../media/image21.svg"/><Relationship Id="rId26" Type="http://schemas.openxmlformats.org/officeDocument/2006/relationships/image" Target="../media/image20.png"/><Relationship Id="rId25" Type="http://schemas.openxmlformats.org/officeDocument/2006/relationships/tags" Target="../tags/tag68.xml"/><Relationship Id="rId24" Type="http://schemas.openxmlformats.org/officeDocument/2006/relationships/image" Target="../media/image19.svg"/><Relationship Id="rId23" Type="http://schemas.openxmlformats.org/officeDocument/2006/relationships/image" Target="../media/image18.png"/><Relationship Id="rId22" Type="http://schemas.openxmlformats.org/officeDocument/2006/relationships/tags" Target="../tags/tag67.xml"/><Relationship Id="rId21" Type="http://schemas.openxmlformats.org/officeDocument/2006/relationships/image" Target="../media/image17.svg"/><Relationship Id="rId20" Type="http://schemas.openxmlformats.org/officeDocument/2006/relationships/image" Target="../media/image16.png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altLang="zh-CN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 descr="7b0a2020202022776f7264617274223a2022220a7d0a"/>
          <p:cNvSpPr txBox="1"/>
          <p:nvPr/>
        </p:nvSpPr>
        <p:spPr>
          <a:xfrm>
            <a:off x="229870" y="1132840"/>
            <a:ext cx="85553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关于布局与仓位</a:t>
            </a: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 </a:t>
            </a:r>
            <a:endParaRPr lang="en-US" altLang="zh-CN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           </a:t>
            </a:r>
            <a:r>
              <a:rPr lang="zh-CN" altLang="en-US" sz="2800" dirty="0">
                <a:ln w="6213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7647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+mn-ea"/>
              </a:rPr>
              <a:t>猎手专属</a:t>
            </a:r>
            <a:endParaRPr lang="zh-CN" altLang="en-US" sz="2800" dirty="0">
              <a:ln w="6213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7647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选股</a:t>
            </a:r>
            <a:r>
              <a:rPr lang="zh-CN" altLang="en-US" sz="2800" b="1">
                <a:solidFill>
                  <a:schemeClr val="bg1"/>
                </a:solidFill>
              </a:rPr>
              <a:t>标准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510088" y="3344863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67748" y="4424998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86948" y="305657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股性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525203" y="4283393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市值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78233" y="3344863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658293" y="3064828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157403" y="4054158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934008" y="431514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562735" y="2211070"/>
            <a:ext cx="3773805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股性活跃，资金进入量大，容易形成快速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拉升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21268" y="154082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常出涨停或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大阳线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98463" y="4028758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选择底线是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58959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市值越大，越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核心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658293" y="221773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有控盘代表有趋势和中线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809423" y="1547813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形成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8887778" y="402875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业绩是非必选项，如果想安全考虑选业绩红色的即可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或者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滚动净利润扭转的也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873410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有业绩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更好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龙头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股特征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0" y="1006475"/>
            <a:ext cx="10807700" cy="4845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关于操作加减仓</a:t>
            </a:r>
            <a:r>
              <a:rPr lang="zh-CN" altLang="en-US" sz="2800" b="1">
                <a:solidFill>
                  <a:schemeClr val="bg1"/>
                </a:solidFill>
              </a:rPr>
              <a:t>问题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006215" y="1982470"/>
            <a:ext cx="3584575" cy="685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优先选强实性主题，资金最强，涨幅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最快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436745" y="1312545"/>
            <a:ext cx="2724150" cy="625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最强主题仓位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最重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573530" y="5356225"/>
            <a:ext cx="2724150" cy="685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控盘越高仓位最重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股价越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安全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573530" y="4686300"/>
            <a:ext cx="2724150" cy="625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最高控盘仓位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最重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7487920" y="5400675"/>
            <a:ext cx="2724150" cy="685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资金活跃股价快速拉升，底部资金持续翻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红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7487920" y="4730750"/>
            <a:ext cx="2724150" cy="625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最强资金仓位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最重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3" name="等腰三角形 82"/>
          <p:cNvSpPr/>
          <p:nvPr>
            <p:custDataLst>
              <p:tags r:id="rId7"/>
            </p:custDataLst>
          </p:nvPr>
        </p:nvSpPr>
        <p:spPr>
          <a:xfrm>
            <a:off x="4859655" y="3251200"/>
            <a:ext cx="1878965" cy="1565275"/>
          </a:xfrm>
          <a:prstGeom prst="triangl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68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177800" sx="110000" sy="110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1079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3C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4" name="等腰三角形 83"/>
          <p:cNvSpPr/>
          <p:nvPr>
            <p:custDataLst>
              <p:tags r:id="rId8"/>
            </p:custDataLst>
          </p:nvPr>
        </p:nvSpPr>
        <p:spPr>
          <a:xfrm>
            <a:off x="4410075" y="2787015"/>
            <a:ext cx="2778125" cy="2315210"/>
          </a:xfrm>
          <a:prstGeom prst="triangle">
            <a:avLst/>
          </a:prstGeom>
          <a:noFill/>
          <a:ln>
            <a:solidFill>
              <a:schemeClr val="accent1">
                <a:alpha val="7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85" name="直接连接符 84"/>
          <p:cNvCxnSpPr/>
          <p:nvPr>
            <p:custDataLst>
              <p:tags r:id="rId9"/>
            </p:custDataLst>
          </p:nvPr>
        </p:nvCxnSpPr>
        <p:spPr>
          <a:xfrm flipV="1">
            <a:off x="5798820" y="2623820"/>
            <a:ext cx="0" cy="627380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>
            <p:custDataLst>
              <p:tags r:id="rId10"/>
            </p:custDataLst>
          </p:nvPr>
        </p:nvCxnSpPr>
        <p:spPr>
          <a:xfrm>
            <a:off x="6738620" y="4816475"/>
            <a:ext cx="628015" cy="402590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>
            <p:custDataLst>
              <p:tags r:id="rId11"/>
            </p:custDataLst>
          </p:nvPr>
        </p:nvCxnSpPr>
        <p:spPr>
          <a:xfrm flipH="1">
            <a:off x="4239895" y="4816475"/>
            <a:ext cx="619760" cy="401955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  <a:alpha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</a:t>
            </a:r>
            <a:r>
              <a:rPr lang="zh-CN" altLang="en-US" sz="2800" b="1">
                <a:solidFill>
                  <a:schemeClr val="bg1"/>
                </a:solidFill>
              </a:rPr>
              <a:t>趋势突破的加仓，反复震荡的</a:t>
            </a:r>
            <a:r>
              <a:rPr lang="en-US" altLang="zh-CN" sz="2800" b="1">
                <a:solidFill>
                  <a:schemeClr val="bg1"/>
                </a:solidFill>
              </a:rPr>
              <a:t>2</a:t>
            </a:r>
            <a:r>
              <a:rPr lang="zh-CN" altLang="en-US" sz="2800" b="1">
                <a:solidFill>
                  <a:schemeClr val="bg1"/>
                </a:solidFill>
              </a:rPr>
              <a:t>成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090" y="845820"/>
            <a:ext cx="9298305" cy="566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回踩智能辅助线急跌的看资金翻红可低吸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807720"/>
            <a:ext cx="10384790" cy="5635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控盘增加，有资金翻红，做好小仓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低吸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828675"/>
            <a:ext cx="11676380" cy="54914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最强趋势就是加速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上升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854710"/>
            <a:ext cx="12009120" cy="5366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991360" y="86360"/>
            <a:ext cx="8209915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</a:t>
            </a:r>
            <a:r>
              <a:rPr lang="zh-CN" altLang="en-US" sz="2800" b="1">
                <a:solidFill>
                  <a:schemeClr val="bg1"/>
                </a:solidFill>
              </a:rPr>
              <a:t>震荡</a:t>
            </a:r>
            <a:r>
              <a:rPr lang="en-US" altLang="zh-CN" sz="2800" b="1">
                <a:solidFill>
                  <a:schemeClr val="bg1"/>
                </a:solidFill>
              </a:rPr>
              <a:t>2</a:t>
            </a:r>
            <a:r>
              <a:rPr lang="zh-CN" altLang="en-US" sz="2800" b="1">
                <a:solidFill>
                  <a:schemeClr val="bg1"/>
                </a:solidFill>
              </a:rPr>
              <a:t>成仓位，加速逢低</a:t>
            </a:r>
            <a:r>
              <a:rPr lang="zh-CN" altLang="en-US" sz="2800" b="1">
                <a:solidFill>
                  <a:schemeClr val="bg1"/>
                </a:solidFill>
              </a:rPr>
              <a:t>布局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78685" y="21875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流动资金翻红</a:t>
            </a:r>
            <a:r>
              <a:rPr lang="en-US" altLang="zh-CN"/>
              <a:t>+</a:t>
            </a:r>
            <a:r>
              <a:rPr lang="zh-CN" altLang="en-US"/>
              <a:t>控盘</a:t>
            </a:r>
            <a:endParaRPr lang="zh-CN" altLang="en-US"/>
          </a:p>
          <a:p>
            <a:r>
              <a:rPr lang="zh-CN" altLang="en-US"/>
              <a:t>想选当日强势</a:t>
            </a:r>
            <a:r>
              <a:rPr lang="en-US" altLang="zh-CN"/>
              <a:t>L2</a:t>
            </a:r>
            <a:r>
              <a:rPr lang="zh-CN" altLang="en-US"/>
              <a:t>数据配合</a:t>
            </a:r>
            <a:r>
              <a:rPr lang="zh-CN" altLang="en-US"/>
              <a:t>上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270" y="761365"/>
            <a:ext cx="10918825" cy="5834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两大操作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误区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对象1"/>
          <p:cNvSpPr/>
          <p:nvPr>
            <p:custDataLst>
              <p:tags r:id="rId1"/>
            </p:custDataLst>
          </p:nvPr>
        </p:nvSpPr>
        <p:spPr>
          <a:xfrm>
            <a:off x="4061143" y="2044066"/>
            <a:ext cx="7418982" cy="1287717"/>
          </a:xfrm>
          <a:custGeom>
            <a:avLst/>
            <a:gdLst>
              <a:gd name="connsiteX0" fmla="*/ 1233102 w 7588182"/>
              <a:gd name="connsiteY0" fmla="*/ 1280160 h 1280160"/>
              <a:gd name="connsiteX1" fmla="*/ 1196526 w 7588182"/>
              <a:gd name="connsiteY1" fmla="*/ 1261872 h 1280160"/>
              <a:gd name="connsiteX2" fmla="*/ 1178238 w 7588182"/>
              <a:gd name="connsiteY2" fmla="*/ 1252728 h 1280160"/>
              <a:gd name="connsiteX3" fmla="*/ 16950 w 7588182"/>
              <a:gd name="connsiteY3" fmla="*/ 82296 h 1280160"/>
              <a:gd name="connsiteX4" fmla="*/ 53526 w 7588182"/>
              <a:gd name="connsiteY4" fmla="*/ 0 h 1280160"/>
              <a:gd name="connsiteX5" fmla="*/ 7398879 w 7588182"/>
              <a:gd name="connsiteY5" fmla="*/ 0 h 1280160"/>
              <a:gd name="connsiteX6" fmla="*/ 7588182 w 7588182"/>
              <a:gd name="connsiteY6" fmla="*/ 54864 h 1280160"/>
              <a:gd name="connsiteX7" fmla="*/ 7588182 w 7588182"/>
              <a:gd name="connsiteY7" fmla="*/ 1234440 h 1280160"/>
              <a:gd name="connsiteX8" fmla="*/ 7542462 w 7588182"/>
              <a:gd name="connsiteY8" fmla="*/ 1280160 h 1280160"/>
              <a:gd name="connsiteX9" fmla="*/ 1233102 w 7588182"/>
              <a:gd name="connsiteY9" fmla="*/ 1280160 h 1280160"/>
              <a:gd name="connsiteX0-1" fmla="*/ 1233102 w 7588182"/>
              <a:gd name="connsiteY0-2" fmla="*/ 1280160 h 1280160"/>
              <a:gd name="connsiteX1-3" fmla="*/ 1196526 w 7588182"/>
              <a:gd name="connsiteY1-4" fmla="*/ 1261872 h 1280160"/>
              <a:gd name="connsiteX2-5" fmla="*/ 1178238 w 7588182"/>
              <a:gd name="connsiteY2-6" fmla="*/ 1252728 h 1280160"/>
              <a:gd name="connsiteX3-7" fmla="*/ 16950 w 7588182"/>
              <a:gd name="connsiteY3-8" fmla="*/ 82296 h 1280160"/>
              <a:gd name="connsiteX4-9" fmla="*/ 53526 w 7588182"/>
              <a:gd name="connsiteY4-10" fmla="*/ 0 h 1280160"/>
              <a:gd name="connsiteX5-11" fmla="*/ 7398879 w 7588182"/>
              <a:gd name="connsiteY5-12" fmla="*/ 0 h 1280160"/>
              <a:gd name="connsiteX6-13" fmla="*/ 7421928 w 7588182"/>
              <a:gd name="connsiteY6-14" fmla="*/ 77535 h 1280160"/>
              <a:gd name="connsiteX7-15" fmla="*/ 7588182 w 7588182"/>
              <a:gd name="connsiteY7-16" fmla="*/ 1234440 h 1280160"/>
              <a:gd name="connsiteX8-17" fmla="*/ 7542462 w 7588182"/>
              <a:gd name="connsiteY8-18" fmla="*/ 1280160 h 1280160"/>
              <a:gd name="connsiteX9-19" fmla="*/ 1233102 w 7588182"/>
              <a:gd name="connsiteY9-20" fmla="*/ 1280160 h 1280160"/>
              <a:gd name="connsiteX0-21" fmla="*/ 1233102 w 7545854"/>
              <a:gd name="connsiteY0-22" fmla="*/ 1280160 h 1280160"/>
              <a:gd name="connsiteX1-23" fmla="*/ 1196526 w 7545854"/>
              <a:gd name="connsiteY1-24" fmla="*/ 1261872 h 1280160"/>
              <a:gd name="connsiteX2-25" fmla="*/ 1178238 w 7545854"/>
              <a:gd name="connsiteY2-26" fmla="*/ 1252728 h 1280160"/>
              <a:gd name="connsiteX3-27" fmla="*/ 16950 w 7545854"/>
              <a:gd name="connsiteY3-28" fmla="*/ 82296 h 1280160"/>
              <a:gd name="connsiteX4-29" fmla="*/ 53526 w 7545854"/>
              <a:gd name="connsiteY4-30" fmla="*/ 0 h 1280160"/>
              <a:gd name="connsiteX5-31" fmla="*/ 7398879 w 7545854"/>
              <a:gd name="connsiteY5-32" fmla="*/ 0 h 1280160"/>
              <a:gd name="connsiteX6-33" fmla="*/ 7421928 w 7545854"/>
              <a:gd name="connsiteY6-34" fmla="*/ 77535 h 1280160"/>
              <a:gd name="connsiteX7-35" fmla="*/ 7421928 w 7545854"/>
              <a:gd name="connsiteY7-36" fmla="*/ 1158870 h 1280160"/>
              <a:gd name="connsiteX8-37" fmla="*/ 7542462 w 7545854"/>
              <a:gd name="connsiteY8-38" fmla="*/ 1280160 h 1280160"/>
              <a:gd name="connsiteX9-39" fmla="*/ 1233102 w 7545854"/>
              <a:gd name="connsiteY9-40" fmla="*/ 1280160 h 1280160"/>
              <a:gd name="connsiteX0-41" fmla="*/ 1233102 w 7428646"/>
              <a:gd name="connsiteY0-42" fmla="*/ 1280160 h 1287717"/>
              <a:gd name="connsiteX1-43" fmla="*/ 1196526 w 7428646"/>
              <a:gd name="connsiteY1-44" fmla="*/ 1261872 h 1287717"/>
              <a:gd name="connsiteX2-45" fmla="*/ 1178238 w 7428646"/>
              <a:gd name="connsiteY2-46" fmla="*/ 1252728 h 1287717"/>
              <a:gd name="connsiteX3-47" fmla="*/ 16950 w 7428646"/>
              <a:gd name="connsiteY3-48" fmla="*/ 82296 h 1287717"/>
              <a:gd name="connsiteX4-49" fmla="*/ 53526 w 7428646"/>
              <a:gd name="connsiteY4-50" fmla="*/ 0 h 1287717"/>
              <a:gd name="connsiteX5-51" fmla="*/ 7398879 w 7428646"/>
              <a:gd name="connsiteY5-52" fmla="*/ 0 h 1287717"/>
              <a:gd name="connsiteX6-53" fmla="*/ 7421928 w 7428646"/>
              <a:gd name="connsiteY6-54" fmla="*/ 77535 h 1287717"/>
              <a:gd name="connsiteX7-55" fmla="*/ 7421928 w 7428646"/>
              <a:gd name="connsiteY7-56" fmla="*/ 1158870 h 1287717"/>
              <a:gd name="connsiteX8-57" fmla="*/ 7413993 w 7428646"/>
              <a:gd name="connsiteY8-58" fmla="*/ 1287717 h 1287717"/>
              <a:gd name="connsiteX9-59" fmla="*/ 1233102 w 7428646"/>
              <a:gd name="connsiteY9-60" fmla="*/ 1280160 h 12877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8646" h="1287717">
                <a:moveTo>
                  <a:pt x="1233102" y="1280160"/>
                </a:moveTo>
                <a:cubicBezTo>
                  <a:pt x="1214814" y="1280160"/>
                  <a:pt x="1205670" y="1280160"/>
                  <a:pt x="1196526" y="1261872"/>
                </a:cubicBezTo>
                <a:cubicBezTo>
                  <a:pt x="1187382" y="1261872"/>
                  <a:pt x="1187382" y="1261872"/>
                  <a:pt x="1178238" y="1252728"/>
                </a:cubicBezTo>
                <a:lnTo>
                  <a:pt x="16950" y="82296"/>
                </a:lnTo>
                <a:cubicBezTo>
                  <a:pt x="-19626" y="54864"/>
                  <a:pt x="7806" y="0"/>
                  <a:pt x="53526" y="0"/>
                </a:cubicBezTo>
                <a:lnTo>
                  <a:pt x="7398879" y="0"/>
                </a:lnTo>
                <a:cubicBezTo>
                  <a:pt x="7426311" y="0"/>
                  <a:pt x="7421928" y="40959"/>
                  <a:pt x="7421928" y="77535"/>
                </a:cubicBezTo>
                <a:lnTo>
                  <a:pt x="7421928" y="1158870"/>
                </a:lnTo>
                <a:cubicBezTo>
                  <a:pt x="7421928" y="1186302"/>
                  <a:pt x="7441425" y="1287717"/>
                  <a:pt x="7413993" y="1287717"/>
                </a:cubicBezTo>
                <a:lnTo>
                  <a:pt x="1233102" y="128016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震荡区域内仓位放轻，重仓的话你会非常担心这样的类型涨跌一点心理会不舒服，当形成突破之后开始加仓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，股价会加速上涨，是赚钱最多的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时候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对象2"/>
          <p:cNvSpPr/>
          <p:nvPr>
            <p:custDataLst>
              <p:tags r:id="rId2"/>
            </p:custDataLst>
          </p:nvPr>
        </p:nvSpPr>
        <p:spPr>
          <a:xfrm>
            <a:off x="4060508" y="4110356"/>
            <a:ext cx="7419657" cy="1280160"/>
          </a:xfrm>
          <a:custGeom>
            <a:avLst/>
            <a:gdLst>
              <a:gd name="connsiteX0" fmla="*/ 1233102 w 7588182"/>
              <a:gd name="connsiteY0" fmla="*/ 0 h 1280160"/>
              <a:gd name="connsiteX1" fmla="*/ 1196526 w 7588182"/>
              <a:gd name="connsiteY1" fmla="*/ 18288 h 1280160"/>
              <a:gd name="connsiteX2" fmla="*/ 1178238 w 7588182"/>
              <a:gd name="connsiteY2" fmla="*/ 27432 h 1280160"/>
              <a:gd name="connsiteX3" fmla="*/ 16950 w 7588182"/>
              <a:gd name="connsiteY3" fmla="*/ 1197864 h 1280160"/>
              <a:gd name="connsiteX4" fmla="*/ 53526 w 7588182"/>
              <a:gd name="connsiteY4" fmla="*/ 1280160 h 1280160"/>
              <a:gd name="connsiteX5" fmla="*/ 7542462 w 7588182"/>
              <a:gd name="connsiteY5" fmla="*/ 1280160 h 1280160"/>
              <a:gd name="connsiteX6" fmla="*/ 7588182 w 7588182"/>
              <a:gd name="connsiteY6" fmla="*/ 1234440 h 1280160"/>
              <a:gd name="connsiteX7" fmla="*/ 7588182 w 7588182"/>
              <a:gd name="connsiteY7" fmla="*/ 54864 h 1280160"/>
              <a:gd name="connsiteX8" fmla="*/ 7300637 w 7588182"/>
              <a:gd name="connsiteY8" fmla="*/ 0 h 1280160"/>
              <a:gd name="connsiteX9" fmla="*/ 1233102 w 7588182"/>
              <a:gd name="connsiteY9" fmla="*/ 0 h 1280160"/>
              <a:gd name="connsiteX0-1" fmla="*/ 1233102 w 7588182"/>
              <a:gd name="connsiteY0-2" fmla="*/ 0 h 1280160"/>
              <a:gd name="connsiteX1-3" fmla="*/ 1196526 w 7588182"/>
              <a:gd name="connsiteY1-4" fmla="*/ 18288 h 1280160"/>
              <a:gd name="connsiteX2-5" fmla="*/ 1178238 w 7588182"/>
              <a:gd name="connsiteY2-6" fmla="*/ 27432 h 1280160"/>
              <a:gd name="connsiteX3-7" fmla="*/ 16950 w 7588182"/>
              <a:gd name="connsiteY3-8" fmla="*/ 1197864 h 1280160"/>
              <a:gd name="connsiteX4-9" fmla="*/ 53526 w 7588182"/>
              <a:gd name="connsiteY4-10" fmla="*/ 1280160 h 1280160"/>
              <a:gd name="connsiteX5-11" fmla="*/ 7542462 w 7588182"/>
              <a:gd name="connsiteY5-12" fmla="*/ 1280160 h 1280160"/>
              <a:gd name="connsiteX6-13" fmla="*/ 7588182 w 7588182"/>
              <a:gd name="connsiteY6-14" fmla="*/ 1234440 h 1280160"/>
              <a:gd name="connsiteX7-15" fmla="*/ 7421928 w 7588182"/>
              <a:gd name="connsiteY7-16" fmla="*/ 77535 h 1280160"/>
              <a:gd name="connsiteX8-17" fmla="*/ 7300637 w 7588182"/>
              <a:gd name="connsiteY8-18" fmla="*/ 0 h 1280160"/>
              <a:gd name="connsiteX9-19" fmla="*/ 1233102 w 7588182"/>
              <a:gd name="connsiteY9-20" fmla="*/ 0 h 1280160"/>
              <a:gd name="connsiteX0-21" fmla="*/ 1233102 w 7546015"/>
              <a:gd name="connsiteY0-22" fmla="*/ 0 h 1280160"/>
              <a:gd name="connsiteX1-23" fmla="*/ 1196526 w 7546015"/>
              <a:gd name="connsiteY1-24" fmla="*/ 18288 h 1280160"/>
              <a:gd name="connsiteX2-25" fmla="*/ 1178238 w 7546015"/>
              <a:gd name="connsiteY2-26" fmla="*/ 27432 h 1280160"/>
              <a:gd name="connsiteX3-27" fmla="*/ 16950 w 7546015"/>
              <a:gd name="connsiteY3-28" fmla="*/ 1197864 h 1280160"/>
              <a:gd name="connsiteX4-29" fmla="*/ 53526 w 7546015"/>
              <a:gd name="connsiteY4-30" fmla="*/ 1280160 h 1280160"/>
              <a:gd name="connsiteX5-31" fmla="*/ 7542462 w 7546015"/>
              <a:gd name="connsiteY5-32" fmla="*/ 1280160 h 1280160"/>
              <a:gd name="connsiteX6-33" fmla="*/ 7429485 w 7546015"/>
              <a:gd name="connsiteY6-34" fmla="*/ 1241997 h 1280160"/>
              <a:gd name="connsiteX7-35" fmla="*/ 7421928 w 7546015"/>
              <a:gd name="connsiteY7-36" fmla="*/ 77535 h 1280160"/>
              <a:gd name="connsiteX8-37" fmla="*/ 7300637 w 7546015"/>
              <a:gd name="connsiteY8-38" fmla="*/ 0 h 1280160"/>
              <a:gd name="connsiteX9-39" fmla="*/ 1233102 w 7546015"/>
              <a:gd name="connsiteY9-40" fmla="*/ 0 h 1280160"/>
              <a:gd name="connsiteX0-41" fmla="*/ 1233102 w 7429485"/>
              <a:gd name="connsiteY0-42" fmla="*/ 0 h 1280160"/>
              <a:gd name="connsiteX1-43" fmla="*/ 1196526 w 7429485"/>
              <a:gd name="connsiteY1-44" fmla="*/ 18288 h 1280160"/>
              <a:gd name="connsiteX2-45" fmla="*/ 1178238 w 7429485"/>
              <a:gd name="connsiteY2-46" fmla="*/ 27432 h 1280160"/>
              <a:gd name="connsiteX3-47" fmla="*/ 16950 w 7429485"/>
              <a:gd name="connsiteY3-48" fmla="*/ 1197864 h 1280160"/>
              <a:gd name="connsiteX4-49" fmla="*/ 53526 w 7429485"/>
              <a:gd name="connsiteY4-50" fmla="*/ 1280160 h 1280160"/>
              <a:gd name="connsiteX5-51" fmla="*/ 7383765 w 7429485"/>
              <a:gd name="connsiteY5-52" fmla="*/ 1280160 h 1280160"/>
              <a:gd name="connsiteX6-53" fmla="*/ 7429485 w 7429485"/>
              <a:gd name="connsiteY6-54" fmla="*/ 1241997 h 1280160"/>
              <a:gd name="connsiteX7-55" fmla="*/ 7421928 w 7429485"/>
              <a:gd name="connsiteY7-56" fmla="*/ 77535 h 1280160"/>
              <a:gd name="connsiteX8-57" fmla="*/ 7300637 w 7429485"/>
              <a:gd name="connsiteY8-58" fmla="*/ 0 h 1280160"/>
              <a:gd name="connsiteX9-59" fmla="*/ 1233102 w 7429485"/>
              <a:gd name="connsiteY9-60" fmla="*/ 0 h 12801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9485" h="1280160">
                <a:moveTo>
                  <a:pt x="1233102" y="0"/>
                </a:moveTo>
                <a:cubicBezTo>
                  <a:pt x="1214814" y="0"/>
                  <a:pt x="1205670" y="9144"/>
                  <a:pt x="1196526" y="18288"/>
                </a:cubicBezTo>
                <a:cubicBezTo>
                  <a:pt x="1187382" y="18288"/>
                  <a:pt x="1187382" y="27432"/>
                  <a:pt x="1178238" y="27432"/>
                </a:cubicBezTo>
                <a:lnTo>
                  <a:pt x="16950" y="1197864"/>
                </a:lnTo>
                <a:cubicBezTo>
                  <a:pt x="-19626" y="1225296"/>
                  <a:pt x="7806" y="1280160"/>
                  <a:pt x="53526" y="1280160"/>
                </a:cubicBezTo>
                <a:lnTo>
                  <a:pt x="7383765" y="1280160"/>
                </a:lnTo>
                <a:cubicBezTo>
                  <a:pt x="7411197" y="1280160"/>
                  <a:pt x="7429485" y="1269429"/>
                  <a:pt x="7429485" y="1241997"/>
                </a:cubicBezTo>
                <a:lnTo>
                  <a:pt x="7421928" y="77535"/>
                </a:lnTo>
                <a:cubicBezTo>
                  <a:pt x="7421928" y="40959"/>
                  <a:pt x="7328069" y="0"/>
                  <a:pt x="7300637" y="0"/>
                </a:cubicBezTo>
                <a:lnTo>
                  <a:pt x="1233102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如果有些用户平时不想多看的，就选好几个股票，基本面看好重仓持股就行了，平时不做波段都可以，这需要更高的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定力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3"/>
          <p:cNvSpPr/>
          <p:nvPr>
            <p:custDataLst>
              <p:tags r:id="rId3"/>
            </p:custDataLst>
          </p:nvPr>
        </p:nvSpPr>
        <p:spPr>
          <a:xfrm>
            <a:off x="4045903" y="170561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对象4"/>
          <p:cNvSpPr/>
          <p:nvPr>
            <p:custDataLst>
              <p:tags r:id="rId4"/>
            </p:custDataLst>
          </p:nvPr>
        </p:nvSpPr>
        <p:spPr>
          <a:xfrm>
            <a:off x="4045903" y="501142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对象6"/>
          <p:cNvSpPr/>
          <p:nvPr>
            <p:custDataLst>
              <p:tags r:id="rId5"/>
            </p:custDataLst>
          </p:nvPr>
        </p:nvSpPr>
        <p:spPr>
          <a:xfrm>
            <a:off x="683578" y="1753236"/>
            <a:ext cx="4086040" cy="4048800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15000"/>
            </a:schemeClr>
          </a:solidFill>
        </p:spPr>
        <p:txBody>
          <a:bodyPr lIns="0" tIns="0" rIns="0" bIns="0">
            <a:noAutofit/>
          </a:bodyPr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对象12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132523" y="2211071"/>
            <a:ext cx="3188409" cy="313262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</p:spPr>
        <p:txBody>
          <a:bodyPr wrap="square" lIns="360000" tIns="0" rIns="36000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总结</a:t>
            </a:r>
            <a:endParaRPr lang="zh-CN" altLang="en-US" sz="27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牛市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三要素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0090" y="866775"/>
            <a:ext cx="77165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大量的实践经验和市场分析都表明</a:t>
            </a:r>
            <a:r>
              <a:rPr lang="en-US" altLang="zh-CN"/>
              <a:t>:</a:t>
            </a:r>
            <a:r>
              <a:rPr lang="zh-CN" altLang="en-US"/>
              <a:t>在牛市中坚定地</a:t>
            </a:r>
            <a:r>
              <a:rPr lang="en-US" altLang="zh-CN"/>
              <a:t>“</a:t>
            </a:r>
            <a:r>
              <a:rPr lang="zh-CN" altLang="en-US"/>
              <a:t>捂住</a:t>
            </a:r>
            <a:r>
              <a:rPr lang="en-US" altLang="zh-CN"/>
              <a:t>“</a:t>
            </a:r>
            <a:r>
              <a:rPr lang="zh-CN" altLang="en-US"/>
              <a:t>优质股票，才是最有可能实现财富大幅度增值的最优策略</a:t>
            </a:r>
            <a:r>
              <a:rPr lang="en-US" altLang="zh-CN"/>
              <a:t>;</a:t>
            </a:r>
            <a:r>
              <a:rPr lang="zh-CN" altLang="en-US"/>
              <a:t>而追随热点</a:t>
            </a:r>
            <a:r>
              <a:rPr lang="en-US" altLang="zh-CN"/>
              <a:t>“</a:t>
            </a:r>
            <a:r>
              <a:rPr lang="zh-CN" altLang="en-US"/>
              <a:t>左右横跳</a:t>
            </a:r>
            <a:r>
              <a:rPr lang="en-US" altLang="zh-CN"/>
              <a:t>”</a:t>
            </a:r>
            <a:r>
              <a:rPr lang="zh-CN" altLang="en-US"/>
              <a:t>，试图通过精准把握每一次股价波动来获取最大收益的方法，却往往不是最优解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005455" y="2879090"/>
            <a:ext cx="1673860" cy="10706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选好</a:t>
            </a:r>
            <a:r>
              <a:rPr lang="zh-CN" altLang="en-US"/>
              <a:t>有耐心</a:t>
            </a: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549390" y="2781935"/>
            <a:ext cx="2182495" cy="12941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看好要</a:t>
            </a:r>
            <a:r>
              <a:rPr lang="zh-CN" altLang="en-US"/>
              <a:t>重仓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645025" y="4932680"/>
            <a:ext cx="2473960" cy="13690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频繁换股是</a:t>
            </a:r>
            <a:r>
              <a:rPr lang="zh-CN" altLang="en-US"/>
              <a:t>大忌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zh-CN" altLang="en-US" sz="2800" b="1">
                <a:solidFill>
                  <a:schemeClr val="bg1"/>
                </a:solidFill>
              </a:rPr>
              <a:t>牛市慢涨急跌是常态，资金轮动是</a:t>
            </a:r>
            <a:r>
              <a:rPr lang="zh-CN" altLang="en-US" sz="2800" b="1">
                <a:solidFill>
                  <a:schemeClr val="bg1"/>
                </a:solidFill>
              </a:rPr>
              <a:t>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959485" y="3065145"/>
            <a:ext cx="2966085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从市场进入慢牛走势到现在位置，平稳的创新高，市场资金保持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1.5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万亿以上，开户人数同比增长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，增量资金正在逐步进场，市场出现调整就是机会，所以不要害怕下跌，增量资金接下来是源源不断的进场，国家队，外资，居民存款，理财等等长期牛市开启，不怕下跌，就怕不跌</a:t>
            </a: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>
                <a:solidFill>
                  <a:schemeClr val="accent1"/>
                </a:solidFill>
                <a:latin typeface="+mn-ea"/>
                <a:cs typeface="+mn-ea"/>
              </a:rPr>
              <a:t>8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月调整就是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机会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508500" y="2948940"/>
            <a:ext cx="3269615" cy="25133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蚂蚁金服有一个数据，关于这几年基民亏损的原因，基本上都是频繁换股和追高，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只要抛出这两者，多点耐心和低吸布局的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90%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都可以达到获利情况，所以追涨杀跌不可取，频繁换股不可取，选对主题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方向，耐心等待是赚钱的最简单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方式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53611" y="2365376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亏损的</a:t>
            </a: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原因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550910" y="3065145"/>
            <a:ext cx="2607310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，牛市考验的不是技术、而是对未来的坚定程度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2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，我们筛选低位启动主题股，资金翻红，又是一波大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机会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3</a:t>
            </a:r>
            <a:r>
              <a:rPr lang="zh-CN" altLang="en-US" sz="1400" b="1">
                <a:ln>
                  <a:noFill/>
                  <a:prstDash val="sysDot"/>
                </a:ln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ea"/>
                <a:cs typeface="+mn-ea"/>
              </a:rPr>
              <a:t>，市场每一波的高位巨震都会酝酿着资金的轮动，对于前期高位股票释放风险之后，留下来的资金抄底低位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7998460" y="2506345"/>
            <a:ext cx="3507105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对我们来讲机会大于风险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1</a:t>
            </a:r>
            <a:r>
              <a:rPr lang="zh-CN" altLang="en-US" sz="2800" b="1">
                <a:solidFill>
                  <a:schemeClr val="bg1"/>
                </a:solidFill>
              </a:rPr>
              <a:t>月</a:t>
            </a:r>
            <a:r>
              <a:rPr lang="en-US" altLang="zh-CN" sz="2800" b="1">
                <a:solidFill>
                  <a:schemeClr val="bg1"/>
                </a:solidFill>
              </a:rPr>
              <a:t>2</a:t>
            </a:r>
            <a:r>
              <a:rPr lang="zh-CN" altLang="en-US" sz="2800" b="1">
                <a:solidFill>
                  <a:schemeClr val="bg1"/>
                </a:solidFill>
              </a:rPr>
              <a:t>号的</a:t>
            </a:r>
            <a:r>
              <a:rPr lang="zh-CN" altLang="en-US" sz="2800" b="1">
                <a:solidFill>
                  <a:schemeClr val="bg1"/>
                </a:solidFill>
              </a:rPr>
              <a:t>卧龙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861060"/>
            <a:ext cx="11828780" cy="5530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710"/>
            <a:ext cx="5185410" cy="5017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7</a:t>
            </a:r>
            <a:r>
              <a:rPr lang="zh-CN" altLang="en-US" sz="2800" b="1">
                <a:solidFill>
                  <a:schemeClr val="bg1"/>
                </a:solidFill>
              </a:rPr>
              <a:t>月</a:t>
            </a:r>
            <a:r>
              <a:rPr lang="en-US" altLang="zh-CN" sz="2800" b="1">
                <a:solidFill>
                  <a:schemeClr val="bg1"/>
                </a:solidFill>
              </a:rPr>
              <a:t>27</a:t>
            </a:r>
            <a:r>
              <a:rPr lang="zh-CN" altLang="en-US" sz="2800" b="1">
                <a:solidFill>
                  <a:schemeClr val="bg1"/>
                </a:solidFill>
              </a:rPr>
              <a:t>号的</a:t>
            </a:r>
            <a:r>
              <a:rPr lang="zh-CN" altLang="en-US" sz="2800" b="1">
                <a:solidFill>
                  <a:schemeClr val="bg1"/>
                </a:solidFill>
              </a:rPr>
              <a:t>飞龙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758190"/>
            <a:ext cx="5622925" cy="5422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1129030"/>
            <a:ext cx="6493510" cy="5052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en-US" sz="2800" b="1">
                <a:solidFill>
                  <a:schemeClr val="bg1"/>
                </a:solidFill>
              </a:rPr>
              <a:t>3</a:t>
            </a:r>
            <a:r>
              <a:rPr lang="zh-CN" altLang="en-US" sz="2800" b="1">
                <a:solidFill>
                  <a:schemeClr val="bg1"/>
                </a:solidFill>
              </a:rPr>
              <a:t>月</a:t>
            </a:r>
            <a:r>
              <a:rPr lang="en-US" altLang="zh-CN" sz="2800" b="1">
                <a:solidFill>
                  <a:schemeClr val="bg1"/>
                </a:solidFill>
              </a:rPr>
              <a:t>14</a:t>
            </a:r>
            <a:r>
              <a:rPr lang="zh-CN" altLang="en-US" sz="2800" b="1">
                <a:solidFill>
                  <a:schemeClr val="bg1"/>
                </a:solidFill>
              </a:rPr>
              <a:t>号的</a:t>
            </a:r>
            <a:r>
              <a:rPr lang="zh-CN" altLang="en-US" sz="2800" b="1">
                <a:solidFill>
                  <a:schemeClr val="bg1"/>
                </a:solidFill>
              </a:rPr>
              <a:t>内蒙一机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" y="920115"/>
            <a:ext cx="5803265" cy="524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35" y="1041400"/>
            <a:ext cx="6387465" cy="5123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en-US" sz="2800" b="1">
                <a:solidFill>
                  <a:schemeClr val="bg1"/>
                </a:solidFill>
              </a:rPr>
              <a:t>7</a:t>
            </a:r>
            <a:r>
              <a:rPr lang="zh-CN" altLang="en-US" sz="2800" b="1">
                <a:solidFill>
                  <a:schemeClr val="bg1"/>
                </a:solidFill>
              </a:rPr>
              <a:t>月</a:t>
            </a:r>
            <a:r>
              <a:rPr lang="en-US" altLang="zh-CN" sz="2800" b="1">
                <a:solidFill>
                  <a:schemeClr val="bg1"/>
                </a:solidFill>
              </a:rPr>
              <a:t>8</a:t>
            </a:r>
            <a:r>
              <a:rPr lang="zh-CN" altLang="en-US" sz="2800" b="1">
                <a:solidFill>
                  <a:schemeClr val="bg1"/>
                </a:solidFill>
              </a:rPr>
              <a:t>号的</a:t>
            </a:r>
            <a:r>
              <a:rPr lang="zh-CN" altLang="en-US" sz="2800" b="1">
                <a:solidFill>
                  <a:schemeClr val="bg1"/>
                </a:solidFill>
              </a:rPr>
              <a:t>江海股份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" y="784225"/>
            <a:ext cx="11913870" cy="5619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195" y="784225"/>
            <a:ext cx="5525135" cy="5577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15" y="1210945"/>
            <a:ext cx="3759835" cy="3974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总_17551568343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基金-818活动总海报_17551570794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图片_17551570877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810" cy="6918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</a:rPr>
              <a:t>用机构的思维看待</a:t>
            </a:r>
            <a:r>
              <a:rPr lang="zh-CN" altLang="en-US" sz="2800" b="1">
                <a:solidFill>
                  <a:schemeClr val="bg1"/>
                </a:solidFill>
              </a:rPr>
              <a:t>市场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959485" y="3065145"/>
            <a:ext cx="2966085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公募基金，私募基金在这一轮牛市里边盈利最多，多数散户在不相信和不敢拿以及不重仓，选不对的操作心态中，另外操作上还跟曾经的短线思维没有剥离，导致选对没拿住，选好不重仓，波动就卖出，启动就减持的操作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改变熊市思维，靠近机构思维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现在的市场谁最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赚钱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508500" y="2948940"/>
            <a:ext cx="3269615" cy="25133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目前是国家队控盘阶段，公募，私募解套盈利，释放更多资金，比如前几年的光伏，锂电池，葛兰的医药开始慢慢回本，可以释放更多资金，当多数基金公司盈利之后，会带动存款资金逐步进入市场，养老金，社保等资金也会流入，市场流动性增强，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所以这个阶段内不会让新进来的人直接高位被套，调整无惧，未来空间很大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53611" y="2365376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增量资金逐步</a:t>
            </a: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入场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387715" y="2844800"/>
            <a:ext cx="2858135" cy="275780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看混合型基金，大家会发现基金布局的领域分散，在不同持仓领域中分散投资，降低风险，不会出现同涨同跌情况，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做仓位布局不是让大家买很多股票，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而是在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3-4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个领域里边深挖龙头，当市场轮动炒作，那么策略布局的优势就呈现出来，基金的曲线图是我们最终想要的结果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7998460" y="2365375"/>
            <a:ext cx="3507105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策略</a:t>
            </a: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布局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</a:rPr>
              <a:t>为什么要做策略</a:t>
            </a:r>
            <a:r>
              <a:rPr lang="zh-CN" altLang="en-US" sz="2800" b="1">
                <a:solidFill>
                  <a:schemeClr val="bg1"/>
                </a:solidFill>
              </a:rPr>
              <a:t>配置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" y="809625"/>
            <a:ext cx="11766550" cy="5741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8175" y="3106420"/>
            <a:ext cx="4382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我们要的账户情况持续</a:t>
            </a:r>
            <a:r>
              <a:rPr lang="zh-CN" altLang="en-US"/>
              <a:t>向上</a:t>
            </a:r>
            <a:endParaRPr lang="zh-CN" altLang="en-US"/>
          </a:p>
          <a:p>
            <a:r>
              <a:rPr lang="zh-CN" altLang="en-US"/>
              <a:t>做好策略布局的意义是对冲和持续</a:t>
            </a:r>
            <a:r>
              <a:rPr lang="zh-CN" altLang="en-US"/>
              <a:t>增长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</a:t>
            </a:r>
            <a:r>
              <a:rPr lang="zh-CN" altLang="en-US" sz="2800" b="1">
                <a:solidFill>
                  <a:schemeClr val="bg1"/>
                </a:solidFill>
              </a:rPr>
              <a:t>趋势</a:t>
            </a:r>
            <a:r>
              <a:rPr lang="zh-CN" altLang="en-US" sz="2800" b="1">
                <a:solidFill>
                  <a:schemeClr val="bg1"/>
                </a:solidFill>
              </a:rPr>
              <a:t>不变资金高低</a:t>
            </a:r>
            <a:r>
              <a:rPr lang="zh-CN" altLang="en-US" sz="2800" b="1">
                <a:solidFill>
                  <a:schemeClr val="bg1"/>
                </a:solidFill>
              </a:rPr>
              <a:t>切换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955" y="763270"/>
            <a:ext cx="11037570" cy="5897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74800" y="1294765"/>
            <a:ext cx="6035040" cy="1200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，长期趋势形成，但有高位获利盘，趋势不变，成交量增加，低位有补涨机会，资金有新的</a:t>
            </a:r>
            <a:r>
              <a:rPr lang="zh-CN" altLang="en-US"/>
              <a:t>去处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，做好三季度布局，高位资金撤离的品种要注意一下中线调整，三季度逢低布局消费电子与【</a:t>
            </a:r>
            <a:r>
              <a:rPr lang="en-US" altLang="zh-CN"/>
              <a:t>AI</a:t>
            </a:r>
            <a:r>
              <a:rPr lang="zh-CN" altLang="en-US"/>
              <a:t>应用】，创新药，军工长线布局主题逢低</a:t>
            </a:r>
            <a:r>
              <a:rPr lang="zh-CN" altLang="en-US"/>
              <a:t>低吸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关于英伟达与</a:t>
            </a:r>
            <a:r>
              <a:rPr lang="en-US" altLang="zh-CN" sz="2800" b="1">
                <a:solidFill>
                  <a:schemeClr val="bg1"/>
                </a:solidFill>
              </a:rPr>
              <a:t>AMD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3" name="C9F754DE-2CAD-44b6-B708-469DEB6407EB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62760"/>
            <a:ext cx="12192000" cy="40233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上市五年来未出现牛市</a:t>
            </a:r>
            <a:r>
              <a:rPr lang="zh-CN" altLang="en-US" sz="2800" b="1">
                <a:solidFill>
                  <a:schemeClr val="bg1"/>
                </a:solidFill>
              </a:rPr>
              <a:t>行情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720725"/>
            <a:ext cx="11678285" cy="5809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2425" y="2919730"/>
            <a:ext cx="48088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去年海光信息，澜起科技</a:t>
            </a:r>
            <a:r>
              <a:rPr lang="en-US" altLang="zh-CN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寒武纪，中芯国际等龙头企业业绩出现大幅度扭转，与科八条去年提出的时间一致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科创牛去年三季度扭转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经过将近一年横盘，即将形成突破走势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41550" y="86360"/>
            <a:ext cx="7951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，科创</a:t>
            </a:r>
            <a:r>
              <a:rPr lang="en-US" altLang="zh-CN" sz="2800" b="1">
                <a:solidFill>
                  <a:schemeClr val="bg1"/>
                </a:solidFill>
              </a:rPr>
              <a:t>100</a:t>
            </a:r>
            <a:r>
              <a:rPr lang="zh-CN" altLang="en-US" sz="2800" b="1">
                <a:solidFill>
                  <a:schemeClr val="bg1"/>
                </a:solidFill>
              </a:rPr>
              <a:t>，</a:t>
            </a:r>
            <a:r>
              <a:rPr lang="zh-CN" altLang="en-US" sz="2800" b="1">
                <a:solidFill>
                  <a:schemeClr val="bg1"/>
                </a:solidFill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05180"/>
            <a:ext cx="5948045" cy="5457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35" y="750570"/>
            <a:ext cx="5955665" cy="551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科创芯片，双创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763270"/>
            <a:ext cx="5788660" cy="566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890" y="812800"/>
            <a:ext cx="6056630" cy="5615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18_1*n_h_a*1_1_1"/>
  <p:tag name="KSO_WM_TEMPLATE_CATEGORY" val="diagram"/>
  <p:tag name="KSO_WM_TEMPLATE_INDEX" val="202310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3C"/>
  <p:tag name="KSO_WM_UNIT_FILL_TYPE" val="3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018_1*n_h_i*1_1_2"/>
  <p:tag name="KSO_WM_TEMPLATE_CATEGORY" val="diagram"/>
  <p:tag name="KSO_WM_TEMPLATE_INDEX" val="202310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18_1*n_h_h_i*1_2_2_1"/>
  <p:tag name="KSO_WM_TEMPLATE_CATEGORY" val="diagram"/>
  <p:tag name="KSO_WM_TEMPLATE_INDEX" val="2023101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018_1*n_h_h_i*1_2_3_1"/>
  <p:tag name="KSO_WM_TEMPLATE_CATEGORY" val="diagram"/>
  <p:tag name="KSO_WM_TEMPLATE_INDEX" val="2023101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18_1*n_h_h_i*1_2_1_1"/>
  <p:tag name="KSO_WM_TEMPLATE_CATEGORY" val="diagram"/>
  <p:tag name="KSO_WM_TEMPLATE_INDEX" val="2023101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3]}"/>
</p:tagLst>
</file>

<file path=ppt/tags/tag10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0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0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0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1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636_1*n_h_h_f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UNIT_SUBTYPE" val="a"/>
  <p:tag name="KSO_WM_UNIT_NOCLEAR" val="0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636_1*n_h_h_f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1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1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636_1*n_h_i*1_1_2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.699999988079071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1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TEXT_TYPE" val="1"/>
  <p:tag name="KSO_WM_UNIT_PRESET_TEXT" val="添加项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2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2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8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2&quot;:[25002166],&quot;13&quot;:[19972048,20042469],&quot;19&quot;:[20342742],&quot;65&quot;:[20205176],&quot;70&quot;:[3312563,3314338,3312530,3314312,3324109,3324630,3318477,3315857,3320071,3314290,3323785,3327011,3317789,3330155,3312140,3328082,3314398,3321989,3312345,3319356,3318903,3332761,3323868,3322475,3316230,3322005,3313621,3318990,3328119,3312479,3312419,3321780,3321442,3312142,3313566,3322195,3318988,3331400,3314227,3318475,3321480,3331402,3403044,3322133,3327686,3319360,3312417,3321782,3330472,3322019,3322421,3322227,3322235,3325561,3325743,3403048,3321642,3312455,3321638,3321502,3318865,3321418,3315597,3315593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2&quot;:[25002166],&quot;65&quot;:[20205176]}"/>
</p:tagLst>
</file>

<file path=ppt/tags/tag2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3&quot;:[20042469],&quot;70&quot;:[3322475]}"/>
</p:tagLst>
</file>

<file path=ppt/tags/tag4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3&quot;:[20042469],&quot;70&quot;:[3322475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7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9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18_1*n_h_h_f*1_2_2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正文文本具体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18_1*n_h_h_a*1_2_2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18_1*n_h_h_f*1_2_1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18_1*n_h_h_a*1_2_1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18_1*n_h_h_f*1_2_3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18_1*n_h_h_a*1_2_3_1"/>
  <p:tag name="KSO_WM_TEMPLATE_CATEGORY" val="diagram"/>
  <p:tag name="KSO_WM_TEMPLATE_INDEX" val="2023101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75.9,&quot;left&quot;:123.89999389648438,&quot;top&quot;:103.35,&quot;width&quot;:680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NDQyMDIwNzkyMzQ3IiwKCSJHcm91cElkIiA6ICIxNjY5NTI4NDIiLAoJIkltYWdlIiA6ICJpVkJPUncwS0dnb0FBQUFOU1VoRVVnQUFCN0lBQUFHZ0NBSUFBQUNvdXIrWUFBQUFBWE5TUjBJQXJzNGM2UUFBSUFCSlJFRlVlSnpzM1dlQUc5WFZCdUJ6cDZ0dFg5ZGRsM1h2SFJ0WEROajAza3d2Z1VCQ0NDUkFnUENSQUFsSklCQUlFQ0FobElSQUNCREFkSnRtZ3pFWTQ5NDc3dmIyb2pydGZqK3VwTlZLMm1ac0RObjMrWU4yTkpKbVJpTVp2ZmZNdVd6cWxmY1JBQUFBQUFBQUFBQUFBRUFITVAvSm02WER2UTBBQUFBQUFBQUFBQUFBQU44ZXhPSUFBQUFBQUFBQUFBQUEwSUVnRmdjQUFBQUFBQUFBQUFDQURnU3hPQUFBQUFBQUFBQUFBQUIwSUlqRkFRQUFBQUFBQUFBQUFLQURRU3dPQUFBQUFBQUFBQUFBQUIwSVluRUFBQUFBQUFBQUFBQUE2RUFRaXdNQUFBQUFBQUFBQUFCQUI0SllIQUFBQUFBQUFBQUFBQUE2RU1UaUFBQUFBQUFBQUFBQUFOQ0JJQllIQUFBQUFBQUFBQUFBZ0E0RXNUZ0FBQUFBQUFBQUFBQUFkQ0NJeFFFQUFBQUFBQUFBQUFDZ0EwRXNEZ0FBQUFBQUFBQUFBQUFkQ0dKeEFBQUFBQUFBQUFBQUFPaEFFSXNEQUFBQUFBQUFBQUFBUUFlQ1dCd0FBQUFBQUFBQUFBQUFPaERFNGdBQUFBQUFBQUFBQUFEUWdTQVdCd0FBQUFBQUFBQUFBSUFPQkxFNEFBQUFBQUFBQUFBQUFIUWdpTVVCQUFBQUFBQUFBQUFBb0FOQkxBNEFBQUFBQUFBQUFBQUFIUWhpY1FBQUFBQUFBQUFBQUFEb1FCQ0xBd0FBQUFBQUFBQUFBRUFIZ2xnY0FBQUFBQUFBQUFBQUFEb1F4T0lBQUFBQUFBQUFBQUFBMElFZ0ZnY0FBQUFBQUFBQUFBQ0FEZ1N4T0FBQUFBQUFBQUFBQUFCMElJakZBUUFBQUFBQUFBQUFBS0FEUVN3T0FBQUFBQUFBQUFBQUFCMElZbkVBQUFBQUFBQUFBQUFBNkVBUWl3TUFBQUFBQUFBQUFBQkFCNEpZSEFBQUFBQUFBQUFBQUFBNkVNVGlBQUFBQUFBQUFBQUFBTkNCSUJZSEFBQUFBQUFBQUFBQWdBNEVzVGdBQUFBQUFBQUFBQUFBZENDSXhRRUFBQUFBQUFBQUFBQ2dBMEVzRGdBQUFBQUFBQUFBQUFBZENHSnhBQUFBQUFBQUFBQUFBT2hBRUlzREFBQUFBQUFBQUFBQVFBZUNXQndBQUFBQUFBQUFBQUFBT2hERTRnQUFBQUFBQUFBQUFBRFFnU0FXQndBQUFBQUFBQUFBQUlBT0JMRTRBQUFBQUFBQUFBQUFBSFFnaU1VQkFBQUFBQUFBQUFBQW9BTkJMQTRBQUFBQUFBQUFBQUFBSFFoaWNRQUFBQUFBQUFBQUFBRG9RQkNMQXdBQUFBQUFBQUFBQUVBSGdsZ2NBQUFBQUFBQUFBQUFBRG9ReE9JQUFBQUFBQUFBQUFBQTBJRWdGZ2NBQUFBQUFBQUFBQUNBRGdTeE9BQUFBQUFBQUFBQUFBQjBJSWpGQVFBQUFBQUFBQUFBQUtBRFFTd09BQUFBQUFBQUFBQUFBQjJJY3JnM0FBQUFBQUFBdnE5OExpdms4ZzdaRm44R1hOYkgwWWhvdjJUdmxSMGl5bkdsTWtjbG9uMlN2VTkyRHZYMktKektIRzJBcmI2bmh5M0dEOEl6Y2lLV1pUSGozTS9sQnNuOWhrOC93dEwzU0haRjB5T2pjSnB1ZXI5VW8zVlpuNStUVEVSRURqVnVtOHBaTDBjaG9scm1Wc2hPc1NQbmNZbUlOc3NtWjlsMjREdG1Xc3d6M05iM3lzNUdKYlpTTWIvTmx3NjRra3dzUm01RVNqOWh4RjB1OGZwc2I4U1ZrVnlQeXpZcjFydDZTQ3daWlJtVFRZT0kvdUdwejN5SXoyWGpiYytuYWlSNVp1YTVNaEU1NURaa3ZQUkJQTWZnTzg1d3FaQXJ1eFBmb3QrQ0s4SzVNckY5a3ZXbUVVb3U3R2tyTTAwL0VYMnVoVmNmZ3MvZ0tFdWZiSHFJYUlOaXp0WERhZmRlRk1uSmR5VWlla3NQYlZPc2cvN3FBQUJaSVJZSEFBQUFBSUFETk1IeVhCM05xMkxPWHp3MXExV3psNlA5TWx4SVJMTzFodWM5RFVSVTVxaGl5Y3Q2dzh0eWczaVV6RW5OR2phM3hpTHVOUCs0SG81NlQ3QklKMFpFdFpMN3FSWnAxNU5QTkQwM1JQSWJONTdUT2JIQUpNdnpyRkczWEkybHJqbkUwaTZONWpCaXYvUlhXb3hybkJtOFRidVRHcFYyZGVTZmh3dDZ1dXBPeWZvL1gyVnFKanNybW5PcTZiOGlTaXVWNk1PZW1sRFR6SFMwYmR3YUxpQ2lQM2lybDZwUnNiRFFsZTRKRlJQUkhDMzBsS2Z1Vk5OL25Pa2pva3R5OWthcDhlRjVyaVMzdUlWQjRyR1VsenMvRXBodWVZbm9YbS8xbGtPV1ZVbWN6b25sZE9JeTJmUXY0dDl5TFA1QXNEaVB5eDlwb1NjOGRWbnZxaWZueXR6OW1RK2NZQm81SktzVVNjYmlKWTQ4eGZZUzBZdThJYmxhWjBjWllXdGpiV09JcmF2RXFwaXpJbkU2L2EyaE14RnRrYTNiL0JXcHoxeGl5eGRGY3djNmVvUzUxd2ZLellNeXdBTkVNMlBlbm83VzNrZk4wWVBKa2IvK3RuWmF6Ti9HQjc2bmhWWTEvZXBJTThqU2Zoak42K1lvWWNtOTJyL1BQR1FYOHhjNnNwcnk1d3pMSnhOdGthM0ZUalM1c0wranpiQzhSTlFnT1pXc2NhQ3VXbkxGR1hoaktIK1EzWTZqZDVldmFxZlNPR0w2NDNCZUxza081N09OWU5xYUl5ejlWTk5QUk9YTWVVeXVQZURkQkFCb0w4VGlBQUFBQUFCd2dNWlpCaEhsYzJtMzFJNVN4L0ZXUElCdXIrZU4rdGw2ZXFTU3RFTzJLaVM3eEZXSjZGalQyOTVZUE0wZ1d6czU1dk9ROU10dzRaZEs1QytlV3BGY1M1d3VqZWIwY2pVaW1oVU5QT2VwUHpubW54VUx0T1U1TDhuWkcwMUVuUHNrdTRHNVJGVHFxamRFOHUvMVZydU1pR2lvcFowUzh4TWptV2k1RWd0bHF5TStZUGMzRk9kUVM4SDRVMGJ0TWpXbWN1WVEzeWM3WHBMeXVFelVaQmhqa0tWTnQ3d0RITFhRbFRteGNzbFpva1puYXczSlRiMDdXRFN3eGZEeGo1NnF4VnBqWERqRjlIVGk4YTNxeHVXTEl6a3Q3OFZjTGJ6L0c1ZldUalk5WFYzbEl5MlV0bHpPZHJ4VEY0cUJtWEdtcmpHSk9CVnhaWXJwRVhmMWR1UFo0empiV0U3UjAyT0J3YmFlM0RWaGxLMnZhREVxSmFKOXN0UERWYjNFdkZ3K3dmUzFjTTRmc0wvWGRVNDlFMjd5bCsvSU9LUWFaMzl2NkpJYzhqR0pYNVM3Vjl3dXRaVUhRcDJ5UG5NNWMzNlNzLytHY1A1RXk5UHlOcVNOQi93NldEUWtjZHE4cjRhZjlCNzhlSFMwclkrMlc5bXFURXZVYVBMZ0ZIQnBuRzIwOVlGS3RPVVZkc2xXRjBkbWpIeGNHbXQ3Rm42enI2d1czQkxPRjE5WnFmbzQ2c1BCenBrcm54a0xuSm55aFhhbnIzS3RZaEtSbDBzdGYzdWtrWlBYcVhDNk1wcVhtM2pzYmFIQzFOV2U5TlNkSDQyL1hBNW5qelkwYnRJcUpmYllJVGdOQUFDU0VJc0RBQUFBQU1DQjhMbHNxS01UMFZyRnJKRy8xVllQWjBUOTU4YXloS2RTb3VmSklFZi9kMTIzdEhzYm1QUERuUDBxWjFtakhUVVJmVXBFQm1mYkZPdFdmOFdsa2R3UnRyNWVNVGtqZzdNb2NaZlJYejExOTRTS0pHSW5tYjZGYXJ1VHJIR21Yc3dWRVFzT2RYVE9TZUxzaEppZk0wNUVwOGI4SWszYUxkbU02TVNZajRpV0t0RnZvUVdOY0Z1b3NMdXJORmNpZlhFa2NJclpaQXlnMUZWS1kvNkpwdWZYdnNxcTltK2s0ZElGS1cvbDBhYXYxWWNzVWFOWnRxeWRKbHFlc2JieHBkTGs3Wk01L2JzKy9iVEpJVGwxNFUvOSsvZkp6cVhSUEpFWDkzWFU2ekxHZUM2TDVqNWg4S01zYjlyeWNzbU9VYlBqSEwxdE5mbjdmSWthUGM3MDFUS251NlAwc3hzcmZiZktWZ3NYVEJ5d3laYjNCYmsrYmVFNHkyampaUkRmWEtFakQ3YTE1T0RMQk50NGhwUDlIVzcvczBDTnJKT3pEMi8wZGRUcFZwUFRtSEh1NVZsS3dWMmlqWW81eU5HSmFLcmxXWkV0UnJjWWZkY3VGN2pQVytVU0k2SWlWN295bWtkRXErVFkyNGxySm80MXZXT2JqaHhjR0EwY21SZ2prUmtyYkRwUWRGYlUzek14bm1TUVpLVHNhODYzZGZvQlFJZUZXQndBQUFBQTREdkJZMFhQVy81VzVuSmJVbmJuZHQ2VjEzVm5YdGVvb2grT1RjdHVzdVVWT2RZQ05UTEtNa2JiZW9FYnp6dUcyZm9QSWhJUkZTYVdqTEtObkloVUxqbHY2c0Y2eVZtalpFbVVjbHk1MUkzL1F0a2ttV1pHb1hSVjR0SitSdG1qN2RUV0xKa3JpT2U3S3BLYm1WZW1Pc1ZzbXZ3eXVpU2FlMGswbDRoK0ZOaFh4ZHd0aXZXaEZwNWgraVJpNThRQ0M5VHdxb3lBcktlamlNcktuWkpWeStKakJpN254R2lHNVJ1WkVoc3hSaU1jZllTVC9zNTJkNVhMb3JuaWRyWFgyU2M3Zld6bGFOTmY2TWJ6dFpreGJ4OUh6WFBsZ1k2cU5KTWYvUzVZSkE3aUYycjBaYVBoRDc1cWhWaUJLLzgwa2ljUmk1RDdrTGMyd3R3U1Y5a2wyYUtHL1hpenBSNFJYVnhWdERYZkxWa21veEpITmtnaW9rNWN2aUthKzBkZnRYZ1NJeVBIMDRsMWRWVWlNc25kbWxLWWZGa3NONSszb3dUMVlCRlY4QUV1aWJQQzUwcWRIYVd5elJjOVJKbkxYWmt4c29uSEVxbWx5a2tqaVlnaTVEcUorTHVhT1Yrb2tmV3l0VjZKMVVxdWVPTXVpamFPQlBSMmxIL1dkWG5FVTNORk5DOHRNY3pqOGxHV04vVjAvV0ZnZnkwN21BTWtMbkdKMkNUTGVFR3ZUK3RzTk1VeWtpdTA4QXhWekVudDQxOGxPVVJVeTV4OWlZTXBjWllzbWE5bVRqTGtyV0tOUjN1SzVSR2pRV0hpWG1JQkxvMjA5YTlhSzZzL1lML3lWZTVKYk41MDAzTmhMSmVJUGxFai96UWFHK2xjRUF1ME1FalR5MUZ6M1NaSmR6MXovdXlySmFLbzZVbUx4VXNjdGJuaStxVFJ0dkZNUTlmTTVWOG9rVC81YXRxOFo5azlaelQ0VXQ3RUc4TDVFckZka3YyUzBUZ1cwc2ZXVGpQOVJEUlBEU2U3TXhIUnpvd1B4U3JaNU1TSnFEdUx4OWsxa3J0YWpqOWtwTlNrTEwyUHJaNW1Cb2lvZ2JtLzlsVWVZM3BQTXYxcjVkZ0QzbXFMa1oreis0S2R4UHQrdTcvaTRrak9hTWZZTGRtLzkxWFZNOWZsMzYzeEFBRDQzNE5ZSEFBQTRIc0tGVFFBM3krdC83eFhIS3QzemU2c2QvV3IyazVFTnBQZUd6aHRjZW53UTdCNUIySzY2UkVKNlNJbGNtS2ltYlZRNW1wbFpwTndwSytqOW5YVVRaTDVwaDVjclppcmxhck1KN3dwbEM5aThSMlNkYnUvc2kzZmN3dlVTRTJiVThMb3dTdTZmRkZ2R0dNWmM3WHdXM3JRWkh5QmxsN20rY3RRd1VoYkpxTFg5V0J6N1Z5aTFGaGlyM0ltZWc3RWlQUEUyU0lSMDFLT1FtZFhuWkdTa0k1MmpNNWNxWkRzVWxlbFpwUWs3dHJFVFNMYXJGakU2Zlpvb1FnNkgvZldicE90cXlLNTQyempJVTlOVzNvNDJJeS9yZ2ZmMG9LaVQzckFaWGVGaWt0Y1JiUUhVVG16R00vYTkrQ0tjSzZJeGQvUnc4bWk4cU5OYnpKNXZNOWJsWnpvYjd4cFhCdk5Gd25kMHhrdHY4MDJmSnBhbGVkS1JQU3JjRkg4RlcxUFVVUzV6VmZ4YkVvd2VsNDA0Q0VwU3U2TFJtT3ZjTEhqTndVcVJCK1NyNVJvTXJVOEplcTdPSlpMUkRmNUt5eEdGQ1VpV3FuRW52VTBLY1JXaUlteEJFRWlaaENURDlQTXFEc2txNWVyRmJ2S0lFZGJsOUxWUGNlVlJsZ0dNZG9wMlQyYlA4R0k2RS9lNmswWmZlZWY5ZFEvUy9HOUxuYmt2eVNhZGZ6RlU1dTEzZmFVeEluOXFSWVczeVJUVE0raGk4VkQ1Q1liL1NlL0Ztem1wbmIvYjdtVmZpZFhMa3E4aVFveGhWalZRUjJ1T0xqU2p2a3EyWlNJZHNqV0Z5bnhkelZ6eFBUSVM1VG9JcldsOWkvUFpjVDNVeTNQMUdaNjVteFJyT2YxdXZOaU9ROTRxM2ZKOWtiRk9zbWtBYmJXMTlFRzIvb0FSMnNndDBaeVh0YUR1Mlg3RFNNMElxaDNkZVdobHY2UkhzYi82Z0xBb1laWUhBQUE0UHVIYzM2WWZqNER3QUhpbkxOdi9MbFZ1SHZ5dW85N1YrOThiZWhNUzI0cHFQb1dETGExTWxjaklvdmNnOUwvZXBDdEhaRm8rL3U2SG14aklQS3VGa3lMNUVwdFpiUmp2S3VGa2tXcG5SdzV5bmd5OEZxc1JDcWtMQUZXcWFOTXNEMUV0RjQyVjJVclpoY2xqZUpHZytSZUc5ai9UZHBaT0VTWDVPNUwvbmxkS0UvTTFuaVByMnA5SXAyY1pucXZqZVNsUElSSHlaVW9YcEpza2hzamQ3ZGsreVJUWWF5M2srV1UyQ3hibkhNaTJwZkk3TTZKQlVSbCtqdGE4QXMxcW5EcTdNcEVkRlUwZDZNU3E1UmFhWWJ6bEZHWEdoMDJTUHh6TlhKT0xDRENRUjludGRuR0hybzd5Z3pUUzR5Q3pKMnR4U1BtaWFibnFuQ3VlS00vVkVPcEdhaVZPTEF1NHdkeE1DTko1cFR2WnF1Qlp2U08zdGh0L1BTWTM4UEpKSjY2TU0wNDIvUFB1bmlsdjV6dHJKV0lhU2tIbFRPMlU3SkZUM014SkZEUDNLL1VTTG5rL00xVDErckZJQ0Yya0xzVmJaVnQwWFY2c3VsTmpjV1B0RHdpcWQ4aFdTM0g0dDljbWFPSzhiRHRrdldSR28vRlI5c2V3NjJOSHBwWktFOHgvUTFXL0VqMlNueHcrdHBhYWwvNy9pMzJ4LytIVWZlK0hoYTNMNHdFVGpOYm1sMGdJcmxMRSsxNkJ0bTZoeVFpMmlhWk5SbGZSTU5zUS9UeEwyZjJMdGtTc2ZJQjdXSzZ1NEtGYVY4Ui9SejFHRFBMZFRQOUlublhKZ2JJSHZIVXBFNERjR0JtRzZIVmlybGJ0ZzNPbGluUnVWcG9tUnhkcDVqSG16NHhDY0hQdmZzclpkZmdiS3RzL3R0b0tKZWM1V3BVNW5RbytnVUJBS1JDTEE0QUFBQUE4SjNRWUFTZUhYdFc1bkxGc1V2cTl2U3QzRkZTdjUrSWh1emZYQlNxZVd6aVJZZGpHeHVkSG12U2F1TTF2ZUZOUFRqWTFtOE5GeERSbTFyRHkwYVFpSVpaMnMyUlFpSjZUV3Q0elFnMkYra3BuQzVOQkZMN0pMdnREYnNac2VHMk5pM21mY0piWnpGK1NzeDNjVFJYTkhaWWtLaDl2akNXTThIMDdKU3R4ejIxV3hScnNSWmJUTEd1ampMSTFqNUtCRnNpcFJXeGVCV3pYMDZwRGxZNC9TaWM5NkVlWHF1WVhSejUwa2pqanErV3pRWGZZSmE4WGlrcGxTOVJlZHJaVmFKT1BBZ3VkcHUwMUZpa1JSZHArMFpiaGpqSWYvTFdKbnNkZEhIa3JMUG4zZTJyVEkyVno0NEdSSVJ0RTNlSVh4YkowVGdUNHdjK0x2MG9uUDhiWDVZcS9sVDFHYmw1c2wrS3czbW9tUWo3MG1pT3lGamYwSUx4UVJST1o4ZjhZbUVWYzE0d0dsS3o0K1RQVklrM3laU0p5R0lIWVdTNGk2dklqRzJUclhlMDBPV1JYQyt4dFhMc0RUMzB1MkJ4aWRONHpIVXVFYU1ja3Y5WjF5WDE0ZGY3eTVQTjlHVWltVnJLYnRNS2FVWFRkbEc5SzJMeENzbDVRbFRFeTFhZUs0KzI5T1ZxdERybE9KOFpEWFRpMGpyWlhLSEVySU05U0xCTWlSNXRlVFBiZVUreFBPS0NodldLS1Fac0RwMnBpVGxMUDFjajJ4UnJMN083Y2tVbk50N3l6TmNQeVN5VVdkc285WERWSG1hekF3Q2k5VTN5bmI0MG1udHhvaE9PUW95SUN0ejRlWkljYjdraW1udFpOR2UySHZ5dkVmeEQ0cEtDYThKNTRvQnZVcXkvTjcwU29wc2pQeFNNSDRwL2V1cS9iTEZrdTcwMGtvd1dUOVNzc2w3RWNLdS9RcHlkblIzNXhrZ0JFWDJsUkY5S2ZHZWVHdk5QenFnYy8xbTRJSFh1Mlpua281UTM5aytoak8rdVNDc1RMQU1BSEJTSXhRRUFBQUFBdml1MkZaUmtYYjZwdU5mSGZTZE8ydmJWc1pzV1NzUTdCNnRtYkZ6d2Z2L0ozL29HeGcyeHRKRk5KMVd6R2RuRXJVUXh0WnRvVFpBcys3VlpTejFNcm9qa2l0cHowVS81ekZqZ0ZhT2hoNlBza0Z2cDlYeEd6RC9HTm9ob3BXWE8xOEtyNVhpNTZ5VExJd0pyeHZrd1cyZU1lcmhxZGFKaXV0aVI3d2dWRm5HNW42TSs1YWxMbTlsdnZPM0pjK3RGRzJpTnM1K0g4a2M3eGhqYmM1ZXZVaWVXMm03WTBtZ0JIV0JzSnhQZEZ5ek9YSjVhSHQ0V21rc1NZMW96Z1plZTZEbHVFbmNaRGJUakIxa2hka3BHZmVzd1I1K1JyWHEwQlY3T3BpWWVzbHJOSHRvT3QrTm5TejA1N3lYTHJoazk1cW45VGFqWUpWN0k1YWNhdW1RK1VNU1hhUWxtRzV1OXRLekVVWWhvalJ5YnI0VXZqQWE4WE40bjIwdlY2SVhSUUpQb01IRmlwT1dKVXNvSjg1VVNmY0lUYnhvejAvU2RHMnVwYXJobEl5Mzl0bEFoWS9RVTFjMUpxVThmYStsOVhlMW84ajFoMUtZTzVCd1UyeFNyWExJN3VVcHFPKzlPaml4cXBSY3IwVlpiMWx3ZkxraDkzOS9TZ2grMlp5TmxUaE90WkN3ZUphTFB0Y2lac1FBUlRiWVBWU3grQU5KYTMyakUwdHJaTVpaK25vaDExS2FyZmE1R1JDdyt5Zks4WU5TSFV3N2RNWW52bGpweWxtU2Jmdk9iK0ZBTExYWGxibzQ4eWZaK3FVUzJ5ellSZFhYbHlaYVhpUFl5T3puQ044YlNOWkkrVnlOWkc0c1RVY0NORDlyNEV2T0lxcHdGM09UdGc3dmhBQUNIRUdKeEFBQUFBSUR2aDg5Nmo2MzI1YzlhL2hZUlRmNTZ5YnJPZlhmbFpnOFREN1ZMVXlZTS9PYU9qbm1QVFptaHp1RE16OWxVMC9PalNQNUhXdWdwbzg3TktGaGtpYWp1Q3lVaVl2RVRUZDk4TGJ4TnNhcVlVOGpsNGJidTVTek1lQjlIODNOSjlJSklWdmptY0Vsa044ZFl2bEpYdmQ5YlhadFNuS3NRT3ozbWY5WlRuK3RLTjRjTFJENm9FK3Z2cU50YmkrbmJwWjRhV3lnWUpJazI0aUhtT29tSjVqUW1HYzNNcFVsRU0wM3ZTRnZMYytVSmR2YXV2a1QwWkNKdXZ0Tlh1Vll4UDlYQ3d5TjZBM05EekkyUUc1WjRqSGlVdU1uNGFOdndjU212UGJOZkdwemRIQzdJSlZuMGhIbEpiOGk2MnVuUmVGSThSdytuRG8xc1Zxd1hqZnI5a3YzemNFSGJYL1NncUpQY09uSjJaYnliNzJ2aFBONTZSVzI0UGMzTk9TZVhOVTRBbTNreUIxeHBWalNRNThvdkdQV2lObmVVclNkamNZV1Q2R0hDT1MwOXFPWERnc1RwRXpWOGRpd250WjMzbEVST3ZVQ0w1TFIyU25UaWN1cng4TGV6SkhtNGJZaXpicHRrN3BWdElscW94bVB4b2JhUjU4cTEyVm9lZlVOM2V5djNKdDc5YWFadlZpeEFSQXZVOFBNcFUxQ2VGODNKV2xSK3I2ZXF1U1pMcVVwZDlmZWhMT05lSzVYb1hzbnE2cW8rTHAwVTh5Y3ZUTWwxcGVTZzFMdDY2S0QzRC9sQUMvdGM5bml3Q3hGMWM5V0hQVFdtUktNdEl4Nkx5NWJZa202T2ZHck1yeFByNlNqM2UydXlOck82UFZ5WXRtU0VvNDhJdDlRQjZOZitDaW5qcSt4SDBieWh0azVFdC9zcWFqTzZBNFZhYStnRUFQRE5JUllIQUFBQUFQamVXTmVwejdLdWcwYnRYVWRFUjM2OTlPVVJKeDZXemNqYVEvbkFUREk5VjBWeTA1NnZyNk9kRVBNelJqTk1YNTRyLzlsVGJUYU4ycElGbUx0a2E1MGNHK1RvdlIxMXNLMnZWV0pMMU9oTTA2Y1NHMjBaQzdUSXFFUlYrN0tVNnNzdGluVjdvUExXVUVHSnEvWjN0RitGaW03Mmw2YysvM0dtZjZ0c3pZcm1GSEdaaU9xWTgyZFB6V3JWWkp4ZmtyTzNrNnZjbjYzUXUxMGNvaXR6OXlmL1RQWVd2OWRiM1Z4dmNTTHl1R3lRSGUvek1ObzJOc3BtZFhzbSt2dE1qWHlsUkVVYmsra3g3M2hiSjZKL2Vlb3FKWGVjcVZkTDdoYkZtdGpNMUhscE9qbnlMOElGUFJLSjdWUGUyc3g1RjRtb2o2ME9kWFRSWXVVRE5iMUQ5Mnc5V0pnb01pMW56bGVKNWpsZEhHVzBZeERSVHNsS2l5RDNaaXRmYmEvMWlubERvRnh0R3VENlhXbU9Gc3pzMEtLNTlLK0dia1MwUmJadTgxZWszVHZXTnY3ZVRLbTdNRjhMUCthdGZhQ2h1TlJWcTVqem81ejl3eXg5dEszM1NMVFE2Y1RsTTJPQk5iSlpMN2s3SmF2VVZZZll1dWFTT09kN09vbzQyN2ZKWnUyaENRby9WYU1pRmsrMjg1NWtlY1ZwdjFLSlRjNFdEUjlFVTgzNEozUmhZdDdhSGJLOVU3SkxYVVVtbW1nWkxUUjJQMkIxeksxS0hNeFE0aE5rTWw2VmNvUmp6VnpkY2tza1BSUnVGODdZVzFyb3FtZ2VFWjBXOHkxVUk3dGxtNGd1aitTS1l2TUc1cjZqSFpMbUlTR0pMMVFpUjF2ZUVsYzVKeFo0M3BNK2pxVncra2s0WHlkR1JHc1ZNKzFyMldROGRaWmcwY05Lck94d25ubWxpRXVjaUlaWitsWFIzS3piazVmNDdGOGZ6czhjTGhKdDkvL1BYM2tBZXdvQTBFYUl4UUVBQUFBQXZrOCtMUnNuWXZHeXFoMkhheHZXS0xGaVUxNnRtR050UTlRNW5oMExpTzY2WW9WaHR2NkRpRVJFaFlrbG8yd2pKeUlSMFVkcWVGc2lQejBtNXIwcW1pc3hKaWFRM0NoYklrTGRMSnRMbGVpc1dBNFJqYk9OMjhPRjkzbXJVeWYyMUJLRmh6YlJSMXA0VUVRWHpYL1hLckhsU25TbTZTT2ljWmErUUl1TXRPSTFqRXZWSnVscXVlVDh5bGQxYTdpZ2g2TTg2YWsxT0J0bE4xWTd5a1EvaWVTTDJ4dGw4MEZ2dGNqTE9HTlI0aVlkaEhTU0VUOHgxbGdqMzQzSFE5SUpsbEdXbkFPdzZSUjVnMjN0dGxDaG5oSldTY1NXcTdFNnlmVndhV3EyT1B0OUxTUzJ0WWE1OFY0M2lmU3F4RlZHMng0aThyZ05KTG50bWxodmdtVmNFODczRWhPbDA0OTdheFpwMlF1WlQwbjBvUDlLaXlXcjliUGFJMXZQZXVLMXVoTk56K2lJUVVTYkZETzU4T0FLU2J6UW9SR1dMa0xueWFaM3F1bTl4MXMxekVrdmVrMjJpaTV3cFZuUlFEMXpVNE5haDhpaVpKL3g5STRaV1kyM2paa3ByWGlFb09TS1QxYXBxZXJFQmp2NmNpbEdSR1dKaVIrWHE5OTA1c1BtN0pYdFRaTFp6OVZFTys4ZHNsM2lLcUxkUjF0cWxtLzNWV1FkRVdrTHc2V3hpV3NkeGxsR2NzakhrL2lBVHpZOWh5SVc5NURrU3dTeFd1SXRrem56cGFTemN0T1lkNTRXWHFwRUM3aHlaNmhRakJrME56OXR2aXNWY0ptSS91U3QvbHF5Z2hsNThVZGErSGpUWCtvcUdray9qZVQveWxzNXlmSk1UQnlILytqMWgyaWlVU0o2MFdpWWFIc016azZPK1QvTitNeGVHczN0NjhhYjUyUWU5bnQ5MVdsTFNtM2xnVkFuSXZwVWl6em1yYzM2aWdhbkxtNHJ1Vk1ucm1TOUFNTm96NWdmQU1BQlFDd09BQUFBQVBCOVV1WExyelg4ZWRHZzE0NFZobXFxZlBuZi9qWnNrYTF5bzZGekl1endjK200cGpGZm1hdVZtVnJxa3I2T0trTGVkYks1alN5SjAxbXgrUFNQb3E3d0VVOXRYeWRlV1V4RXJ4ckJFT05YUkhJWm8wR09mbGVvNkxlK3FtUzFiTEsxU0pUUjUycjA4Z2ozRWh0bkd6bXV0RW8yTGVJcXNlR09rZWZLZlZ4VlZCMXVTTFFkVHdwSzd0MitxbjYyMnQvUmZoRXFTRTU2V2N1Y1pDK1J1VnJvR2FQdW9EYzBFR0hyWmRtS0tFODAvZGxXSjFIaW1wcUpQMjNVdmFlRnhJSXVqcHcxRm4vT3FFL3RXekxTMHBQRjRIMFNtZnVzV0U3SWRFVWg5bXRHNjJXcXg4ZDhsMGR5UlZIMVp0bDh5Rk5UTG1kUHIzd3VHNWVvMWwrZ0hPU20yTi9FZU5QNGNTVFAwN1JWZEIxekJqajZtYzAzQjgvbjhwbXh3RzdKVGswTUZ5dVJQeVZtVXp3bDZyczRsbnhQZWVJLzZZRmZROU5obFdybXZHalViNUF0SWxxdG1NZWJSRVNqTEVQazRQMFNzZmpTZzkxc090VW5XcVJmVkNPaUkyeFBWeDdQdUQ5dDg4eTNCMnlDN1VtZTB2MGRMWE9GdnE3V3paSDNOSE9DSGJEZmhvb3lGMDZ6dk5PYUw0MFBNeDZXSFNleElXdmwyQnZOVEFoNWxPVVQzNGRWek5tWGJjc2RSbjgzYXU4TUZURkd2UjMxMStIQzNuWjhQR1dkSEp1ckhjSlBTcTNrdks0MXpJcmw3SldkdE54ZjQ2eS9yWXBKangvejFLVGVkYVRsR1dwbDZaSGlUenhEZjBlN0tweGxVZ1NIdWEvcXdUOTZXcG5JVnpUTU9jSHlFZEVDTmZKNTRydkNPZ1JmdkFBQXFSQ0xBd0FBQUFCOHoyelBMOG5idTU2SVN1cjNIWlpZZkprU0N6TDM4bVl1alc5VmdTdGRGOGtma3FqT2Rvais0cWxacEVYN1Jwb1VSOC9SUXk3eEt5TjVZc0xNMzRhS2Z1dXRFakZUVVNLMkRqSFhaUHhMTlhLVTVWV0pUYlU4YittaERZbzUxTll0NHNmRnZLTFVkNmtTemJ4SVgrTnN1dWs1S3haSWE2ZzlYNHNNdE5VQmprNUVmUnl0a012bHJSWXRjbXA3WHhtVDBuc1JpRG5yWk1hSUtFWThNMGdWM2NiM1NOWkcyZHdsMldMS3ZuTEptV3A1U2gyRmlMek5OSUErSitvWHIyUVQvY2ZUVU9vb21lMlNrOG4xZXRsOGpWcUp4VWRhZWpJVGYxOExQZDNpbU1GNHl5UFN2aWk1eXpLS25YV1hNZFpZK0M5eGxoenRTTTdhbDdvd2lYT0tTZDlvWHI4bzQ1Nm1IVlRDeE5mS01adDRsRnlObU5VMHpoYmRMVnppSnZFWXVmMXQ3V2ZoZk5GRWU1UnRQRjdmT2JGYWZGUHZDUlU5NGFrVHR6TjdjYXhWekNDcjM2U1lJcHl0a2R4NWlka08xOGd4bDdoRWJHUWlJeDdpYUVRVVpPNW0rUUFyc3R0aW9ScStOSnFqRUJ0Z3E2S3R6WDVtSDNBTmVOdE5iY01VcjVNczc4dHk5cmIxaDlHUnR2ZEkrOERieTZ4VHpWZU1CakV1Mk5lSkY2elhNdWZoWnRwNWYwUFRZOTZTeENpbVJpeksrQnEyMnM0UUFBQWdBRWxFUVZRbE50bnlkT0x4aGQwZDlieG9ZSU5zbGJqcUhtYW5EZzY5cDRVRzI5cU1GbnZwZEhPVmJ0bEt3azNpVDN2cTkwcDJQbThsZWpJVG4yaWJlRFJ4QkRabmpHVUNBQnhjaU1VQkFBQUFBTDVuTENtZWdTck93WndCc3UzcW0zWVAyQzNabCtUc0ZiZUgybHFNYUpQU0dHZDBkbVNIZUdXaWdZYkU2Y0ZncC94RWpHdVMrNGludHJrV0hPL3JZVVowWlRTUGlEcTV5bStDUlQ4UFZEUklickdyaU14RnRKNzRSQTJMdEhlNjZYdExEejJ2MXpzR2ZTMVpQMDAwUXZteTZWeUZmbGM2enZRZWIvcHlFNXZSd053TmNyd25ESEgrbUtmdWQ2RWlINWY2T09xOURjVlBldW9XcXBIbTRxckpwcWVubzJRMjZtM08vYjZheklYSjN1TDMrS3JXSzluRElNN1kvL2tyUjF2RzBZbUlhcnpsU1liYVdaMWl4dU10ay9oL1BBMHh4cFB6Zk9va2lVTGRFTGtPY1NJS3Q1YitNODR2aithSVRIeUpFbjB5a2Z3MloxS2lNbjJ0YkpvWjZmQ1REWjJObEd4NnVLUC9zNzVyMmpwSFdkN01IRDlLN2lXNSsxcCs2WlpWU281SmZKdHNicEN0R2FiWFE5SVhXdmdKVDUzRXlVdnNqR2pnU3pYOGlMZFd2T1BKM3VMYlpGdjBGaDlzYTRXSk0wY25wbWVNU2VSeE9UbDFaeVJqa0dPVkdsdlZURWVVa01TM1MxWnZWK3ZxcWwwZGhSTVhwL3BLSlphMStmTEIwaUR4NVVwc3JHM2trSnpqeWtUMDZhR3NXUllLWFdsd0l2Mi8zMXVkOWlIOWNUaFB2UFZUTEU5eVhzcUQ1WE1sSEV3Y3p4SlhIdVRvUkxSTHN0ZWw1TEFESGJYVVZadDdoaFZ5N09ObUR0RjRTMjlMWXY2ZUZweGhlbFBINUY3WGcxV0hwbjM4ZUZzZjNYUmkzclRyZXpwejVaVEVkU3FqSFdOMHlqZkJZalZxa3BzNWtxZHpLYTBQdjBYY2FYcTJtOFNKNkdUTGYzUkcxNkRtcEg3a2IvZFZiSklPK2RnTUFIUmtpTVVCQUFBNkxva3hsMytqZ3J0MmtTVkdSSTc3TGIyaVIxZUp5TElkMnpra1B6TGhlNEV4U2ozSFpZbDlhMmRneDhJb1NseE1vWFoxSk0vdlN2ODFncS9xRFM2am8welBGZEc4YXViOHlsY1pEOU1admFvSGZ4RE5GZFdSOTNtck43ZFlsRHBYRDNzNHV6Q1dTMFN6aldDRDVPb3U2K3pLb2x4YXJMTkdpVlV4aDRpK1VpSXFaMXNVUytUdkkyMWRwS2dyNWNiRWJWWTBjR0xNbHd4a1RlTHZhcUhYOVlZUnRqRTJFVEh2bGUwL2VLcHZEeGNZSlBsSXVpR1NmM2JNLzZZVytsUUwyeWxKa045bE40VHpKMXFlcjlyVzRHSzhhYVJOb1pta2NpWkMyTnREaFpuVjRxS0R5blU1NVZrZTJSNXo5ZkJjUFo3bFhSekpFVUhZcjN5Vk81WEc4WlVZdVZGeW85bEMySDZPM2pVUkZQYTExUWNiT3FXdDhIdGZWZkpOMFZ3YWxBZzkxeHl5dnRoRWRHN1U3K1dTVGZRdm83Nk5sYlo3Sk91eW5MM2lyWnhxZVR6SjRuU2lZWmJPR0UyeHZaVlI1OS9OREhYc1pmYVRScTJZOVhTcmJOVW1oaE1DWE1wejVaMnlSVVI2b3NpOXZwbVpHNXV6V2pGN205b3V5Y3JqVW9rVC84RytUTTUrZ2gzQXZqZm5FeTA4Tm1XSVpVR2JPNmo4UEZ5UU50M2lROTZhclcyb2JaOXN4Uy9tc0lpdnpOakJKVXBVeEtOZFhLV3ZyYVorUzB3elBiMGRsWWplMWtJVjdlbXZzbGlKN1pNY0lucGREOVVtVHRUallsNFJpMjlVWXFralBlTk5RNXpBKzdQTjh0ckpsWTlvWmtTcWUydXR0R1ZPMDB6ditiRkFidE1CbFVzanVhV084ckxSVU4xOE9INWcreDVqbEpscml4TmVJeW10Ulg0YWwrZzVUOE56S1o4RnZ5dGRHczNKYkRoak12NnFIbnhQQzZXZER4YkZYMTJsK0lodTVoU2RFakV0Y1RJa3MzWDgzeHNBSEdxSXhRRUFBRHFpdTY0NWRVRFBMZ0dmY2ZiTmowZGlXWDY3YW9wOHpveXh4NDRmL0pzbjM5eTZ1ekx0cnZjZi96a1JYWC8vaThzMzdFeDdvTityLy8yT1M3c1c1YjcxNmNvLy9uTk9jdm5VVWYxKzgrUFRUZHM1OTVZbmF1cGJxa0c3OCtwVHA0OGRRRVRIWGZ0UTFHejlkM1Z5ZTE1NGQ5RmZYLzBrdWZDOVIyOUlXOWlxR3k0NDlvenBvNGpvcEo4K0hJd2N3aERuMnlITDBtMlhuYkN2cW03UjZtMnJOdTh1emcvOCtKeWorcFoyZXZxTnp6NWV2TDZGQnhibStrekxhUWdmd2o2MmgxcHh2ditXUzAvbzM3UHo3SG5MbjVxOVFDejBHdHJUdjc2TWlCYXUyUEx3aXg4ZTdtMzhIOFE0LzJra1A1Zkx4R2k0cmIrbU54Q25zWlpoY05hTksvOFhLcmpMVnlXbXpaeWpoL282YWlHWEgvYlVKc09wRnN3MlF2bGMzaXZaYy9Rd0VRMXlOSVVZRWUyV0xDMGVuTEI3UkNETE9lT2tjU0tpQVk3dTV4SVJyVkJOa2RJU2tTbVJ3Vmt5RTErZ2h2K3RONGgwS1cyeXhBMnFlWit2K21maGdnQ1hpS2pFVmErSzVtNVFZcWx0amljbGFrSUwzUFE1OHBTTTFoOWlTa2FEbXBsTkw3RzZUaXhyUTVab3RxejhNVStOU2hJUkZidlNQYUhpekJWKzR0OXZNc3JhNFRwOTJ6Z0Z1R3d5OTlaQVpYUHJkSFVhVTd4Y2tuTXpVaXMxWmEvN3VQRzNTVFNqejN5Mk9WcTR1VnJjTG80eTJqR0lhS2RrclZMU3Y0MVRuOHZ2U21mSGNvaG90UkpyZXk3TUdjdDZuWVhONkFGZjliME54YmtrbjJFR2xxalJqWXBGTFAxNWEyVDNmVGxjNk1nWFJYUEtIUFZCYjgxNnhleHRxemVHQzJTaS94b05kWktiYkxXOHE1M05UOTdSUXU5b29TclpJYUxqWWo3Uk5FYWN3MmtPYk4rYnMwU0poY2dWSGZhM3lGYmIyM2tYY3BreXVsUzM1WUZUelhqOThqclp6SnhrY29VU0ZaTUVFTkVVMDd0WmFReXNUNG41ZTdocWxOd1g5UFpOeC9xaDNvNFMrRVZhZEJFMSsrOWdWNjUwdGRvZHArZ3VtMnA1VGpIOXFiTlExcE9UUTdJWXh6M0c4azJ4dlBPMThBY3BVeE9uT3JCOWY5Q2I1UW9WSWhwdEdiZUdDNGhvaFJMNVE3YXJXTklVdXRJTTAzZDh6TzhsNWhML1VBdlBNSDFpaWs0dnNTRzJmbkUwNTVTWTczMHRQRjhOSjZjY2VNcFQ5NVNuVHJ6allpcmphdG01MFYrUk91M0JOTk1yaGd6L3F3ZGZQZGdYQndBQU5BZXhPQUFBd1ArNEg1dzJPZUJMTDJnYTBMTkwxNkpjSXJyanlwUExhOUovZnN6NWZNMjZiWHVuanh0WTFyM282ck9tM2ZMd2Y0bm90c3RQT0g3aTBOOCs5ZmI4cnpZazE4ejFlOTU0OENlT3k0KysrbjRpVW1UcGppdFBGczg4YzhMZ1k0NFlKRmE3L001bmZqTHJhTEhDdjMvM3crVERWMi9aZmRPREw2ZTl1aWdxSnlMTFBsVGRJUzQ0WWZ6VlowNGxvbE4vOW1oZHNCMVRpcW1LZk55UlE2YU02dGV2UitjY24yRmFUbTB3dkg3YjN0Zm5MVis1YVJjUjllNVc5T3hkbDZjK0pCS3p0dSt0ZXYrTHRhL05XK1lrNnRZSGwzVTk1OWl4ZzNwM0xjejExWWVpVzNaVnZEam55NlhyZDZRK01NZG5YSDdxcE1raisrWG5lS3ZyUS9PKzJ2RE1HNStsam1HMHVzSjVNOGZObURDWWlDcHJnNXQzbG9jaXNZRzl1blFyenJ2a3hBbGZyTnlTK2xxbVphZldVRjk5MXJSanh3OWV2R2FiZU91SmFNeWduZy84N0Z6R2FONlNEYjkrNG8yMHcxS2M3NTkxM0JIamh2VHVsQit3YkdmWC9wbzNQMW54M3NMVldhOUY2TkdsNExuZi9LQzVJM3pYMzk0VThUMFJmYlppeXk4ZmZUVjUxd1hISDNIMVdkT0lhRzlsM2F6Yi9wWmNmdk1seDUwOFpUZ1IzZkhZNjUrdDNLSXBNaEVGdzdHQXo4ajFlMllkTis3OVJXc3JhaHFJNlByemorbGFsR3RhOXZ5bEc4WEZCT0lOSXFKbjc3cThkN2NzTTdCbHV1OGZjOTVlc0xJdGEzWkFsMFp6aDlxNlNIbis3SzBXTGFjZjhkVCtOcVQwZE5WZXJuWmp1T0FlWDVWWS9xUlJhekhPTXdMSDVqenJhY3lBa20xREdwZ3J1bHUwYkx4bGpMZmlxNTJmcytkTlBUakQ5RzJYcldlTitrMXlUR3lEeDJWVEVpR2RtZGlvMVlwNXE2L2laK0g4dnE1R1JITzBrTWdLOWFhcG4wbnVQQzFTNk1paWtiVExlQzlIUzg2VW1Cb2Q3NVhzT1ZxSXNobG02Nkk1N3lJbFVwdXRWalNjZUtiVWVRbERFaWR5aU1ob0p2U3VsOXhrOXFSeGRxVGw4WExtNFpLSFdISjIwMXZDQlFabkFTNHpSZzk2YXo1UEtSTk9kbmdRbjJhdFBlR3JtTDVQMkpHdDN2WjVUN081M2tUVE16cGlFTkVteFh5MitkWEVWSzdpUmhzTDlsdFZMYmtQK21wdkRlVS82Nm5mcUZoRVZKb1lERWdkbVdDY1h4UEo4NURrNFhSSk5PZVgvc3BUWTc1T1hDYWk2eVA1Zi9CV2owMjB6dDh1Wi8rM0xDMDd2amlTRStEcDJmQUlSeGRGdUJkRTQ4MXdLaVFuMlZIazRPNjd4ZmpuYXVSWU1lMmhjc2duMit4dE43WW9XWll4OGtGRVVZbldLckVSdGtGRUV5M2puenpleFY1M1dYZFhKYUpWaW1rMk04YjBMZmhJQzcyZ1owOXZaMFVENGpBMjRqVEkxaWJhbnNtV3g5ZjBYZjVZRFQxajFBMno5YXVqK1RsY0VwK3lHYVp2aHVuYklWbGZxcEdsU2l4WktYKzQ5cjNFbGtmWW50RzJQc1RSUklGL1BUbFBlR3YzTTBmRTRpSG1QdVNwdXpTYU15UG15eVA1bkZqZ25GaGdoMlN0Vjh5NVdtaEg0aVB3aVJxWllYb0hPSHF4cTV3ZnlYbkcyempVMGNuTlBqc0NBTUFoaFZnY0FBRGdmOXdKazRZVjUvdWJ1M2ZTeUw2WkM5ZC92Vy9kdHIwdnpWMTg2MlVuUkUxTDE1U1lHZjlKbzhpU3FzWi91cWl5ckNxTlAyTUtjbjIvL2RIcFEvcDBNeTE3OVpZOW93ZjJJS0pGcTdmNVBOcDkxNS9kdVNDbkxoaFpzV25YMUZIOXhFdnNyNnJmdnJjcTg5VWxTUks5VmxwdWR2SElMODd2V3RTa0Y4SHAwMGZObURBa2JiWFVoWS8rNTZONVN6YlFnZXJmcy9QZDE1d21RbjlCVldTZlIrdGVuRmRaR3hTeGVDYVByZzdzMVdWZ3J5NGorcGZjOGZoc3NmQ0VpY09PSGpkUTNDN0s4eGZsK2NjUDdmM0FjM1BmK0dTRldKanI5enoreTR1NkY4ZDNzSE5Cem5renh3M3QyLzJuOS8xYjlJUnBkWVZ1eFhtWG5UeFIzUHV6QzJmODdNSVp5VTBxS3lrV3BmUkp2My9tM2ZjV3JrNXU4TlRSL1dXSlZkYkdaOTdMei9IZS9vT1RSSG81WldTL0lYMjZyZG15Si9YaHcvcVduSDNNbU9UREI1ZDFIVnpXZGV6Z25uYy8rVlo3RDdMdHVFdlhiUmUzQi9kdTBtVjR6S0JlNGtiWG90emlmSDlGVFh6ekJ2VHFRa1F1NThzMjdEeHY1amd4NEpHa3FVcGFDcStweXNNM3owcitlZlRWOTM4ZjI2cllVanhPOGxyZmxhTCtVNksrRTAyL21KYndVVzl0c2tOdVRPTDNlYXQvSHlyTzRkSlFSNzhta3ZjWGI2Mm8ybTdISkpVcC9LNDBMWkZmTDFkajZmRlRHMVJKN3AyK3lrMnlSWXpHbWNiUEk0VVd1YWw5Y2l0VFdteFh5TTd0L29ycHB1OWswLzlxSWdVYmxBaVVpV2lIWkQza3Jka2wyejhNNTJiZG1KcVVjdmh0aXZXVWtyMGY5M1doUEJHTHY2MkhtdXN0M3Q5V1Q0NzVleWJDVUt1MUF2QTBLcWVzTFZ6aTArNHhFdUg3UUZ1N05KckxpV3VjOVVnRWx3MlNJMXE5djkvbWV0dlpSbWkya1gwTTRDRHFteGgrV0pJdFdqMHdhNVhZZFlIeVM2TzUvV3lWRTQxT3R0WkphWE44WGl4SFpOWTI4YjhhdFVUMGxLZCtZRkF2NVBKUVc3OHpXQ2k2NTIrV3pjenJJWVpaK29tbXJ6QnhoVUdNWE5FbXZsTXo4NmJxeEpMZGxyZkkxc3VVak1VUGZOK3Z6TjJmdWZCdjNycS9VZnI1T1Y4THo4OW9vcjFUc2MvTjNVTnRVeUU3bVN0dlU2eFduK0VlWDNYbXdqSW4vbjhoUzlURCtlMW5wVXl4a09OS1kyM0RJVzRSNlp3ZGtlamlIVTZNU0JXNzhpOGlCV21CK0hiSmVzWlR0MVl4aVdpeEZ0dWdsSjhYelRuYThpWlBnaDZ1MmlPbXhsaDlNaFkvWFBzK3dmYWVtNWlFazNQNlhJczhZOVRWU1c2cDNSZ29XWXovM1ZQM2hScTVMSklydmpkNnVHb1hVM2tsZGZDQTBkTkcvZTlEUll3emlkRUFTN3NnRmpBWko4NlNYZWFqREsxVEFPRGJnMWdjQUFEZ2Y5eHRqL3hYVldWWmtqUzFsWC8zT2VlaWFVbXUzL1Blb3plSWhHajgwTExaZi9ySkcvT1hpM1Z1dmV5RVd5ODdRZHkrLzJmbnBENjhLTTgvdUt4YjFMUnVlK1RWVlp0M3YzenZOZldoeU12dmYxVlZIN3JxakNuRitZRmJIdjd2dW0xNzc3dis3TEx1UmZPWGJIamh2Uy9GQTh1NkYvWHYyU1g1UEowTGM0aklkZDNqSnc3TnVwMWZyZjI2c2paWW1PZFBpL3U5aHVZMXRMU1ZVeGNhZXJOelo3V3FUMG54d3plZkwwcU02NEtSQmNzMzdhbW84M3YxNHJ6QTJNRTlNOWRmdFhuM0E4L045WG4wNldNSG5IM3NHQ0thT3JwL3IyNkZYKytwSXFKSXpQejNuQytYcnRzUk5hM2pKdzQ5YWZJd0lycjh0RW5KV1B5YXM2ZUp5UHMvY3hjdldMNzVoMmRPSGRhMys1Q3liaWROSGo1Ny92SldWL0I3OVQ5Y2Q2YXVLVVQwMnNmTGdvbDJLRk5HOWUvVnJYRDd2dXBQbWc0UGJObloyTEQ0K0lsRHhXNktOMTNYbEQ5Y2QxWmhycSs2UHJScTArNXBZL3IvN3RvenJyMzNoVjM3RzYrMjVweC8rT1c2ZVVzMlZ0VUdoL2J0ZnZWWjAyU0pIWFBFb0dmZlhMaGpYM3FvVVZIVGNOZmYza3hiK09OenBoZm4reXRyZzErczJtcGFkbDB3a3V2MzVPZDR1eFRtN0t1cUYxMXhodmZybmx4L1JML1NENzVjSnpMdXNtNUZSTFI1UjNsRE9Cb01SWGRYMUtZOWVhN1A0L2Zxbk5PZXl2Uzdrald3VDcrK0lPRHpaTjZiYWVXbTlNWkJoMFd0SjU1UTlLN2ErV252Y1lkN2Mwam1ORDZSQlAzVHFGL2V0SkYwaGV3OGJ0VGNFaWtVc1U3QVpRM1NnUTlGQkNYM1piM2gvRmpPVnRuYUpsbGZTOWtUNU9hSUY5NlVpSmsyS0paTUpKT1VqT2lqakgvVnRLc3laK3dqUGZ5UkZrNnVzMTl5T0NmRzZHTTE5SlNuWGt3bXVWYkprdEZYTVdlajNMNHRiRUdVOFFtSjQrd1MzOVhPeWVoQ2pEdWN5NHlKZnV1MWtsdkRuRHJtMWpLM1FYSWJtQnRrN21iWjVJeDZKZEkzb1pJNSs5dlE2K2F3Nk9zb1JMUkxzdlkzVTVSOVlPb2t0NnVyOUhFYS85V3dpTCtmU0ljMXpvNUl6Q2I2b3Q2d1hiSEZtZmtYYjgwZHdTTEdHaHZsZkpxdFEzY3RjOGFrdEtVV05la3h4cU84OVVEUVRMbjg0QkR0KzNlY3FKSG5uSllldklHUWJ5aksrQldSM0xScktTb2tPOW1VdkVKMi9tN1VYWitZQVhpblpMMm1CejlUdzZtWHk5Ukw3cFBlMm5mdGh0UE13Q1RMSXhvUWZhbEVadXZCNURxSGE5L2YxSUl6VFc4T2w1WXFzWmYxaHF6ZFhZVFZpbm1UdjJLOFpSeHYrUVpiK2hkYU5PM2FsMjJLOWJMZXNFRXhWeXRtdmlPbERqSEdWOEFjbXdEd0xVSXNEZ0FBOEQ5dTA4NXlrWFhlZHZrSkxhOVpVUk04K3hlUEU5SElBYVhKRmhNZVdSTGhZNnN2dEhINy9yYytYVEdpZitudmZuS21tTS9UME5YZi9QaDBjYStxeUEvZWVGNXluczlMVHA1WVh0UHd3YUoxUkRSaGVKKzBDbCt4Zm5NYmZPT0RMMVhXQnYvd3pMdUdwb29DOXQ5ZmR5WVJmYng0L1R1ZnhVdWVzeTdjdXJzaTdhbU9IamN3dGV0SWp5NEY0c2F4NHdkRkV3WHlIeXhhNjdqdUhWZWRMSTdKRjZ1MjN2M2ttNkZJWTg0bHkxSlJibm85ZmlSbWJ0dFRLUnJGakJ2YXUyZVhBaUxLOVh1SnFvam84VmZtSmZ1THJOeTBhL0xJdnJsK1QzN0FKeWFFOUhtMEdlTUhFOUdXWFJXUHZUeVBpUDc0enpuL3ZQc0tJcHA1NU9EWjg1ZTN2TUxiQzFiKzd0b3plbll0Rk05dmFHcXllWXNzUzZKTmpVZHZIRC9ZVlY2ektSR0xTNHlkTTJPc09HMDJiTjl2YU9ydnJ6dHpZSzh1anN2di9PdWJHN2Z2NjFOYVhOSXAvODgzemJyMWtWYzM3WWdYRzg1YnN1SGpSR3VkTlZ2M0RPM1RiZXJvL21La0pETVdqOFNzajVwMk5wODR2SThZNGZqSG13dE55eWFpNVJ0MlRodlRuNGdHbFhVVHNmaXdmaVdhcXRpT0d6VXR2MGNmMFQ4ZWkvY3I3U1IyYXNuNjdVVDB4aWNyM3Y1c2xhWTBxYmk4L05SSjU4MGNaem5PRCs1Nk5uTmp4STFQbG0yaTc1WGRlZkdScEI2MWV3LzN0aEFST1l6dTlsWGRITTdmSnpudjZGa0toSmRvc1RsT0tOK1ZIdlhVWkRZUmJxL1pSbWlmNUVRWnI1Q2RYelRmQ0xzdDZpVjN0MlNMS2ZKaXhEY3I1ci8wK3V5cGZVcmt0VXlOdnFNSGF5VTNOYkZhbHlqeHRvaWJ4RU9TdTB1eVh6RHE3Vy9jOURscHQyUkh5V1hFYWlUbkxTMVlJN2V6ckpMUmZiN3FHc210WUhhb3haR0o3WkpaNW1waVB0S3ZaZXNaSTk2LzRqdW9qNjBSMFpKRE1LWG5WdG5zN1NnV1VZaTV1eVQ3dFpRMDBHVDhsNzd5NnlNRkV0RWJLZWZBYXNXY280WDJTODdiUnZERW1POUUwL2VobXVYanNFZTJUWEtKV0pDNXk5V29LS2U5TWREdStWUVAzYjUvbDRsb2VJdGl0V1ZhZ20rSHlmZ2FKVGJJMXNUY2xTSG1icEhObDR4ZzZtZi9NeTB5d1RKa1luTzEwUEo0TC9nc0g2cGRpdk1YcGZZRnAzNnE3UjF0NlU5NG1oVHZINjU5ajBuOFQ5NmFhc2twYjh2ck1scWtSUmRwMFVKSGxyTjliL3pYaUg5a2FtUzNqcHhjaXYrVFhVZk9oM3A0WGJZMitnQUFod2hpY1FBQWdBN0U1ZnpKMXo3TlhENmlYOG1FWVdYSlB6ZnZMTC8zMmZlOEhtM3p6dklSL1VvVldmcGk5ZGIxMi9iZTk0LzNtbnRteG9oenV2KzV1WCs4NGV3ZVhRcldmNzF2d2ZMTnphMTgwWW5qRFUxVjVQZ1BJZHQyVXJOcFhWTkVkSjdzM0NMSXNpVGlUdE55Ukpvc2xpY3owTDJWZFYrdTJjWVlxWXBDaWRSWkxHeHVTMjY0NE5pc3kxTmJqaXhZdG1uRWdGTFJlSHAvZGYydm4zZ2piU0pReDNIM1Z6ZmIrbFppekdkb1JCU09tbHQyeFZPUDFKN2JxaUtMVVlmZEZUV2ltOGZ3ZnFXaU84MmlWVnZGT3R2M1ZsWFdCb3Z5L0FONmRwRVlhM2tGUnRTOVUzN3krWWYxN1c0NThkK3grVGxlSXNvUCtNYWtWTGo3UEkyMVdpZE9IaWFLMFBlVTF4YmwrWC83NDlNSDllN0tPZjM1aFE5V2JOeEpSSGYrOWMySGJqcXZLTS8vNkMzblAvYlNQRkc2bnRaQzNHdm9ZdUhPL2EzUDN5VXhkczNaOFk3aGIzKzJTaXhjdW41N1BCYnYxVVhNRGpwMmNDOGkybDFlRTQ2YWczcDNIZEcvUkt3NXNIYzhIVjY2THQ2Wi9kU3BJN0srcmNsWldGTjlmK2RXM1pIWHJkeFgwQ2xVcmJyMnhVdGVlM25FaVZFbHZlYnVXNUNjU0UwRVEvZDVhNXptMjNvOGE5UTVyZlZOZWQ3VDhMeW5UWk90TGRJT1dnK0IyLzBWb2lXQ3hkcFJ3LzRQb3o1dFg2b2s5N3ljM1czdmxwN21FVi90STVUbGdvWlVEcU5MY3ZkbHZXdGYwejRWcVc5TnFtVnRpMUR2OUZjUjV6YWpnNWpwdDh0Q0xiSlFhMU43NjZ1eU5RTnBseC9tWkgrR0p6MTFUMlk3aGtKVW92dThWUWFYMGs2RHB4UHRrdC9SUS9QVmNMSUI5STJCeG5GWmg5RkZ6YnlQN2ZMTjkvMzc2RUZmN1lPdGZWTGFaWTRlbnRQbTFrQlpHOElRMGUrejlYdEo4MEFiNXJRVWFtUjN0aHhNSFhVVER2cStMMVdqYld5R2s3V3pVOHU5ZEtyYU1HdnJ0VG5sNHRvWCt3QzdhZ0VBZkNPSXhRRUFBRG9RUml6UG42VlRSRnAza2NKYy95MlhIYi8rNjMydmZMRGswcE1uamg3WW95amYvOWl0Rjdid3pBdVdiNzc5TDY4bC8xUmtLZUJ0TnFSalRYLzZ2UFQrVnkrOS8xWGpuL2RlM2JrZ1o4UFgrNjc1M2I5U1Z6dGoraWdSZDRxQzRpVExjYTYvLzBVaTJsOVZmOVNZQVQ4NGZmTEtUYnZ1ZjI1T2NtRUxtNTBheHplSEV4OC90TGU0L2Rhbks5TXk4ZWI0REgxQXo4NCtqMzdxMUJGRmVYN0hjUjk0Ym00dzNCaElkUzNLemZFWnhmbUJzNDRaNDlGVnp1bVpOejRUZC9WS0ZIcnZLbS84Q2IydnFxNG96NjhxY2xHK3YrVVY4bk45NzM2MmF1cm8vcUpnL0prM1AwdDJDUmZ2NXVhZCs1OU92SmFZblRLK3pSN3RpdE1taTl0TVlvLzg0dnh1eFhtYzB3UC9tdnRtb3J2THBoMzdiL3pUU3cvODdGeS9WNy8rL0dNV3J0d2laclBNOVhzNjVRZHlBNTZwby91THJqSnZmcnFpSW1NMjEwd25UaDRtdHZPRjl4WWxxOXFUczQ4T0xvdFBremgyVUU4aVdyRnBsMlU1ZzNwMzdkbTFNTmZ2cVF0R0J2YnFLanFTSjRkSndsRnpYOU0zUGVBMWZCNk5pUFpsbkF3dTV5TUhsUDdodXJOYTNjNVUyL2RXWFgzUGMrMTZ5S0h3K3RBWlAxejBIeUxxVzdYajZzOWYrS0RmNURWZCtoM2VUV281VnY3T2xodUgyNU9HTjhxMk93ZWNpWC9YUkJsSFJOVXF6bGlreFpPbjVaSjhBREFQN09zWEFPQWdRU3dPQUFEUUlkaE92Q0w3MUdranM2NFFpVm5Kd0hkdlJTM25WTklwUDlucGU4dXVpdVMwaEl5Um1Ka3VkYUpDMTIxeUxYOWhybjlZMzVMbU5rYVJtKzJoSUVzc1A4ZEhSTFVONmFWYnlVWXVwdDJrL29oeldybHhGMlBrY2o1NVpMOGVYUXBLT3VmUG5yOTgrWWJHSHRDaS9EeHpBODY2K2JIVWRpak42WmFZMnpQWmcvdksweWRmZk5LUnFldGM4TXNuVTd0YUQrblQ3Vy8vZDRtNEhZNmFEenczVnpUOVNMcisvR09PSE41SDNONjZ1L0tSRno5TVpzRTV2bmpQMllhVUdEMGNqVytuUjlkYVhlRzFqNWN0V0w3NXI3ZGZURVIzWEhseTJ1Nk02Ri82NTVzYTU1eGN2bkhuOVg5OGtZaXVQLy9Zd3R4NFoyVHU4ZzhYcjcvZytQRmY3Nm1jTUt5c2IybW5CNTkvWCt4NDM5Sk9XM2FWbDNRdStITDF0bVR3ZmZ6RW9UOCs1eWh4dXo0VWZmSzFUOTZZdjZMVkE4c1luWC9jRWVMdGZpL1I2NGFJZHV5ckZzWHYvWHQwbGlYbTgrajllblFtb3FYcnR0dU9lOVl4bzRsb2VMK1NUNWR0R3RpckN4R3QzYnBIbkwyNnBueXlkT01uU3plbXZvcG9vbUxhem1XL2ZqcHpHMVJaOXJTejZieG8ybjdZN2M3dDhzS29VODVlK2E3bTJBV1Irbk5YdmhOWnA2L29NbWhkbDc1Ny9VVXg5VEFVandNQUFBQUFmRjk4Si82ZkhnQUE0THVwS00vZnYyZm52SUEzTCtEVm0wdy9kcGlGSW1acWVYWExKTWFtak81bjJjN3ZuM21uMVpXbmplbS9wN3gyMDg3eXl0cUc0dnhBWHNCYm5COXdYUDdHdk9XdmZMQkVySFBKeVVmKzRMVEpTOVp0Ly9tZlhtcnVlZFp1Mi92Uys0dWJ1L2QzMTU0cHFuY3psWFV2RmsxUk1udFNKNXVsSkt2RnJ6eGpTcyt1aGZPWGJMam94QW05dXhYTlg3THh0MzkvNi96amp5ak05ZjM0bk9rMzNQOGlFVTBZVm5idWpMR1JtSlZhekI3d0dvbW5hbE4zVGkzeDdxZU9CTFNkMTlEdXVPcmt5U1A3L3ZhcHQyMG5TeS9nc3U1RlA3OW81aCtlZVhmMWx0M0pEdUNVMloyRVNJeEF0THBDVlYwb0p6R0I1TzEvZVMwWlhsOTF4dFJ4UTNvdFhiL2ppVmZtSmRkUDV1bWxuUXRTbitlbHVZdlhidGx6d3FTaFUwZjNUN1pER1Z6V2JjeWducHQzbGwvMW0zOGsyK0NreWZFWlB6eHpLdWVVckRGdnpxUVJmVXM2NXhQUk81K3RUaHZ0V0xwK3g4d0pnM1ZOS1N2cFZOSXBUM1RwV2JwK2grdHlsM09Kc1JIOVM1YXMyeTYyT1RtaThNeWRsNHNtTUpteU5sRWhvZ2YrTmZldnIzNlMvUE9xTTZaSWpDMWR2MlB4MnErSjZOS1RqelEwZGVQMi9SK25URkphbHpGbWM3aHNLQzU3ZE9MRnA2OTV2Nng2RnhGNXJOaUVuY3NuN0Z4T1JFSE5XK0VycVBUbGgzUVBFVVZsNC9OZW93NzM5Z0lBQUFBQWZGY2dGZ2NBQU1oaTdLQ2VaeDA3Wm1LaW1QZTdwcUltMlBaWVhOZVV1Njg1cmUxUC9zYjhGUS84YSs3dWl0cmkvTUN3dnQwMVJkNityN3BUWWM3Zjc3aFVyQ0RpNlpIOVMxTkR4aWRlbWZmNnZPWEpQeWNNN1QxNllJL21YcUtGNHR6Sm8rSmRJTlp0UzU5SU1ObnBKWmFvYXA4eXNsK3Zib1ZWdFkzTk4wM2IrZGM3WDF4Ly9qR2pCcFFlTWFUM2wydTI5ZXhhT0daUVQxSDhubXc1a296RjMzem91cXliNGJqdVNUOTlPUGxuYlVPOHhXMUo1M3hhUlVUMDBlTDFXM2RYaWtyazVFU2RxYjVjcyszbWgxNlJaYW1zVzlFdGx4M2ZyMGZuNmVNR2J0cFovdnk3aThRS3R6N3lxc1JZZm81MzhzaCsxNTQ3dmJSei9yM1huM1hKSFU5VjFZV1NyVjA4UnVQZ2dUZHhPeGlKdGJwQzZwYmNjTUVNSjFITG54ZndFTkhnc3E1My8rajAxSFhtTDludzJNdnpQbG02MFd0b0RlSG9zTDdkUmRIM3dwVmJUcG95WEZ4dGtMYURWWFZONXBIN3o0ZG1ReHNBQUNBQVNVUkJWTnpGLzVtN09PQTFodmJ0L3ROWlIzY3J6cnZwNHBrVk5RMWZKTHFmWjNYV01XUEVqYmNYckV5N2ErbjY3VE1uRENhaVFiMjdET2paUmN5WVdoZU1pR3NYK3BWMkd0R3ZkR0N2THFKbHhaSjEyOFdqS21vYVpLbDk4em51cjZwUEZyYm4rQXd4KytzWHE3YitaKzVpSXBvMWM1eWhxVnQzVjd5UWVPTythK284T2Y4WWUxYlgrb3J4TzVhTjJ0TjRSWUxmRFB2TmNPK2FlRytaQnQySFdCd0FBQUFBSUFteE9BQUFRTG9mbmpuMXdoUEdIKzZ0YUlra0hValAxMmZmWExocFIwdlRjMTEyeWtUUnFrTE1iVGl5ZitrUlEzc1QwZFpkRlJKamFWbTJMRXVlbEY0b2l0S2tjUGpUNVp1ZWUvdUw1bDdvenpmTjhtZnJQSzRxOGttVGg0bFcwWm56WkNaajhValVJaUsvVnhjOXFWZHYzajF5UUdseXRUYy9XWEhlekhFck51N2N1YithaU9aOHZ1YUhaMDVWWk9tTTZhTWUrYzlIWXAyK3BjWGlSbk1CZlZwVitKcXRlOFFNa0RNbkRCRlY4MXQzVjRwWS9NeWpSemUzbTJJMnprMDd5Ly8rK29KN2Yzb1dFWTBmMnZ2NWxIVFY1YnlxTGpSNy92TE9oVGtYbmpEZTc5SEhEeTE3NTdOVis2cmlNN1oxU3lsODdscVVKL3FBMTlTSFcxMGhkUnZXYmR1VHJBZHZ6dmE5MVVTMGNNWG14V3UvVHZaQ1NUMUU0VGEwbWlHaWhuRDA4NVZiYk1lNS80WnppT2pvY1FOYmlNVUxjbjNpamR1MHMzeFh4dVNjeWFSN1lLLzRCSnRMMThlWExGdS9vMTlwcHo2bG5jVERvNmExZG10OHlxK2JIbnc1czBYUEw2ODRjZHlRM3Z1cjZxLzVYWmFHNEtuOTVZZjA2UzV1N05yZit1UnAzeWwrTTVRWGFhbU5QZ0FBQUFBQXBFSXNEZ0FBME1RZFY1NTg3UGhCeVQvM1Z0WnQyTDV2YjJWZHJHMFRMWDQ3d3RFRDJaZzFXL2JVMUljZXVlV0N6THUrV3Z2MS96MzIrbWxITmJZZDMxMWVTMFREKzVhSUtsMnhjRjlWL2IzUHZ2dmdqZWZOK1h6Tjd2TGFLMDZiZE8rejcwMGMwV2ZLcVBTSi9vNGFNK0NvTVFQYXU0WG56UnhYbkI4Z29ubExObVMyL0U2V2VFZE1TMnlicUJRV2pVZVNMTnU1K0k2blRNdVdHTHZ4b3BtdmZQRFZ3aFdicDQ3dWYvekVvWDk3N1pPWWFYc05yYXlraytpcC9XNUtQMnZoeEVsRFIvUXZUVnY0NFpmcnJqeGppcWJJQTNwMnZ2YmM2WSs5L0hHMjVpWE55azFNY3lwSmttaHJJekx4NUFySlh0V3FJaFBSMmkzeGtIZmNrRjVpSHM2eTdrV2k2N2NJaTF0ZGdZaXE2ME9mcjl3aUt1aGJMcUIrYmQ2eU5WdjJFTkgyak1ZMW9wVVFFZFdGSWkwOGc2cklWa29MRkVPTER6Wm9Ta3V0aDZhUEhTQU94ZWNydG1UZVcxN2RzTHVpdG50eFh2OGVuYm9YNXhQUmtuWHhUaWxMMSs4NGQ4WllXV0tUUi9Zam9wV2JkaVZiMC96c3dtTlBtanc4Njh2MTZsYVl0WW5LeFhjOGxlelljOXlSUTBSbm1yVVpGeXNJdmJzVjFZVWkxVTByNVErdjNFajltYXZtOUtyZGs3WThxSGtxZllWaFZUZGxOYVpvOVViT1lkcEFBQUFBQUlEdklzVGlBQUFBalU2Wk9pS1ppVy9ZdnUrcDF4Y3NXcDFlcy94ZHdEbG43RUFLeGlXSmVYUTFFck5lK1NEZWc2VnZhYWNqaC9mSm5FTHc5WG5MWHYxbzZia3p4bDF4MnFUQ1hMK1kyTkJ4M2NyYW9PaEdYUitLRUZGTlF6Z2FhNUxSLy9tRkQzMGVyWGYzNHRzdVA0R0libjdvbGJwZ3ZIZzV1ZkNtaDE2dUQwYjJWdGFsUG5Cb24rNlhuenBKNU1WWkcxYmtCYnlpc2JqanVFUTBlbEFQRVo3dXEwb3ZraFhOeDBzNjU1ODZiY1FwVTBmTStYeTFxQzQvYXN5QU9aK3ZPWGI4SUZsaVJQVGV3dFh2TFV5UHhZZjM2NTRaaTFmV0JwK1p2ZURxczZZUjBia3p4azRZVnZiNXlpMTF3VWpud3B3K0pjVlpEN1ZIMTNwM0s1SmxxVTlKOFRWblR4TUxSV1pkbU9kNzhNWlpyMys4Yk51ZVN0T3l4d3pxZWNaUm84U09pNExvN2Z1cTEzKzliMkN2TGtQS3VsMSs2cVFsNjdZbm4rSDFlY3Zhc29Mb2gzNWsyN29BTFZxemJjMlc5RkJWQ0hpTmtzNEZvdE5JQzgvdzZDMFhMRjZ6YmQyMnZUVU40Ykx1eFQ4NGJiSll2bmh0UEtPLzViTGpqNXN3Wk9uNkhiYys4dDlraEQxeGVGOXhZODNXN0srK2ROMzI3c1Y1NGdvR3grVXJOc2JuVUYyeGNhZmpjbGxpNHVBdlRjVGxSRlRYRUVrN0gvSUNubVJNenpudHIwN2ZrZVQyRE92YlhZemxyTnkwTTYzaVB1bTBvMGFlT20za0Y2dTIvdkxSVjFzNElOK2FmaFhiemwzNWp1YkV1KzN2OVJkdExPNjlwYWpuZm45aFZEVU85OVlCQUFBQUFIeDNJUllIQUFDSTYxS1UrNVB6cG92YnIzKzg3TUVYUGpqY1czU291QzdmVlY0cmJoZm0rVE5YR0ZMVzdleGp4NVIyS2VqWnBZQ0lUajlxWkZ1SzVVK1pPdUxhYytNSFVFNjBlYm43UjQxdHphVkVsUC9iSDUrZUxKVSs4Ym8vdTV3UEx1dDY3MC9QRXUwdlh2MW82WlpkRldsUDd2Zm9nM3AzRlVHOFdESm1ZTS9VeGhwRWxEWlNNS1JQTjdIdzVRK1c5T3BXdEdManp0V2JkNnVLZk5HSkUwUU45Y0pzUmNyTmVlRzlMM1ZOdmVUa0l5WEdlblFwU09zbjduS2VOcGZtc0w3ZG43M3I4dFFsbTNlV3Z6am5TM0c3dEhQK2RiT09UbnVKcDE5ZmtKelo4c0huMzMvNDV2TjFUYm5zbEltWG5USlJMSHpqa3hYSnVTVmJYU0hwMzNPKy9Iangrc3c5NnRZcC84NGZudEx5WHMrWU1GaThsVXZYYlc5aHRZRFB1UGlrSTlNV0xscTk3ZDNQVm9tRzNTZE9HaVpxMjh0S2lqZHUzeS9lRi9HR1p1MGovLy9zblhlY0hWWDUvNTh6WjlxdDIwc3E2WldFSkJBZ0ZBa2dSWkJlOVN0OFFZUXZJcUNDOEFPN0NJS29vRkZCUkJCUUZJbUFBZWsxRUZvU2twQzY2VzJUYkMrM1Rqdm4vUDQ0ZDJibjFyMGJFcExBZWYrUjErek0zTG5UZC9ONVB1ZnpjSlkwYlR2akM0Znc2YVl0dTd3b21KUmhyZC9XeWtzMUFQQ1I3eDU0NE9tMy9mMHpUNWsxK2FaTFQrRkpLUUZOUVFnK1hyZjlELzk2STVZMGNyNXJlR1AxejY0K2k5OUMvM3c1dDF1c1o3Y2ZOYVFXUzZqU3RmL3ZXeXJUOGZPWHY4UTE4YTJWZzUrYWVtcXZIdG5YT3dVNkJRd0lBRXpFblBLS2R5T0ljcDRSM29YSkRtVFBWOU5RZHNrdlJGR0VTUURRSVpFeXY2c2dpTEZxaGdHQUFQUklsQjlGQ0NRQVNBSTFpb3kxcUtCU2tFbTdzSk8vS0VCUkE1TUJvQk9SdUZTZ3k2NGZoU0ViRlJoK0VxQW95S1JPWEZaYjROR08wa2psRGtTYXNaMlVkcWN6OEc1UVNmRmhqdmFta2lLZjRPUUx5cUdHU2hKRE5tSTkvZDFPQllsU1NRRWdnSG9rMyszRW9NeG5yWkpLT2tNVVFadFUxdDJZVHpXVllvaDZEMm1Jb3JQTk1BQjBTL1FGYlFDRGI4WTR5aGxXZUpmazdKU2NkNVFVNjg4ZkVLSm9LdEduMjlwY0xkNWUzcU4wUUhPTXBTY1FXeTFiVnFGWFNyOGd4b1lRZVNSVkdjQUNOV3VJMkhSYnE2TjRJN2EzUzdZMXNQNGR1NFBDMENoSEdVL1VaWXE1RGZmLzkrZmh0dDZPeUdaczU5elMxVlJTUDltdEt4QUlQdk1JV1Z3Z0VBZ0VnZ3puSGorZHUwcTN0WFROZWVMMWZiMDdlNUZRUU9XdTdaeVpRK3VyZUZKektLQ2RNSE1DbjU4MjdmWGJXdk4xYW80a0ljMk41KzZLSlhuRWN5aWdjY215cXplNWVXZUg3eXN5ODlkdGJmVXlOeGl3TTc5d3lIVVhuNkFxTWdDczNkcjZ3Rk1aV2ZQN1h6K05VR283Uk1iU29STkhSRU02QUt6ZjFzYVhQdjdTaDhjZE92NkRsWnNCd0xZSkFCdzhac2pSaDR6bWltY29vRjEwOGt6ZWczSEQ5cmIvdStOdlhJcjl5VlZuTmxSSEFlRFZEMWJ6L28zbDg5ZG4zMzFqVWRNNXgwK2ZQbjU0ZlhWRVU1VmsybXh1N1Y2MmR0dUw3NjNNdHlGelRNdlowZGI5MWtmcm5uaGxvV2s1M05IODJIL2ZQM3JhbVBycVNGQlRleFBwVlp0MlB2M0dFcitpM2JTbDVacTdIdi82bVVkUEhUZFVVNVhtbHE1bjMvNzRtVGVYbHIrQ1IxZHZjbHVoZEpSK0J4eFVSWU9Ybmo2TDU1VXZMaW1MUC83Q0I2Y2VkZkRRaHFxS1VDQmxXaHViMjE5NWY5VUw3NjdneFk5WTB2anZPOHUvZU1URVpXdTNiM0p2cEJHRGFrTUJsZWNVRmJzUVM1cTJNWmFwZHVUSS9VdWF0dkY3S1o0eThoUHpoelpVSFhId3lOT09uakptV0QwQTlDYlMxOXoxK0ZkUFBmejBZNmFlTW12eWNZZU9lMk5SMCtMVlcxZHYydG5XSFNlRW5uVGtwTzk4NVlzODcvN3RwZXQ1K0F5SGp6dzRiTktJMlllTzExU1poNDkvdkw2NTlLbjdkUGpTbWpkMVluRk4vRytIbm0zam9wMXM5eDZIMlZvVHRoTStxZTdPWlAwUUtnUEFId005ODlWTUVRc3g5aVVyL0pxU0xLaW5uR21HajNBQzRNQVNiTXpYQnZCVW5tQUZMekVyQU9EbWNQc1diTmNRZkpSZDBpT1AwSE5hSW45MkJaUHZqemNBUUE4aVYwVmJBZUFVTy93L1JoUUFudERpVCt2eGdodjdzaGs2eTRxMFNjNWRnYzVtT1V0em1VaTBXMUxWQVBDSTN0dXY2bmREcWlyTTBFdHE2Z01semZYbE1KVytiSVZPTVVPYnNQM3pjR2M1cCtLclJuUUswUURnSjhHT05WSlpuUURLNFNRemVJWVZCb0RuMU1Tcld0WVFpc3RURlNmYklReWdVZWw1UFhHRXBVOGthdkV0d1R0S2VxTTg0UGl2VzVMVjVVdHdEK3E5ZTAvNnZDd2RQY0VLbHJueWUycjZUNEhlTWxZc2w5c1RkVFVNYjhUMnJlSE1LM1Njb3daWjRYZjRNdG5NRVFkdlRkV01Ka29iSXRkRys5Nld2MHpXRGFKeUw1QmJ3eDJKa21yNzFlbUtHVTRnaWVqbDBSWUFHT2NvNDUxUzE3cERJdStyV2FYSC81ZXFHVVJ3azJ6ZEUrdzJFQXN5NlN3ckFnRGJKWHRBc3ZnWDdlQXNPd0FBNjdEMXR0ci91MktHbzErWHJnSUFBOUdIQXpGZVlMZy8zbGppSTA5cjhTZjBPR1pReWZxNTlYb1E5UmVFZnBLc0dVSmtBdkROYUtrbUxuc1BsY0kzMGxWQlFBYlFheU50cFpWeENwQy93aEFpL3pwWkx3RnlnRzNDMWs3M2Fhb2orTnVwNmlBZ0N1eWVZUGRDS2JldXJESTBJS204NExmM3dlRGVSRjA5bFFHZ2ppVWY2dTlSd2d5dVNWVUZBVzNBOXZmRFdYK3NmaWRWUFlHbzNxMHJFQWdFK1FoWlhDQVFDQVNDRENmUG1zd25Ibnptblp5T2k1OFp1dU9wWjk1Y21qYXN1YTk5NU0xODRzNnJEcDg4OHZuZmZadnJqMDFiV2pac2IzdngzWlVyTis1WXNXSEh0cFpPeGlESEhPM3hpMitkd3ljY2g3eTdiTU83eXpZY00yM01OeStZelFNcmZ2SHdDNHRXYi9GV25qUnEwUDIzZmcwQWZ2S25aN3RpbWY4Skh6U281bHNYSGM4MThXMHRYYmYrL2lrdVJBTEFvTnFLcVdPSCtyK09NZmpuU3huRDlXc2Zybm50d3pWOGV2MzJ0bkVITlZSSFE3KzQ5dHljUFh6aDNSWGVkQ1NvangxV3orM0dmL25QTzd0eEFyZnU2dnh0eVdFRW0zZDJISGZscjBwdnhITElRL01XUERSdlFlblZObXh2Ky80Zm4va2tLM0MrZGVIeG5vdC9RRng0MHN5cWFCQUFIbi94ZzlKTk81OWZzT0w1QlN0S3JQQ3J4MTcrMVdNdisrZVVjNko2NHFuWlZ4VmU1NEduNWovdzFQd0NYL1NkODZlTUdlcnZwTnEwcGVXWGo3elkzTnI5NjhkZTZlaEovTStYanRSVjViU2pwM0FETzZIc3AzK2FkOU1scC9BY29WV2Jkdjdpb2VmOUcyemEwbEpYRmFtS0JuOTI5Wm5lelBrZnJTMjk1NThDMWFtZUNSMmJBY0NTOEw3UnhCbGNZRVl1TUNNYkpPdm5vYzUwU1lmeVY4MktzOHp3YkN0d2I3QjdWN1p3MlVqd2thNldqUUZka3U0bkEzMjViSDZzbUFVWE5URE1WZkppV01BS3l1SzdBV0xzR0RzSUFBbWd6WmdBd0pYcGltRWtjeFZDcnFCMm1oVTYwdTRiVy9DbWtub3pXMXdlN1NpSE9qb0FqRTlyTFpMRGhlTVFrODQwd3pLZ0tVU2JibXRMaXh5dlJ3V1ZKaEVOQU5vUVdTUDNvNGtQSnZqcWRGWEJSWGNIdTNMazBTQklqVlRtRXprckwxT01MOWtoQUxqQWpMeWpwZzRtMmlsV3FNVDNic2JPUnNqSTRqcERYekpEUjlqNklDb2pnSGFKTGxHTS82cUozanh4OWhCSEw5V2dJQnVkOWRVbU1ZTlpkdUFvT3pDS0tGRW1XUUROMkg1YlNiMm1wbWkyWkR5RXlHZVo0WU1kcllKSktVU2JzUFdNbnRpVVoxQlZtS1RubllSaUtIU3YrK2N2TnlwR2s4SlAvVmVpTy9zdERreTIxWkZFQVlCbHNwMUdGT2M5dmlWR0FCemk2QmVZcFFhbUxKTU52eXcrMGxINGQya01HV1c3bURHRC9HODUwcTFNV01BdU5rcnR3My9WWkFPVldpV1NCcW96NlNDaWpIWmtBRWlYdHdPRGlmeWJaSDNwZFc0S3RYSC9ld3BvTjZaUktsV3l2cmZiYlluYUNTVUxSYjhLZE5ZeCtUSWo4OHE2TGRpeFV1bDdlTU5VK2t1OFFRSUVBUGxxNzU5akRaVU1BOEJjTFQ3WHJkdk5jQUpCUUFDd0dsdG5tV0ZlMENyR0ZzbTZPZExCei9OWTMzNnV4ZFpFb3NtQXZwNnUvTGU3NWE4YVViN2xkNVIwRE5FSmJsRmtrMlR4U3VmdGlab1J0TlRCNXJCS05uOFdLbDd3UTdCQVNaOXJSZ0JnbHFVL292ZVdIbzh5eWRINDdtMlFyTWQ2czJvZUtpRCtSczJaMzR4Snppa1ZDQVNmVzRRc0xoQUlCQUlCQU1EWVlmVlZrU0Ezbjc3NzhZWjl2VHQ3RXNZZ2tUWUJ3Q0drclN1ZXIrb3VYck4xMXRSUnRrMTZFK25YRjYxNWMxRVRaZXl1UjE3MHIwTUk3WW9sZStLcGxvN2ViOTc1OTY3ZXBHazdhN2UyM0hUcHFRYzFWbS9kMWVtRnNLY015N0tjdEduZisvaXJmazI4R0Z0M2RmN292bmwzWG5kdTA1WmRQL2pqZjNyaWZaclJ4dVoyVHhhM2JHZGpjL3RmbjMwM3A4RW01eS9QdkZNVkRVNGJOeXlvOS8zSHJLczMrZmJTOVg5L29TK21QSlkwcnYvVlAzLzd2WXNmZlBydC9hcHI0bDZsdFN2V0V5L2dxbE1WUEhKd2JZa1AvdVdadHdmWFZjZ1kvK3VWM0ZDUi9aYTFXMXNQbnp5UzM3R0wxMng5NVlOVmJ5eHM0dDFOS1dNUHozdjN6VVZyTHpqcDBObUhUdUJlOVE5WGJucDc2ZnFmUFBEczdkZWMvY0s3SzM3L3hCdGVWWVl6NTRuWEZSa2ZQSHBJUUZjWlkxMjl5U2RmWGR5MFpkLzd6c2EwWng2dXJWVkQ5NGxQUE1xazQ2d2dBSXloNmkycDZqdENYY1hjZjBkYmdiUE1NQUNNb09wVVI5dUZzM1RoeTR5bzdGcGJEeUhhSVVRci9iMEdZc1ZrY1k4dGt0V2VMYkFlN0tnQmtBcG1sZXdlaHpxQkdvWUI0QWs5em5kL2hLT016Uk9HNnFuc2w5Wld5Rmw3amhpN3pNaVVBVDZTRGM5TTNZcWROOVRVeVZZSUFLNHdLcjZIMi94QkxsZW1Lby9OTnNWTEFGdzdybUg0c1ZncEorenRvUzRDdEpoYUo1ZVJxVEdjS0lmWk9nQ3NsczBtYkUwZ2FoRFFPV2JZQVdaQmdkT0xHZURzZ1NrMUJQODBXY05EWmpqRHFEVE1ESjlvQlc4UGRlYnIwYnZISFluYVViN0xJUU9NSStvNG9oN202TDhNZG5rcTI1Rlc0TnAwcGVvZWVBWERSemlCd3hLQk9ZR3VITCt6eDRlS3NVMHF2Sk5EcUh5VXZWOGtMUFhMMmE3aWZLUVRPREpXWUorL0ZXN3QxM3EvQXB0K21Sc3ptRUYwQU1nNU8yZTcrdXhZb3Vhb2swT29uRE9IUCtOWFJWc3hnM09MaSs4SEUrM2drdStLSFpKem5WZitRVENSYUhjbTZ3SGdubUJtN05RQ0pmVW52Y2RiZnh4VmY1d3M5UXN4bnlqRFAwcldBTUFIY3ZxZVVQZUFQc3RaN25zaGpDT3FYeGFmNHFpU2UxdU9KSXBPd1hzSjFGS0phK0lBc0JMM2JXRzJsYm1PODdYMEdLZmNYd29oSnQxVzZNQ25FbTFxTXZjTUgyY0hqN1A3eGt4Y0gyNXRnVTgwUG1PbXBWMVhxRXJudmZDaWdQOWE1SjEyWjZpTFZ3RzkwdU1peFRqVkxseWN5NmxwYVV4a3FnZ0VnZ3hDRmhjSUJBS0JBQUNBOXhVRWdJVXJOeE95TzltZCt5MkdaWjkrL1p3U0s1VFRQSEJIZTg4NU45N0hwMWR2eWlSQmQ4ZFNsLy8wcnpsckxtbmFkc1Z0ajBaQ2VuNHl4dXBOdXdvYWhCZXUybno5M2Y5czJ0cVNjK1ovOTgvWGZ2K3ZOd0NBVVVaWktUMnJLNWE4OWZkbHRVRHM3RTFlOGJOSExLZm8vNGp1ZnZUbHV4OTl1ZGpTQTRqMjdrUy9kdXlDL1BDKy95Z3l0bXlIVUhiN1g1N25sbXB2NlEzM1BMbEhkM01QODl6OGozZTE5MjdlMmI1NVIwZmFMQ0JkYmQ3WmNmZWpMLy8ySDYrUEhWNC9la2pkeWswN0FlRDk1UnZQdi9uK2dtMDIyN3JpLzIvT1U1L0t2ZytNcW5UR0dMdTVlbWgvNis0VlloSzlJOVJ4VzdLMmd1R0pSTHMrVmZtYllGZCsxTzkwVy90V3VwSlB6OVhpTDJkN3BZKzFBak9jM1pFUnIwMVZIVzVyMkpXTmZwNm9aY0E4MStTcmFzcWYrQ0V6K0ZPc0lRQ1FRcGszak1yUWJDc3d5d25jSHV3c014ZDdrcVBXVXZ5K1luQnQvWFF6REFBclpYTzFiRjJkcW54ZlNkOFI3cFRkVUl1cGpuWjl1Z29BbnRCaXI3bEpNaFRBZ3F4WDNLbFdlRHpSQUlBQ2UxTExpbXI1dHhiL2doM1VHYXFuOG1WbWhUK1JROG1UZUR3d0FDN3BhSmFnVDhUYUxGbWJaUnNBeGpzYXo3MjV3QXdmYTJWZER1OE1YMmhFempQQ1B3eDNqQ1RLeFdZRUFKNEFlRktMbldxRkZxanBqMlRUUnV6UlFJRWdxWE9OeU1YWjR1WVZSZ1hYeEcxZ2J5c3BFN0hqN0dDSVNXRW1mU3RWZVdPNHZhQTRmMldreFN4UzFmaFZ2TTR2c25QNEhBUG9Ea3dVQmtPcHpFWEdhWTUraWhYaXdSMkRpT3hwNGwySXJNZldTS3JVVXhrRGZETmR1VjV1NnlnVUxiSlFUcjlUSkw1anBxWHRXVmw4cEtOOEkxM0JxMUFBTUlUZ08rSzFBUEM3WUo4SSsrZEFqd2tNQUs0MEt2WHNXSlU2Z21jNEdnQkVHUUtBQUtCVHpHQVNVUXlvMy9vVDV3K3hoaWhEQ2tpZTVkWUM1ajNGRHdkNmQvaXk5VWNSWlVaQ0I5K0R4aE5YanJRQy9KcktnSEpLTHhJZ1BmOTZzMC9qYjdCWlZ1QXdYM2tKWmU5R0t5WS9Eblh3R0JZZWc3NFoyMy9WZXhHRFFVemVLVG44bmlteC9SYkowZk51V0EzUUlLb0FnQVYwRTNZNk1lbEdwSXBoWGpQd3IrbS9RQmhnQXRHV1NSa0ZmSXk3cGdGMG5UczZwSjdnNlk0T0NKS0lmb1RUVVNvMTRkeUJJNVVzTS9pamZOZDhtYXpIVG53Z0c5emlCajFoaFBvZGhGRnNCWDdCTUlNamJJMUhZSzJXemQ4R3N1b1RGNWlSSVZRMmdPYUVHdmx2VVlGQThEbEh5T0lDZ1VBZ0VBQVBJK1lUTzlwNitsdFgwQStVc1lIR2RxL2F0RE4vSm1Pd04wb1VKVFJ4QWZmN2U5UDJnWGF1V3J0aXp5OVkzdTlxbHUyczJyaHoxY2ErdTY2Z0pyNC9vNUxNWlRLVXN1U3R2Y0V1VE80S2R2MDBXYXNCT3R3Sm5HOUc1MmJIY0k5MmxCdFMxVndJbTZjbWNwWU9KOHFWNlV5QXdEd3Q4WlNyQzBlcDlJZEVBd0MwSXVlbVNPNDRkd2NZQUtnc1N5dlJBQUVneVNkc1NReHVUOVk1d0J4ZzlReEhBWE1ES1Y5NmlSSGxpUitIMjNveFUzQU9aNXZoYVk1K1NacmNIdW9NTTJreVVSMWdEK205cDFqQkUremdDWGJ3WFRsMXRKT2JQWDJ4R2IzWXpQakJYMUFUai9pRTQ1R084aFUzQmVJRk5iazVPM2U3UjZMLzBHSmZOeW9BNEFRcnRFNnkzM0MxeUZiSldlOUxEeC9FNURDVCtPbUs5YWYxcEJCVFhQRnFzV0x5SzNKMXVtS0lKZk0yZDhVVUtBV1FrbjJHQVdDbFlpVVJHMFRsbVlVaTNadXhVNkJYSG9PcGJnTERvM3J2SzFvS0FCWXF4aytUdFFBd2pDbzFUT29zZEJRbVlzWHlOeGlDZko5NkRPamY5TmdDSmNWREhrWVI1YlpFalFvU0FCeGg2MXdXUDgwS2NVMThoK1Q4TU5TZWxKakswSStUTmVPSXFvTjB1aGt1S1BTUEl5b1VDYW9aVlNUVlpMY0pBUElQUWRCQjRqOXFQdm43ZlRuTm02eitienFxUTFia3pEQ3FYR0ZVZWo5R21IU0ZVZGtMaFB2M0RjUWUxMkkwKzl3ZDVRUW1PeG9BTU1RQVFNOSswSFNRcE96MVJ6cksxVWFsQVpRQ0d1NUtyczJ1VnE1U3VDcGR5WXRsODVWVXA5djJNTWpRcVZZWUFIb1JlVjNOZmZmYXdBREFrdURTYUY4MzVrdlNGU2ZaUVFEWUpkbTNoanY2L2N1QU1maEJxUDJPWkIwQXZLUW1ubE16NDhNOFhiNFpPd3VWdm1lL2xrckgrNHpHRm1KTnNoV2wwZzFXQUFDU2lONFQ2STR3OUg5R1pRT1RidzYxdFdCU1NVc0YvTndYTFBESDVOZFRGVndXZjBGTDhXNjZLMlRyQzNZQUFNWmszenhUSEkwM0FlYmZNWWxveTl4Uk1xTmRXWHcxdHJ5cTNpbFdpSi9uOStXMEpjSExXdkxsN05EMkVFWDhiQUJBRE1pZkFwbmRpMG4wSzlFQ2Y0QUJ3TjlqZ3pGQURNai9GVWxMOTc3OXdVSUhXdzQ5aUM2VEM3eUJNVU84V1lJRmJMVmNlSGhRQWpFQW1HWnIvUFcrU0RFSWdpVnkydjhVcEMwS0FCVFFhbCs2RkFIV2J5ZGtnVUR3K1VISTRnS0JRQ0FRQUFCRWdobHBpZWVOQ0FRQ2dhQmZOc3IyZllIdTc2U3FsOHZtaTJwdU1ORTI3Q3lXMDBjN3dYbGE0bkU5UzJFY1N1UWZKcXU1NHJaZHNwL1U0bDdDaWU1S0xReEJNU1YwQzdaMVFIVlU1amJudGRoTUk1YnllYkVwQWdKMFFyWWw5aFYzRDk5U1Vsd1dQODBLbFNPTDF4RTgxY2xzcWswaTF5YXJ1QW9UcHRKWlpnUUF1aEY1Vmt2V3VKN2xFSk9HVVJrQTJpU255eFY1VzZXK0lsT1VTamVsTW9mZkpqbi8wZ3AwOVh4WlRSeGpCOFlSbFFlWGQyQm51V3dCd0ZONjRpazlrNUJlUS9DOXlYb3UyLzBnM0tFd2RJU2o4L096dWtqSU9FOVlMa2hIdHVBT0FGVU0xeklNQUIySWRDTmk1c25QSjlqQllwSGk4OVQ0NDRFOFdSeUJBWXlyZXMxdVJrZXpXNjZnd0pKUVdLNnFvYmhnU0FzQVNJVTZULzRvM0JIektWK2JzTDBlTzVPSnlwTlMrTXl4YnRERW0wcUtLOHNXWXZQVStFM3BHZ0NZYWVzRlpmRlRyTkFwVUNwRmZRL0NBQXlnbm1HV3VrazFyTWlwS0ljS3dQelRUMnF4ajJXakpUc3BaUmhSSm9NR0FJd2huZ0VkQUdra1VTb1lKb3l0VUV3bmUyczdzRFBja2YwNU9VbEVGOGladXZneFRuQTRWYmpWK3I1QXR6ZWFwSTVnTG92SEVIMmlTRXRiTHR6emlYR09jcUpydy85WU5rZVhiUGk1U2pZcEFrRFE1UTZOU0NIR0EyRXFLZGJjd1UvZEVsbmwwMXVIRStYNDdMc1ZNN2crVmNYalN1NFA5TFJpQnhIY1FMRU82UHAwOVk5Q0EwNm1Ia0xrazZ3Z0lFZ2dPay9OSFBVS2JIQlp2SUxoZW9MYk1PRnIxbEVaQU5aamkwY2VUZklkc2llZ3IzU0Y4Z2hGSjdtYS9pN0p5ZnRta0JoOEoxVTltTXBjYVA1MUtLdkhBMEZ3Vjd4Mk1NMTlNL0RucEZpTXlaV1JWdktKTGVkTnN2VUx1VUJMOEJCRmY0MFBBb0E0b3I4SUZWakI0NHZ1Z1crUmJBQzR3SXptaDZvSEFmMDUzdUQ5MkluSXZtcUxLaEFJOWtPRUxDNFFDQVFDZ1VBZ0VBZ0dCbWFnQUFLQXBZcjU2MkRuU3RsaUNIUmZpb3JLQUFNOEVPaFo1SmhMRk1PTGQrQlMxNWZNTU5lYkNNQURnUjdFbU9vS0xKNmRHVEZRc3pWU2dqTCt4S2YxQkFDY1lZUjRqODJIQXJFdDJKNlVMWmE5cHhncHhDU0dLR0xkaUw2anBGYTUwYjBiWlhzenRrY1NaVHpSUmp0S1ozL093Uk9zSURkS3Y2NmxoaFBsSUtvQXdDdzdNTXVWNnY2bHhYZGg1eGR1RTdscGpuWkRxaG9BWGxGU3IvZzhtenBEQm1JUkt2MG9XY1BsWmd2b1BjRnVVMklBY0o0UmRvQzlwbVlrV29iUW5FRDNYY202TUpNd1FqY2xhKzRKZGk5VnNrVDhLNDBLZm1MbmF2R1lSS2ZZR3UvZzk3S2FMQ2FMbCtBVk5mMmtudFdTOUN3ei9EOUdGQUJlMXBMenRFVEdLMTBJd3lkbmwwNUZlRTFMOGN6bzg0M3dmVUhiQXJqVTdUcjRzcEl5aW56MDNrUS8vUTl6aU9WZDA0QjdYL1c2MlJjQnR6T3FYeGp1ZFp2SDFqTTV5RkJxajJaTkRKUTFzblZwUlVzTmxlNlBOL0sycGJjT3BFL2dFc1c0c0dMbmFFZTVNMW5ITzdKZUcyMDl4d2gveFl5dXc5WnJhdXIrV0VPWFJKOVhFOTVZaEw0SEdERUF1RGZVQXdDM0pLdG1PQUZEWWx5Z3ZNRFg2OUpDYkw2V3FxWVlNVVFRYlpISVMycXkwNVZjTjJIN2NUMTJuaEYrV1VrZTVMTzlWN2srYXdYUWlDSVcrKzJTelIvMkNKVyttNnIyUmlxY2FvVlBMZGxNOHRMb0xnT1lGN0xCYXlwbkdhR1pUcUNSNE4rN3Z1WnBqajdOS1RES2dhTlI5TzEwMVZTM2srMVlvaDdzcUNxVFlvanBETVlRUXVWQUh3QUFJQUJKUkVGVTVXd3ovSHFSTEoxaS9LOFI1ZldEWjlWRTByM05jdUxGMjNDYXB6RHhPZThyNmZHT2loQ01Jb3JLa0lVWVlzeHppNjl3ZzhWUE04TjZvZUtReDFlTXFKZks4cWRBVDFQZXkwR0RVaDFsQ3k3aXQ0ck15dXBKVUJBYldKa1pWc1dvcFZLeGkyZ1VLckFwSUpYZndsY2dFSHhPRUxLNFFMQy9nNk1oSE54bjQ2TUZnZ01VeHFqZEtySlFCQUtCWUc5eGloVzZ6RlV6QzNLbFVYbWxGK0RnazQ4dXJOZ0pBUC9RZTJjNFdnM0RETmp0N3REK0hCcVkvUGY0WVArY1Y1VlVPYVAxUjFEbFNGdnZsc2lidm55R0NFaEgydnBxYkhIQjlEVWxlU1dwNUFmeWorSitWVjRBT040T0FnQmg3RlUxMlkxb0RORW82OU9KTmtpV0N1aXgyS0Q4ejM3TmpIN05EVkhoWEJMZThjTlVOUmZXQWVEQlFDOXZNdGxJOExsbVJBRjBuaFc5UDlEenZwSUdnRFpNZmgvb3ZpVlpneEJvZ0w2WnJyZ09tNllycUoxaGhtYzRPazh4Zms4eG9sUUt1dEtZQWhDbFdVcVdnMWlPd3FzQzR1dkl2bU01eE5ZbU9lby9BNlZPU0VFdWo3WndoVXRuaFUrRng3KzBXSUJLcDFxaGc0bDJYenpqUW5XQXZhQW0vNkVYY0dmdkVjWTVxdGVCYzVrclJMWkxaQkNSQWVCb1czOUZTL0x4Q3NmNndzR2pWRXE1Q3U5amV1Ky95dDY5WXUxbmQ0L0RDbVhVbE04WHJFeTJUNVNoSVVSK1JrOW9nRjVYVWtmWWdSQklJU3FOSWNvYjdzcWVTa25MT0lLcGpqYU15c3V5TXk1R1VHVUVWVDZRRFVCd2R5THphRi90eTNMeDAwaGxiNTBjcm9xMDlpQ2lNblJ6cXFxRzdZNlkyVUF5V29mWEpUSUZ6SXZ3ZmxWSnZhSDJGWUVtRWYwU0krclZTQmlDU2E0MlhjOHdieHJzNXp3enNtRWc3V0duT2lvWGNHTkFYdktWeXJveGJaYWNvVlRtTnZBRmtBYUFROXdLMzBJbGZhSVZIRTRWR2RCNFIxMmhtRU9Kd2hYd1hrUzJZZ2NBS3FsMHVsMnFUbkM0clovbEZoS2UxdUlMQ3FuNUR3UjY4b1gxVzFMVkVxQVVzTjhHQy9pMStjQ0ZjOHpJQmNVN281Ym1FYjJYeHhuOVBsWmZ3UXFMOHRVVTV6ZGxCWUNmaFRvM3l2WnBacmpZblhGZHBDMi9HOEYzVTFYVGk5ZENCQUxCNXhNaGl3c0UrenVCeWNPQzQ0ZnM2NzBRQ0E0d3FPMTBQRDUvWCsrRlFDQVE3QzFrbWxIcmlIUkEvajJmbE5pZkFqME5GSC9aQ2pmbURkNGZLRlZVYWlCNjJCVldUckpDSnhWSjl2aDVzSE9GWkFMQU8wcnFFaU9xZ3pUTERuQWZkREdPdFFQVkRBUEFRdFhndnZLLzZiRW9rNDZ4OUpGVUpZejlKZGc3ak1odEpmdnZlVkJKZWs1TFhKZXFSZ2llMEdMelhZbnFNcU9DdSs5TlJsZmhQcDF4cVdJK0hPaTV3cWhNQXIwcjFPVnA0bE5zellzbWI2U3lQeUtBeDVHZmtIMEdWc25tejF3ek8rY3NNNXdqOXAxdUJzK3lJZ0N3Q3p0dkRkQUpXMHRsbmxLdDltY2RaUWd0VTR4RGlWYnZ1KzR4Ukp1eFRZdC85RDBsVFlvMFhwNUpBcVd0c29NSS9sNHEwejZrQ3hFdmMvbGRKYzN0d0dPbytwdEVYUk8yQmxQWmI0ZkhnR3FvZEZxZUpGbysvOUVTbnp6RitIQlhxUjlCbEV2VDBYOXBjVk1xSWlMbUlURTR5bFhWZFpCK2txeTVMZGpCYzB1K2xBcHlVKzFjTFQ3ZDFsb2taeGNteUQyVEJhL0ZFQ0tQSWFvM3NPUHk0b1d4cjBSM2Z2TEdGQXBETnlTcnh2dWlrQjdXZXo4cUZFVU5BSGNtNjZMWloyV0U3MUwyQWxtaUdCL0xsdGNBOW1QRjJDZzdYMHRIWnppYWlhQ1JaUFRWamRqbWhZMFBsZFFYN0ZBY2tTUmlhY1FNb0FaaUpsQUh3WEYyMEVDc3RtUzJlQTVudTAvcnkxb3FKeHRxcFd3TXRjTGVVQXpNWUJMUmVlUjlwMFJYeXVad1MrRTVLaXNVMCt1M3VSS2IvRkc3Mkl5VXVQL3JDUDZtMi9SNHNXdzhrWmZYTklqZ2h0MTZBMDkxTkg4dzFDZEJnNkpkRFJBcTdGWG5zNDYzYzlzNWVEd1lMeUNtQ3dRQ1FUNEg1Si9SQW9GQUlCQUlCQUxCNTVtR1JBZWZhQTNWN0pNZDJDVTU3eWtGbE5QcHRoWUFDUUEyWUt1dHBHanlzV0lDd0pldE1IZG92dXc2TjFXR2VGeHNFdEg1U2xZN3ZpYlhuam1FeU1PSlBOblZ5MjVOMWZBdzYzNTMyd3RsTmlSWXJKakgyQUVOa044Z25BTUNkb2Fyb3ozcjd1RjhOVFhSVWYrSFJnQmducDdZaE8xTjJGNGpXNlZsTWdyQXN3c1dxRVk5aldNM0NnWUFqclQxR2E2SDhhRmdiMDRBeU10YVNtYlNCbXh0Y2cvL0lFZSswZTFsdWdmNVNERlBzVUk2U0Zla0t6ZGcyMnVjV0E2L0x6dms1Rndqek51UVdzQVd5d1lEZHBnVHFHYjRtblRWTUNML0xkdW83cDNRK3dJOXhTelljK0pxSXl2NnY5cERiTzA3cWFvUVNBQ1FCUHFyWUpmbm1uOUxUUjd1NkljNk9pOHQ4UExNQm14NzJjMEdvcFZVeW84cUxwODMxRlM4U0ZwNm1kUlNhWktUcVRWZ2dDOWI0Y1B0d0gzQkh1eWVqTkpiUDlZT1ZQZzZFRll5L09OVTdjOUNuVlZVNHZiNUY3VGtsVWJsWVk3K2daeStKOVR0ZGRTa0FKakJDS0lNbzNJalZYaGlQbyt5S2U5QkF3RDRSYkN6M3pXTFlUUDYvVlRONU96UW5paERkVVdjNC9uUzZmTjZvcFpKTXFCM2xmUmFiREtFTklvaURCMXJCeXNwNXZMNk10bVk3bWdLZzFiSmlVbDBpV3d1Y1hPS0h0RmpEK205dkdYci82YWpneWcyRU13SjlnREFCdFA2a09kNmw5V3ZGMFk3eXNGRTR5Tk9YbE55ZXpBc2w2MVRMUUNBZzRpaU1EVFc5WU92bEUzKzcybFdHQUFtRVJVQVBGbDhoUnNKRlMzKzJwRVlYSit1RERFSkFIWkt6dThEM2ZudmpCT3NUREdzR0VGQTMwOFYvaTN6dEJadlE4VGZrTURyUnRDR0NFOHJxbWVZcC9tM1NFN09zOUNkL2FJemdDNXlheDR5d0N3bm1ETVRBRVpTZGFpL25BWTBWRVJQajBHQjN6NUJrUGI0YTFNZ0VCem9DRmxjSUJBSUJBS0JRQ0E0a01DVU5NUTdBSUFncVRWYU9JSmdiN05VTVpjcUJSb1UzeHV2SDBJbEFIaFpUYzFYVTRVK1dnQUM3QkczdldFbHhWd1dqeVA2U0tHZWh3RHc0MlJOVlo0NlpybHl4OSsxMkRyWkdrYmtSZTRlWHBXdU9NelJIV0JiZlZMdjIwcnFHRHZBaGFGaU96YkQxbm56ek5YWTNDaG5WT2tvbGE1TlYwcUF0a24ydjdVNEFDREdUckNDNTVZTUUwZ2llbm0waFU4LzdZdHRDVkYwZVRyanVsMmdwRDVRREFDWVpla25XcUZmQlRQMjhPZDlrZC9EaWZLalZFM1FKKzY4SzZjK1ZBM2VMNUVIR2l5VkRSNGdneG42ZHJxcTRQNnN3OVphYkFIQUlZN0creUsyU09RZmV2enJSb1VHNkx1cHFsdkRIU1VPWi9jWTVzZ1hHVkZBUUlIZEh1cmtkWUpSSkhsN29sWUdkSVlWK1VBeDFydm5XZkY1WUJVR1VoRTlxMWhnQ1dMc0lqTjZ0aG5tSDl3aE9iOEpkdm0xZm9iUXI0TmRYN2JDczYxZ1BjVkpSTitYamJmVTFDK1RkVHpYcFJmUktHQXZwRmhqRXM5VExoaGJYQkQ2Q1hwamNzNXhBNms5NmhsR2pPbnUyU0RGdndJek9OK1hBNTVFRkRFVVpkSkJSRG5WQ25IcDhGa3RjWEU2Q2dCSE9vSFJUdHlUR0Ntd2VvcnZMQlJ3NUQxb1B3NTFORkM1VzNLMlNZU2Y4THNUZFJXQXQwZ1dONXN2VTB3QVVDbElxRnd0a3JvUk5HRXFlWnE0QlZRRkNRRE9ONlBubDkwVy9UdXBxbUZFenVsWG1RRXhmM2dMQWxBQTFWQjhraFdjNm1oM2g3b0FJQzMxbmRnSlJCdE5GRTlwZlZsTDhUZFZtWHR5aGp2Z1lMRnFkdVBjbTJjVk5nbGpHQ0VGMEVpaUhHSm5xbjNMc1FFQXEyV0xBR0NBMFVSVktZeHhrMkc4WVBGVjJEck0wWHVCK09zZjd2ZUd1TmZlQW5wUHNNdC9SQjRXR3NEOW5JTU43QTB0NVFYVEE4RFgwdEV6clRCL3hiMmhwZ0RnNm5RRkg3a3lWNHUvVTNJTVNneXgzNGN5R1ZraGltYkZnd0NROU0wRWdNdlMwYUcrTXRWbWJPc0U1Zjh1QUlBYkkrMGlSRVVnRUpTRGtNVUZBb0ZBSUJBSUJJSURpUzlzK3BDclZ6c2o5YlJzdmVtelJJOUVxMGlmRkxJY204dGxzODFWUEFkUmZGNnkyZ2IybnBKT1NpeE1wYW1PeXQzUS9rU0w1YkxaalVnVnd4VVVGM01RamlJODJnUzhvQlhFMkkycHFqb3E4NlNGSHlackdxamNoTTFXTjRRNmlYSTFKcFVocGJoRjhYS2prc3M2bllnOHBQY0N3TldweWhQc0lBQjgwNmo4YmJBN1ovMnIwaFU4TENLT2FJUkpBTEFkRXk2bUoxMkZ0RTNLekZFcEFCU1d4VCtXemJsNkhBQkM2UXFlMGdBQUw2bkpZK3pBT0tJT284cWxSclM5N0pDRW0wSnQvTEJWUUFXMVZNNlJUb0Rmc0J1dzdmWDkyNFR0bGJMSms1Y1B0M1ZQRnZkSFEvdzFYaXF2UEIrSndiZFRWZHh3Q2dCdkthbUg5RjR6VHhZa0NPWnBDWCtLenBGdTVNaDI3RGdJTnN2MnBSVXRmSU9QeFFhcGdQemxqYjFORGNHemZVTVptaVZuTzdZMWlsWXBscDVDWEx5MmlyOEFqckVERFV6bTkyU0lTVWxnVHdkaVBJcG1BbEY1NjlvVVl2TzB4SWwyVUFIMEZhT2l4MzFBQ0xEZWJETXZBZUMyNjBwWGhUekMxazh6dzZ0azg3WndKd0JNdDNXdXpMNlpyWDUrTDExZG9ybGxEbHNrNitaSUJ3QWtKTG9MT1EwTVA2SEZHeG5tMHFvRnJGaWx3U3RhZURSUWVSZ3QzTSt6QkY3MTVUUXo1TFVEclNNU1Q2RzVKcFVKSlBsSU50YktaV1dMaHlpYTZSNytBcmxBcFRBdHNZMnlQUzVqQmxlbU9Cby8yN3hGY0FxeHpkZ2FRMVFWMEdTaURTY0tJR2lSbkhiM2hiTmFOcE1tL2JjZXZ5STd3SDBRa2IzVTc4ZjAyRFpmUVloMzcrVFRjL1g0M0VMTkZScUkvS05rRFFBMFkvdXVVSUZzOFlJTWRxM2MzZVdGU24xQ3RtSDdZOW44WnFIa2VoR2lJaEFJeWtUSTRnS0JRQ0FRQ0FRQ3dRSEQrUFpOc3pjdDR0UHZqanBzbit4REhjSFhGT21oNXdXSm5HMkdaeGNLSitsQTVJL0JIczlBNnZuNVBBM1VTeTVHREFwbTVwcEFXNUhUallrTWlHZEQvejBRMjRKdHp4TzZBenRwaDFVemZJVlJPU2ZZZlpZVjVsYlRON0xqQ3lpQ2w5VlVrS0VQbFBRdmlpaTVUK3VKWFpJejA5YVd1bjBGR1VLZVM5UUxORWo1ZHZQeWFJdk00Q0lqd3NYZkQxWGppblRGS1VXeXpvKzBBbCt3QTF3RiszMndKeWt4QUZpZ3BtYmJBUW5RVVhaZ28yay9seDE5dmxRMnhoRjFDVGJlVjQxdnBRdGZoZDBId1FONnp5K1RkUjBTV1NRYkk4cFdGWnV4NDdYY0xMR2FkK3B5UE02ZWhGYmhNMzRXTklHV3lVVkdoR3ZpaExFSGc3MXZsRDF3WWJZN2RHQnhkb1oxQThVOHlpUklwWUk5QVAwc2tnMi94WFczR1VzVmYwSEZST3plWUhlSUlvV2hDTU9BSUFHMFlNSGwrbFJWRXpaTkJBQ3dCcHNxU0tPSnhFTmRHZ20rUFZFTEFBWmluWWdjYXdXQ0RMVkxaRENWcHhLdG5XWEVVd3BnSU5hR25IV3lQWklvUTZoc0lQcUhZRGNBWE9BNjBIblB5WU9KZHFJWmZFTk5ubWVHdVhLOVFDbjNiSmRtcVdJc1VZemxzblcxTzV6aXZrRFBlMFVjeDMrT05WUm0zekNQNjczaFFobnMvNWVxRElGRWdlWFhuQUFnN2Q2WlV4MTFocFAxQmxNQnpYYkRyTHNrc2hiS2tzV1BzQVA4SWhwQUM0Nnc0ZFp2TG91UElpcC82RFpqeTB2N1dTbGIvRlZ6dEIza1F3ZFc0TDdja3EzWWZqalFhK2M1b3k4MW92eTl0eHlicjJoWlYrUjRLM0N5RlhwZFRjMVhVa09vOHNOa2RmNHVTUUQ4NHpWTzRhYVhBSEJQc0h1Wjc0Z3dnM0ZPNW8yeGZTRDlTSGViRjlURWtDTEI2Q0pFUlNBUWxJbVF4UVVDZ1VBZ0VBZ0VnZ09EWXpjdk9tSDkrM3g2MGRDRDE5U1AzaWU3b1FHYTdHaWwxeGxDNVlLQ3hRN0pBWUFiMGxWK3lVa0Y5RmdzMXc3Y3dPVDhtUUJ3YTZqdG5sQTNBSnhoaEthU0FydGhBdnVuRnZ1V1VYV01IVWlrNkVsV0VCQ3N3NVluYlh2d01KTVNZUWdFWUlHYVhwQ3R4SDJrR0tkWm9RNUVka21rVXlLZEV2bFlObWI0L0xEVkZQTzQzaGVWSkk4M0tVZzl3Zi9uNm4xUGFySFY3dTZ0bEsxbjFNUjVWZ1FBdm1wRU4yTnJwZHluZ2kyVWpaRkUrVzJ3Ky9EaWtlaDlESHd3d1hiWnVUUFl0UmFibGdRanpISmw4Yi9HeXZKbXRtQ2JhNG1qaVRxSTRGMlk4UGhzTHlhK1Jlcnp0QTV5QndRWVFKdDhaeUNIQ1k2YTA1U3ZudUF6elRDWHYvNFJpSmZReE1jNHlnYlg4NHNZTzh1TThPdG9BWDByVzl2MWZNZkZlZ0Q2S1poV3NSdndNUDBOa2xYRmNJMnIrU1lsTnBUSS9NTDJGT25uT1lMSXg5aUJYd2E2QU9BRk5YbTJMeng2c3FORkFmTUN4bzNwWEQyMHpuMW1IUVFBY0cyMERRQnVTVllWZkphM1lIdSttcHB0Qnk4M0trWVJsUXU3TDJqSmVKSERuNmZHUzNqYnp6VWpPYzloZm9iU2xVYkZaVWEwNE1lamVRcjRTdGthUkdRNWIxOTRTWVlCMm9FS3BPZHZsek16VTZoUFdnMHhDU1BFR01SZEU3UlJkanpPMGU1enVocGJ4Zkx4VnlqV2VSWndMWjdydHN0OUw2c1YyRHdid2dCd2lPMEZpL2U5VlNpQ2Q5UzBOOHFCTThaUmVHaStEZXpQZ2R3S1RSWER3Nmh5bVZHUlFMUk5JcVh2Wnd5QWk2eVFrMnQwcUtQelc2c1RrWTdpbldhcmlCUUVhY2RBV2hkNG9PeXFteUVWRGRjWElTb0NnYUJNaEN3dUVBZ0VBb0ZBSUJEc0w0enNhczZmS1JObmFPL08wUjNiaDhVeTZRMnRvZXFYeHgvM3FlK2RDMlBGNG1pOUtJTmljUWZtSit0QVdDYnp0ZlFzSnpERDBVKzFRenpKK2lHOWQwL1pCSi9VNDA5b01Vc0NZTkJJOFFpcTFHY0w2NU9JNTFzdmFwa01NblJ6cXByM2kvdFFUaitUYlFtZnE4Y25FWFVpMFREQTlhbXE3NFhidlQ2YzIyWG5YdHhOeWp1V3FhNkRudVpkaWlOdG5XdWRvNTFjN1h0RkVVOXJDZnBWaWprTDVQUUZLS296cEFLNlBWbjNqcElpd0w1Z0JYWFhUdnUyVDhLZTRKN0dqYkw5aStJeERuUGk5WTAwNjl1UHNnTmVIdmNwWmpBbk96Nkd5RS9DbVZhUVAwM1d0a3RrbCtSWXdNWVF0ZDZWbnAvU0VsNUlCYWNIa2FlMWZscE5qbk5VM2xteE55OUlCd0F1Tk1KQkpqa0FmOWRqWmQ2S1BSTFpJVGx6OWNSVmJ2bUU0dzJNS05ZV1ZXVUlBSnF4dFY2eVBsUU12eXorb1dKY1lUQ3V2VkpnTVVTN0VZa2hGbVZvSkZWdFlBb2dBa0RMMjhOSDlkNHBqbGJEOEVsMmtPdWhUeFZ2eVBrZkxaRXNYakE0eXd3WERUTnlDUlZ5ZjVmZzVsUjFNVGN4QnZoTnNrQ2YyQXNyZHZLSk9UNHYrWjJKdXRGRWlTUHlqWXBXYjJhVVN2dzFXRUxyVnlsTWRHL2pWY1VmcTNYWU5JRHFJSG1HZHk4NkhBRFd5cFlGVEFYRU0yb29zRlc0bnlmMFMyWm1lTXJyYXJJTjUvcW1hOXozMVE3SmFaR2MvTTZvWjFuaG5NTG5xMHBxVVY2UDVZMis5NXMzUkFZQVBpelVqZGxqTWxHdlQxZHZscXluOU1SQ3BieW1wUUFBb0ZFMGpyb3Z0UDdLRWlKRVJTQVFsSW1ReFFVQ2dVQWdFQWdFZ3YyQ2lCRy9iUEZUL2E2MmJOREU1eWVkWU9OOTlwZDhzMHg0NEhJKzk4YnJ1UTcxWUtDM1JNdk5SYkxaVWlTM1dtV0l0OXhNSWpxL1VCcERUN0VlaTltOHFDWTlCM2V6NUxUdWxqa3huekNWWnRyNkNLS01vUElJb2dSQUFvQ1YyRnpuMnBsMUNtZTZrYjdubTVFS2hyc1JYU1FiZnV0aUpjVTNKYXVHZXhFbENIMG5WYVVDa2dGVWhsU1FOQVpSVitxdFpQanFkT1hkUGwyNEhFMzhxMGIwSkN2b3lZaWRlV2Q3R0ZYNlRWN0dKUk5SL013SmRPY293UVVWMjI1TTd3MTBmVGRkclRNVVlkSnB2dTU1QnRBNXdXN1BaS3BSZEl4cnM5MVd5Tlhyb2VUdDVHQ2ZFbHJQNUJ3QkxaVHRvTThmMXZDQ21uaEd6NnBTQU1BNjJWN1hYNWIwMTlKUkxvdkg4bVR4TUpYT042TUFzRkkyQjFTZSthK2FXS29ZNEpmRkdaeG9aMFRQWXZKb0VDUUFpRXZzRDhIdW5LOUxTSFJPc0RzQnRGVWluUkx4NU84YUtsVlRmS2tSSFU4MHMyd3JkRkppNzZqcHM5MldraXRrTXovTll3OHlUMDJzS1RKdTRMcFVaU2l2Tm1NQ3pTL2c3VWJyMUJ4VUNoR0dlNlNpcjBHUDBWVDFVanMyRmkrU09Rald5SlpuWkRhQitXODJDN0gxc3VYcDFGc2t1NWdmMytNUWQrVzNDbVhPakNJS3p4ZHFsaHhUWXN1a3ZydG9tQ05mWkVhODc1cXZwSTZ6Z3dCd2toMVVBSjdWRXNVcU1aY1pGZng5UW9HOXJDWUxyc01aUkJVQUdFblYrdko2bGc0bDhsMkpPaHVZQnNncjU3VDExL1pBaEtnSUJJSXlFYks0UUNBUUNBUUhIZ2doRUgvWkN3UUhGSHVrTmFhRjVmOU1QbmxWNDlnOXNLMTl5dXRhVWNXOGttSXVpOGNSelU5UjhGUE1vYXdBT3NjSW4yZjJPV1NIVStWM3NmcTVldnd0TlcwaDlvZFlRMzJoM09wS2hwL3NIZXlmYzdFWnVkaTNIUUQ0bHhxN3lNcU5jWkFCdmFTbUZzbnBHVTdnRjhtNm9hN01Xc253QldiRUF2YWVrbjdSSnhWTmNOU3hydTJSdHk0c2NaZ0FjSmlqbjJRR1h5MSswdkxaSnRtZUprNFllMzNnY2MrWXdjR3UwZFV1b3BPdXhDWlJHUUM4cTZSWW9WdDhrS3Q4V2E0RXVWUXhiNVRhVHJkQ2h6aDZIYzFFTGl4WHpPZlVoTi9XZXFFWjhYTEdWMlJiU3JsTDEwS0FnTTJ3OVdxM1k2cmhDckpxMmI4ZjUybUpRMjJ0anNrNlF6RkUxOHJXSzJweWRmSEFsbEt3UG50N2I1NW1OOFp0M3BnVFdkNHYrVS9LQ1had0pGRzRlUHBCSVZ1dUJpak1KQUtRQXBiS2N3b0R3QWVGTExxZEVnV0FnNGdDQURrMUpLMUl5SHNsbGM0Mks0K3orOHo0cyszZ1FVUitRbzh2azQzOCsrSCtlRU9KSXkzbnFtM0c5cEpDT3grZ1NNditPR0pNQXZTRGNFZit5dmZIR3lvWkpnQUZXNmRpQmhSWUxaV25PRm9RVUlCSkFZWnFxUVFBSWNCejR2VVZWT0xGc0NzakxkNndBT3pWc1ZqV2t6TE9OeFJqbTFTcXVyTkNOajFadkFsYk9kV0ZsZGowcE9vVlpkeWZJWllKT0tta0dMTGwrR09zQU5ldk44c09iMEpiVGFWQlJKNUExR21PTnM3UnZPdjJieTMycEo3WVp0cVhHQlg4NHM2Mmc5c2tlNlZzYnNaMkJ5STdzTk1qVVpuQlpVYkZ5WmJuVDAvdDh0MTEzdm53UlBBSjdsaUhkYmlzQjYwWk96RkVhMzAzNGF0cXF0L0N3TFhSTmlPdlFuTkxzaW9uTDE0Z0VBaUVMQzRRQ0FRQ3dRSEtYalJrQ1FTQ2ZZS0RsYzFWUS9MbjIxalpVZEc0dFhKd2MrV2dmV2dTMzMrNHdJaE1jRlJQYXN3eHQxNlNqbm9aR3Bza3E1N0pZU1pWQVA2R1VYbUJFZmxPcE8yVGZIVVBJanp1b0JPUmRkamNJTnZBb0o3SlY2Y3FKaEF0NkdwemE3RDVoQlkvejR4TUpScnYxRGZiRHE3QjVxK0QzWEdKTGxUU3JVYWtnWlc2bEE0d0F6SEVnSHRnTHpHaUN4V2p0M2hpYnc0YnNMVllObXlnM1JKOVIwbHZ6SE02UDZQR3VTZjY2K2tLcjVHZ1J0R2NSRDBGSUlpRnFPVFpienRSWVcvbWg2cnhJWENaTW5QZ0VZcHVTOWJaUUNsQUFOQWcxNURlNXRNRTJ6RjVKQkFES0Zyek9NTFN2K3lHZzdkTFRrNG8vQzhUZFR4b216SHdhc1FPc0M1WGpQNXRzUHUzVUtDYllqNXo5Zmhjdlo5b2xBSXd1RHRSU3dFU2lLVWxSaG1WUVJwS3NYZXdHNlhjcysxMVovMG9MK0IrUUF3bjhtVkd4am4rZ3Byd2k0TVVaZjR1dURWWnpiTmkrdFdaaHpyNHUrbWFKS0ltb2hKRFk0akNTMDNyWGIzeXBtUjFpS0dKamdvbzl5a0RnQjhtYTd3SGJTVTJKeEZWQWpTU3FyZW1hajdHNWgzaDNHaU9NcE4yeW1RRVVTNUpSeTNFTE1TR0VabTdnQjFnRmpBQXVEWlZkYXdUTFBGeERQRFAyT0NDaTk1VDB1L0txYXZ6dWdwamdFYmZ3SUlrb3FlWm9XT3NBQU9vWUpnbm5NU3puOUI1ZW5LZVhzbzY3ZkZmTGZsZnJlaWFUK21KcC9KR01KUmdpK3lNSmdvQTNKS3EzaWs1M1lqYWlQS1d0aVBkMStaQ09jMkhPSnpwRzdUQjc1azRvby9wdmZQVk5BQThweVhiRUxuQ3FPQUJMOE9wTXR6S2JPSE9ZRmVLMEN1TTZBaTN5TmNzT1gvVGV2MTcwdTArbGVlWWtWRkUxUmlhUWpSdTFmZnM4KzhwNlNDVDRvV2loempQYVlseGptSWpTQ0s2UnJZV0Zxa3RUYk8xZXZlbE9zM1I4a1gzS0pNQlFHRXd3OVkzWXF2ODE2bEFJUGdNSS82cUZnZ0VBb0ZBSUJBSTlndlNpdjdJelBQMzlWNGNBQ1FRbmVJMmFZd2gycFp0dyt5UktKZE4zMVBTOStuZFZVeStLWlZKTEhsZFN5VWwxaXpaS2RiUEdQeGl4REg3VGJCN3ArUjQyZE9OQk44YnIvZjBRY0xZUzFyeW4zcmNRdXgycFhPcW8vNlBVY0dsS09hcVpoVEJYRDErcUsxdHhhUkhJbW1nQm1KcHhOSkEwNGlsRVRPQldoSUFRQjNCdjBuVW1ZZzlFT2pKRVhFK2tvMXZoVnNCSUZsSTNHbkI1TzVDZWR3eHhIZ3p5UTNZNG03S2hVcTZYU0lBWUNCcUl0YUJ5RmlxK2lYUU9LSWZsKzF4amt0TVlXZ0lVLzB6dDBqV3hvR0UyQkRFVEVTNWl2cFh2VGNuTkdhbGJIS0hzdCtPdkVCSmw1bTN2Z2RBMElwcHh1T2ZkeDk5SkJ2dGVSN3RNVVFHZ0diSi9vUmhQaGF3T0NJNms1c2xPMGNuYlpXY1NvSUJZRHpSZUQvTWZyZTJDNU42aXJWc1RTQU5kSjZhMlRKRk1NbkorTER6TTBENGcwYUJQYTdGbnRPVGg5amF0OU5WWVNZQndIT0ZpZzF2S2ttbnVGUi9naDBzSzFQRFpTZXl4eEUxeHlTK1ZyYktURVV2VGNKWGIwZ2kyb1ZvRHlLOUV1bEZOSTVvSE5FWW9nNkNGb21Nb1ZtM2VyK3AzNThPLzlCaXQ2U3FGVUE4VXloZi91OEZ3bHZSdnFZbXp6REQzcU8wWGJMbksrblgxYVEvQmY1RDFWZ3BtMSt5d3NkWkFhK1l0eEhiU3hWanZLMTZwWUpka24xSHNNdklybjBza2MzekRFQUlWRUF6ZmUwdTMxYjdIdGpTbzRJQTRFVXQrV0kvUFo0QkFHNUlWWG1sbHh0U3VlMWtQYUtBYjBsVi95clF1VWpkTHk2V1FDRFl0d2haWENBUUNBUUNnVUFnRUJ4SU5HR0xBQ1NCTkdObnJoYlAwVVAvcXlhUHR3TXZxTWszdEJRQXRJSnphN2pqREROOHRCMTRXa3NBd0YzaG92MGJkNE1XVEJhbzZXUHNZTE5rTDFTTStXcktuM3U3WExaV2hOcE90RU1YR3BGSDlUNzE1MjAxL1hhaDJOOGMyakdaRSt4Wmg2MVludlp0U3F5OVVINXV2eHU4TDlqam43TllNUmY3bWdGdWt1MnhWa2JwSTR4dGxwMi82ajNHUUd5KzYyU3J6Z3JZaUptSTlTTGFoTTI1V254QXVWK0xGZk1ub2M2YlU5VWZLT25GZVkwS1Y4cVdQN2dqaWVoaTJYZzQwSnUzbWIzSVNtemtSTjlRWUIySWZxQ2svNjBWMFBoR095b0FmRFR3WHFZNXRHRHlrMURIRGFtYVB3YTZyZXlNaUNlMCtMVnB1WVpoeHFCRmNwN3NyMEVvRDZuZmhLMXhSRVBBQ0VBYTZIclovcWNlODJUOUpzbWFBVm9NMFEzWWVqVHZERCtxeHk0MEkzOEtkUE1nN0k4Vjh3YmMvalVqS2dNc0x4VDA4WmdlSzlGeTg3amVRTDh0Ti8xWUVxeVNUYTkvZ0FGMExiWWYxRFAzOW1PQjJGdzI4SEVBQUFDUVJzd0Jka2V3czBNaTdSS3hpcWVsTjhrbWhVeGVTUkxvU3RsOE5MQ2JYN3BuV2FHWTN3KzFmOWtLVHlScUpjVmVRQTFqRUVka2xXdytvU2Y0SzZVRmsyZjBPR093VFhiV1k3T2ppSUU2S2JGLzYvRi9hL0hSUkJsTmxHRlVXU0liQUxCV3NlNE5kdCtjcWxtb3BQK3M5K1JmM3cyeS9idGc5OWxtcUpIS0NrZ01XQnpSeGJMNW1ONlBGQzRRQ0FTZkR1Z0wzN2g3WCsrRFFDQW9SWGpXaE9ENEF1T3BCUUpCQ2FqdGREdytmMEFmdWVhQzJSZWRQQk1BN3B2NzFyOWVXYlRYZGswZ0VBZ0Vld1hNUUdjSUFFekVLTStVeUVaaUJXYnVFWUlNRVFabXliaGJoYUc5Mm8xd1Q0RVpLSUFvQU9PUjR2dXVqVVdVU25GRThpT3FKUVlhUXdEQUVGREdyRDJaekZFdWlER3YxU2REaUVIaFcrNHppVXFCMjVCVGlDSkFuK2FEbG9QTUFEUEVFRGpBOXRYSkQxSGtBRGlJZlhxREZmWS82Z2pPSHlFaEVBZ0Urei96SDd4SnVNVUZBb0ZBSUJBSUJBTEJBUTlCa0N5cE8rODk0U3lGK3BlUER3aE5uSjlHc24vMHJvaEp0R0J6YVlvZzdaM01mYVJGTW9Tc3ZxL2VMMDdYcDRZbGdaVTU1TUwzOUtlbVVEc0luSDM5V0pYd3YzOStFSnE0UUNBNGNOa1h0WFdCUUNBUUNBUUNnVUFnRUFnRUFvRkFJQkFJOWhGQ0ZoY0lCQUtCUUNBUUNBUUNnVUFnRUFnRUFzSG5DQ0dMQ3dRQ2dVQU1xWVZqQUFBZ0FFbEVRVlFnRUFnRUFvRkFJQkFJQkFLQjRIT0V5QllYQ0Q0dklJQmFUZVhUWFpaRnNuUHdvcktzWVFrQTBvUWtuRkx4Y0pva1RhbU1yT3lOR3lTM1UvbTRTR2g4TkF3QURxVXY3bXIvaER1c3VCMldITWIyU1dnZlJxQ2dUTzNRb0xrSHEyTkpsekpMZTJ6bmszelI5S3BvV0pZQndLYjBnODZlZ1g3OGxFRjFoMVJHK2ZRam03YTNtVmI1bjlXeGxIOGRQVlFKRWNhSWlFd1VDQVFDZ1VBZ0VBZ0VBb0ZBOE5sQ3lPSUN3ZWVGc0l6dk8reGdQdjN0SmF0MnBrMy8wcStQSG5aMGJSVUF2TFNyL2FGTjIwdHNaMXBWOUhzVFJqbU1yWXNuZjdsNlk0b1EvNklMaGczaUluSnBXVHlJOGRkR0RHa3h6R2QzdEJaY1lVdzRlT2NoRS9qMHoxYXVYOWtiSDhpeDdobk9IdHA0OGZEQmZQcTZqMWExR0ZsbjdPTGhnMDhmWE0rbkwzbC9XYjV1N25IZHVCRlRLNk1BRUxQdEc1ZXV5Vi9ocXdjTkdSRUtBRURjSWJzaGk0OE1CV2RXVi9EcEo3ZnRCTE8vRDdnRXNmVFhJNmZGYldkbjJsalUxZnRjM3JVNGMwampXVU1iMXZRbVZ2YkdYOXJWWmxFaGtBc0VBb0ZBSUJBSUJBS0JRQ0Q0TENCa2NZSGdNNHVNa0w4UHZDSkp2a1dTa3JXd0wxQkpRaWhuRVdITXIvak9ySzdrRzY5VUZMOG1YajdqSXFHYkpvNnVWR1NIc2RXOThRMkpWUDQ2L24ybis4WXN2c2NJeWJoUzJSOWZ0dU9qWVFtZ1FwRXJsUERpcnQ3OEZZNnRxOVlsYVhwVjlLQlFJRjgwRndnRUFvRkFJQkFJQkFLQlFDQTRRTmtmbFJxQlFMQkgrUFBoVXlNeUxyam9OOU1uRnZ2VXlZMjFKemZXK3VjOHRHbjdTNjcxV3dJNDFEVW1yK2lOVGFtSStOZXMxelIzTlpTemlHZWhySWtsQUtEVk1HV0V1TGIrM1FtamJseTZPai9IdzkvM2dNS25KSXNIc0lTZ1Q0NzNFbFI0MkVnUVo1MU1mNWtoS0dPSjlIM1FwdFErRUtUOGFXNzBDZ0I4ME5HZHMzUk1PRGc0a0xtZzc3UjNGVHVlS1JXUkh4ODhsay92VEp2ZlhyTEt2MVFDZVBDSXFWRTU4N3ZtNzF0MnpDc2lyMTg5NXFBVEcycjQ5UHNkM2ZlczNieDdCeVVRQ0FRQ2dVQWdFQWdFQW9GQTBDOUNGaGNJQkFQZ2tLcG8ySlhhMnd6TDAwTnpVQ1dVdnlqdWtLOS8rREVBOU5yTzM3ZnN1SHJNY0FDbzE5VExSZzc3MDRhdGVWdm9FNTJkVHl1N1k4NmhCeGV6ZGY5cVd0RkNBZ0E4TUhPSy84ZTUyM2M5dVczWG50NjdQVWFEcnZLVStSbHVoV09YWVdwWUdoYlUrZUFBSHJCejhxQTY3eU1MTzN0MEthdEZzODFvT1puakZPRDlqdTVUR2pPYk9yeW1zcUFzamdBT2MzZUdxL0M3ZjNnQ2dVQWdFQWdFQW9GQUlCQUlCUDBoWkhHQlFEQUFadGRuL0x3NzArYTJaSHEzdC9ONmE4ZnMrcG9KMFJBQW5OaFE4MlpyeDlwNDByOEM3Ly9Kc1lySGRuOU9xRktWT1lkT0xyYlU3MnEvWStxRVl1YjZWMXM2SHR2Y0RBQ25OTmFkTWFUQnYyaVFydDB6ZlJLZjV0V0xJTVpIMVZiNU5qcytaMnYrTVFTbFdkRGVKNHVQallRcUZUbS9RK240YUtqQ0xVZ2tDVm5hSFN0bnl3S0JRQ0FRQ0FRQ2dVQWdFQWdFdTRlUXhRV0N6eXhYTFZ6dXp3aVBLTEpuYXI1eDZacGRhY08vOG5YalJzeXFyUUtBVjFvNkhzbHV1VW5jUEpBZ3hvZFZWL0xwOXpxNkhNYmlUbGEydUNaSnFwVDV6cHhGQUJEUEZrTWYzclR0cm1rVEtXUC8yTElqMzQ0ZDlNVy8zREJobEoxbkdIKzNvK3MvelorWHRHc0VrR1BXTG9ZcUlRQlVjRkZPWkh4cFRobFVwNVg4UmxKMlNreFRMTkZoMnJXYXdnL2swT3JLMTFzN2N0WTUzTDJ2ZUp5TGN5QkUwQWdFQW9GQUlCQUlCQUtCUUNBNGNCR3l1RUR3bVNWSFc3UjlubXVIMFhPSE5jNm95c1JXL0wrUG03eGxsTEZpdWRoZmJLejFWTytkYVhObGI1eUhvbmhjT0h6UUJjTUdBWUJCYWM2aWZEWW4wMDl1Mi9sUlYrK1daSHBhWlhSRUtGQnN6U0VCUFg5bVUwd3R2ZjNkNEp1TFZ2aVY0M09HTmZMREFZRHZMbG5kYXBqK2xTOFpPZlJMYnN6STVSOStiUHJpMFl0SnhoV0svTGRaMC9MbmU0a3hFUm5uck5CbDJqbHAzWjhDcW9ST0cxeGZlcDBCSmR1ODE5RjFwdXRQUDd5bWdDdytzNlpQRmhjSktnS0JRQ0FRQ0FRQ2dVQWdFQWoyTmtJV0Z3ZytMNlFJdVd2MVJqN2RhZG9OdWpZcUhQU1cvcWU1NVoyMkxnQm9OYzJDSDhjSThxWFNlazJ0MWhUdlI1NVl6VnR1OG9BVUQ0ZXlEWWxVenNlZjJ0N3l5WTVwRDVOVFNQQ3IyMDVldFlENmw5S2l0UVEvNVppK2MxYlFjZTc2NitQSmo3cDcvWE1PcjY3MEx1Vkx1OXA3Yk50YkZNRDRyT3k4RkQ4SmgzelgxZHpQSFRiSVUvbFBHMXp2WmF3LzA5eXl4UDI2RUpadm1UU2FUNWZ2RmdlQUJlMTlzdmlVeW9ndVNZYXZTRE0wcURmcW1kNmVYWmE5dWpkUi9wWUZBb0ZBSUJBSUJBS0JRQ0FRQ0hZRElZc0xCSjl4R25UMXRpbTV3ZEFBRVBLbGxPUjBqT1I4Mk5uenNDOU41ZGk2bWhwVnlWbm5qQ0VOcC9vYU0zcW9FdnA1OXBmMjJNNlZDNWZ6NlpuVkZmNk9talpsYStPSjN6UnR5dG55dUVnSUFHSzI4K0RHYmZsZjBXSVVsdS8zSUQyV3ZjWE5UK2RlKzNHUjBMbERHLysrWlVkejJ1anlMUzBXNTcwMzJKaEk1WlFUNnJTK0NzZnJyUjFiZkpudjFhcFNRaFpuQUY3TXQrZDJWeVYwenRCR1B0MXVXazl1MitWVkM2SytmcVFEa3NVM0o5TTcwK2JnZ01helhLWlZSVC9vN1BHVytoTlUzbTN2RXZrcEFvRkFJQkFJQkFLQlFDQVFDUFkyUWhZWENEN2pZSVNxOCtUc0hBcXVFUGJwNWdwQ0Z3MGZ0S2QyNmFveEIxWDZCRmJlNDlHdmt3TEFSY01IODRtZGFUTm4wYWZHNjYyZHI3ZDJlajllUDI3RXNYWFZBS0JpNmJhVjY1L2QwZnJzanJMQ3paRWI5cDF3eUFNYnRnNW9IOHhQdmQyb1JkbHZtamFlTmFSeGVsWDBpYTA3L1E1NjdFc25IMmo4OTdzZFhWNGl6Y3lheWl4WlhDU29DQVFDZ1VBZ0VBZ0VBb0ZBSVBoMEViSzRRQ0RvbjFNSDEzc0JLWDVzeHZ4cEdESkNzcXVjR3RsNnJqOTZ1MTlxVkdWSU1KTW5QalNvVDYyTUxPK0o3KzYrN3pGVzlzYTVMRDZsSW5KVWJkVjdIZDFsZmxCeEE5a05RdmFWeEQ4Z1Z2VW1WdlZ1T0xxMjZzVEcyaGJEWEJkUDh2bllsN3crSUxjNHoxSHhaUEVaVlJVU0FMOGhxbFhGczdydlRKdWJmVlozZ1VBZ0VBZ0VBb0ZBSUJBSUJJSzloSkRGUDNjTXFhdXNyWXBJQ0pXeHJtQy9ZSHQvWHUveStjZlduUy91Yk9QVDE0d2JNYXVta3R0K0wvK2dyejNtdzBjZW91VGRIdmx6T0k5dGJuNXNjN1AzbzcvbDVpWHZMeXUyR3ltSHFCS1NrZVExOE16aGxFRjEzb0t3akg4d2Vldy90dXlZVjU0MSt4TVN3TkkzeDQ1WUYwdXNpeWNwWTdkTnpVVEIvTFpwODF1dG5hY1BiaGdlMUFIZ2toRkRGM1gyZUhuaUkwS0I0K3RyRHF1cC9ON1MxZW04QW9DWEdETlFoL1hlSmlUait3NDcySjNPK25Wd2ZIM041YU9HQmJBMFpNS29tNWV0NmJVZEhobnZyVEJRV1p4TDNpTkRBWDVOSjFWRVZ2YkdBV0JtZGFXMzBiZmJPMHR2WktCYzhNWERCclQrK0lNeWdUT2h3SjV2NkNvUUNBUUNnVUFnRUFnRUFvRmcvMEhJNHA5OWRGVTU0ZkFKSjg2Y01MeXhwcjQ2c3E5M1J6Qmdybm54dmZZOXRDbkhaKzcyc3IwTlFvMytranJXeGhNOFhnT2hQb2w4YkNTVW8ydlgrVnB1VHE0STUyK24xM0thMDhhM2w2d0NnRk1IMVYweGFsaitPbzI2ZHVxZ3JONmVFc0RYUmd3WkhRbmR0MjVMdjd2NkNSa1hDYzJxcWVRRmc3dlhiUFFPVmtKQUFSN2YwbnpycERFQVVLc3BwdzJ1NTByOTBJRCtxMmtUK1dvbk5OUSs3eFllUENxVlRHRURBUm9SQ3ZTN0R5MkdhUlEzMThzU0NtS2NOY2RYdE5BeDlpL05XVE1IeVhmSmNqaWl0aktBSmU3bS9zNzRrYmV0WE04QVpOL2xkdWlBSmY0RjdWMGpRMFA0OU9FMWxSbFozSmVnc21DUEpxZ2doSzY5NlBqZCsrellZVVVEMlFVQ2dVQWdFQWdFQW9GQUlCQjhCaEN5K0dlWlVFRDc1dm5IblhURUpGM2JZM1pqd1dlR3NPc09McUhBZW15SXB4akF2N2Z2T21OSWcrSm1qbjkzL01oaW9xb3FvWjhlUEM1Ly9qdnRYWFBXYlNueFJUcVdicHd3aWd1eXZGR25sMEkrcTZaeTZDRVRmcmxtUTZ0aDlidkR1ODI0U0ViTjc3THNUc3ZPV2Jxa083WWhrUm9URGdMQXVjTWFYMi90U0Rpa09XMTRNMDhkVlBmQ3pqYS9ZSXdBcWx5L2Y0T3VlZ0o2Q2U1WXRXRlpUNnpZMGk4MjFINnhvYmJZMHA5UEtYRGFkNFA3MW0rOVovcWtDa1VHZ0lNckltY01hWGgyUjZ1TStocWxEdFF0enR0cGZtM0VFSzZzejZ5dWVIalQ5aUNXdlBMSmhrUnFyMTdaQWNIMk0xKy9RQ0FRQ0FRQ2dVQWdFQWdFZ2oyTGtNVS9zNHdaVm4vSHQ4NXVyS253eit5T0pYdmk2Vmd5TFNTZkF3alR0QUgwM2ZqZ3I2ZE5iQWhvZmp2M1Z3OGFmS0hiT2ROTDlxalJsTC9ObXVhdDQvbWpqNnF0NWs3ZUYzYTIvWFByem9XZFBjL3VhRGxqeUNkeTBWb2xMY1lCTFAxdzhsalBUOTFyT3pjc1dYVlNZOTNGQnczbSt6UXNxTjkxeU1SN21qYXQ2TjFiVWVNVG9obVZkcjBicUozRHY3ZnZ1bVhpNkpqalBOdmNhcm5XOVZkMnRZOFpleEMzdWsrdmlpN3A3aE8xQndXMFlsa3greHlEMEVjMmIrZlRSOVJVVGErS2VvdGl0blAvaHEyM1RCek5mL3pLUVlNLzdvbGgyUDJXbXdEUWFkbHJZd2wraG1zMWRVUW9NQ1NnZTFiM3Q5djJjSUlLQUV1a3pBRjlRRk5sWHZXSnB3ZjJRWUZBSUJBSUJBS0JRQ0FRQ0FRSEZrSVcvMnd5KzlEeFAvekc2VnpmWVF3K2F0cjYzN2VYdjdOMG5UT1F0b2VDL1lUd3JBbkJ1dDFKdjlHd3BFdVNmNDYvSmFZSEFzaFpqWU1SWUNSNVF2a2YxbThoMlVLb21aZStVcXpscGlwbHZzQXFIb0ZTcDZrM1R4enRhZUlPWS9ldTNSUjN5TlBOTGR0UzZldkhqZVFXY2g0MS91am03Uy91MmxQUk1uMUlBT01pSVQ2OXRvZ3MvbEZYNzU4M2JudW52Y3NnVkFLb1ZPUWUyM20zbyt2U2tVUERNZ2FBa3dmVitXWHhzZTRHOTBOc3hsNXZ6WWpSamJydWw4WDVrWDdRMlhOa1RTVUEySlExYUZxUDNXZWYzdzIzT0FBc2FPLzJDZytIVmxjTUNXVHFQUlNnL0JhbVpjSVluUDd0T1FQNnlEVVh6TDdvNUprQXNLbDV6OTlkQW9GQUlCQUlCQUtCUUNBUUNQWWZoQ3orR1dUS21DRS91L3BNUHAwMnJSL2YvK3pDVlp2MzlVNEpEbmp5czFhK3UzUjF6cHhpTFRkL04yUHk0SUFHQUFZaEJUYytQS2ovWk1xNHFKdnJRZ0grdUg3THF0NEUvM0Z4Vis4UGxqZDlmOUxZV2szaGV2MGxJNGQrM0JQYnVhY3R2U1BEUWQzTmIxa2JTeFJiN2RXV0RqN1JHTkIrUFgzUy9MYk81M2UwdmRmUmZYSmpMUUJNcjZxb1VSVXZnR1ZhWmQrSWpYdWFOaFZUMjA5c3FQV00vS1ZaMFJ0L3V5MHJnL3Y0aHBwSnJ0YjhyMjI3T3N5K0tKS1FqQzhiT2JTY3pSYms0VTNicDFaR3Q2ZlNjOVp1YmpPdGlkRyt2UGpkazhYZjcraStmTlF3aklBWERJWUZNMVdRRlQxeDN0VlRJQkFJQkFLQlFDQVFDQVFDZ2VCVFFNamluMEZ1L3Q5VCtVUm5iK0xHZStkdTN0R3hyL2RJc0cvNDBmSzFVcDQzSEFBcVZlVm5CNC96OUYrZWJmTG5qVnRYOUJST0ppbW1aWmRQV01uRWthZDkycnAvejVwVHhzcWUrRkcxVmR3blBtZmRsdmV6dmNQYlU4WVBsamY5WVBLWTRjRUFCZmh0MCtaOFRYeFNOSHpSUVlQNTlKeTFtL09Ud2Z0bFVrWEdsVzlSdGltUkd0NWZlOHlEZ2dFRklSNzIvZVMyWFh5bUJEQzdvZWFwN1MwQUVNVFNURGZJeUtSMFVWZHZzZXlSVk5rbmVVZktlQ3M3YjJSQ05Peko0b3U3ZXJZazA5NmlhbFg1SkxKNHQyWC9kTVhhcmNrMHYyeitOSmlDQjZKajZVaGZDMDJQaFowOWZBc3h4MW5SRzV0V0dRV0F5UlVSYjVqQ08rMTdQRUZGSUJBSUJBS0JRQ0FRQ0FRQ2dhQW9RaGIvckhITzhkT0hOMWJ6NlIvODhUOUNFLzg4MDFQSWZqc2lGUGoydUpHZUprNFlZQVNxaEs0Wk8yTHV0bDNQN1dnMWkrZWNESWloQVQyc3lBNmxreW9pbmcwODV1N1N1RWpvZk5jY0haTHhxWVByZjdkMnN5Wko0LzgvZS9jZDMwWjUvd0g4ZTlyTHNteDUyL0ZlaWJQM0lpRUoyUU5JbUFHYTByQUxGQnFnaFFLbEZOcisyTHRRb0pROXdnZ2pFTEwzZHZhd0hTZU85NTdhNCs1K2Z6enlXWlpseDBrSVR1TFArdzllcDlNajZkRnB4SHp1cSs5ak5EeVhkMXlxRS9mWDRQWThkaUQvd2I1cEcyc2FkalkwZFJ3dzBHUms2WEI5c05VeXU2Ti9heXgrekdMclR1L3NOTDhHS1Q5WDFVNk1Na2RyVkJZdkwxVlNUNCtOVXJjbXZ3ZWFMR2ZRajV0cGRIdHUzWG1BYlR0UDV3VnFjSHV1M2JLSGJYZDhiSTVJV2pSVjE3cVNhb0FpdjVCZEkyOGI0dzNXSmo1Y3BWeVNuZHB4LzAzYjlrblQzbHpid0dKeEtSTjNDK0xPK2lBdktBQUFBQUFBQUFEQU9ZSlkvR0p6K1VUZjJvbXZmTGIyYUZGbFQwOEh6aU1aSWZxWnNaSGpJc09sS3ZHRHpaYlBpaXNlNjUraGtjbGtSTmNteHM2TWpmeWhvbVp6YlVPdFh5T09Nek1zUFBURzVQaUFuVVZXT3hHTkREZjlJU3RGS2oyV0VkMmNrakE1eXJ5dXBuNTVSVTNRVEp5eDg4TGZEaDNyNGdteWpkeUc1ak9Zc0l4SXFyayszR0ZKVDdVOFNQdjFRU1pmTSs1U3U3UEY0LzIwdUZ3UVJha2tQRnlsdkNLaGJZWFNWVlZuM3E1YTdPUWtSM2QwRWFJYkZQSTNodmZ2L2wxSnovZTB5dHNEN0t4dmNxZUovb1hudVkzTkRpeDdBQUFBQUFBQUFBQy9Jc1RpRjVYTXBPaVUrQWdpc2psYzM2N2YyOVBUZ1o2bms4dXpqZnFCSnVNSXN5bXF0UzZZeVd1eFBuUDB1Sk1Ybmp0NjRzRytxYXlvMmFoVUxFeUtXNWdVVjJ4ejdHOXFLYkU3U3UzT01ydkRIYXcwdUdzMXpzQW1KMGRhckNkc2RwTlNzYVJ2cXBReDIzaGVMNWNUVVpKZXk5cDlPQVdoeGVOMThyd28rZ3FjMlg5bFJFcVpUQ0hqVkRLWmd1T1VNdTdSQS9uK0RVUFNRblJzSXpkWUxma3BDVVIvT1pBM09pSnNsTmwwc05rUzBEMW1YbnhNaThjcjliL1d5R1REdzBPbEJVTDNORFlUMFJhL3hpOHFHWGQvVnFxdXRieTZ3dUhhNjdjTzV3VWgyMmlZbnhEakZnUzNJQWdpeGVzMDZRYmZFZmFJb3VWTVkzb0hMK3h0YkI3bDEydGxjL3RXNlFBQUFBQUFBQUFBNXhwaThZdkt6TEcrd3M4Vld3OTdVWDNaNnkxS1NaZ2RGOVd4dWJoQTlGTkZ6VWNueTFsUjgvNm1sb2YySGIwbk0wVUtQVmxJbmFUWEVwSFZ5eit3OThnWjlDU3A4b3ZGV3p6ZTNRM05INTRzWTYxZFRsanQ3TEZXVjlkOWVyTGlvWDVwV1g3ZFNEUXltYVo5Z2g5VWhjUGxuNG5IYWRVc1huY0p3cUVPdGQ3ZFZHSjNscFJVU2wzQ2E1eHUxbVNHTFFyNlNMLzB6bTY0b1Nhd05mYVU2SWhzWTl1VCt1K0owak9iVWc4cXN6c0doUm1ERk1rVEhXbTJTdWRKRGpaYnJtN3QwOUpOeitXZCtBWG1Cd0FBQUFBQUFBQndwaENMWDFRR1pmWmhHN2xIVC9iMFhLRG5MUzJwSEI0ZUdxTlIrKy9jMjlqeVdYSEZDWnZkZjJlRncvV1gvWG1YeFVUTWpvdU8wN2FORjRsZUt6aDVabjI2aTJ5T0c3YnRsWE9jUnhBRGVtcXZyS3hOejBqYVVkLzBkbUdKUVBUWWdmeUpVZWJwc1pGcEJsMlFGVUk3c2FtMlhZbXgxRUhsWUpQbERHcmJnL0tLNGsrVk5YUGlvcm9ldHFHbW9kVHVETmo1VTJWdEg1MTJha3dFbStyK3B2T3hWTnpxNVIvZW44ZTI1OFZIczluNlgxdGljeVIzV0hmVUxZaWZGcGYvaXRNRUFBQUFBQUFBQVBpRklSYS9xRVNZZkoyUmk2dlFsQURJenZQUDVaMzR4OEJzbFl3cmN6aDMxamV0cjY2djdORGJoQkdJVmxiVnJheXFHeHBtSEIwUk5pQTBKRUt0K3E2OE9yZnhUUHAwTTI1QkRMYlFJMjJwYXhoaE5yMmNYOFIrMFNBU3JhK3BYMTlUYjFRb1lyWHFNSlZTS1pNcE9FN0djWEtPNUJ3bjR6aU9pQ01panBOeTg4MEJzYmpockJxTGQrYkRvckk2bDN0OFpIaVVScVdTdGF1YzlncGlyY3U5cGJiaCsvTHFvTGY5ei9FU0lrb3g2TjRzTFA0RnAvUUxFdjJLK3F1ZEx0WlEzdXB0YXgxejNHcEwxbXQ1a2J5aTRCS0VGcmMzMzJMN29hSzZyTU5wQUFBQUFBQUFBQUNBQ3dnMzRaWm5lbm9POE11UXkyUnIzMXBDUklJZ1RybnplZUVYS3BpRkhtY1lrNjNMQ2x5N3N2dVM5Tm9XajdmeDlDdStZelRxR3FjTHZYak9razR1czZPalVVOFFQTjY2anplYzFrM3V1dnJTYTZlTklLSTNscTcvZk9XdWN6WTFBQUFBQUFBQUFPaEpHOTUrRU5YaUZ3OVQ2M3FERFMwMlpPSWdLZlpyd0gxYXFqcXBLNGZUZ2t3Y0FBQUFBQUFBQU9COEUzUTFOYmhBK2FKd3Z6NFRBQUFBQUFBQUFBQUFBTkFPWW5FQUFBQUFBQUFBQUFBQTZFVVFpd01BQUFBQUFBQUFBQUJBTDRKWUhBQUFBQUFBQUFBQUFBQjZFY1RpQUFBQUFBQUFBQUFBQU5DTElCWUhBQUFBQUFBQUFBQUFnRjRFc1RnQUFBQUFBQUFBQUFBQTlDS0l4UUVBQUFBQUFBQUFBQUNnRjBFc0RnQUFBQUFBQUFBQUFBQzlDR0p4QUFBQUFBQUFBQUFBQU9oRkVJc0RBQUJjZUVSUjdPa3BBTURad2djWkFBQUFBS0NuSUJZSEFBQUFBQUFBQUFBQWdGNEVzVGdBQUFBQUFBQUFBQUFBOUNLSXhRRUFBQUFBQUFBQUFBQ2dGMEVzRGdBQUFBQUFBQUFBQUFDOUNHSnhBQUFBQUFBQUFBQUFBT2hGRUlzREFBQUFBQUFBQUFBQVFDK0NXQndBQUFBQUFBQUFBQUFBZWhGRlQwOEFBRTVCYUxGN3FocDdlaFlBRnhpUjUzdDZDZ0FBQUFBQUFBQndua0lzRG5DK3N4OHVzUjh1NmVsWkFNREZSc1p4MFdaalFuUllUWU9sdUxMKzE1K0FTaUVuSWk4dkNLTDRxejBveDVGUzNnT1BlK0hTcXBVOEw3aTlwempQRkI2cWIyaTIvVnFUT2hNNmpTbyswblNzdE1aL1ozS2MyV3AzMVRWWmUyNWVBQUFBQUFEUU14Q0xBd0FBOUVZM3p4djNtemxqaUdqTC91T1B2UFoxWjhOMEd0WFMvN3ZEb0ZPLyt0bmFMOWZrRXRIZ3JENHZQM0JkWVduTjRpZmZYemh6MU8zekp4RFJ4RnVmSmFLMWJ6MGdsM0hQZjdUeXV3MzcyYzBmV2pSOTl2aUJUcmZudHFjKzlBL2ZwNC9KZWVSM3M0aG84WlB2RjdaUEtqdDY1SGV6cG8vSklhSkhYdnQ2eS83ajNYeUN5MSs1MTZCVkYxWFUvZmF2NzBrN0x4dlY3OUhGczRuSWY1TCtucjN2cXBFNUtVUTA5YzRYL0xQZzlENVI3ejYraUlnMjVCWTgvdWEzM1p6RGhlV21XYU12R1pwNTVFVEZWMnR5UzZzYkIyWWtQTFJvUmtKVTJEdkxObjMwNC9ZdWJpaVh5ejU0OG5kV3UydkYxa1AvKzM0cjI2bFN5RC80KytMWWlGQWkrdE1yWDIwL2VPTFhlaDVCL1AydUt5NFpuRUZFZC83em82TkZsV3huYkVUb200L2NwRlVyaXlycTd2cm54M2FuMi84bVQvLyt5dkdEMDd0NS81djNGZjdsOVcvT3djUUJBQUFBQU9CY1FTd09BQUJBUk9SeWU5bUdVaUh2NmJuOGtuUWExZlAzWDlOeHYxNnJZaHVqKzZmOCsrRWJPdzVZbjV2LytjcGRkcWQ3MmZxOU44NGFmZnRWRTdjZlBGRldjeG85bmE2YU1tejIrSUZFcEZFcFAzanlkMnhuZVczVGtoZSt1T3ZxUzlsRmxqVkwvdkw2TjV2M0ZRYmNqMXptV3dyRjVmRjIvOUY3UkZLc2VjNGxBNGRrOVlrMmgrbzBLcXZkMmRCaVAxUll2bnp6Z2J5VFZhejRlc1ZyOS9uZmhPZUZacXZqNk1tcTd6YnNDOGlPeHd4TW16RTJwMTlLWEhpbzN1M3hIaStyL1g3ai9wKzNIUTU0MERtWERKeHp5Y0RrdUFoUkZJK1gxUzVkdlh0RGJzSHBqa21LTlMrYU8xYXBrQ2RFaFgyNUpqZmNxSzlwYUFrTDBYRWNYVE4xK01ydGg3MWVRUm9zaUdLVHhTNWRITjQzS1VTbkNkRnBUQ0U2YWVjTnMwYXpUSnlJeGcxTzd4aUxxMVdLdVJNR1RScWVGUmRoTXVqVXRVM1dvMFdWbjYzWXlRcTZPWTYrZS9FZW8xNURSTzk4cytsRHYxeCthSGJpaTB1dVpkdFB2UFhkdXQzNTBsVXZQWERka0t3K1JQVENSNnRXYmo4Y2F0Q3kvWHVPRms4WWtrRkVmN2greWhOdmZjZDIvbVh4YksxYUtZamlSOHUzRy9VYTlsZ1d1OVBtYUplUEF3QUFBQURBUlFteE9BQUFBQkZSVGFPRmJVU0hHM3Q2THI4a3VVeldMelcycXdIeTRBUHlpNnV5azJNbURzME1NK285WG41amJzSHM4UU1jYnMrQlkyVkVGQlZ1ZkdqUjlMU0VLRGI0b1VYVFdXTVdkbEVobDkxMTlhUUZVNFlTVVhGVlEwU29RYTlWV1IydXd0SWFwVUwrMGdQWG1VSjBiby8zU0ZGbFRtcWNVaUZ2dGpxS0t1cUlxTm5xQ1BZVWZIY3JuYm9JeXFCVC8vVzJ1ZEpGclVwSlJESG0wR2Z2dTByYWFRNDFzSTBGazRkZE1pU0RiVy9aVjdocy9iNHU3cms3bEFyNXZkZE5tVHRoVU9zeElDSXloZWhNSWJyVStBaUh5ODFpOFk3a2NsbDRxSDdjb0xSeGc5TGUvcWF0TG52eDVlTlpPVCtqa0tzR3BNY1BTSS92bHhyMzRzZXJwUDJQM1RMbnNsRjlwWXRzalAvOWRHZU1YQzc3MDZJWjdJU1FYcXY2K0tsYi9HY1lhdEF1L2I4Ny9QZFlIYTdaOTc0aVhad3kwbmZuYTNZZVpSdkpjZWFGTTBaS0ErWmNNbkQ1cGdNQlI2QlBkUGc5MTA2V0xzWkhtdUlqVFpOSFpELzl6dkxWTzQrS0l1M05LNWs0TEpPSStxYkcrZDl3UkU2S3REMG9zNDhVaTNNY1pTVkZzKzNjdk9LSnc3SWV2bmxtd05IdW14TDcrYjl1OTk4ajQ3akhicDBqWFh4bjJlWVBsMjhqb2gySFRuUy9MY3l4MHVwdWpnUUFBQUFBZ1BNRVluRUFBQUFpb3NxNlpyYVIyWnFzWFJ4c0R0ZE5qNzNMOG5HVjh0U0Y4SUpJTHJlSGxjMk9IWmkrY09Zb3RwL2xxczFXQjR2RmpYb05xd1JuL0xlSktESFdQSC95VUNMYWsxZnlwNWUvdlBueThRdG5qSlRMWkErLyt2V3NjUU51dWZJU0l2clgvMWFzMlhtVUpiWWN4ejMwOHBkUzZqM25rb0hHMWpwZklrcUtpMkFiVTBiMkhaQ1JFSFRhcTdZZjRYbGhwRjlneW1qVnlvNDdXVzZiSEdkbTIrVTFUYWM4TEYxVHlHWFAzbmMxcTFNbUlvK1hMeXl0c1RwY1pxTStNandrUktjSmVxdlh2MWpuZEh0aXphR3p4ZzlnZGRZM3p4dTNiTjFlcThORlJDRjZEUkVkSzZrK1dGaE9SR01IcGNlWWpVUjB4YVdEZjlweWtFWE1zOGNQa0Y2WHBhdDJ4MGVGelJ6WG40aCtkL240RGJuNXBkV04zUnp6NTkvT3pFbUxZNStDUFhuRjBnekhERXdMTitvYm1tM2JEcmJyWGVOMHRaMmZNR2pWbHc3TElxTGFSZ3VicWtvaC8rdXRjMVZLQlJHOTlmWEdSWFBHYUZUS3Y5NDI5NWEvdng5UWlHMnhPOWZ0emkrcmJqUm8xVFBIOVk4TUM1RngzTyt2bmJSNjUxRWl5ajFhekdMeGZpbnRUdHVNNkpja2JRL0s3Q050SjhXYWRSb1ZtMGxaZFdOMmNvekQ1ZWw0MkRVcUpjZVJLSkxUSGVSYWIydm5uS0E5ZGdBQUFBQUE0S0tCV0J3QUFJQ0k2UER4Y3BmSHExWXFzcE5qa3VQTUp5dDZZQlhLYzBFUXhaS3FCaUthTjNIUWtodW5uWEo4YmFQMXFvZiszY1VBbDl0Ylh0dFZqbXh6dUUrVTFXN2VkMnhFVG5LTHpiSGtwbW1SWVNHVmRjMEZ4ZFYvdUg0S0VSMHNMTXRNakI2Wmt6d3lKemt5ekZCUjIxUlFVbjNEekZILy9YWUx1NGRycDQxSWpBbnZlTTlYVGhyUzJZUHV5eThwcnF4ZnRmMkl0R2ZTaUd5RlhHWjF1TGI1dFNPUGpRenRueFpQUkVlTEtzdXFmUTFocEdiVC9xNmRQcElYMnRxR21FUDFiS05QVExoMHFvQ0lQbHV4VXhERjIrWlBrREx4YjlidGZXZlpKcXZkSlkwWmxObEhvd3J5RjlmcUhVY2JXbXhFdFBOdzBVc1BYTWZpZFhPb25zWGlOWTJXQjE1Y3V1dklTVGI0dmUrMmZQNnYyMW5zTzZ4dkVvdkZyNS9obThrLzMvdHAyNEhqUkdRSzBZNFptQ2FYY2JQR0QzenJxdzNkR1hQblZaZE9HOTJQamVFRndlRnNDNHNGUVNRaVhoRDlkeExSMTJ2M1NOdlR4K2FvVlFvaVdyc3JqKzE1NERmVFV4TWkyZlA2NUtjZENybHM4ZVhqNHlKTmY3MXQzc092ZmFMSmQ5b0FBQ0FBU1VSQlZNM3p2cU5hWHRONDlVTnZTc24xeHIzSDNubnNOMFFVYnRUcnRTcWJ3NTNiR3RDSEdYVXhabU5WZlFzclhVL3ZFMDFFVHJkSG8xS214RVdFNkRRV3U1TlZnclB4dVVlTDJlRmR2ZU5veDhQK3lUOXVqWTgwbFZZM3NOTkZBQUFBQUFEUU95RVdCd0FBSUNKeXVEeWI5eDVqN1NEK3RHakdYZi82V0JSN2VrN254dHBkZWY2aHJXUll2NlQ0U0pQL252VzVlU2NyNmtJTjJyS2F4cFQ0aUZDOXRxUzY0V2hSNWNKSDNqN2xvN3o2MmRwcFkzSnV1V0k4NjduQjd0OS93UGpXSGlaYWxUSXUwbFJZV2lQRjRtZkE0K0Z0RHZkVDd5Nlg5b3dabEdiUXFtc2JMZjQ3cDQ3dXgyTHhIN2NjN0xvY21NMjhvOVQ0Q0xiS0tQUGxxdDFHZzVhVnhoUFI1eXQzdmJGMGZjQk45aGVVZGozNVpwdVRiZGlkN29yV1h5MTg4dE1PL3pFdE5tZDVUV05HWWpRcmdTZWlQdEZoZmFMRFdCbjQ5dFpxN3JXNzhzWU1UR01OdUxzNVprQjZ2UFFvQ1ZGaFYxMDJMR0I2a1dHR2dKMmI5aDFqcDBia011N3F5NGF6blVkT1ZMTGVMMng5VklmTDgveUhLOW1aZzFuakJzUkdoSTdxbi9MNHJYUCsvdllQWGw1Z0E5b2RCS3V2V2JuTjRXWkY1V1hWamJXTmxzaXdFTlpIaGNYaXcvc2xzelkxZS9KS3hnNU00emdhbUptd1pWOWh4MWljUGJYWC9yUXc2REZQakFuZjhQYURBVHZmV0xyKzg1Vzd1bjZ4QUFBQUFBRGc0b0JZSEFBQXdPZWJkWHRaTE40dk5lNmU2NmE4OHVtYW5wN1JPVkZXM2NpS2xBTmtKOGNFN0JtVTBlZWY5OHpQTzFsMSs5TWZ6cDg4OU1wSlEzWWZLYjUvNGRRd282N2p6ZjNkL1grZmxGUTFTTlhXdC83OUE0KzMwN2JnRHkyYUVkRG41SmEvdnkvemE5SDl6dU9MRXFMQ2lPanlQNzd1YXQvNDRvbmI1NDBla0VwRTdnNnJjZVlWVmVrMHFvcmFKcmE2NDdoQjZXdDM1VFZaN0N5OWJXeXgweTlrL09CMDFwWGJZbmUrKyszbTA3b3R4MUZDVkJocnNTMks5TXBuYXp5dFRUd0NhRlRLdU1nd3RsMVcwMFJFNlgxOGpkMExTMnVrVXpoRjVYVnNnNVhiZDJmTTk1djI5MDJOZFh1OEdwVnk0NTRDYVVWS0lucjV3ZXNIcE1mdkx5aTkvL25QL1NmREM3NzdtajZtdjdTdXBraWkxQTlkRk9rZi8vMlJCZGx1TC8vRVc5KzkrdEQxS3FYaTBtRlo0VWI5WDE3L3BxWDFUQUI3YW9teDRiZlBuOGd1ZnIwMlY3b3E5Mmp4akxIOVdSK1ZkYnZ5aUdoRXYyUldLcjV5KzVHeEE5T0lhRkJHYXl5ZUhCaUxuNW1nNXdhNjQ4dlZ1YWUxSmkwQUFBQUFBUFFneE9JQUFBQStCd3ZMdjl1d2Y5N0VRVVMwWVBMUUVKM201VTlYQnkyc3ZxRDVMK1RZdGRwR0N4SEZSNW1JS01Ka0lLS1RsWFdwQ1JHaGZvMi9nNUxMWlA0WFAvM0hyYWMxdzRDbE5kbkRlYng4a3lVd3k1YTFyc2JwN3BBbUwzbnhDN2FSa3hiM3o3dm5oeHEwVFJiN3JzTW5keDArMmNWRGM2MXgvT3g3WC9Gdm90SVp0NWZQVFBLZFR0aGZVQ2JOL0xiNUU5VEtkbjlsZmZyenpyb21xLytlYjU2L1M5bytXVkgvMmhkcnU1amJIVmROMUd0VnJKaWFwY0FScGhCMmxmL0trRTJ0TmRjNmpVb3VsM1Zuek1ZOUJheHhUVXBjeExqQkdjdGYrWU0wa25WSEdaQ1I0TCtUaUI1Nitjc0R4OG8wS3VYdkxoOG43Y3hKamJ0MjJnaTIvYzZ5VGV4dW1ieVRWZi82MzRySGI1M0RocWxhajB5LzFOaC9QM3lqTkt5aDJmYmxtdHlQL2NyazIyTHgxbFZoaC9kTElxS0R4OHAzSHo0cGlLS000MWg3Y1pWQ3pqcTNGRmZXMTdjKzJZT0Y1Uk52ZlRiZ1NMSW1LaVZWblRaUmlRZ3pkTkd1cHd2cmMvTVJpd01BQUFBQVhDZ1Fpd01BQUxSNVkrbjZVZjFUb3MxR0lwbzJ1dCswMGYxKzNIeXdvS1M2c3E0NUlLdnRXUzZ2OThqeGl0TzZ5Y1k5eHdwTGEwNDV6T05weTVmWk1xUWhPazJJVHNONldSUlgxai96L3MvUzBwMFAvV2FHUWFmZXVLZUFyWkVvcVc1bzhiOTQrOU1mZXZsT0krYTdyNTBzTmVidXlCU2lZMHRXc293K2dGTGgrMHVtc3lKclZod3RsOHVJYVBFVjQvZjg2NVBPaGpFR3JacHRzTVl2M1dGcVBVbmdIejFmZnVsZzZhNlluN1llQ29qRi9TWEhtVys3Y29MVjd1clk2Rnd1NCs2K2RySVUxTDcyK1ZyV1NsdWpWckk5L3FjRVBONjI0NnhTeUxzenh1WncvN1RsRUV1MGF4c3QrL0pMcEd0SDlVOE5NK3FhTFBhZGg0cjhwOFRPVHl5Y09aSzlLNWpESnlyeWk2dXprcUpyR3kwY3g5MDBlOHpTVmJ1ZGJvOUJxNzU2Nm5BV2ptY254NnpQemUvc09EUmE3SEs1VEttUVM2K21WUGVkbVJndGw4c1Nvc0xZSSs0K2V0SmlkeDR2cmNsSWpNNUlqTmFxbFNueEVRcTV6UDhtcno1MFBlczVFMENqWWkxb3dsZThkbC9IYTRzcjYvLzlaV0FiSEFBQUFBQUF1UGdnRmdjQUFHampjTG52ZnVhVC83dG5BYXM4SmFKWjR3Zk1vZ0U5UGE5QTljMjIrUSs4MGMzQkdYMmlYdTJrdzNKbjl1YVhQUHpxMTFhSHkycDNHWFRxK0NpVHIxcThvdDdsOW1nMUtpSlN5dVVHblpxSWlxc2FtcTBPNmJZZUwyOTN1djN2N2ErM3plMmlUM3U0VWQvRlRQcTFOb3lXV24vNGt3SjZxWW5LdkFtRGVFRThXRmgyeGFWRCtxYkVlcnplZTUvOTdOdjErMjZZT2FwL1d2em9BYW5iRDU0Z29oaXpjZHFZSEsxSytkYlhHLzN2MEtEVEVKR1hGN1N0Z1hKSFBDLzRwOHpTUTdOcTd1Nzd6OWNiN1U2M1VhOGRPeWd0T3prbU15bjZsWWV1ditWdi95dXVhcERHaEJ2MVQ5dytseFZFODRMNDJ1ZHJmOXh5c0hVYXZqbXdPSmhSS256Ym9raE90NmM3WS95bjFHU3g3ODF2NjRUZVB5MCt6S2l6MmwzK08xbVhvU2FMM2RuaFJORUhQMnpOU0l4T2lnbG5uZG0vMzdqZjZmWVlkT3JmemgxTFJLdTJIL2xpMWU2eTZyWm5WMUhiL1B4SEt6VXFaVnlrYWRMd3JMU0V5TFNFeUpFNUtmYys4NmtnaXV4OVhselZrQlFUcmxJcTBoSWlCNlluc0J2bUhpMWg3Y1V6RXFQbE1tNUFla0tmbUxEV3EzeXh1RnFsN09KRjVEZ0tlcTFhcFRoUVVEYmo3cGVrUFEvK1pqcnJyWFR0bjk5cXRqcGlJMDN2L2ZXM1JMUmk2NkdYUGxudGY5dno2c3daQUFBQUFBQjBEYkU0QUFCQU96VU5scHYvOXIvYjVrK1lOM0VRcTFNK0Q0bW5zeDZvVE1heEJORGg4cHl5TVloV3JaTExPS2tCU0dWZFUwWmlkRktzT1R4VXoycHBYL2pqTlZMSGF1YW1XYU52bWpWYXV0alFZcnR5U2J2SWZ0bjZmVjA4N3V6eEExUGpJenE3ZHZ5UWRMWng2RVNRNm5ocG5xN1diUG8zYzhaR2hobDJIVDRwazNIOVVtTlpmcjEwOWU2ckx4dW1VaW9XWHo2ZXhlSkxicG8yTWlmRnl3dEwxK1Q2VjNrYjlSb1dJZ2N0SldZMjVCWTgvdWEzMHNYS2VsOXBmRTVhMjlxVnMrOTloVzJzZU8yK3pzTFpuN1ljWWszZVAxeSs3YlUvTDh4SmpWTXA1TmRPSC9uTSt5dllnS1JZOHd0L3ZJYWRrS2h2dGozNTl2ZjcvT0pwUzJ0N0gvK2VOcVlRM3ptR3hoYWJLSFpyakwvczVKaUhiNTRaTU0vRW1QQ09PMjk3Nm9PZGg0cHVuei9oV0dsTlJ1djdZZk8rd3MzN0NwKzRmUjY3eUhmNGljQ2E5cjhxYUxMWXBZVlAzL3R1eXp1UExZb0tEeG1RSG4vcDhLeTF1L0xZL2oxSGk1Tml3dGtKa2hFNXlXejUwTUxTYWhhTHN5TDNRWmtKMGVGR2R1WkFPa1IvZnZVcmxVTGU4YkF2dVdtYVhDYXJxRzM2Nk1mdEhhLzFlSGxCRlAyWEF6V2JET3llcXh0YVJKRmNyVmZ4Z2hDd2FpZ0FBQUFBQUZ4QUVJc0RBQUFFOFordk4vN242NDFUUnZiTlRvNDJHWFNoSVRyV1ovazgwYkhMZG5mODdUL2ZienR3dkxPVTF1UGx2Ynp3NzRkdmxQbzRzejRxR1luUncvb215VGl1eVdLWHFzSUZVZVNJNHpqaUJWSEcrVFk0anZ5WHlwU2t4RVVJWXFleHVFN1RhWkcxWHF1YU5EeWJiVzgvY0x6akFGYTNMb3ErUXQwWXN6RXl6TUNhU2cvS1RKQ0dOYmJZZjl4eTZJcExCNGZvTlpGaEliV05sdVdiRG83TVNWSElaWmRQSFB6ZWQxdllzQml6OFpSdDB6dmFmZVRrd2hrajJjMm5qOG41ZWR2aDA3MEhRUlFQRlpibnBNWVJVWjlvWDlWenVGSC80cEpyemFGNkl0cFhVUHJFVzk4RkxCTmFYRm5QTnRKYWY5bEFSTklKaHVObHRkMGN3K1FWVlRWYkhjV1Y5UnR5MjNxQ2Q2R2txc0hoOHV3cktQMWkxZTUvL1A1Sy82dmtyWlhwcmc3cm9IYWgyZXJZVjFBNmJYUS9Ja3BOaUpSaThkeWp4YXlCVEdaU1RQKzBlUFpUQnBibTd5OG81WGxCTHBjTlNJOFAwV3VKcUtDNFN1cCtvMVlxV0Rja2YzcU5pcTN2cWxJcVlsb1hDL1hYMkd5cjl6dE5JcGR4bVluUlJGUmUwM2c2cDZJQUFBQUFBT0I4ZHg3OUh6NEFBTUQ1WnMzT293SDFyZWNKVVJTNVlBSDBLV25WeXM3cW9ELzVhVWRBUnhIVzVvS0lXQk9QazYwWkt4RTk4dG8zY3k0Wk9INXcrbTFQZlhEWDFaY082NXQwMDZQdlpDWEgvUFcydWRJWXI1ZG41YlRUeHVUSVpad2dpdjVkSm1RY3g4NDB1RDFlaDhzVHRBSEZOVk5Ic05DOHNMVG1STEFtS25xTmlvaGNIbC9SYnY5MFg3MzJvZVB0WW5FaStuVEZqdU9sTmN1M0hGUXA1RnExY3ZPK1kwMFd1eWxFTjIvaW9BK1diMk4xemYxUzQ5amdBOGZLdGgwOEVmQllvWHJ0ZGROSGRKeEQ3dEhpNDJXMUxIZGVjdU0waFZ6KzA1YUR3bW1WODdldUc4a1NmTFp4NTlXWFNwbjRBeTh1N2RnOFBhK28wdUh5YU5YS3lMQ1FRWmw5OWhlVUV0SFVVZjNZdFZ2MkYzWnpER1BVYTFMaUlsTGlJaTRkbHRYMWJJc3I2Kzk1NWxPMi9mQ3JYL2YzcTVGbldMTjF0OGZyN2pJV1QrOFQ1ZC9zWHFOU1N1ZGptaTF0UFhuMjVwZXdwVFVIWmlTd3BqMjVSM3h0VWh3dVQxNXhWVTVxWEZLc1dhMVMrbmRRWWUxMEZzNGMxZG1qRDBpUGYvbUI2enJ1WDdYOXlGUHZMcGN1anNoSlllL0EvSk5WbmQyVlFpN3JvblUrQUFBQUFBQ2NueENMQXdBQTlFYnJkdVhWdEM1aU9YbEV0di9haWY2V3JkLzcvYWI5Z3pQN1BQaWI2ZFgxTFNseG5YWTc4Y2NpNys4Mzd2OSs0MzRpZXU3K3EvdW54ZS9MTDMza3RhK2xNYW54a1c4OGZBTVJQZlBCejV2M0htT1JQYXRZWndPUzQ4dzN0TWFhWDYzWkUvU0JXSTJ3MU1wOFNGWWk2M2R4cEVQSGxhcjZsdTgyN2llaVlRTlMvL1RibWQrdTM3dnI4TW1wby91RkcvWGpCNmV6RXVseGczd05XNzdidUgvVjlpTUI5eEFmYVFvYWl4UFJQLzc3NDJ0L1dxaFZLOVVxeFVPTHB0KytZQUlyeEU2S05YZlIzdnF5VVgxdERyZFJyN2xrYUVaMmNnemJ5YXFrdFdybHBPRlowc0c4LzRiTC9HKzQ1MmpKNnAxSDNWNSt4ZFpEckpMNmlkdm1MbDI5T3pVK2tyVVphV3l4cjloNmlLMjBlY294akY2bjdtYWxmSWkrcmJOUVFCTjVKaUVxaklpYXJjNnU3K2VlNnlhSDZEUTdEcDZvYmJLYVFyUlRSdlJsTjNSNytVMTcyeXJXclhaWFFYRjFkbktNVkVmdm4zM3Z5U3ZKU1kwemhlZzZYbFhmWWl1cWFIY3FSU0dYUzNmQzNpY2xWZlhVWGszN2xWM1o3d0NJYUd1d0h5c3dvL3FuL0dIaFphdTJIL2x1dy82QXhXWUJBQUFBQU9DOGhWZ2NBQUNnTjVMSlpIS1p0QXhqOE1Mem5MUzRNUU5TazJMTmZWUGlpR2o2bUp6WVlIMG5PaG83S08zcDlvMDFpR2hvZG1MUVF2VkhGOCtXdHI5WnQ1Y3RZeGlpMHp6OSt5dVZDamtSRlZYVStRZTRrcWp3RUxtTUl5SzdvelVXejA1a25UUzZhUHFjbVJSdDFHdHVtajNtMWMvWFRoM2RqNGdtRGMvZWtGc1FHUmJDa21oZUVLVjY1RzRxTEsyNS8vblAvM2JIUE5iaE90U2dIWnFkNkQvQTVmWTZPaVRJdjc5bVVzQ2U1WnNQck0vTlo4bXlzclV2OXNDTWhJRVo3U3JmM1I1KzljNmpSUFRPc2sxRHN4Tlo1L2ZiRjB4azEzcDU0ZWwzbDB0SG9EdGpKTHdnWHJuazljNmU1a2RQM1dMVW42TGJma1ppTkd0RGY3eXNwdXVSckxXTGYzY1hOckZuMzE5UlZkOHVYTjV6dEZnNmJWRGQwRkplMitSL2xkVFgzdTNsRHhXV1MxZDl1VHIzeTlXNTBzVlFnL2FKMitleFdOenQ4YXFVQ3JtTU8xNWErOUlucXkzMjRBbit2SW1EV0JWL3M5V3hlVjloMERGRUZCOFZGaDF1dkhIVzZDTW5LaENMQXdBQUFBQmNLQkNMQXdBQTlFWVRoMlVHM2M4YVE3TWVJSU16Kzl3MGU0ei90UmE3cTR0VzRKSVdtL1BJaVVxMm5SSWZ3U3FtaTZzYWJLMHJRQktSUnFWSVRZZ2tvckxxeGhhYkw1ZXNyR3Ntb2pDajd0bjdybWExdzd3Z3Z2RFJxbzQ5U1dRY3QzQ0dyNWE4dExxQmlDTEREUEdSSmlMYW0xZlM5blE0VHNaeC9qZG5GZVZlWGxpKzZZREpvRDFhVkxuOVVCRVIzWEhWUlBiY2R4NDZ3VmJDUEMxSGl5cHYvTXM3MDhia2pCK2NucEVZYlRSb1dUT1FreFYxdTQ2Y1hMbjljRUJuY0lrZ2loYWJzNkM0K3Z0Tis2VyszcHJPYTh6OVdlMnVPLy81MGFJNVl5OFpraEVaRm1KM3V2Y1hsUDd2KzYzK1RjTzdNOFpmRjUxUHVyUFFxMVJldmV2SXlhNUhmclI4ZTR2VmtaRVlIVzdVY3pLdXByNWxUMzdKbDZ0eml5c0RLN2h6ODRxbGRpaTcyNSt4T0ZSWTd2YnliR2xOdGgxd1c3bU02NWNhTjJGbzV0d0pnOWo3c0xLdStmN25QLy83blpkbkpFWmZOcXJ2K0NIcEs3Y2YyWEh3eElGalpkTDdrSWd1SFpaMTMvVytJdjJQZjlvaEhSYnBFRWpyOFdZa1JyT05vMFdkTmxvQkFBQUFBSUR6RFdKeEFBQ0FYa1FRUlZacys4ejdLNlIyeWJFUm9USG0wS3I2NWhFNXlTbHhacW01TXdzb25XNVBjV1ZEYVZWRFdVM2pucnlTZTYrYkhQU2VVK0lqMHZ0RXNlMER4OHJ1L09kSHJML3pIMitjeHU3a3JuOStaUFdMeGRQN1JMMzcrQ0lpK3M4M0cvMlhlZXlmRnYvNGJYTlkyVFVSL2ZmYnpRZU9sYkh0QjI2YU5yeGZzc1BsNFhuZWJES0VHL1ZzLzhIQ2NpS3FiYlRlOXRRSEU0Wm1zbjRYTnFlYnBmeVAzakw3MFBFSzFvMDlMU0dTVlY3dnpTOXh1RHp2TE52TTd1R2FxY012RzltWGJYK3hhdmVaSFZ1M2wvOWgwNEVmTmgzb1lvekQ1Wmw0NjdPbnZLdURoZVhkR1VaRU5vZjdqYVhyMzFpNi9pekhNSElaMTFucitlNllNQ1JqOG9oczluSkxhMloyWnRlUms2ZU16cG5kUjRvN094cHVMei8xemhlQ1huWFBkWk1IcENja3hvVDc5N0hKTDY1KzdJMWwxUTB0UzE1Yyt0aXRjMGIwUzlhb2xQTW1ESm8zWVJBN2hiQStOLysxejlmZVBHL2NOVk5Ic083OWgwOVVmTG02N1MzUmJQV2QzaGd6TU8yT3F5Ynl2SERwOEN4MmR1Y016cVlBQUFBQUFFQlBRU3dPQUFEUWk3amMzb1dQdkIyd2srTzRmOTR6MzMvUGprTW5XS2ZtNng3K0Q2dmc3bWpkcnJ5aTh0cUdadHZLN1VmeVQxWkpYVk9rZnRNTFo0eVV1bmI4OTlzdC9wbDRGd1pteEV1WitMTDErejc2Y2J0MFZYRmx3OXdKZ3dMRzF6WmF2bDdyNnp5ZVgxeWRYMXpOdGc4VmxrOFlra0ZFVTBiMm5kSWFlVXUrV2JmWC8rTGhFeFZPdDBlalVtN1pWN2pIcjlpOEYrcWkvMHdYZmRLWitWT0dzWTJscTNZM05QZHdSdXgyZTdPU29xV0x4WlgxUzFmbi9yajVBQytJckMvS0F5OHVuVEcyLzhJWkk1Tml6V3lNUWFkZXR6dlBIR3FZUGlhSFplTEZWUTJQdlBZTnV3bGpjN2p6VGxabEo4Y29GZkxycDQrVTlxL2FFZGlNSGdBQUFBQUF6bWVJeFFFQUFDNXl2Q0JhSFM0aTh2S0JMU2FZa3hWMVRyZEhxVkM0UGQ0bWkvM25iWWRYYmovQ0VsS0hLekFUYjJ5eDF6WmFYVzdQdHRaRkNGbmo3NG5EczZMQ1F1cWJiUjh1OXdYWm42ellLWXAweTVXWExGdTM5L09WdTdvNTIwOVc3QXpSYVJiT0hQWEZxdDJ2ZjdITy82cUFkdFYycHp2M2FQRWJTOWNIVFhLL1dwTWJIVzZjTkR5THRicG12THhRWHRQNDVlcmNMZTFiUlI4K1h2SG82OHVXM0RUdDJROS83dVk4TDBxOElNNjQrNlhPcnYzdXhidTdYcGJ6b1plL2ZPcXVLM2hCZU8vN3JlZG1ncWZoeHkwSEIyWDJLYXRwTENpdTNwTlhmS0s4cnVPWUZWc1ByZGg2cUc5SzdNaWNsTFNFU0lWY3hwcTBQUGp5bDY4OGVIM3UwZUovL3ZkSDl0bng5L2UzZjdodjRXWDlVdVAwV2hWTDJEZmtGbno4MDQ1ZjY1a0JBQUFBQU1BdmdKdHd5ek05UFFmNFpaaEQ5VjgvZHhjUjFUZmI1ai93Ums5UEJ3QUF6aUhXRXFTblo5RXQ0VWI5R1RTWEdOWTNLZmRva0hVdldmdHZFa1ZCN0U2bjY5T2pWaWxjN2s0N2EwTlFDcm5NcU5jU2tjWHU5TFMyK2U3WTQvdUNFMkV5MURWWnovV2pYRUFmWkFBQUFBQ0FpOG1HdHg5RXRUZ0FBQUNjUTJmV2NEbG9KazVFUEMrYzlZdzZoVXo4REhoNXdmOGx2Z2dDY2VaWHlNUUJBQUFBQUtBSHlYcDZBZ0FBQUFBQUFBQUFBQUFBdng3RTRnQUFBQUFBQUFBQUFBRFFpeUFXQndBQUFBQUFBQUFBQUlCZUJMRTRBQUFBQUFBQUFBQUFBUFFpaU1VQkFBQUFBQUFBQUFBQW9CZEJMQTRBQUFBQUFBQUFBQUFBdlFoaWNRQUFBQUFBQUFBQUFBRG9SUkNMQXdBQUFBQUFBQUFBQUVBdmdsZ2NBQUFBQUFBQUFBQUFBSG9SUlU5UEFBQUFBRTRieDNGRVlrL1BBZ0RPQ3NkeFBUMEZBQUFBQUlCZUNyRTRBQURBQlFxQkdnQUFBQUFBQU1DWlFCTVZBQUFBQUFBQUFBQUFBT2hGRUlzREFBQUFBQUFBQUFBQVFDK0NXQndBQUFBQUFBQUFBQUFBZWhIRTRnQUFBQUFBQUFBQUFBRFFpeUFXQndBQUFBQUFBQUFBQUlCZUJMRTRBQUFBQUFBQUFBQUFBUFFpaU1VQkFBQUFBQUFBQUFBQW9CZFI5UFFFZkdhZEx4TzVnR205bnVvZnR4S1IzZW5HOGV6TUlZRXJFY1NlbmdVQUFBQUFBQUFBQUFEMG1QTWxQWjJsNUhwNkNoYyt3Vk96WWl2YnhQSHNUTE5iTE9ucE9RQUFBQUFBQUFBQUFFQVBRaE1WQUFBQUFBQUFBQUFBQU9oRkVJc0RBQUFBQUFBQUFBQUFRQytDV0J3QUFBQUFBQUFBQUFBQWVoSEU0Z0FBQUFBQUFBQUFBQURRaXlBV0J3QUFBQUFBQUFBQUFJQmVCTEU0QUFBQUFBQUFBQUFBQVBRaWlNVUJBQUFBQUFBQUFBQUFvQmRCTEE0QUFBQUFBQUFBQUFBQXZRaGljUUFBQUFBQUFBQUFBQURvUlJDTEF3QUFBQUFBQUFBQUFFQXZnbGdjQUFBQUFBQUFBQUFBQUhvUnhPSUFBQUFBQUFBQUFBQUEwSXNnRmdjQUFBQUFBQUFBQUFDQVhnU3hPQUFBQUFBQUFBQUFBQUQwSW9qRkFRQUFBQUFBQUFBQUFLQVhVZlQwQkFEZ0ZPUkd2VnluN3VsWkFGdzhSRkh3VkRmMTlDd0FBQUFBQUFBQW9NY2dGZ2M0MzJseit1aXk0bnQ2RmdBWEQ4SGpyZnQ0UTAvUEFnQUFBQUFBQUFCNkRKcW9BQUFBQUFBQUFBQUFBRUF2Z2xnY0FBQUFBQUFBQUFBQUFIb1J4T0lBQUFBQUFBQUFBQUFBMElzZ0ZnY0FBQUFBQUFBQUFBQ0FYZ1N4T0FBQUFBQUFBQUFBQUFEMElvakZBUUFBQUFBQUFFNHRUTzhkaytGUUtjUlRqa3dJOTJoVndxOHlxWFBPSE9KTmpQUVFuZnBaQjZXUWlTbFJIb1dzM2MzTklkNjRNQS9IbmVGOW5tc3BVWjY0TUk5YzNxM3BSWVI0cHc2d3pSbG1PZnZIVlNuRWhIRFBzRlJuVktqMzdPL3R2REovbE9XQnVmVnpmNG1qMUNNNFRvd3llZ2NrT3JzeldLZm16LzJNT2lXWGllRUdYaG40N3YwMVBtdS84amZrYVgxT2U5Q1pmZEdwbFVJZnMrY2NUQWZhVWZUMEJBQUFBQUFBQUFET2QwOWZYNXNaNnlhaUYzOEkyMXFnNjNyd2tya05zU2J2MW1QYVYzNE1sM2IyTVh0ZVdGUkRSQzh0RDl1U2Y0cDdPSDljUHR3NmM0aXQyYzY5OElQNVNKbjZ0RzQ3WjVobDRiZ1dwWUkrMm1qOGRuY0kyeW1YaTMrNnZENGx5bXR6Y1g5YkdsbFVvL1MveWF5aGxwc3ZiZW5tL2R0YzNHOWZqenV0S1oyU1hDNCt1cURPcUJWNG5oNzhLS3EwWHRuMStPdkd0VXpzNS9EeXREVmYxMkNWRTlGTHY2Mk9EKzgwMTc3dXBUaGU0SUplOWFmTDZ3Y211WWpvNngyR1Q3ZUVCaDB6ZjVUbCtuRmRIWitiWG8xMWVud1ZrRGVNYjc1aXBKV0lGdjg3dHNVaG16SFl1bmh5YzlkUHA2TWJYbzUxODhGTEtxY090TjUyV1RNUjNmcFdUSk5OM3RrOWhCdjRCYU5iVkhKaXgwZnkyWDNsOG1CMzNPTGdGdis3N1dVMWFvVjM3Nndrb2o5L0hIRzh1dDA3Y0hKLzI1M1RtdW90OGp2ZWpqbmQ1OVY5SENlK3ZyZ3EwaWdRMGQzL2phNXU2aXBKUzR4dy8zTmhiV0dWYXRuT2tMMG5OZEorOWdXeS9yRDI5Wjk5M3dsS3VlamgyOTRKeVpHZVoyK3FZYy9sbWpFdFY0L3A2aFRDdnBQcXA3K09ZTnVYOUxYSG1Md05Gdm02d3pwQjVESmozVTllVzBkRTMrODJmTEF4bEloQzlmeWZMNjlmZjFqMzgzN0RXUitNVHYzSzM1Q24remtONnQwN0s0emE0Sm4xUGU5R1Z6VXJpR2h3c3ZNdjgrdTdlWWZIcTVWLy9qaktmNDlTTHI2MnVPcG91WHIxQWQyaDByYjN3K01MYWdja3VhWFBac2U3R3BiaXZIOU9ZNk5OL3R6M1lRVVZiVy83SlhNYVJtYzZ5aHNVOS8wdnVyTnAvUG1LdWdnanYrT1lkdWsybzdUenQ1T2FaZyt4dVR6Y0h6K0lxbWtPL2g1T0NQYzh2NmhHRnZ6N0tZaC9MVFBubnRCMFkrRDVDN0U0QUFBQUFBQUF3Q2tjS1ZXeDBPZVNiRWZYb1Urc3ladGc5aEpSazFYMi9LSnFhYit5dFdMNnBnbk44MGUzWlY0Vjljcm5md2duSXBWY21KaGpINVBoU0lyeTZsV0MxY1VkcTFBdjJ4MlNYNkh5di8rVUtNOFZJMXI2SmJqMWFxSFJMdDlWcUZtNlBjVG1sSi9XR0hNSVAyT1FkVWlLeXh6aVZjaW94aUxmVjZUNVB0Y1FFRzdLNWVLNGJBY1J5VGd1VkN0OGNIZEZGMC84cWE4aUNpcFZjcGxvTnZpcVpmTXJWQ3hoV1REYXNxOVk3WERKaUdqR1lGdEtsSmVJMWgvVzJaeGNsTkZMUkM2ZWErNDhWejEzT0U3TWluWDc3MG1OY1J1MUFoRTEyV1Y2dFpBZDV3cDZ3d2FiWENrWDQ4SzhWVTFLSW9mTEk1dlUzMVpTcTZ4czlNVXNicDRzOXJabnBGTUxXdFVwaWtZUEZLdFpMSjdUSi9pRGRvZEdKVVlhUFVRa3plVGNVYlkrUDZITFp6Wi9sRVVsSnlLYTJNOCtKdE5CUkpXTjhzZS9pT3BzUEMvSWlLaC9vbXZXWUNzcmYyYjdiNXJZWW5mS2lPaVR6Y2FGNDF1SUtNTElFMUdJbG45b25pKzRYSE5JbDN0Q2U4YlBpT1BFOUJoM3gvMUZOYXBJbzVPSUp2YTE3ejBaZUhMSTYrV0thbFdzM3Y4UE14dFZDa3FNOEZRMXk4MGhmSFNvdCtQSnBGQTlmK1VJeTRTK2pxZStOcCtvVmxFblRsUXI5M1Y0ckQ0UjNoRnA3WXJXcng3ZEVodkdWemZKMXh6U0U1RTAvK00xdm51K2UzcGplb3duUGFZNU9kTHp6bHBUWjJkbHp0STUvWVo4WVhuWUdYOU9hNW9WYjk5ZUdhSnRWNXh1Y2NodWZTdjJUSi9yYVJpVTdBdzNDT095SElWVlN2OVkvSlRZcTZ4UkNrT1RYYmRQYlpMMlJ4aDRJb295ZXYwUEhSRzl0ODUwcUVUTjNvUURFbDBxQmUwODFuWnRRcmhuNmtBYkVkVTB5NmNPc1BuZjhGQ3Blbit4YjJMWGoyK1JjZFRpa0FuZEsrVjNYL2cvYTBFc0RnQUFBQUFBQU5EbTBRVjFtYkdCMFppVXpRMUxjd1pOaHovWUdMcjZnSjZJeG1iYmlVZ1VhZE5SM2R6aHRvNGp6U0dDbWRwU0I2RzE0OEtqQytyNkpyVDlhajVVSnc1UGR3NU5jNzd5VS9pV1BGL1NOeTdMZnZlTVJrVnJIQmxsNUdjUHRRMU5jVDc2ZVdSTGF3amJuVEdqTXV5c2pwaEpOSHNUemRaSk9mYkhQNDhvYTJpcnV4eVI1bURaMDVwRE9xOUFYUWU3TWs0a0lyT0JmLzJXNm9DcnRDcnh1WnRxQTNiT0htcWJQZFIzZkE0V3E1NzhLcEtJU3VwVXEvYnJ1M2dVZnk3djJRWjhhb1g0OSt2cWdsNWxEaEU2dTRxSWx1L1IyMTB5cWFSWHJ4R3VHMnNob21VN2ZRVzVSMHJiNm5uOUM3ZVpCYU5iTGg5dURiaFA2VDJXR2V2cCtCNHJxRlE5OVZYRWptT2Fpa1k1RWQxOGFYTzRRZUI1ZW51dHllYmk5Q3JSNXVhSUtDdk8vY0RjQmxidTJ0bmt2OTl0T0Y1OWl1cmF5MGRZMk5rTEppdk9uUmtibUR6MlRmQjlUS1lQc2puZGdhL0ZqL3NNUE04TlNuS3lvck9mY2dBQUlBQkpSRUZVUE03TGswSWhxcFdpWEVZV2g0eUlibjB6WmxDeTZ3K3pHb25veVMvTnhiV3F4Wk1ieDJZNVhSNGlvb2dRZmtSNnUvdzNwL1hodnR0dDhMOUtwU0RwNHFHeVRsUG03bEFyeEg5YzMrbUxUa1JYajdGMHJPT1d5dFh2dUt3eE1kTEw4L1Q4RDJhVFRuaDBRWTJYNXg3OHFLMDQxNlFYRms5dW10emZwbElRRVQwMHIvNys5Nk1kN3VERitBMDIrYUhTd0ZoYzN2N2tVYXpKR3h2R0U5R0IxbVN6WDd6dktCV1UrMTdpTjFlWkhsdFFIeC91dld5Zy9WaWxhdTNoN242K092UHJmME9lemVmMGYrdE5NcGtZOExzRW1WOWJwNlBscWoxRnZxT1hHTzY1cEo4ajZGMTl2Tm1ZZTd6VFhQdFBWOVJIaHdacG5qTXUwM2R2T3dwTzQyeU5TaUVPUzNNUzBmWUNyVVlsSkpvRDQyZWxnZ0oyYXBXK0k4WXljU0k2V0tMV0tBVVB6OGs1OFo2WmplelVWSjhJYjUrSWR0ODhna2dzRmgrVDRSaVo3clM3dU52Zml2R2VtM01uNXlIRTRnQUFBQUFBQUFCdDFBcXhpL3lYNDRLbncxTDc3RXV5SFVSMHFGUlZVcS84MXpLek5DQWl4SHZMbEdZaVdyYkxrRmZlbG5iWlhiNEFRcThWZVo0T2xhbExhaFY2alRBMjA2bFJpVEtPRms5cTJubE00K0U1YzRqM3J1bSt2SHRiZ2VaRXRXcGNsajA1eWhzYnh0ODhzZm5sbjhKWjIrNVRqbUVxR2hWN1RtaHFMYkpZRXo4cHg2NVdpaUZhNGVveGxoZVh0NDJaT2RoR1JMeEFQKy9UaCtyNExmbUJ5VTVPZ3N1a0YxaTJZblhLMklhalEwSktSQ3E1eUJJOXA0ZEVNWENBcTdWTng2RVNOYXQ1dk5BTlNIVDVoNE1Cdlo1Vjh0TitqNmtWSWhHVk55akxHNVJqc3h6aEJvR0lsdVdHYk03VFhUK3VlWHkyL1kvdng3UTRaQ1BTZ29kNi9vNldxdzZVYUxqTyswMTdlZTZTdm5iL1dIeG9pbVArcU1BY1gzSk5zSTRmcXc3b1E3WENQVE1iV1AzcEh6K0lzanRsTC82Mk9qcVUzNVNuSXlLTFV6NGt4UmUxbjZ4Uldwd3lWbjdPM2toN1RxZ2YrVFJDcXhMdm5ka1FxaE9KNk8zVm9SVk5TcGVIU3V1VWozd2FNU0RSTGZXVEtXOVF2TFhLNUJXb3RwUHVFT2NheDRtTEpqYXpSUFhkZGFISEtsVmFwVkRUb2tnSTkvNWhadU5qbi90T2tBeE9kaEc1aUtqUkpsOTNTTHZ5Z043aGxrM3NaeHVTNHZxMjlZVEtqUk9hWTB4ZUlocWU2aHllZW9wdTVvT1NmUU1VY25GeWY1dDByc0x0cFFGSnZzY2lvbzFIdE5lTXNWUzNLSWlqeWYxdE5jM3kwNnBjRHRCVDM1Qm5hVmVoWnQxaDNkaE14L2krN1Q0amhaV3FaVHQ5TFo1R1o5bzdpOFV0ZGxsdFM2ZS9hQWxhZzY5WEMreUV6YkZLcFVFclR1cmYxdjRveXVUTDBPZU5zTGc5YmJmOWVrZUlWK0JHcER2Wk1WeDNXR2R4eUE2V3RMMVlWNHl3Wk1lNzZ5Mnl0OWVFdFhzV3JTZTZ4bVRhaWFpbVJUNTdxSFZVaHZQTlZhYWNQcTdVYUE4UjVaV3JUdGI2aGlXWXZmMzd1SWlvemlKbjVlUjNUbThrb29PbGFvVmNWSnlxWTd0SW5NdHpNVVRuRjNrc2JocmVWNXZROXNNY2QwTkwvY2E5WFl4WFI0V1pKd3lWTHJwcUcrczM3RG43YVlTTkdhQ09iUGQrclYyOWs3ZDNhNjJHMDhOeE1tVzcxMVR3ZUVuczVOMHM0NVNtRVA4ZHZOVWh1TTloUjM5MWpOazhmckQvbnVhOStiYmpaZWZ1RVFFQWVpRlJGRG51WXZnYkJRQUFmazM0NThQZitpTzZJeDFxVHRWS2taVTJsOVlwZGdXckdTeXNVaEZSWnB5TDlaWGVrcS9qQlU2ckVyTGlmR1dWZW8ydm1pOGwwcU5SK3Y0M3plWGxQdHJvNnlLZFg2Wis3bHR6Wld2bjRpMzV6c2NXMUJOUmlGWklpZklVVktvbTlIV3dNc0N0K1ZvV1hxL1lwMy8xZDlVbXZUQW15L0grQnI3Skx1L09HRGE5bi9ZYXBIaTZ1bG0rYUdJTEVjV0d0U1doS1pIdWZnbHVJdHA3UWxOblVkUlpGQzh0YnhkWUQwbDJqbW10aFh4L2ZTZ3JNNit6S0g3eldwQiszM2RNYTV6UzMwNUU5N3diMDJUdmdYNHBRVGs5bkZSVkxaZUxmNWxmeDFwSS8zdWw2VWlIUWwxL2RyZk02YWE2RnZtZDA1dUk2Tjczb2xnbHZzZExvekljUkZUZXFGaXh0NjBzZDJTNmMzQnlrRDRQUCtRYVdQVjNGMWovYmttSWhyLzUwaWIyVnZ4cVc0aFJ4MTgyd0s1V2lnc3ZhWDV6WlZqbmQ5UE9XN2RWNnRXZEpsOUx0NFYwZHRWcDZSdnZZb24yZ1pQcWdZbXVyRGgzZENqUEMyUnh5dnFZUFpteDdnbDk3VVRVWUpXbHhYaDBLbGZmQkJjUjFiVW9pS2pGSWJlN1pJL01yMmYzUUVTVCt0dERkZndIRzBPUFZhcGRIdTd5NFcxWmZIeTRkODR3Nnd2THczbityTDdIWEY3dXdROTlJWkpLS1Z3MXloS2lGZit6S2xTa3RydFZLWVUvem03WWZreTc2YWlXOVh2eDhqUXd5U1g5OU9HMnk1cjlYN0xNT1BlODFsOEdlSG5hVzZSWmUxaDM0S1I2eWR5RzVFaHZvMVdlRmVjZWwrVlljMURIR3NMTUdXcGxwYzFiOHpWZmJqZFNleVBTSE5lUGIzdmlPblhid1puVTM5NDJTUVhkT2EwcDRMWnhZVjYyYzN1QjlteGk4Wjc0aGhUUCtITXFiVmMxS1hZZDEvYUo4QktkK3RSUlIzZE1hN3Fqd3lIdDJ2aHN1MW9wRWxGK2hUb2x5aDIwWDN6QXIwYSsyMjN3Q3R5a0hCdjdGY0xSY3BWZUxVNGYzRlpUYjlMelJLUlIwdURrdGxCeCt6RXRhMEtsa2d1cys4cTJBbTIwa1dlbk5wTWlmVUZmVXFSbitWNzk5Z0xka0dUbkpkbU43T1RUcWdONm80NS83S282RnNTUFNuZU91cWZ5bEUvTjRlYUNmczlmY0M3bVdGd1RGNWx3dzB6Tzc1Y1N4ZTk4Mi9WTm9tZU9DeDJXTFYycytHcnRMektUc09GOTlSbUovbnZxTiswN0Y3RzRJVHNwNWM2ci9QZWNlT1Z6VzJGcDBNRktVMGoyRTdmNTd5bjc5T2ZHYlFlNy8zQlpqOS9DS2RyZVFvM2JEbFQvdExXTDhTcHpxSG5DRVA4OXJwb0d4T0lBQUFBQUFIQmVXWE13U0pNQms0NW5vVTlKdmJLejVSQ0phUG9nWHpKbGMzR3NQL0lVdjZ5S0daVHNHdFJheFdsenRjWGkvMWxqOGg5MnJMSXRlRklyQlNMcUUrRkxOdzRVKzVJZ3AwZTJwMGc5dWI5RExxT2NQcTR0K2JydWpDR2lnRWJlRm9mdllyMWZPZVNDMWhDbnpob2t0NDBKOWY1aFZpTnJIZjd6ZnYyUGU5dXQ1dGZaYW9wRTlQWWRWUUY3Y2srby83VXNJdmpvYzQ2cmFxMHZuait5aFdWdHpYYXUwU3FQQ1F2ZU45ZnE0QXBiRjM2VXVyZzRYREtiU3hadDhqbzluSWE5YmtLN0F0TE9ldlh1UHFFNUhDelhVeW5FRUMxUFJIYVh6RDlqVmNyRisyYzNzQXI5NVhzTlNaRWV0Vkk4WEtZYW11S2FuR05uVFNyT3FidmVqclk0ZlMvdExWT2FKdlp6T0QxMDY1dHRiWnF2R2RNaWRjYklhMjJMUDc1dlc0bXVYRWEzWDlaMHFGVGR2N1dGK2s5N0RmNnJHdTRvVkxQNGI4bWNodXg0ZDNXem5MV25DTlB6NWhEaDFpbk5YcDY3WTJxalRpMGVMVlAyVGZBMDI3a0dxM3hrdXZPcGErdGVYMkh5N3dKMHVrU1JrOHBwSDdteWpoV3pqOHB5ZnJiWmIrbkNTNXZNSWNMc29iYUVjTzlUclgxeWFsb1VUZzlwV2gvWjR5V2JVMlp4eW1ReWlnLzNUdWhyOXdwRVJGc0xkSy8rRk1aVzVoeWE2aHFhNm5ydXU3QzZGamtSaGVwNEZtZUxJaFZXcWRKajNHT3puR096VGhFYzhYeTdIMmVvRkw1dUlVRi9reUZ4bjkzSmc1NzRoanlyejJuWGtxUGNzNGI2dnV1U0l6cnRsdTNtcVl1VExocWwyT0hNc2poamlPK0RJSXJFQzhGZnFZRGYxb2pFeFlSNkJ5YTZpTWptNW9nNGpZcWZNVGl3MVl4ZUkvanZyR3lTczYrUk1WbE9kcWFrcUZySll2R1YrM1Y5SXJ3bmE1V0RrMXlqTXgxTDVqUVcxZmo2SXgwc1ZyMjRQSnlJODNpNVVLMGdpTVFSY1J5VjFDdnlPMTlkT1N2QjFiR3B5NFhyb28zRk9ZVzh6NDN0TW5GcmZuSExnV05kM0VTYkZCTTZORXU2S0hyNXBsMUhmcW5wQkZ3V3ZSZkRlMGhwQ3VFVWJYOGV5YlFYd3kvZEFBQUFBQUFBREdvaFZOK3VVV3hJYXlXalZpWEVod2YreXJiWkpyZTZaR0Y2NytqTXdJaUhpS3FiNUI5dERxejZISm5xN096WCtreHlaTnVqVkRjcGlJaHJyZTVsQ1Jvai9XQTRMdHpielRIKzlHb2hJOVo5emRnV2x0MnNhTzNyblJUcEhwbldhU1NuVW9nUHpHdGcxWjBIUzFUdnJlczBCVHN0aXllZlhqRW1zN2RJSTdVR1BtUFpjUzZwRTBpb1RuekVMNlVOY0xoTTljUVhrV3hiNnFkOHhTaEx2M2gzU3BUblg4dkMyWkdQRC9mKzl0SjJjYmIvbld6TzB4WFZLbGxwYmRCSEdacnFXREtua1JWdVAvOURtSFRxWXNvQTI0QWtYM1h0SFZQYkhTNk9vOTllMnZUdHJtNFZlai8rZVlTTTQ5aGI0djdaRFd3ZHk3MnRoN0hKSnJ0aldwQ1ZKNG5JNVpVNVBiNmtKUzdNeTk3ODBwNkFiaEwxRmtWK2hUSXJ6bE5RcVdxeHlZYW5PM2NXYXJSS1lVQ1MrMEN4bXVQRW5BVDNya0xOc2wyR01aa09jNGkzMFNyZm5LZmJuS2RuZmJjellqME9OL2ZhVDJHc2VmUUx5OFBIWmpwMEt2R1BzeHVVQ3RwUnFObHpRdE0zb2NuTHk1NzczdngvTjlTa3g3Z2Z2N3IrOSs5RWU4NHU5bVhlV1dONit2cGFrMTVZTU5KUzJhRFljRVRIVmtPZE9jVEdEdEhiYTl2T1k3bTkzTk5mUmFpVW90VXBzenJhRHBGR0pVem82L2gybCtHUHN4dFNvcnlEa3gwekJ5dWRIbzZ0WkN1SWRMaFVvMUU1aU1oczhIM0RmTDBqWkVlaE5pWEtQVExkTVN6VmRiQkV0VGxQUjBScE1lNXBBKzJWamZKbHUwTHFXODlVZmJzNzVOdmR2bGRjcFJEZnVLVXlWQ2UyT0xqYjM0bzlwKzJoZStvYjhzdytwNHc1aEIrUTZJd0pEZndPSEpEb0hwQVkvTjN1NzhNTm9kczc3dy8rNUxXMXJNbTdaSGlhTThIdiszYkRFZjJHSTIybkV4NWZVTXMreUhlL0c5UGlhSGNLY2RaUWE5RGZibjJ6MDNDaUp2Q1V6eDltTnZyRmNqUnRVR0NuSTYvQXZidldGQkhpVmNyRm9Xa09sWnhZSmk2SVZGQ3BUb255bERjb1d4eXlnaXJWbW9QNnhaT2J0Q3F4eFM0dnF1MDBMbzROOXhKaThmTmZ3ZzB6TkFudDFqVTJaQ1VOZU9XQmppTmJEaFlXdjcyTVU4Z1RycDlPZm04OVRpSHY5Nis3dTNpSStvMTdLNzVjMDYzWmRIaEhDNTZMNXowRUFBQUFBQUJ3a1puVTMvYWJpUzFCcnhxYTRocWFVaE93OCtQTnhtVTdRK1lPczZtQzljTXdhTVFKMllINURtc2YzQm0xVXBBbWtGZXVxbWxSRU5HeGFpVXJ1WjAxMUpwWG9UNWVyUnFhN0J5VDRidG5uVXJzNWhqbWlwR1dHOGEzUGNmaU9zVm5XNHo3V3hmdVd6U2h1WXUyT3IrYjNNUittRi9kTEgveGgvQ09mWFd2ZXlrK1lJL1VST1hXTnp0dG90S3hLTEk3TEE3WldjYmlVYUhlSlhNYldPdHpVU1JuSnoxek8zWk1Ub3Iwdllpelc4dENzK0xjcklMK3g3MzZEemFhUWpROEw1S1hsOTA3cTJGVXV0UExFeTlRck1rN3JQV1VRNHdwU0VySWx2NWpHOWx4TGxiYkcyUGk1VEp4VDVGbU1UVUh2UWtSWmNWNUJxZDA2NGZwZ3NDRkczbldrb1h0MFdzRVUydlEyVVVQWllsSng3TXpOelhOWFEzZW5LZkxpbXN1cmxHVzFDdUdwenYzblZTSDZZVUJTVzZSNkkyZnc2NFpZM2xybFVuRzBiOVhoaEZSVFl2TTd2TGQyMGViUWgrNXN2Nmw1ZUVWamI0b2tPZnBmK3ROT2pXZkZ1dm1lWHA5UlpqVXc2ZW1XZkhrbDVHUExxaDlmNzN4N0RQeHNabDJvMDRnb29QRjZrdjZPUVNSc3VKY1dwWEFXbDZ3MTNkdmtXWklheGVMa3pYS3ZBcDFud2hQUUxzYjVuQ1o2c3Z0SWRzTHRjUFRuVWF0K0x2SmJXTzJGMml0TGxtalRVNUU0UWFlaUpxc3NzKzNoZHd5cFNsTUo3Q1lOU3FVWngzR3d3d0MrekpoRjh2ckZYV1dkcG5lNVA0MjFuRG1STFdLdGFQcHlPcVFGZFdlMWFxa1RJOThRNTd4NTVRWm0rVVlteFhrVEtRb2t0QjZDNDRqV1Nkdm44V1RteGRQN3ZTajEvRmVyeGtUL1BoMHphamxKM2NvbjJkeStyZ1NPcHpYbE1uYURjaU1EVHdoTVhPdzlab3hGbk5JVzJUZjRwQVp0WUtNb3dXakxRdEdXN3c4M2ZwbTdJcy9oRFhhRk96RVpIYWNLeTI2MC9NRXlsTzFIYit3WEp5eGVNeThDYVpoZlUvckp2RlhYNmFKaSt6R3dEUFJzVW1mNkEyeVFDMEFBQUFBQUFCY3VPTE53ZGRxMG10OEM2OTFrMUhMUHpDdklUM0d6WDVpLy9ZYVh5MzIrc082eTRkYnd3MUNxRTc4MnpWMWJDZmYraitYN1A4eXV6T21JMUdrRnB0TWlwT3k0dHhTU1hKSG96UHRMT0IyZStuNTc4SXR6blpCMTNYalcyWU5EckkybzZvMVRIbDFjVlhROWc2L2Z5ZTZxNE55em9RYitFZm4xN0cySkVSVWE1SC8vcDJZb0NNN2RvYVI4cUhxSnZtMkF1Mk9RdTJjWWI3bmZxSkdSVVEzVFdqeDcvaDh1RlJOeENXWVBmNG5KTG8ySUtudHRWaXhULy91V3RNUHVZWVdPOWRzbDNNY3FSU2kwOE9kckZFNjNMSkg1dGV0T3FDdmJsWk1HeGc4VnZNM2ZiQXQ0Q1RFNWNPdFVwdmp4ejQ3ZFUrYkdVTnQ3RmNJL1JMY3M0WllBN3JvQkVpUGRVZVp2S3pIdXRRMk9zcm9uZGpQbmhiamZ1YmI4R2R2cW1HdG92ZWMwSWdjTmR2a1I4clVEMzhTS1loa012Q3MxN2xjeHJFeTVJODNHcDBlV2JpQmI3TEpsMjRMY1htNCtIQ1AyMHZQZjI4KzBubnpoKzZiTjhLYUZ0MzJXWlp4TkxYRElaM1UzejZwZFh2NUhuMWVSZHZqOGtMYkRhVTBhTU1SbmNkTEk5S2NScDNBa2VqMHlvNVhLMy9JTmJEQ2N5SXlHM2tpc3JsbG9zaGx4WHFpUXIwc2Z6UWJlS05Xa0g2YW9OY0kvUk5kckd1SC8zelVTbUZlYTdQMXdjbXVvSTNzV2QrTUo3ODZWOW5YS1ozTk4rVFpmRTQ3d3hMd2IzY2JQdDdrKzQ0ZG5XbG52OUk0UzJNekhmNHIxakpoZXE5QjQzdlYxSzFmdG5GaG5sQ2RiN3JsRFlxb1VGNnRESjQ3WjhaNmlMcGFEbkQya0NCZnZBVlZxcWtEN0t5dnp1NUM3VS83OVZXTnl2dm5OQWdDeFlkN3pTSDgzcE1hcTB0R3JyWkR0dTZ3N29NTm5mNEE2RGNUbXp0K0hDNWNGMkVzSHJkZ3NubmkwRzRNYkJNOWEyelltQUhuYkViazMybUVPY3RZM0pDZHJFc0s4dmxYUlFZdXJ4RTJzcDgrTGZBc1BTUHYwUFBFbUpPcU5BWnBFZVd1YjI3YWZmUXM1Z3NBQUFBQUFIQkJldmxIVTZOTlFVUUdOZi9BdkViV00rU3JIYjdmKzV0MC9IMnoyektVa3pYS25BUjN4MUNqdUU3eDNMZm1nSjFUQjlubURRK1NZcVRIdUpmTWFZZ3c4a1JrZFhML3Q4eGNVdWVyN3JTNzVFOS9iVjR5dHpHdXRaMXVTYTNpWUttYXRmUzFPbVhkSE1Qc0s5TFluSnhlSXlaR2VFYWxPMWo4MnNmcytXUnphSjJsMDFUSnBPTnZ2OHpYdStQZHRhYU9sYWNxbWRoWnRTYWpVZnJueVcwNGpydnAxYllXMVJQNzJXK1owa3hFci81azJsbW9KYUtYYjY0T053alZUZklIUG16MzAzRHZXVlFIRzdYQ2s5ZldzdGJWVEdRSS84SGRGVUVIZDh6YXZ0d1d3dk4wcEZ5ZFgrNDdEcDl1TVZZMUtnYW5PUGNWYVRSS1llTlJyVUltQ3NTNXZWVGRwTmlVcDVOeFoxdHIrWDVyWWpWanNKV1ZIdC94ZG5TOVJmSGdSMUV1ajJ4RVdyZVdFL1I0ZlUyTlpSeXhkeXhybmF4UmlrNFBKM1RlbHBwSmlmTE1hYzNnNUhLNmVWSnpVcVQ3N2RWaG5UWHVTSW55eFhuK2NTMWJHekFoM1B2S3piN2lZcllnSkMvNGZtMlFHT0h4LzN3RlhiR1F1WEZDQ3hIVnRIUWFsWjRCUVNSdkp4M2hBL2ovV3NMTjB3MHYrMEtZZTJjMCtMY0IyVnFnMjFxZzYzanoyaGJGQnh1TWNobU5TbmM2UFp4Y0pqNzZXUVFSTFJodHVXS0VWY29vUjZRNzc1M1pXRmlwK3Z0WFppSUtlSTNtajdTd2p0dHM1cTcybGRRS21jak9ZUWdkZXZ5ZXBWL25HL0lzUDZmTTk3djFIMjhPdlhLazlkcXh2cE5TN0tSRlozMy9tWU9sNmx2ZWloRUZqb2pDREw2dTMva1Y2cW9teGFnTXUwWXBXcHp5UFNjMFJLUlVpTTdXUnVIc2crRG15Yjg2L3VyUjFxbURBbjhRd3hvRU1Zdi9IVnRTcStCNThncGN4NlAwNWlyVDRaTEFITytGUmRWU2p5ei9yM2ZKOFNwVlNhMnlvbEdSWDZGT2ozRmYxdDgrTnN1aFZvcEh5MVYzdkIwZGJoQTYvaXBvNmtEN3hSUjhkKzJpaXNYbEJsM2liMllac3BQOWQ3cHJHNXYyNUJ2N3AybmkyMDZJV1F0SzdFVVZSTVRKT05Qd3ZzWUI2ZTF1VXRmVWxKdEhST1pMQnN0MWJUL0ZhdGwvekZuVjFyZklmakw0SjdBalR0a3VGai83VW5Gai83U0F0U3M3RXpiNk5PSis0OEFNNDhDTWp2dXQrY1dJeGVIaUkrZEl5Zm4rMlhCMitKZFFJNWRwV24rUDFIUjJYWStHaEJrTkNnVVJlUVJoZS8xcGQwdWNIaHM1eU9UN3ErSi9KMHByWEtmdWVpYlJ5R1ZPdnROLzVGVXlqaGRGdnR0L2xtdGtzcmpXcjhTVFZudkEvWnFVQ3FWTVJrUU9ucmVlOWJkY2drNmo0RGdpS3JFNXV2ZTNLQUFBQU1BNVVWaXBaa3U5bVZwYmRiYzQ1TklhaVZIR2RuOG9GdGVwZnR4TFY0NE1ETHRqUXZrbGN3Tjc0SWJxZy93ZE5pYkRjYy9NQmhaekZGU3FYdm9ockxaOW40U1NPdFVmMzQvS2pIV2JRL2g2aXp5L1FuWExGTjlmbUtYMWl1NlBJYUtUdFVwcGRjSE1XUGRUMTlWeUhGMCt3cnBpbjZIZW9xaHVrbGMwS3RpU2cvNXVtZExFQ2g2MzVtdlhIZ3BTVnZYVlRzT0tmVUgyenhwbVRRejNpTVM5czhZVTlFOVVpNVB6cnlJUDFma0cxVmtVckZNenUxWWs4dTlrZlpZOFBFVWFlU0phZjFqYk44RWRIY3B6WEtkTkdEcjYzKzhyNVRLYVQwRk9iN3ozKzhxT08yK2MwUExNdCtHNUp6VHNCSUJLUVgrOXBuWjNvZWFibllFTndWa0dTa1JmN3pCSTEzcDVUc2FKT2EwclZVcG5QckxqM0MwT0x4RkovVVpPNllPTnBnODJtbGdMZTFhcC9kWkswNUFVNTdnczU3SmRJUVdWWGZYWmlBenhQaml2anNWMm00NW9rNk04ZlNLOGsvczdva0tGNTc0UHJOVlR5RVVpV24xQVY5Nm9XRFN4NWIxMW9hRTZmdjRvYTBRSWYybS9VMFJ2elhaWlh2bHBkUHhvdFAweWJ3ejJ5NGE5UldleUVxeEtUbEpjcS9Kck4vSFlncnEwR1BmbVBOMDdhMHhoZXUrVUFZNWhxWTUzMW9RZXIxWTczTEx2YzBObURiR3l5dkZMK2pwK1A3MHRTZzdJS0RQajNCL2VVMGxFSmZXS0plLzdmbUNSSE9tWk82enRUY2p6OUxlbDV1T3RDMDdxTmZ4VDE5VWxoSHRGa1ZoOStpL28xL21HUE12UGFTdU9GempCNzBic0JlcWI0SllhbnNTMzcxTENjZUwwZ2JaWlE2MS8vU0tpM3FKSWpmYjF0dnIzU2xOQnBlcUtrZFlvSTMrOFdybitzSTZJSHBoWHIxZUw3NjRKTFd0UTVwV3JSWkcrM1JuU3hibWMvMmZ2S2dPanVOYjJPek83czY1eFZ5QUtDU1RCM2FGb0JTblVxUGNyZFhlN3Q3ZTlOYXEwcFhhclFHbHhkeWNCRWdneDR1NVoxNW1kNzhmWm5XeFd3aEpDUzl0OWZ1MmVQVE03ZHM3TVBPL3pQcTlIV0dpOHFKN3MxQlBqM1h6VkYrUm9aN2haaHp1cmNLdGF1VU1OR0o4TExwUjZReGQzOUNERGd6TlZDaEVOQUIxYTRwZGpvcUo2Y2w2V2pqV21SOWh5V2h3VFpNMUpOQUZBV1NOWlZPOTE5UFdMZmYrMWdMOFZMUjYrWUlJTEowN3JERldmcnJlMHEwME5yZEYzekdYYkNRR3ZaZXNSQUFpWk5acXI2T0hyejFCMHpWZWJUUFd0S0ZnZE5HMTQ5MjhZb0tVdUZ5NXFjY1p2TE82SEg5Y0E1a2VHTG80T1I1OGZQSDJoMmRUamlYOXhkUGpzY0xzSVpmbnhmSGZlbk1XREEyTUh5NlVBb0xGYUh6dnJJWUMwTkNZaVZpUUFBQzFGOTRFV2p4TUpzNVYyUGNqYTJrYnduQXpuQVVJQy8zcEVodFpLTlJwTnVaM3F6UTB0TGgzbVJvVE9pd3dwVnVzSzFkb2RUYTBXMnlXZUttTEZndGZTN1hXSjd6cDF6aVZhOEVoU2ZJcFVEQUE3bXRyV1ZOYjV1cFZlOEZMYVFEbVhBd0IzbkN6UStsMm4vUERERHovODhNT1B2d2lLNnNteVJxNDc2Y1BqTXJGdUNmWHVTSXMyUHpTN0Uwa2R0NTBSZlhkWVJudWlIbWdiVnR4Z1o1MXdqTW1JTlNIeGIxa1BHNGRMOTNGR1dSUFpxY01ESkRZY2c4Z0FhNmVPT0ZmRDMzeEdsTm5USTNoSXJHbjRBQk55UVA1OGI0OHMrK3VHYVUrVkMxclZISXpCZ3R5SzJnRkFWcndwUkVZYkxaaFM0dUhwemtwaHlEK2RCZktRQVlER3pxdElYQmd0ZUVNSHA2YU4rOGt1eGFyYld3Q2dYVU04OVVPd3g4NmYzOVBrSWtRMVdURjNKMktTWUpEOXNkSGk0ZlRaR016R1lNZ1crZGJ4WGRFQlZIU0FMaXFRK21pSG5MWFZSandnQW0zRG5NTUFmSzd0eFJ0Y0NVUldrUHYxQVdtYnVvK0hpd0hzYkJWLzVBRFRsSFRka1dLdnBRWFRva3dySnF1UnJVZFRGL0hGUGptWFlGNjhvU01teUpvV1pYNWpjZnZGcGg3VVBGSUo4a2dHTFNJVDBoSStBd0FqQnhwNVhLWkZUVHowZFFpZnkzenpRQk1BdkxORmNjS2hwNDRLc0JvdDJEY0hYQ3N4OW82RUVITjFHK2x1ZG45WlVJaHBBTkNiTDIydzdoR3NVcHZBR1hZVmZKSVI4WmpFVU11ekM5b0h4NWpSaFhUcmVQVWJ2d1dhclRnQWhDa29BSkFJYkkyZG5OMEZJZ0FZTWRBb0VkaktHc21hTmk0QUJNbW9qRml6eVlJZEtSVXdOcXpERVFNUTh1akg1blNnV05xUkV2N3dSQk9YQTQ5YzEvWEN6NEZkZW82SVR6ODlyeE41VW04N0s4cXZ2dExpdEZlQ1BzK1FWemhPUFlJZzdBcjY1QWhMY29SbjhWbUFtRjQwU2lQa01ZOWUxL1hTTDczRlNNWWs2WWNubWdCZ1RwYjIwMTFLalJFL1dDVFlmVTdva1JaL2I0dkNZT25leEptWnVxRk9BY2hQZGlrV3VoMGlBSEFXeTN0RVJTdjNsNk95bThlcFhXWjVrckJOU1RkUU5PUlY4dmNYQ2x2Vm5CbVp1cHZIYUFnQ0RCWnM5N251U01tSmNzSFV3WFk5dThhRXkwVmUvOUZLOVZ0czhzL0YzNG9XYjl0elNwNlZ6Rm8zMlV5V3F0VWJMTzFxQU5BVVZ0aU1adHhoR3lLSURCRkVoUmpyV2xxMkhUVTF0b1hPSFU4RzJ1L29qZXYzSWs0Y0FEcU81Z2ROSGM2bW1FaFNFN2h5aVZYbGVrM3pRcFNKVHl6dlpjTndibys3QWk3Z3BmNzNvY3ZkTzhaS0ZUM3o4ZVV1NVljZmZseHRpRGlFbkhzdHpxV0RwR0ljUU1ibHlMaml2RTRQdFVIR0JpbjVPSjZwa01hSUJPNmtPUUE4bFp3UUwrN084dU00cFZlOWxaSHNRcUpMSFFkaFFraEFUb0RjK2FlZmFob1B0SGE4azVrc0lEdzhXUjVyNy9xK3VxRVBPK2lISDM3NDRZY2Zmdmh4clVHbEoxakpwRE5xMnpqLzhXUVJNRCs3bS9zZ0NPYmVLVjJJemZuOWxQaUhJNTZ0WFVuQ1pxRzcrWWlGdzNYSU9TRzNRcUJ6bU1QNjBpYzJ5TXBLeFFFZ1VtbEZCZjBBUUd2QUFlRDdJeEt6bXloNzJSajdVK1dhQXpKOVQwdnhtMFpxYnhtblFiemJjd3RkZVZzV0FwSjUrY1oyOS9ZT0xYSHZGOTMyRnlJK25ScHRSdTNlNm5PNjcybmY4TXN4U1c2RmdCV3FFd1FFU1hzejhIWEdiUitIOGQyOERoNllyaG94MElqYzBsMDBsUlNOc1RZak9NYXdSc1BaQ2FaL0xXbC9hNlBTZDduM2xTQkkybTFBd2RMNjkwN3JvbWtNdzBFdXRDMFo0N1cwb0Z4a0UvTnRLRFR5Nzk4RGpCYmNDUERxK3NBWGIyeUxDYVRxMnJscVk0L3pKZUxiQUdDc282RGl3dUgyYTM3emFYRlZDNWRESUFjU0R3S2R4K1owUnJnVkdQUUZLejROMHhqN1Rvc0hTdXdHME9vK2FjOHROTnkxMnU0RjVHS2lBZ0RJc3B4aElMK2F0ekZYWEZqWFRWTEhCRnFRZjNTWWd2cm1nUFNPeVdxSndFYmI0TFBkOHJsWjJ2Um95eWU3NUNFeUtreEJSeWlwajNZb1d0VWM1STd5eU95dVVEbU54TUlmN1ZTV051cFhURktIeU9qWEZyZC90VTkyMndRMUt0MVpVTU5qSGJUL0xGekpESGtsNHhRaFZFR05HR2lJQ3JBejRBcFBXK0tDZGkzbjh6M3loMmQzRFF5enJKaWtPbG51T1Z3VXByQlhXMjNxSXI3ZWIzOFhYcjFiZ1VhS093cnIrQnBqOTlXVmsyQUNKL21iU3lWVkZwL3VsQmZXdWNZMTM3K3QyMFNscW9Vc2J5SnZIdWM2ZU05VUNkN1lFTkNtSWRLaXpOY04wNkVZQUUzRDFqT2l2QW8rampISWtDY3J3ZmpBOUM1MlVob2NiWElQTDdFS2ZaTUYrM3l2SFA3NnVCYXBuRDdEMU5TdU9sMHN6MG9CQUxDSmFwUDRBQUFnQUVsRVFWUXhqYi90dDFrb1hwZzlucU92YmlRVlVrTnRzN0cyMlZqYllxTm85Sk9wcGJQbXE0MkI0NGNwY2xMVStXWDZxa1oyRVFBdzFyZGdCRzZzYVRiVU5odnJXM0FCajBQVGxMWm5wZytPNCtUbDNib3V0ejhBMkx3N0lmamhoNCs0UHFwYkh3MEFCU3J0NnhjdWV1eVpMcE84bU5iRFVhZk5iTGsvcjlEYm1tK0xpMlMxMVFqZlZOVnZiYlJIbUhDQVgwYTdPdjR6QUNiYXBxZm9Wck81UXFzLzI2VTVyNzY4OUtMTGhZREFNU2NuTmRaQkJabU5DSHN5dGx5bmlzNUNEb0U3UGM1YWJUWXI4eGNvdnB3aDd4WlduR2gzTFJ1U0tCYUdPeUtGaDlzNlBlNlBqTXRSZXBtc0ZONG5NVDZPODhrZVQ1QjhBZ2VBUUI0cDlFU0xJOFNMaEk4a3hRRkF2Y0gwbitJS2I5Mzh1Qm9ROExoSnNhRlZqUjBxcDdzYmwwTUVLU1NOYmQzNURYSGhnYlV0bmZRLzhtYUVZY0FsQ0FDZ2FKdnRxZzEvTG9lNGNjcXdzNlYxeFZXdU9kYzhrc01udVh5U0srU1RRajRwRXZBa0lyNVl3TnQ0TVA4cWJjeWZDeTZIc05sczlLVlNXUG9HbVZpZzF2bGt1bnJOZ3VRUWxtc3NqV1pNUnVLWWpBR3JmdDVyTUYyRzAxY3ZDSkNKMGhNamo1MnJzUHdoU1pZaUFhazM5dGh5M3c5eWZHU1F4VUsxZG1uN3ZLa1lCbkhoZ2MwZG12NDZlbjc4d1lnSnN2TXl2YnZUaGlxb3B4YTRNc1hTbm94SldwUTVSRzYvOElKbDFMM1RlankvN1NvUVZiYVFBUERLb3ZiYWRrNWpKNWNCeUlneG9XS01aaXYyNDlIdVp6OWYrdnhuV1d0aExhK29nVFNhOFdBWk5UN0ZnT2pSK2s1T1ZSc1hlWlNqRW44c0JzZVlrS0t6dEpGN29xZEZzb0MwSWJxRXkyR01GcnkydzVWcUNKZFR6a25VVFYyRXRTZmhvdGIxZUlDY25hbEhucnpJdE5jakJLVHRzN3VhajE4VTdEMHZ2TmhrZjdJVjhtaUZ5SWI0ZEIrOVZrNlc5OWdYaFloKzgyWVB4TDFIeUlXMkwrNXQ5dmJyVi9lNy91UWM4TEF4MkR0YkZJdEhjYTRmb1VYdURYZE9Wcis2L2hLdUhTWXJ6anF3VHhtc3YzVzhCZ0JXZmgzY3BTTUF3R3JETW1QdE5vcTkyWU5qSHZ6ZlNRS0FZQUFBNXdEUE8xZDBwRVRJTURCdGlQNnRqUUZOS25zL2pSRi9mWDNnNGpHYU5YdmxyQjhGZ2xKSUEwQnhBOGt3a0JKcEthemo4YmtNU2dWNGJFNm55OG9mbk5GMS96UVZBUHh3V05yWXhmSG85OGpuTXNGU0dnRGFOTGpSMHlsMmZsd05rVk1jbkhIUFJlZ0ZxVkgyMmJpODVUTDhXMWlRQkt4NzFLdm94MlRCRGhRSmQrU0xHanE1ajEzWEdTQ3hIUzhUV0NoTUtxUUhSZGduaytYalZIT3ppZWdBeWtvQmx3TXZYdDllMThFSmtOQ1Qwd3lJNEU2T3NLeTZ2U1d2a3YveFR2a0QwMVRJcnQxZ3h0N2ZxcUJwYkVlK09GQkt6OHZTaGNqb1p4YllqM0JlSmYvZHpVcVB4aGQ5R0RLK294OW55Q3NacHdqWkNTWmtaNDhRRVdDL2NiK3lycnQrdzdCNDQvM1RlMlI0SHkwVkRrc3dqVTB5VGtvM3RHazh2OC9lTWxZaklCbXpGWHRuaTVJOWh0NTg5dnVNRzBacVptZTVuaURuZWRXYnNjbXNvZHFKS1lhWUlBcnAzTXhXN0hDSjRMZFRrb0ZoNXJlV3RlVlc4TDg3S0x0am9ob1ZCKzdTRXpZYkJFaG9yUkZmZjFKNnFFaG9vVEErMXpacWtISFdVRjFNSUFVQTVjM2Nidzc4SFRqeHZ4c3REZ0R0QjgvSXMxS3NLaDFYSm81Y010MjlBeTgwUUpHVDZtMXhXZVlnV2VZZzkzWitlQkJiazdQOXdPbW1EZnY3ZGF0OWdzM3AwYng5ZjU3cVRJbDdIMkZzV05qOENjNHRqZXYzR3V0YjNYc0NBRmNxY2phV1FYSjdUYUVITm9vMit1VGFJQithSkl3Tjc2VURJWFNOYXdWTnlyS0hNZHlnUGxQU2Z1QzBMLy9yaCs4WUY5UWpBSnN1bHloSWJwZkZweEJyRUk5TWxvcUxOUjV5ZVhDQTBVSEt5OTBZREVCQTRBSUNEK1J4VTZUaU9SRWhqVWJ6VjVXMUJXNEpHZjJGVmNQU3ZNbTYzODVJN21YQjFkazlQUHJYMVRXdHJmVmdGSGlOSUlSUEJ2SklBQmpxc0Y1cE1wbDVCQjRsNUFNQXpUQ05Sak1BVEF2ckxyZHdxa1BGeDN2Y1g2Mk1qV1lndDFOZGEraCticEJ6T2NNYzZ6emMxdWxpdWpKTUtVT0h0OTVnS3RYMktDUlNaekFDZ0tFbnYwQmdHQS9IQVVCdHBRQ0FKTEJRUGc4QXZKbWhZd0F4SWtHRHdmU1hpRW44dFRCNFFPUmJEOTNBTUREdjBZOFFYVGhrWU5TVHQwem5jb2s3WHZsR1p6QURnRmpBKytqcHBSWUw5Zk91M0Y5MjVicXZaUFA3RDBwRi9KM0hML3pycTIyb2hjc2hYcjF2M3VFekY3Y2RQZitINzFQZnNYWFZTckdBVjlYWWZ0dExYN09OVTRhblBMOWlOZ0M4OC8ydVRRY0wzSmQ2KytFYmNsTGpBR0RxZmU4NlUybUpVY0ZyWHJ3VkFBNmVMbnZ4czQyOS9DK0d3UmN2M0JJWEhsalQzTG5pbFcrc0ZQM3lQWE56VXVPNFhJSjBLOXpONG5EK3hVNjFIZ0NXemh4K3o4Snh2dSttem1pZXZYSVZBQ2lsb3QvZXVkLzNCYjN0Q01ubFBIdjd6SW5aU1FEdzFjYWozMjQ1MXN0S0NCd2JtaHlUZTZGNjd2Z2hqeTJiQmdDVDd2bXZSQ1FZRUJXY1cxUU5BSGN2SEhmRGxHRXFyZUcybDc2K0pJVTlKaVB4alFjV0FNQnYrOCsrLytPZTNqc0hLeVcvdkhsUGNWWFRwK3NPbkMvdjhjb3FGdkFDNU9JZ2hUaFlJUTFXU3FRaXdhcWY5NktmYnIxdTFCM3pSamUwcWU1OTQzOGF2UWtBUG5oaWNjYkFxT2MrL3UxSWZ2bnVUeDhsT2NRM200OTl2ZW5vOHRrajc1dy9wbE9qWC9EWUoyalo5TVNJajU1YTJ2dFd1ZURSZDllZUxxNXhiMTh3TVhQZWhJeXdRRmwrYWQxVHEzNjlySFg2QXJRamw3dlUrei91T1YvZThOTGRjMGd1SjJOUTFDdWZiNTQxT24zdStDR1hYSEQxaGtNL2JqL3A4YWRQbjFtV0VoOEdBQyt2M3JRL3I3U1hsYkJYL3V5VnEzUkdNem92M2pvLzlOK2Y4MHM5ZUh3TkhoRDV6cU0zN2M4dCtYbFhibVY5VzN4RTRPM3p4a1FHeWU5OC9idExCZ0k1Qkw3cWljVVNJZjlpWGV1ZHIzN2JlMmVQZUd6NXRLbkRVd1E4N3ZzLzd2bHQvMW1QZlNLREZTL2ZPL2ZEbi9jVmxOV2hQK1dSSEI2WHl5TTVQSkxENDNKUXFFd21Fa2hFZkpsWUlCSHgzLzErdC9VYWk1MzgvVEI3cUc1dWxwYXlZUUZpKzZIMnB1OURJRGtRSFhDSjJFbWtrekIyMUNDVHk2LzUxVHhFaXd0SVpsS2FFYUI3ZWpSYnNYZTNLRnBVM1J2Z1N4OGNnOEV4NXNFeFBkNzFWSHI4L2EwSzhGS1ViL2dBK3dxM24zVzFKdzVYMk44cDZ0dTVwWTBrYTNtTTFLeEx4bWlpczNRQVlLR0E1QUN5UlBod3U2SyswN1BTSWliSU1pL0gvbEt3NzRLSEVvVUlvWEpheUdNbXB4bU1acHlseGVkbDZaQWUrWUUxSVNaMVh6Zyttb1ptTHo0azd1SmxHNEM3TUZuQXRac3p1UDlrb2x4YXNKK1BTVHQxK0oyVDFXWUt2blR5cGVGNDMvWnUzczNCZ2xrb3U5RUtnVE41RlFKVXI3SVhxQTJjTnphNGluTjdkTkRqaTBacnZQMjZQVis4NTd6SWhZTlRHWWpQZHJrYWl3TkFlQUNGNGpwaXZpMGwwbktzbEs4UTJSQXQ3b0dhNTlqTHNSSUU4NWFUZkRncndUZ3UyZkR4VG9YWmltZkVtbEE2d3BwOWl2eHEzdUpSbXVNWEJaV2VLR3lTc0gxd2F3dEJ3TUVpNFVjN1BHeWJSNHhOTmlCQjkyWFptck5nR0dqc3NsOC9DaEV0NVBYWXh4TVgrV3YyeWRHWnlrNDBqaGhvRlBOdFc4K0loeWVZY0F3MFJxeFZ6VWtNdGNxRTFMa2EzcW9kaXJzbXErbzd1YkdCRmdBNFVTWklDTEg4NzdCc1JvWStMY3BNMHlBa0dXUnFaR1Bnd3gwS2xHb2dGZEo2STBiUjNZUXB3MEIxSzBjaHBsczlYZGhYUG1UY2NUVm1TQmRjMWpoRm9PaHU0dGhreGJQaVRhaXhwSUhIVXRnVzF4RUtBUERWWG5tUWhQN2hzSlR2eGMzOHc1M3lCMEIxcXB4ZjQxYUMyQ1BDRlZhWnNQdFFpL2crM2JLRHBEYUF2a2lVYXR1NE1VR1VqWUdTQnZKb2llQlltU0ExMHJKeVp1ZWdjQ3VxVENEa01hRnlLd0FVVlBOVzdWQllyTmppMFpvWkdmcDdwcWlXamRHVU5ISlRJaTFvdE5hMGNUZWNraHdyNVh1N1Rmemw4SGVqeFkwMXpSMkh6cmJ1UEo3ODJuM2dYazcxcnd5RzZoN1lsZzYxcGNORFRoUE9jMzJxTURXMkd5bzlCeXE1U2xlTExuTmJsN2ZPdm9BakZYR2tIaXFyOUFLdVVzWlZlczdpOGIyaXFSOCtZcUJFeEtxREVYQ0FNVUZLais0WkhqRStXT21SRmgraWtQYUxpMGk0Z1BkYzZvQWZheHArci9kMWsvNGVVSkRjVmNPOGh1dWNWZTF2REU2eWVVb3dCSURkemUzZlZkVUR3UFRRb0RrUkljNC9oZkY1NzJiYTQwOWFpcjdqWklHUUlFWUZkajhYdmpIWU5SeTRwckp1UjFQYmIvVTk1QzJKWXVGQXFmMFY2SnVxK2tYUjRhRjhucGhMVURibXVYT2xyNlFQbEhQRkFGQ28xbnIwRm4va1RCR3EyR21rNkNhVGVXSnd3UDBEWXBBbmV5OEhKMW9raUJFSlUyWGlGS2xFekNGV25EcG45WmRuNkcra0Q0Z0VnS3JHZHBaL0pIQXNJbGlCWWZEVWJUTmYrT1IzQUxoaHlqQ3hnQWNDWHBmR3RYZzZBcnJsVW5UM0k5MkRpeWVOR3B3d2FuRENoS3hCYjMrM282M0xkZllZRUIxeTg0eWNJWU9pSkVKK2gxcC8rR3paTjV1UElSYitzdnJFaEFYY1BIUDQwS1JvdVVTb041b0xLeG8zN0R2andpb0tlTnliWjQyWU1HeFFTSURVYUxLY3Uxai83ZVpqRitzOGg0My9GREFNNUJWVng0VUh4b1FxbDh6SStXN0w4UzZOWGlSd2ZiQ21hSnRHWjlTYkxIcWpXVzgwaXdVOFJJdi91UmdRRmZ6TUhiTVNJdTNCdGp2bWpiNWozbWlYUHFjdVZEM3gvbm9BSUFqODAyZVdEWW9KZWVIVEh2VDZ3MHVuVE13YTlOMlc0MnMySHNsS2ljVXhUSzB6OXJ1c2UySldFbzVocWZIaFVoSC8yVHRtU1VSOHVWaW9rQXFWVWhHUGRMMlIvWDdnYkcxekp3RDh1dS8wa2hrNUVVSHkrMjZjOEo5dmR2VHZKbmxFVW14b1ZLaHJ2RGs4U0I0WEhnZ0FRNU5qcG8xSWNiOFpIRDlYNFRJNi9oaFVOYlQ5dHYvc29tblpZWUd5ajU1YVd0VjRlZEl0ZCtTWDFpSmFmT3J3bE41cDhTc0hRZUNQTHB0S2NvanBJMVB6UytzcTY5dFd6Qjg3SmlNUkFHNlpQZkxyVFVkN1h6dzdOVTRpNUFQQW5wTkZmZHVBK3BZdUFZOExBTk5HcEhxa3hRa2NlM1BsOVZFaGl2Y2ZYL1RWNzBmMm5DcisrZDkzWDNLMUcvYWV1YWFtdUw4bFNocTR0MDNvcGlkcTJyaDU1WjQ5dXhFcVdyaFB1OW5nenMvUjNqeW1tM25rdVhseGVNVCtRdUdZSkVPUWpPWnltQzRkVVZERDI1Z3JjV0c3Zk9uejVWN1p5RUhHTURrbEZkZ29HbXRTRWFjcitWdFBTMWlYRlhjRU9qekIyOXlFdCtPUzdUTjJXVk1QWTVaaDhhWVpHZnBBS1kzTUpWNWJIemdoelRBNXpSQWZZbjMzMXRiVFZmeVRGd1ZGZGFTemtqZFNhWDF1WVNlU2lwK3U1SlUzTzk4TkdRQVE4bXdBREFBV0greFE5VFozLzJsQ3FCVlZJL1RJQVBxQ0RqM3g4RGNoN3Uwa1lmdCtaWk16ellCampONkUzKzF3ekdDeGNtWW5DbXpjLzJXWWU0aUt3QmtYYTRKZDU4Um1DaWNKeHRsQkpTM2FQcVd6UnRVSXdUSXFTRW9qZWY2Z2NIdWZoMloxQ1VsR0xxSjRYR2I1aDkyY09NbXhYMVJNVDJWSlVyaTVxclczRkhhbG1BNlU5RWJBOVZKd1QrZ1ErVElBWElLSkRyQUNRS3VHY0RlVWVIQ04vVGdMU050Ynk5c0FZTTArV1g0Vkh3QTBKclIrSmlQV2ZPTkl6Y0F3S3dCWWFmV0gyM3V3MnpNeTlQTnpkUE56ZE9YTjNLMW54TWRLQlRZbmtYeHNpQlZscStaVjlqWThuUkVWWUUyUE5nUEFoWHBlcDY0djN1SldHN0RYejBPek9zWWs5UWh4c2RtendWSWFPU1kxZG5JSW5KazFWQWNBeDh1RUJkVzhLZW42Mm5idTZVcitQWk5WV1FrbUtaOUdQdFN4d1paZ0dUMHJVL2ZqRVZsc2tPVjBKYjlEeTZscjUwUUZVbC91a1ordjVZOFlhQmc1d0ppZFlISjVPOGN3dUdHRTdvWVJ1dnBPVGtrOVdkRktsamFRZFIzMkMrREtoNHc3cnNZTTZRTGZ4eW1MN1dmRjN4MnlFMUI4cnUzak8xc0FvTmlKRTNlbTFLMDJBSUJKYVhxVU5IT29XQkFWYUdXRGw2bFJGZ0puQkZ3R0FLUUNldlFnWTM0MWorUXdVd2ZyQUtDOG1kZjcrSHB0Y1Y4ZWx0NzhQZUMwVy9iTUR3ODFrRjZ1MDdvT2pxU2VWT254d2pyK3E3OEdWcmR3ZytWVVZyenBQMHZiMk15a0F4Y0VYKzZUbTYzNFd4c0R4eVFiZHVTTFNBNGtobG8wUnFKVlRZUXBhQkhmTml6ZVBzK1lyRkRSd2xHSTZDR3g1ZzROMFg0VjBnditlUHpkYUhHa2ozWnZ0UG1taC9VSURNZXh5OWZPOUR0c1ZyL2l3NDhyd29SZ2U3RGRRTk0yQnNRY0FnREcrMENMcTYyVWpNc0JnSkdCaWpVVmRlNWFYVmFFcnFWb2lRK0Q1Zk9LV2dORjR4Z200M0lTSmFKc3BaeDBHTnBoQURmSFJMUVl6Y2N2dnpUbFh4Y1lnSXRZMnh0SUhQTVdsZVZlVGlCd2VsZ1FyOWQvcEIxbmVhQkU1RnhFNkszaWN2UWhYTUNUazV6QmNudmQ2a2toQVQvVmRBZlZrcHdpWkdvTDFXUXlBMENhWFBKVWNnSUFuT2hRdlZOU3lkcXdhTnhvYmlGQnNEN21MNmNOZFA2SjZqMzd6bzgrWVdSNlBDS1hkM3owTUFCOHZIYi81a01Gdng4NHUyQmk1b2owK01TbzRNWTIxUTFUaGdIQTZlS2FYU2M4VXo4NGhnTUE3WlRwK3MybVk1SEJpbUhKTWNQVDRoWlB5L253bDMzTy9TZGxKejIzWWpiSFVRMG5ORUI2NDVTc2tla0pEL3puUjliTHhaYysyU214LzM1d0lkY3g4OGdsd2pFWmlXTXlFajliZi9Dbm5hZFFvMFRJLy9DcEpZaFBCQUJTTEJpYk9XQkVldndUNzY4N1cxb25GdkpldW5zT3UyRUNrZ3NBb1FHeXR4KytnVzBNa05rRFF0ZFBHalkyMDI0d2RUUy8vUGNEL2VsaDhzUDJrM1BHRGVHVDNHVXpSK3c4ZHVIbm5ibDdUaFdiTFpUSmJEV2FMZCs4Y29kVXhOOTV2UEN0YjNmMnNwS3RSODUzcXUwUmlPelV1S1RZVUFCWXYvZTAwV0hPTURrbk9UeW9PK2ZSWXFXT24zTk5GQXNQVnNTRUtnR2d1ckdqcWIzSGJGeFMweU5hSnBjSWw4OGFzV0JpSm5HcHdrYnNyWU9tYmFjdVZBMktDWGxveWVTZmR0alAwZWlNQVJPekJsa3ArdUNac21DbEpENGlFQUJPRlZZUlRoTlF2M2lxVEIyUkFnREZWVTE2azJYNlNLL3hTSTNlMU5xcENRbVExalozM2p4enVGakE2MURyR0FiVU91TTlDOGNkeWJmUGhBc21EaDAxSklIQWNRQVlQU1FoU0NGT2pQTHdlc2F1czdLaHpaZU4xQnBNczBhbkw1aVk2YTBEeVNHZVd6SGJ2WDNGcTkrV0cvck9oQjdOTCtlNjNjUkhEVW5BTVF3QWNvdXF6UllQVWNtbWRqVnRZejVaZCtCaVhldFR0ODQ0V2xDdTBac0dSQVZiS1ByRG56MDhrd01BU2hGQStPOGpONllsdUVvYTJmTStha2dpbXBkY2dLWXA5L2JQZnowa0ZYZWJmbDQvZVdoMlNpejZYRnpWVkZudjRmZy90R1F5bWh4S3FwdFJhc3RIdit6TFNvbmhrOXpsczBjV2xqZWdEQWFFNlNOVEg3bDVxdlBpN0FTMVl0NlkyK2E0Um9OWXpILzBZNVBGR2hPcVhQMzhMUzQvNFk3N1hVcDhtUHZPZnJYeHlOcmRlVzkrdmYyMSsrY3BwYUk3RjR4VjY0MmRhcjFTNXFwRXNWZ3B0YzZrMFJ0UlBBbDNyd0RveCtXanRJbGNkMXdDQURxVGh5bXVvb1hjY0ZLTUpJZDFIWnl6MVh5UHRURkRaUlRpVFRnRUUrcFdoVkxDdHlIVmRxaU02dFFURzA1S05weVVYSExETnVaSk51WmRvcHN2ZlhZV2lIY1d1SXErZTBlTGlvTU1jSithMzVGWHdlc3ljR3cwWUJnVEUwUWhhd0tWSHE5cUpTZWw2U2VrR3NMa2xGelUvZVNtMHVNZmJGZVdOUExLbWtpVEJadVpxY2N4eUlvM0ljR215UXIxSGR5WDFnYU9UVExlT2tHTlpJa2FJL1psVCs5YWpaRUlrTmlrQW1ibHJLNzZEdTdrZEh0c21DMHVDc0FraGxnQjRIUkYvOVFWNU9ETTRqRWFpc0lzRkNTRVd0R1F0VGg0NmxkdWFrL3lVcWtQNGZzSFBZdTlWbndhNXV3c0RBQUhpNFFBOE9UY0RqN0pXQ2tJa05oWTl3a1gzNFliaG11UjE0RXoySUtCS2gwT0FFdEdxOFVDR3dZd2VwQVIzWVdObGg1L055T2puOFBxYVZHbTVFaUx5WUp4T2ZZL05Wb3dzeFhQVGpBaWlyYWhneHNmYkFXQUFLa3RNY1NDVWdkWXRhK0laNzlVVkFhY2JaeVlxcCtYcldOcFNvMFJhOWZnQThMTTJZbjJHQXhGUTdPS0tHdmlEZ3l6Sm9aYUg1clZ0WGlVWnNOSnliNEw5a2x5UUtnVlZacEZWTHN2dUc2WUZzMmdlODk3TFRwNlNXQVlnK05BRWt4OENBVUFGSVd4OVZkVElpelJRVmFUQlp1ZWFYOWdxMnpqVGgraWp3eWdBT0JRa2JDc2lWdlR6bDA1czNOK2pnNEFPblg0Z1NMUmhCUTltaXZhdFhoS3BPWDF4VzBueS9tNUZRSkUzKzhzRUhYbzhLL3VhM1FPOFJzdDJNNTgwYTRDMFl4TS9Zd01IZm9wVWtsRktxa3BZSGhuaThKQmkvZHh5UHp4TTZSSEhUZEM3K01VQU83OVBBd0RobllLbVN3Y3JrVTFZRStVOFFNazlLaUJCaHVEU1FYMHpFdzlrcUlqVjZJVmsxVWVTZWR4eVlaeGpvVHpJS2tOR1l1eitPbW90SGRhM0hlSWViWWdSenhTTHFMZGp4TEdBQURJQkRhbG1IWUo1S3c5TG9YamtCWmxtcCt0alF1MkRKcHVEWEFxZDF4Y3ovM3BxSXlkUE9ORExRTkRMVk52MVVmSUtXZnIwOG9XYmxrVG1SeGhpUW15OHJuZ2tvZjA0WGI1b2VMTFU4ZGVhL2diMHVJZWNlSEpWZERYdDZtQWNabmhOMHp1cFlPNXVhT1hZcGk4WUVYQ0l6MlNaMVc1UlkwKzJMQU1mUHBXanF6N01jVlpMZDVINEpoOFdMS2hzc0dqMHR5UHZ6YzRHRFlxeUI1WEw5Y2F1RGlXTEJVRFFJeElFQ01TMU9oN2srTmQxT3F6bERKRVZtWXBaUzZFTlovQTJmcUtWVG9EeTVQMmd0d09sY3FKQ1pWeU9IY21SbzkwS3RLNFBDN3lWS2ZLbzVIY2xlQyszUFBPTjlJRlVhRTNSdG1WSFkrY0tXb3g5VkRZTFkrTG5PbXdHYm45WklIWktZMmE5bUxpSWVOeS9qY3l3NzJkZEJEUUVnN2gwcUhUYkgzb3pJVSs3MUhmUU9MWXJIRFBOYnRaVUk0Sjg0VzBBYjVROXZjbHhuajc2WEJiNTZxeWFtYzc4azZ6eGZtcnVpY3RIaTdncnhrK21PT0Y1YWY4RGlyOWpjaGdSV0pVTU9LaGtHS1JRK0R6SjJTMGRHZ3NGTDMxOExuMHhJaEYwN0tSSExLeW9XM0J4TXp6NVEzbGRhMkRZa0p5MHVMWjlaQmNBbm1HTEo4OWttMHNLS3VQQ1FzUThFaXR3WVRhelJicjJ0MTVRUXJ4TTdmUFJIVFNnZE9scGRYTmszT1NFNk9DSTBNVUR5NmE5TnFYV3dEQWx6NEE4TVN0MHhHUmR5Uy9mTmVKQyttSkVUZE95UUtBT3hlTTNYT3F1SzFMQ3dBckhiUlhaWDNiOW1PRll6TUhEQjRReWVVUVQ5NDZZOWtMYTBnT0IvbWZPRVBBNDdvM0FrQnNlRUJzdUQwUTJORGF6OUc3TG8xaHc3NnpTMmZrWURnV0dhSTRYVnpUMHRrdGtHRjh1L2czSGpoYldtTVBkb3FGZkVTTC83enpGS3ZXSHhRYjZreUw2NHptcHovYzRMSVMxcGhpOCtHQzlYczhHNXJGUndUT241ZzViVVNxd0pHcHRtYmprYjBuaTlrT1BKSnp5K3lSeUZaRnBUVjh0ZkVJYXBjSStZWGxEVTN0NmgrMm40eDJDS0wxUnZQK3ZGSXJSYmVyZEZPSDI3TmJGazNMWGpRdG0xM2hiUzk5SFJvb2M0NWhJTEFVNnB4eFEyYU1TblA1OWZ0dEo3N2ZkZ0o5VG9rUEd4QVZEQUE3am5XWHl0aHpxcmk2c1VPdE5UeTZiQnFHd2YrMm5maHU4ekZuSjV3RkU0Y0dLZXpQWTB1bTV3QkFhNWM5cno4cnBYdnFHeEFkTWlEYUt5Y09BQmNxR3R3UHRUZk1HbTAzNzZwcDZyaWtuYjFNSkhBblNmdUFsMWR2Y205a25WWCsrOTNPNWc2dmlpMEEySDJpcUxGVlZWN2YrbjgzVFVMeEQ0K09ReTYwT0ova0N0eVNIVmxnR0hqOGxlTWxESE9oMGs0L2tWek9VN2ZPWURueG5jY3Z2UDNkVG5kVGtldkdEcDQzUGdNQXpCYnFqVFZiVVdOVHUvcVR0UWNlWFRhVndMR1g3NWw3LzVzLzFEUjFPUDZYOExhMVpLOXBjK2llaHVONEx6dUxaaDdYUGVVUUFGQlkwWEQzNi8vNzc4TTNObmVvdHg0K1Y5dmNLZUNSSnJQRmFMWW14NFhkUEhORVhsSDFtOTlzNzJYTmZ2UU5aWTI4c3NaZTVJM1lUMGN2VWJ5T3dPRERGZlk1T1NhUVlqKzdRRUF5SDY1b2VYVjl3UG5hL21GeXJ4NjJueFdQU3pHSWVJeFVZSnVVNXVFTll0c1prWTNCT25WRXNoTlpyRFpnZXdyRm0zUEZlak9PRExXL09TQS9WaVpZUEVxVEZtVkJBNFRQaFlKYVBnQTJLYzJBT0hHakJYdHJZNkNMOGNMNVdsNWNzTlZSdjlHK0FZVjEzYXJlY0FXRkNqem1lWGNrdnl4UU5pd3p4aFFkMU9ONWxmWHJvQm5vVzlVVmI3ZDF5Z2JwMFQzZVNqUkc3RXhQU2hleGtBd0RLZ1BScGlIYU5ZUktqNnYwdU5wQWFFeDRsdzRIZ0VDcGJWeHlOM1ZlM2NaeHNUbTJVT0JlVE04RkpJZTVWTlRidVRQY05MS0hHV1plT1I4QW1sVWN2UW52MHVONk0zN2lvcUM2bGZ2MC9FNTBqaHE5V09pdzRPQjI2VzZMbXZqdHBLU29ucmZxamhhMllxZU5nY1pPVHB1V2M3cFNrQmhpWGpoY2w1MW9DcEhUa1U1ZUhJbWhaZ0FvYXVENXJtbGRlMXcyTU53S0RCd3I5ZXJlYzBrSWViWTE5elN6M0dKOUp3Y0FTaHZKSVRIbUFBbjl6dkx1R1BiNVdsS3RKNUExeDlrcVhsa1RDUUN0YWtJdXN1bk4ySTRDOGRCWTQrUjBBK0wzZHhhSTFwMlFMc3pSenNuV0RneXpJcDc5KzhNeXN4WGo0RXliaHNNZXJyM25SYnNMUkNqejQzK0haQnR6SlZQU2RlTlNqS2pEK1ZxU3JRM1E1eUZ6VGMyUXZZOVRSM0pEand1ZWd6TUFvRFhpQjR0RkJHNjdlYXpHK1dvdmF1Q2h0QU9UQmFNdlh5VkxYMHJVK3Q0V2hjRXBValV6VXpjMHpuUEMzNXdzTFh2TjN6dlY2OXZId3VHNmxFakxDNzhFdWY4ME0xT2ZrOWlkc21DMFlLY3IrUHN1Q0YyT1owTW5aMmk4R1YwTVJndFcwa0NlcmVLZnFoQjBhTzM3SHl5bHNoSk1hZEhteEZDclFrUUR3UGthOHEvT2lmK0RhSEdjNVBhWkZzZTgxNGl6ZzJGbzc2d2lScmhXekxDcWRiMzBkMXF3eDhUTitLQVd0N1NwV3JmM2NQTzBkS29CQU9NUWloRnB3Vk55dUVxWjlrSmw5ZW9OeURIY3BiT3g3cC9sWFBHUFFuYUFYT1M0a3Mrck5RUm1wOFdSWVB3N2ZXL21PUlU2UTViRDYyWnNjSUFMTFQ0eVFJRzAza2JhMW1nMCtVS0x1MEJEVWUrV1ZENDBNRzZNZzdnUDRwSFpTdm1KL2hhTXV6Q3F6dXcyeFRBdUtuaG5Hb0t5dWY3cUViNkl2bDA2OE4yZU5DOXE5YWU3ZWdTdWNwVHllTEg5cVdWSFU1dkt5WEpFUUJEeklyeXlNRHFLZnNUQnVTK01DbU5aL2xuaHdhenB6Vy8xeldjY2Z5Y2lPRStuSktEUDNxai9LMEUzTFc2eE9uOFZFUGpLZ2JHcE12dVZRL1lVdUdrbzZseVhOa01oUmZrTjFOVXB3ZmRQeHV3eDZRRFEyS1o2OXFQZlVFdTdTcmZ4dmY5RFZLT0xYaFV4enArc08xQmUxNW9TSDM3bi9ERXVhMHVKRDBQV0J5NjRmYTVkUktuV0dkZnV6cHMrTWcxUlNQdnpTaEVUOTl2K3N6Lzk2MjZGVkRneE8rbmp0ZnM3TlhwZitpaGxvaENsRktsclgvcHNJMFhiRHA0dVM0Z01IcG9VelNId3hLamd0aTV0b0Z5TWFGYWoyZnJvZTJ1N05JWk5Cd3QrL3ZmZENxa3dQRWllbFJ4VFdOR3cyMGtDUHpFN2lVUGdPcVA1ZUVHM2hqb3NTSVlFcmNWVlRmVXQ5Z0pvN29VeEFXRFI5QnphS2FjaHdFRldSb1VxbDg0Y3pyYi92T09VUjY3enB4MG5KMlVudmJGbWEwMVR4NlRzSk9lZkVQc2ZGaWgzYVQ5K3JzSm83bnRLWEoraGxJbXVHek9ZSUhDR0FaM1JKQkh5bDg0WW5sOWFkKzVpUFliQnVLRUQ3N3RoUWxpZ0RBREthbHBlL0d4alU3dDlxa21PQy92UHl1c0I0UEhsM2R6b3U0L2V4TzRPRW5SN0JCdTg4UWdPZ2J1enBjN3k1K3NuRDBOR05IdFBsU1JFMmFmRXRidHlVU0RoL3BzbUNuaGNrOW5xUzZIRjlpNWRRNXZYbTVSSzZ5cmk2ek1lZk9zbnNhQzNwR01MUlk4Zk52REJSWlA2NngvN0JnTEhhQnVEV09rdGh3dk9sdFpTM29taVZ6N2ZEQUFWZGEwb1JKRmZXdXZTZ2Mvam90bW11cWJYVlpnQUFDQUFTVVJCVkxIajhOa3k5eldVVkRmUEdKVTJjM1JhaU1NUzhNMlYxN2QxYWRHYXd3SmxyOTgvSHdYOGFCdXordGVESGlzaVRCK1orcGpqSXZ6Z3B6M0lNQWRoNDhIOG9jblJFNFlORWd0NUh6eSsrTkgzMWlLbGVYVmp1N1BQeWJRUnFTSUJTZHVZelljS2VnOWN1VER5SmRYTmhlVSsrUmFXVkRVaHA1ZTJMdTBEYi81QTBUYmF4ckFPNlFTT1BieDBTcEJDUEhOMFdtbE5zemRyY2ovODZFYzBxVGhQZngrOFlMZ21OY3FpRk5Gc1BNaENRVk1YZDJlK2FFK2hFQUFLYW5qbmEwaTltYWh1NXhUWDgwb2JTWGNHdHF5UjkrcjZvR0FwbFoxb2lndTJSaWlwYldkRUZncjcxKy9LMTI1cVp6QjRmNHVTTlhsZ3NlNjRSTWl6WmNXYmtBN2RhTUZLRzhuVnU3dkR2Y2l4V21QRUx6YjF4UlhhSTg1VThhT0RkSWlKMXBud3M5WDgzM1B0YjFJdnIvVkFRbDBKU2h0NUl3ZmFyYUpORnF5eWxmemZJYWtMcGJ2em5Hai9CV0dMaXJEUVhsODlTdXBKUkl0VE5GUzNrWi92Y1MyTzkvNVdKZElhOTRLbjU3ZXo1Z21YUkZramFhRUFBNkJzbU5hRW42dmgvZStRRkFEcU9yanZiVk1ncmwrbEoxUjZvcUdMRXl5bDhpcjU1Mm91WVd5eSs3d3dJY3hTVkVjZUxSV2lTMGlseDZWQ201WENORVpzYzU2a3pSRTFLVy9odmJXSkZ4OWltVE5VdCs1RTl3c3BZcE43cWRycWpnNHQ4Y3E2d0RBNVpldXRZdWtsb0RjUlJmWGtvRWlMbGNJcW1zbmZjeVVBc0NsUHJCVFJXUW5kVjI5UlBmbjVIZ1VBYkRncENaWlJtL05ZV1NUMnlVNUZYVHRIYXlKeTRvM1JBUmF0Q2QrUkwwSlJvcCtQU1E4V0NaVVNHbVVBSUk4ZHlvWjl1VmMyZklEcHhFWEJoVHJTaFFMV0dQRU5wNlFiVGttUlJZenprYjhhUStaUFFTL2oxQ08rT3lUbmtVeDFLOWRzeFFDSXFsWnVZcWdWeldZVkxlVG5qbGxseGFlOTFjKzdYRmhvZTlMQStWcWUxdFQ5akpvYVpVYTVGRmNqTlhwVG5tUm9uS202alh1eGlTeXU1NTJwNXBrOVJZazZ0SnhWMitWaENycTRnYXh1NWJwZi82MGF6cmF6NG0xbnhVaTNuaEJpUmZHZXZ6citEdnZnQzFMZld2bG4vVFZINGhwajlJVVRkNmZqYlQ2b3hTM3RxcGJ0cmtXdXVFcFo0cU5MV2RkdlNXcThORDFSYzc3Y1pqUzdkNzRTcVBQTE9nNzEyK080OWFyVlhmeG5nblZRQVlDVDdTb0N4eFpIMitmM01VSEs3NnNiZXBsK084eVdXb014V2lnQWdFeUZWTUlodEU1dmQrT0M3VnEva3gxZCtCVVkrcStwckIycWxBa2RqRWFhWE5MdnRMZ0xWQlpydFdNd1dtMDJaQml5TURMMCsrcUdlcU9wMCtsWGIzYmVWd01WT3NPdmRUMDhDb0o0UEpZVzM5dlNYdTAwZ1NoSmJpKzBPQVBBcXZKWnRUdUpZd3NpUTlIbk5yTmxiVzBUR3kyUU9pbmQzR254NzZzYkNsUmVkWUx4WXFHSXcwRVpBenFLQW9EbHNaRXVNUkk1MXpNdDNtV3hqdlZlc3ZYaDB4ZTBGUDF4VnBxWVEvU3h3b2dmM2tGeWlMa1RNZ0NncFZPYk1jaGVwODVIWW9XaWJjNXNMQ0lyclJSTjBUYVNReUJMRFhlNkZyWEVSZGdEeHJrWHF0ajI0K2NyWm8xT0ozQXNZMURVdnR3U1gvcW9kVWFEeVNMa2t6aUc0emlPOUZxSUdMVXhURzFUQndDTUdweUFacVpUaFZWZEdnTUFtQ3pXWStjcVVEeGdhRkxNeWNLcTF4MHFVUUFZT1NSQkxPQzFkV21kRzZlT1NFRzArTGFqNTcwSllCSGNRd1VJOFJHQnppVXgxKy9PODhpOWF2U21XMTVjWTdaUTZZa1I3ckpvQUJpYUZEMDBLZHE1WmZrTGE1enB2RmxqQnVla09ZVGhNZmJCZnYza1lYcWpYYlVYSHRnL1ZlUHppbXErMm5SMDFPQ0VEMy9aMTZuV2YvejAwaUNGNU8ySGIvaGgrOGtwdzFPUUJ3dE4yMzdabmZmVnhpUE9uR0NYMW9Cc1d4S2pRbGdWOW9uemxZaFZWRXBGZzJKQ2tMejMwSmt5QUhqbDNua2NBbCszSjYrNVF4MFJiTi80bXFhTzZrYTdnRGRRTGs1TkNBZUFoalpWZVcyclN5T0w2RkFsaWlqb2pXYXR3YldRSFVwbEVQQzRmRGVIOFVmZStUazZWTm1oMWh0TWxqRVppVTN0Nm9LeStqK01mMHlKRDMvendZVzlkQ2l2YTkzdUpINi9xcmg5N3VpeTJwYWpEZzhaRmhnR2J6MTBZMjF6eDZmckQxcXNWR2xOUzJsTlMzeEVvTHQ0SDNsOTdNdnRyaHUvNWZBNTl6NUtxUWpSNHBVTmJWLytmc1RqeG94SWozZXVycG1lR0lIRTdGa3BNUy9kUFZjcTRxTmtpRmRXYno3bG1FT2NzWERTMEFjWFQwTFBMVC92ek4xNnhMVXk4TCsrMmhZUkpCOFFIYUtRQ2o5NGZQSExxemVkTHE2NVVObklDdEpIRFU1QWdjT3RSODY5OThQdTRXbHhJUUZTSzBWdlAzcnAwM0dtdUdiMWhrT1g3SWFBWTlqTGQ4L2hrZHczMW16VkdYdndVN1NOZWY2VDM3OTQ0UmFwU0JBYWNBbFJuaC85QXBXQnVQSGRTMVF5ZE9sMjlBb0VwOWNDYUJ2bXNzdk5hczZudTd3K3VTRXdEUGJxcno3eHhhMGF6dFl6UGFncnZZbDRlWDJnM294N3RGd3dXZkhWdXhXcnZhL3dVTEhvU3RTTEQzNFY2dDc0MDFIcDJ1TlNHNERIVGVwZjdNZ1g3VGt2b215OS9aZHozVlJ2MkhkQmVMaEVRTkVZWlFObmhuUkh2bWozT1JHQVR5TDNOMy92b2ZEYmxDZlplMTRFQUZxVGgyM1RtZkdiVjNrZUhRWFYvS0s2Ymg3MnVaODhYQnQ2TSs1cGNHRXVOVHp2Y3JOeGQwWmxDL25COWg0WDUvOTVPcUdYQktMdis3RGc3blBpM2VmczE3UDdFREJiOGRWN0ZLdTlWQWQzMmRPaWV2c1JlL1E3RDY5N1RTcE9rOXRsVUZqSEw2eTdSQUNncm9QckVtMjZ3aUhqakQ5c2h1eXZjZnFGVTdqb2xYV0JBR0MxWWYwN3pGMk95VGNINU44YzhQQW8vc05oMlErSGU5ekhQOThyLzl4aElYVkozYjBMYnZ1NHh6TndhU041eTBmaHZSUURZSEdtU2dBZUhwbzhRS1VuVGxmKytWN1QvWUovQ2kzK0o0S3JjQlhQVW5vUEwyUHVjREUwOTBVdDdoSFdUclc1cmN1NUdHYjQ5Wk8wSmRYTUZaZXRjeUh1clYwYWZibUhPbnQrL09tUWN6a1pDcnVjcXRaZ1FrYlBqVVl6cXNDcElMbnBjbWt2akNjWHh3NjBkTndTRitrd1kxSHViTEs3Y3dhUVhGYmtlNmkxYzNTUXI5VzkzYUdqNkxOZDZ0R09PcEN4b3F2K0NyRzNwV052U3dmN2RlWEFXRVRPa2dUK2F1SEZUUTB0bTN3clJvbzVIalIxRkwyNnZPWlMzWHZBL0ljN1pWdHN6RHNsRmZNaVFqTVYwcDlyR3AwVjlJUlRWSU50LzdheVBvVFBBNEJLblVIZms4WFRVN1RCa1I1MmUzeFVpbFFNQU45VjFWZnFEUUJRcnRPZlUya01OTjNrZUlkM1VvdGJBRUJPY2dIQVJOc2FqV2JXdng2UjV2OHFLbjgrZFlCekhWY1VMZkZMeGZzZEJJRWpJV3Jtb0toTU4xcjhwNTJuV090bnBMcjk5ZTM3MksrYkR4V3czcjR5c1dEVGUvOEhBSi85ZW5EOW50T1BMWnMyZC93UW5kRThlK1VxdHNPTlU3TzZ2U2tjWjFMcGRHOWlMUWpzeGhvKzlLRnAyMmZyRHo2NmJLcElRUDVuNWZWN1RoWU5IaEE1ZUVBa0FIeTM1VGdTOHlaRTJTMkRuS3ZQVlRYWXE5eTRWelVzcVdvVzhzbkdOaFd5QVJrOUpIRmZib2xLYXlpcWJFSStKMzA4MWo0QUtmUXBpc1l4ekd5bFhNVElZWUV5SE1QMFJvdEsxMk1iWEZTbzh5ZDRzSEpDMWgvOWpoKzIyLzFKT0FUKy9iWVRqOXc4bFU5eVY4eXpCd1pPRjlkOHRIYS91NXZ6eGRxV2wxZHZYakYveklqMEJMYXhzcjZ0cHJsejUvSEM1KzZ3VzJhM2RtcU81SmNIeUVRb3puR3NvSWNvZm45ZUtWc0xjVXhHNGhzUExFQ1JqL2QvM09QU3lHTEYvREVlWTdkeEVVRW9pbU96TWFpc3BYUEdRMUZsMDR0M3pSa1lFL0xVcWwrYjJ0WDNYRDhlWGZ6amhnNTBYNVV6amhhVVgwbHh6Z09uUyt0YnV4QlpqM1ljdzREdm1FVnAyc2FHVmN3V3FxQzBEbm4zdDNWZFJVbkJYUXZIVGNsSkJvQmZkdVd1L3ZXZ3M5WDdrdWs1V1NreFdTa3h3NUpqWHZ0aUN4cHJJd1luT0llQ1dLaDFSbWRhSFBucUtLUTlidm95aHorNGtFOUd1dzNTTG8zQlkyQURKYmlzWERJWm5XZ3JSWCs3K1JoQjRDTUhkMTlwZFMyZHJaM2F4NWRQWTUzbE54N00vM1Q5QWZkVm1TM1U0Kyt2WC9Ya2twaFFwVlRFLys4ak4zNjY3c0RhM1huc05qKzZiQ29LMTMyOThTajY2NUdERTNSR3N5KzArR1ZoeVl3Y2RMMnRlZkhXWnovK3JhRzFhKzEvN25YdXdPTnlBT0M2Y1lPdkd6ZVliYnorOFU5TlYxQmF5UTgvL2x4b0ROY1cyMkpqTU5zZlZlZUx0bUY5YzJYeHRCNlBMRmpmMTY4MzQzcnY1Vmg3aHkrVW5COStYQW42TkU2N0w4dS9RZW5JWHVBZmdMM2duMEtMdCswNTVVTXZ6eEJFaG9pVHZOcm1YbnB4dCtKTDFrNmZyTDB4VG8rejQ2TzNPQzhzRUhmaTB5bXQzcXJTTlczWW4vajRjbmJJYzVYU2tPa2ptN2NjOXZyWEpKY1hKRGYxV2hnSzR4Q3VsZi84aE5XMWlyRkJTbmFPUDluUnhYNWdWY1BqZzVXOTBPSWNIRC9jMXJrc0xoS3RaTHdUTFQ0dU9BQmRCWjBXYTZGYU85cTc1dGNYMU9pTkxDMHU0ZnpSczFPaFdvdG84WFNaWkZTZzRsaDdsNDhMY2gybUh5YWF2dG9LOTM3QkJiWHVncnA4ZEtCaWNtaGdzOGxjcHJYWDJ5R2NSalNyRnMvclZIMlJNeGdBNWtlNlRtWHI2cHJXMXJxYVNLRHdDY0t6NTBvdmFydUwrYkMwZUlmWnlvckhrYkg0dHNiV1FCNDVOVFFRVmVCME43dTNjeHlNWHl6ZXp6Q2FyVFZOSFJ3T0VSRWtCNERtRG8xYTEzM3d6UmJLK1N2cHZhQXV5MXkzT3d5c25VRnlpSDgvdURBMVBueEVXdHlUSC96YXFkRVhWemROR1o0TUFEZE1HWGF1dktHMHVubEVldnlFWVlOUWY1R0FCd0MrOUVHVWxscG5mUDdPMmF5TTJzWXcvLzF1SjZ2OURKTGJOVHVkNnU2cmtXV1daV0pYVGMxajc2MUZIMUlUd3YvOWZ3dGxZb0ZLYThpOVVKMTdvUnE4QTNQd3JiTlhycUo5Q0hlNVM4VW5aU2V4OG5DMXpqajNrWStXUHZ1RmM0ZE43LzJmVEN3NGNMcWs5NUtiVnFxN0xnT0I0NGhxZC80N0RvR3o3UEQ0WVFQWlErcU1tREI3Z3RHTWthbXA4UjVTUjE5ZnMxWEE0dzZNRGhrWUV6SjRRTlRRcEdobmJ4T2tYbS91VU04ZE4yVE43MGRjR013RkV6TnZuenRhSmhZWVRKYThvbXJFOXlHSG1VWFRzdG0vUmc0WUxDWGE2TjJ4eEJjTVRZcjJ1S2NBOE16dE01Mi9UczVKbnB5VHpINmRldCs3YlYzYWdURWhFY0Z5bG5SdWFsZkx4SmRJUEJmeDdaY29lMjFjMWxOU2Zta2RhNVJ4MDFPZlRjNUp2bUh5c01nUUJmTGZlUEhUamF6dnZGSXF1blBCbVBLNnRnMzd6bHpPUDF3Mm9rUHM1MkxSdE95VStQQVhQOXZJanFrRHA4dW1qMHlMRFErSUNRdjQ1Sm1ibHp6N1Jidkt3MVRnRGJQR3BOOS80d1NQUDQxSWp4K1JIdS9TdUhyRG9SKzNuOXh4clBEY3hmckpPVW16eHd3R2dHYy8vazJ0TmQ0eGJ6UjdlWE01eEFNM1RYUlo5cXVOUjlmdHlXTmQ0QzFXU2lMa2U4ek1RT2pTNkdNY0Z5R2JvQUFBVDkwMkkwZ2hRZUdmdUlqQXVJaEFtVmlJQnQydzVCaVhOVlE2NG5COXc2OTd6MlFNaXNwSmpRdFNTTjVhZWNPS1Y3L3g2S3ZqMG5nRitYdCsrT0dISDM3NDRZY2YveFQ4VTJqeDVpMkhyNlRrNXBYUTRzSm8xelFmWTY5ME00STc2V3p6bEcwZGMvY0NETU1NMVkzNnlrWmpUWlBOWW8yOWF6N3BsQi9kdmkrMzZmZUR4cm9XVlY2UlBMdmJyRE53VWxiSHNYUHVCTDB3SVVJNVBGMldPY2htc1phOHRKcnhicStKdWZFanpDWExDbHdEaUFwUlprb3VyOTc2bjQ0NjhrcExHRThJNlhaUU9kR3VZait3dEhoT2dKeVA0eVl2VkE0R29MSlMrVjJhb1FvcEFBeVFpRUw1dkdhVDJkbEI1WEJiNTVXSFJVeE9seEFYdnlydmN3SUN2MjlBYkpsR1Y2YlYyeGptMWNGMmx1VDlrcW9ETFIyencwT2loWHhrQUpMYm9XTDl4R05GZ29uQkFWa0I4c2ZQRmhuZDlCVnNSYzFyclJxa2lFTjhrcFhtK054anRwOFlISEI3ZkpTQXdDT1M0cC9NTDBiY05PNDA2ZlRaVzd6UmFHYlBvNm5ubk1EUzRzK2xKdG9ZdTRlNGtzZjlZR2pxZDlYMVJSb3Rvc1U5QWgza2ZsU0xadzZLOXFIWFh4VVdpcnBRMGVoajUrMUhDemNkeXQrMjZpR2tzTjU2cE52UVFNRGpPaXUxdWQ1cGNiWUtwYnRZbGNzaFhyeDdEcUpXdTdRR3RjNEFBTnVQbmw4eVBTZFFMcFpMaEt1ZVdJeDYwbzdCUlZHMGozMFFlWDNmalJPY3R3M0hzUHR2bXFnMW1KRUZCOTlCMTFxZG9zdnM0bHp2RWJpcWhuWWtJbDR4Zjh5Wk4zL3M5U2gyRTFJdUZnZFhBcmxFK01NYmQ3SmZFYzA2YlVUcWVBZTlxOUVabC9Ta3pnSGdnVGQvWUV0dVByeDBDako1V1ByczUyekp6YmNmdm9HdEpob2ZFZVRpVk80Q2IyVWsvLzNWdGcrZlhCb2YwV1BNSWhWd1M0ZG15WXdjbVZnUUhhcjg4cmZESVFIU2tBQjd1cEtOWVNycjIyUmlnVXdzcUducWVIM04xdVRZTUVTTHYvRHB4Z2R1bWhnZkVXaXhVZ1RPWVIxZ0JzV0dJbStaM29zOVhoTFRScVQyZVZua2loNFJwRUJGVmpzMStuMjVKVWpLRFFCWktiRnp4dzFoR0hqdHl5MlUwNlRIamdVaDMrN1VhYjRjQzNoa2pqOTRRR1JPV2x6bW9HaG56M1NwaUsvUkd3RkFKQ0J2bXBxOWFGcTJnTWMxVzZqVFJkVTFUblk2L1k2WFYyOWFORDBiRmFoTVQ0ejQ0dmxibnZ2NHQ1THFaaFMwdVBkZi8zdmhyam1qaHlUOHVPT1VDeWQrK3l2ZjFEZDNBc0FMZDg4Wmx6bWd2N2FucVYzZDFLNUdWd2dBRkpUVzZZeG1tNDJoYlF5S0J0a1lobUhzU1Joc281V2lEQ2JMc3g5dCtQREpwUWF6SmNaaHJkTUxUcHl2NUpIY0N4VU5yQm5MSGZOR2ozWHN5SmlNeERFWmlXeG5BWS9MR3VVakhEeGQ5dUpuRzlGbnduRWVMK3NtYTdKWW4vNXd3d3NyWm8vUEd2VFd0enRVT2lPeVVIZkhMZGVOUk9XRmE1bzZMSDNOQ3ZYZkgvM3d3dzgvL1BERGozOE8vaW0wZU5TeVdYMFdNL091UUFETGtRakpvQjdPUVZhVlQvVTJjYmR5OXU2ZUp4aUJTNUppTVE0aFNZMEhBTEF4RjkvNnp0c0ttemNma2cwWmdEbG9LWXhEaE0wYlYvdDE5MU0xTHVBTmVHSTVTNm5qUEs0OE82WHJ1S3ZUWXZldWlkMDgwODBXTDMydklTeWFscVVjUGVUUDNvckx3LzNiajEwNmtPSWRzU0lCc2dVSGdHYVR1ZFpndi93cTlZWldzeVdZUndJQUQ4ZUhCOG9QdHZiMk9uMnd0V09vdzRsbFhMQnliVzFUdkVnWUtiQUxMUSsxZHZTeXJJK1FPRjMyMmlzMitmR0lnUkxSeUFENXlBQTVBTHhWWE1GMWlLbHdER3dBUDFUWFA1T1NDQUNCUE82czhPQ05EUzBBRUNuZ3Y1MWhWdzVPQ2duYzJ0anFzazdXTWhzRExGWjBDZjBnT2dzbTc3bUxIQndUOXJRbjRqZ3B2dmdFNGZ5cnNOZUN3RGhBRU05ejRaVGhnWElCZ1NOMzhvY0h4YjFhZUpFQjREaUZJbGdDV21PbDdzL3puQStPUEZWaVJRSWN3OWphb2RzYVd5L3E3UHBCckdkd1QrWTRVS0g4YmtVYkY4UENCVHhPcjZvMkxvWUpDS0ovQXcvdlA3Nm92MVoxRGFKZHBiditpVTk5NlVuZ1dHNVJkVVN3UFVzaldDbEJaU3JSMTBYVHNoZE55L1psUGNoMzI4WXdsVDNqdm1JaDc5Ly90eEM1bWlDSkt6SmUwQnN0VDd5Lzd0WDc1a2VGMlArNnNyN3RURW50RFZPR0lRN1V4ejRCTXRFN2o5d2s0SEV0VnVxTk5kdE9GbGFtSlVTOGVQY2NxWWovOHQxejducjl1NHI2TnJidUg4ZHB2SEFjTkxyUmNlZWFPMjRJYldQT2w5ZlBuNUNaSEJkbXBhaVZiLys4OFVEK3pUT0hweVZFakVpUFAzRytFZ0JDQTZUVFJxWUtTSzZMTDdCWXlFZCs2NzBVaEhRMnZuREh2dHlTZzZkTEgxdzhtUzF6aW1PWXV5YVV5eUhZR0FEZEwxbldmY1czbTQrOWN1OWM1R2h4N0Z6Rm9UTmx0YzJkSythUGNTN1RldWVDc1hjdUdNdCt0VkQwMVB2ZTNYU3d3TVl3UDI0LytjWURDMGFreDNkcEREL3RQSFhvVE5uSndzcVI2UWxXbXA2U2t6d3BPMGtwRXcwZUVEbGxlQW9BRkZXNjBsZ2NBbWNQTld1dFEzaHFSS2h0NlFTQWxrNE5XNkdSeFhNZi80Wk1kUjYvWmZyUXBPaXltaFpVNHBYZFpqc3RIaXdQYkJBanliREJaR0VUS1lROEVnQTYxTG9PZFE4dXVNWEI0N08wdVBaeVFpYVRzcE9lV3pHYi9YcTZ1T2JYZldlR0RJaGNOQzA3UEVpK2Nzbmt4amIxb21sWkVpRWZsWmJLSzY0aDNNcU45aTlvbSszZDczZlhOWGZkZjlNRUhNTUM1ZUlQbjF6eTluYzdkNTBvUXFrbnozMjhZZGJvOUcxSFhSOGRLWXBHVno1enFkRG1hMTl1UVpTNlZNaC83Zjc1QUhDbXBQYmJMZlpDT0VxcHFCZFpOOExqNzY4YmxoeURpT25sejY5SmlBcDY5ZDU1dEkyWjhYL3YvL0x2dTVVeUVkcVNwbmIxNG1kV3Ixd3lHVldGWlZOaG5FY29qbUVvR3RIU3FmbmdwNzNndUFITkhqUDQxdXRHc2Qwc1ZncE5heVNYZzVoMzF1M0hmVGJnT1M1TG8rbnlucGxwMnZicUYxdUdIVDJQMGxaY1hHZ1E3cmwrUE9MRXRRYlRzeC85UnZjcGtJemptUC8rNkljZmZ2amhoeDkrL0hQd1Q2SEY1Vm5KUHZUcWY4Z3lYVE4yVFEydW5KcEhZRzRDWVpzYlN5aUlEbldXYkRNMGJXN3hTazFhVmJyMlEyZURwblM3aThveUJ3bjNuelpVMjE4MWJVYXpWYTF6VnBvSFRjenFqUmFYdVpabElKVXlPMEYvbWJDMGRabGJmVFdzOE9OeTRWeHNzMWlqYzJZa2k5VzZZSWZjZTN4d1FPKzBlRzZIU2svVElvSkFyaXhyYTV0WXFYaTEzbGpyeGVYenNwQW83cjZvV3E5T2xHV2dJMWVnMDJMdGNQUGNQTk9sS2RjWkVzVkNBRmdZRmJxM3BWMUgwZlZHRTlzNEl5eG9XMk9yODRzbTVpU0NEdUdUTElIZUM5NjRVSjd2M2JKbVNramdsQkN2b3VuWDBpL2hadXNqUHJsWTgyNW1Dckx6VHBOSjVrU0ViR3BvNFdEZGxBb1NzZ1h4U05hVjNpT3E5Y2JuVXhPZDJmazdFN29Mb0hWYXJQZmsydWNRS1pkRGVLZSt6ZDdadlhzU1krUWtGeTJyOTgxTHlnL2ZJUkVKMXJ4NEsvdjF0am1qYnBzemluVm45aDBqaHlRZ3V0RFovWm5rRUo4OHN3ejVENVJVTnovNjdpL092MVkydE4vNjRwclVoSWhnaGFTMVMxdFkzdkRJc3Fub3A2ckdkaC83ekJrM0JCRlBtdytkTzNDNkZBQnlpNnEvMzNiaS9oc25FQVIrL2VTaGIzMjdrM1h3Y0hhOVVEaXFZWGM0WksyM1hEY3FTQ0hPdlZDTjQxaEtmQmhpeDlidHlidHh5akNTeTFreGJ3eWl4UjliUGkwbk5ZNmliZXYybm5aMlpVSDEvVGdFdnVPamg3MGRKV2ZScUVkNG83RysyWHpzOE5tTHppMDN6eHp1SW5IbE9vYmh2QW1ablE1K05qbk9ucSsyZUhvT1M4TkZCbmNYZ2ZqZjF1TS83L1RnTW5mVDFPdzc1bzBHZ00vV0gvejlnSWZha2hhS1BuU203SU9mOWhhVTFWWFV0NFVIeVJkT3luemwzcm5JL05wc29XeE9RU3d1aDBEMElwS3ZUc3dlTkhkY3h0eHhHWUZ5TVpMejN6Z2xDOVZYQklBYm52ejBhSDU1VktoeVFGVHdpdmxqQmtRRkkyTnhsdzFZTm12RXNsa2pYQnJuamhzeWQ1em55SGQxUTN0K1dWMVJaZFBTR2E0MjYyMWRXbVRqamdKQ2ZCN1h4ZFc5cVYwRkFCSEJpdEFBS2RMaHBpZEd1QmlYQjhyRkh6eSsyTG5sbmU5M29lcXNpSGdGQUozaE1tanhYU2VLcG85TTQ1R2NJL2tYRDUrNUtCVUxsczhhTWRxaFNwNDFPcDN0V2RYWS9zcnF6ZXlvdWRwWXR5ZXZYYTE3N281WlhBNUJjamxaS2JHSUZnY0FxVWl3UDYrVVBmT3NtUW5qYzBTenVMSUpIWHcyVDBXbE5iQm1NcUVCdmQyUFdLQnF1dlV0WGZXdFhTaXdWOVBZYnJGU0tHeGdkWlRxb1dqYnU5L3ZmdmY3M1FDdy9jT0hoSHdTbVJleDY1bWNrL3ppWGRjQmdNbHNaVU5RazdLVEhyOWxtdlBmUGZmeDcwaEYvdWFEQzVHM09GdFRBUmtmT1hjbXVmWnhhcmhNV2h3QUVxT0R5Mm84bHp6Qk1IaDQ2VlJVVjhCc29aNy81UGQ2LzNPMUgzNzQ0WWNmZnZqaGh3LzRwOURpdGl1b09ZUGh1THRoaUkrUUQzVk56TlNXOUdaT3lnSW5YVStOK3k2STRuc1UrVFhXdFRDOUNzZmE5cHdLR0p1Sk8wbFh3aFpPcUhpM096Rzg0OUJaVVVLM0x6QXZORUNjSEtzcjlyekJYS21yRllseTFHRGxxTUVlTy9lTzFwMG5XclllNmNPQ2ZVQmRjMmR0NlYrc0xxalpiQVc0UkVWcGI4QUJ4anFsTzB3TURwam94Skk3STFVbVVaTGNUdThqeGNvd3g5cTZrTTFGS0o4WEt4SU1EN0FIVWZwRktoNUFjdFBsM2ZWcEM3cXVLRi9lRzVJYzE2Mno1N1V6MXRjMVBaMmNvS0dvVGZVdEZvZXJ6SzZtdHNRQk1XakhNeFhTTTA3YkZpYmdrVmZINytYS1lhSnQzMVRaci9iaEFZcE1KNEpiWTZVK0xhOTVPdGxlaFd4SlRIaUJTdVBzM0lSMDJiRWl3ZDBKdlNWVGIyNW9NYmlwWDNHd2k4ZWRpUkNObFZwK1BOK2w1K1BKQ1VQa2t0NUxqMFlJK0pGQysvVmYzeC9SRjRUOHY5bzhjRmxRNjMwdEM4a3dES0txRWJsc29XaWF0bEcwN1Y5cnRrcEUvSWVYVGdHQVRRY0xlQ1FIbGFkNzUvdGRSck8xckxyWmVTVkRrNktSTmZtcHdoNlZ5MGt1QjNIaXg4OVZ2UEw1WnBsWXNHaGE5czVqRjFqT2tiWXg1eTdXbzg4NGhnMVBpMFBXMk00WjdyMzNZWTJuRzlxNk9TQ1dENG9LVVFKQWJaTTk0QmNmR2NUMmlZK3dmNjZvYjBOMFc1QkNEQURueXh1R0RPeStEM1pwRE51T0ZzNmZrQ0VSOFlNVWtyWXU3ZGJENTNOUzR6Z0VQbTk4Qmx2eU1UUkFla21uNlN0QmE2ZTJ2SzVIVE4zWjh4MkJ5N0dIdFJBbjZJSWJKZy96dUdhS3RsR2VuaHlzRGpNUUswMGJ2VmgvMkJobTEvRUxvNFlrM0xWZzdQRDBlTVNCbWkzVVY1dU9yTjJWeDlMaTJTbXh6OTg1V3k0UjByVHQ5UyszQW9DUXowTkhHMEhBNDdLaVdwWStQWkJYT2lBcU9HTmdGTkxKSGpwYjV2blErSXlMZFMxdmY3dlQ0OEZoMGFuUkk0TGJwUjJweFVNRHBPRkJjZ0NvZGlLZ2tUVUh3NENONmZIQmVmR0JNWFlYbXJyTGREaDU3TDIxUVFySitHRURYN3g3VGxKc0tBb1UvYmIvekdQTHBxRlJjTEcyTlNVK0xFZ2hZWDNHL3hqc3p5M1I2VTJ2M1QrL3JVdUxhR1dFMldNSDMzcmR5SDI1Slorc1BhQTFtRkNzQ0FEMG5pamdJSVc0elZNcGdpdEVYSGpneE93a0FOaHpxaGpESURzMUZnRE9sVGV3Q1FSV3QzdVdYQ0pFaW40WDd4ZHVkMDVKOXhBUThFZ2N3NHhtNjU2VFJYTzh4R0I2UWJBaldVRi8rVzVMOXl3Y256a29hcytwNG45OXRjMjVYY0Rqdm5EbmRTaGtZcVhvNXo3NTdZcHVjTXpmL2Y3b05ubjY4ZGNGampFMjVocDlDUGZERHovODhPT3ZnbjhLTFg3aHlWVlg0aTBlZnNQa1BpeklDMVlLNHlKY0dqWG55MzFaRm5lelBuQTNVWEdtc0FGQVgzVUpwenphWUdvL2VEcDRtbDFkeFZDMHFhRU5JN21NZ3dsVkY1UlpWVHF1MHd0aDRJUmgzbWh4ZnBobmR2VWF4eSs3ODQ3dXlQdXp0K0x5SUI2WkpBeVMrTkRSQTRZcVpWSTNReDZQUUFRNnNnM3hoZ090SGF6Nzg0eXdvRUFlQ1FBMmdNTnQvV0JtZWxkaU5PdWtZYUp0cDY1QzdVb2NZS0RFTGtBcjlVS0xuKzVVZjE1UmU3aXQwMFRiY0FBNWw2T3lVa2ZiTzIrSml4UnpDQUNZRmhia1RJc1BrTGltVFZ3N3NETE1Ya2NHU1NpZm45bFQ5MzI2VTMyaVF6VWlRQTRBVmhzVHd1T3ByTjF2L3I3Ym5qNlFWM2p2Z0JnOVJXK29hOUpTTkE3d2VISkN0bElHQUFkNjVxK1liRFlabHhQRUk0TjRaQ0NmVjYwenNQcHhNMjBqdllqSnEvVkdSSXZURE94cXZoSS9vUjU0Nkw4Lzk5ZXFya0V3RElQNVZtMU5yVFBPK0wvM0NSemJ0L3B4QUhqL2h6MDdqcDBQQ1pBMXRxbFkyK2pjQzFVQmNqR2l4UStlTG5QbkZHNmJZL2NUMkhPcUdJbVJrK083aTJyOHNpdjNzL1VIYlF3ektEYjAxdXRHM1hyZHFOdGUrcnFxc1oza0VNNStCY3RuajBUdUZrZnl5MWw5OXlYN0lDc1Y1T0x5NjE1N3ZjSEJpZmFibzBwbkJJQXpKVFZJK0R4cWNJSll3Tk1aelFJZWQ5UVFlMHdJeVpEVEV1MDM2OEtLSHJRNEFQeTA0MlJGWGV2V28rZEpEaUhnY1kva1gxUnBEWEtKY083NHphOXExd0FBSUFCSlJFRlVJZDl0UFk0MHBDbU9vcFRuTHRZZlAxL3BjbnhrSXNIaTZUNTUwWGhEUW1UUXlNRUp6aTN1c2xtQjQ3SEJaR0hMSW5UTHRKMGJXYXVISzBSTXFITE5TN2U1T003clRlWWorZVdJRXljNXhDMXpSaTJiT1FMRHdFclIvLzU2Ky9GekZRRHc0NDZURnlvYTNuMTBFWWJCTXg5dU9GdGFLK1NUWDc1d3ExSW0yblBTcmp2ZWZLamcxdXRHSWg1eno2bmlMbzFycEtla3VybTR5bDd5Tnl4UWhxb3lWdGEzRlRpQ0tHd2p3aVVaMkNFRG96UTZJL0k4a1lyNEdyM3AvaHNuN01zdEthbHVibXhUSXhNZWRKMVVOM1VnYzV2U21wYTN2dDJ4NXNWYmp4YVUvN3p6MUVkUExkMXpzdWoxTlZ2Lzk5b0tObUJERURnaTl3R2dwTnExUm5Fdm1EazZiZW1NNGV4NjFEcmo5OXRPbkRoZitiU2pRS2hHYjNyOC9iVy92bjIvV01CYk5tdkU1ejFkZmE0MmNvdXFIM25uRjdQRmFuS0twZzlMaXVHVDNNblp5ZTk5djV0VmZOc1lSdVYyK2dEZzBXWFRsRkxSTXg5dGNNNjZ1RUlRQlA3TUhiTndES05vMjZhRCtXTXpCaUNwL3NuemxTd3RibkhMT3NwTXNrZC9xM3NxN3Rsb2piT3krK0NaMGp2bWpYNzJvdzBSd1lvKzBPSlJqaFBhQnpWM1Vsd29RZUJpWVErZFJHU3c0clg3NTZQcDJtQ3lQUC9KNzZlTGF5NTN6YzZ3TWN6ZisvN294MlZCUU5yQ0ZWYURtV2hTWFJYU1FDcXdXU2d3V2J1ekZRbUNvV243SFlyUHRRVks2QlkxeDBwN3ZHY3hieTFycStzZ3RwK1ZsRFY1OWd5OEdzQXhaQWZsWVpPNEJPTmxVL3NUSklkaEdMaXFmMFFRekxSMC9kN3pRZ3Q5ZGIyNS9QREREeit1QmZ4VGFIRithS0R2S1p3dTRFajdTSHVGekJ6bGNzYzAxYmRhZlZQMDRHNTJoRFpMeitkNERJUTkxZUtHeW9aTHJyWjliMjdndUtFWWgrZzZVZGk2KzRUVnBUYWFqZWs4V2hBeWV6VGJJRW1LNHdVcnpaNjhOZmpoUWU2TmZseHJtT0JGRys0UjQ0SURlcWZGeTdUNkpwTTVqTThEZ0FuQmRzcnN2RXFqdWpJZmNBbUh1Q2N4WnBoQ3hyWnNibXpSWEFXN2pEaXhrTFhBTHRWNHBVaDJOOXRmakVNRnZQOW1waHhzN2RqYTBIcXN2V3RhYUNBQVpDcGtBU1NYTldESmtIZHY5cnNsbGQ3WTlza2hnVGU1VmQvMWlQTnE3YUdlSTI1aVNFQ0tRK1QrUzIxVHU1TzlqSWhEM0JZWDZiWU9YL0ZWWmQxZ3ViVE9ZRnhWV3RWcXRpUTdwWUFnV2p5dlU3MzAyTm1sc1JIWGhRY0R3TmJHMXZOcUxkS1l0NXN0SzA5Zm9CbG1hV3dFU2tHWUhCSzR1YUVsUVNKRXA3SlVxMTlYMXgycnV5NDhlRWxNaExPeWZuMWRFOWRScmRSa28wbkM4LzNvYkpkYVMxSHRab3ZGWml0Uzk3KzAwQTluOEVqTzZ3OHNPRk5jdTI1UFhvd2o5dG1oMWdjNGhVdUhESXpxVU92cVcreWN6clFSS1VNR1JnRkFRVmxkVTd2cW51dkgzemhsR0tKS2FkcjJ3bWNiaitiYmc4R3NwM05ybHdZQVBueHFhV1ZEVzIxVEp3Tk1UbXJjc09RWXBEVjJadmN1MldmUHlXTGtaRDB4SzBtbE5lUVYxeVRIaFNIemNRQkFIR3RoUlVObGZWdDhaSkJZeUh2bjBadjJuQ3llbURVSWlidFBGbFloNndsVVlvNjJNZTRlMXMwZG1rMkhDZ0JnV0hyOFU3Zk4zSGpnYk82RjZxa2pVcFJTMFppTXhJT255d0JnOUJDN3RjV21Rd1c3SFlZU0xDS0M1QjVwY1FMSGhpWEhBb0RPYUNxcTdJMHd2WDd5ME9zbkQrMzkzQVU3aVBMcm4vaVVOZXRnUzI0dWUvNUxqeVUzcndRMXpaM2JqeGJPSFQ5RVp6VHZPRnA0T1AvaTh5dG1CeWtrN3orMjZLRzNmMDVMakxoei90aGdwUVE1SGIvNDZjWXpKYlZvUVp2TmR2K05FMURnWnNtTUhJVlVPRGtuV1NrVHFYWEd6MzQ5aVBvRXlFUm1LNFY0VEpXMm0xVFZHc3lvb09pV3crYzJIeXBBaldNeUVoRURYbkN4bnJVQVNrMElSOWRoWTlzbGdxeENQcmx5OGVTRms0Wis5TXMrMUJJYkhuanVZdjJFckVHTHBtWGYrZXEzRit0YUgzanp4NnJHdG05ZldZRmNPR1JCcnVWVnZHSFU0QVM1UklnY1ZLb2JMeU96cXFDcy90R2Jwd0pBYlhQbjd3Zk83ajFWTW10TSt1cm5sck5PNVFFeWtWUWsySEdzY01IRXpNWFRjMDZjcjJUektoQkVBakpBSmtibU1ONGsvMWNDTml5QndDTTVnd2RFQU1EWjBsb1V6Y29ZRkEwQTdWMDZtNmNuY0pMRFNZb05GZkpKMzJueHhLaGc5TUhtS2NHSXl5VWV2Mlg2b0pnUUFQaDkvOWtPdFg3cHpPSG95T2NWVlpNY0FrV0RLS3JIc255U2U4ZGMrM012ZTRraXNJZmFXZG10TTVodmYvbHJqZDRVNFdSRzVCRkJDb2xFeEVkRU05dVk1Q2dRaXV6c2ZVZDBxQklGWXdyTHU4L3l4S3hCVDl3eVF5UWdVZURucVZYclVmcUxILzJPais5c0RwYlNld3VGbisxU2tJVHRoNGYrbjczN0RteWpQdnNBL3R5ZDlyUXM3KzA0VHV6RUdjN2VaSkF3QWlRRUNLdFFHZ3B0V1MybExSUUtMYVcwVU5xWEZzcUdNdE5BZ0pCQVF2YmUwM0U4NDcyM0pHdExweHZ2SHo5WmxpWFpzVU1nNi9uOFpaOU8wdWtreTlMM25udWVWZ0I0ZjVmdTJ4UGFqRmpmUzNkMUFNRHphNHduNndaMWNtZEt0Ty9sZXpvQTREK2JETHRMUTk5TW5ybXBjMHo2a0h2c3ZMZER2K2xrNkprdVk5STh2NzdPckZHSWJkM01jMS9HZEZpSDlzVi9mcDd6RjR1NkFXQlBtZXJWaldkNHdSTnpSN3Nldk1vQ0FHOXYwMjg5cFVtTzl2M3JuZzRBMkZxb2ZudDdWUGo2eTJmWXJoemozSFJTL2NHdUtMbFVlT1FheTlnMDcyTWZ4NUZOblR6Yzg4ZzFGcnVidnZmTkJER3NLancvdzVzZTYwdVA5VlcweUN0YVplLzlva1duN1BmTGZ1RFp1WHE4NDk3NTFvanJIS3BRL25OOW40bGlLMy9aTEdOZzAwbjFlenQ2Tno0LzAvUG9Za3VyaFZsL1FyTzd0RGNsR0pISVBuTnpWMFdMOU51VG1tUFZFVTRnZTNWRlcwSVVIN3dyL3J5OEl6Y2x3cHR6OExONTlYakgxR3pQZjNmb0cwMytjT0NQdDNTT1NQUzFkVE9QZlJnM2NHeHQxSEp2M3RjT0FHOXNpZHBSckFhQXBWUHNkODZLa0VXc1BhSlp1Yy8valNaS3hUKzV6SlFaNTB1SzVzZ0RmLzcyemhHSkE3MG0vN1hCc1AvMFlQOHRJb1RRaGVaeWljV3puL2p4SU5ZNmwrUUpSdjJFME1iaTNjZkxCbmwxUmhFNlpTdWtpWW9pTVpicFd6RGlIRVFzenJ1OURSOTg0Mm5wOUFXZEtLcElpZk0wK2MvT05oOG9qTHRxV20vVEdBcU1zOGUzZkxrai9LYVVxUW1EZkN6b2ZORkltSW5SdmFIdHYwN1g3dThLclU3S04raWVIT1VQZE5KVWlneTFzbTdBa2JDN08weTNwU1VCUUtDMGQrQ081QkZOak5ZN09aNmhLSzFVa3ExVlQ0bU9VZ1FOQ2l1MjJ0YzB0b1ZmYTVST2MydTZ2eVR6bGRPMTRaM0J6MmlVM2w5MHp3cGlqY09WZHFieG1Pa3FwWlNpU0xQdjFRMys3Lzgwd054NDQ1ZU5iUUNnWXVqSlJ2OGU5Z3JDVWJPMXY1bVFMcjdmT1hzaG1sMmVYWDJiMHVUb05JRlkvSmk1Ty9nSmlwWkp2MHNzYm1GOWZ5bzZYZTkwazVBZ09MTW1EMFFFOEltaXJDZTh0bk5jb1BjeHVRZ0FQcTF2c2Z1NG0xSVRsUXdkaVA1ckhLNi9sbFR5UVR2RHpmTWgzV2FrTkIxOGZvQ3Vuem1GQlJicm5rNHpBUHh2UnY2MVNYRmJXenMzdDNXeVozdjJEeHJZL2N2bUtPWFMrbFlUQUV6TkcwYWFXalMwbVFOZElBQmdkdjd3bXhaTVhMdXo0TitydG1ja0dYOTFoNy9adDl2cisreUZud1dQaUdRNVBwQ0pCL3BjZDNVN25HNldSRTdCL1pGSjN2M01tK3VDUTh3enJsTmMzZnpmZGZ0WExKbEpVYkJzL29SbDgzdXo0NjkyRnBETVdoVGhoUTgyL3Z1M3R5dmwwcHlNaEVBczFXbXh2L1RSWnZJektSZXRxRzhiSUQwY2tSNnZVeXZ1V2p6OTFjOTJMSncyaW1UeHU0OVh4QnEwOHlhTkpLbjY4ZEloMUdsbUpzZSs5S3ViU1poT1luR0dvY211Vmlsa0tmRUd1OVBUTUdEYkRYdFFXNkdrR0QzWlAwTnFZTjBmcHVldmZ1QnA1YTkvdnJPOHJuWDdrWEpTTXZ5N2YzL3grdTkvRkd2UWZ2emN2WUh4ajhkSzYxLzQ0TnZnWW0xUmhCYysyTFJzL29TRlUzUEhacWVRaWF3QXNHclRFZExGWXRTd3hCY2Z1Vm5iOHlIbjFrV1RlVjU0NTZ1OWdpZ1dWalRlLzVkK3A0c0hLNmx1K2ZYL3JSNWdoUmk5LzMzMXhVZHVsc3NrQUdDeU9YbGVZQmg2MHFqMDRxcG1raWs3UGQ2YnI1eVlubWhNVDRnbS9WVmUvLzJkZ1ZNVEJpWmg2Sjh1OVU4YzNYcTROR0k2M0orV3p1Nm4zMWhuc2pyYlRkYXJaK1M5Ky9TUFNlZVpxc2FPNDJYMXBHVjJ0Rjc5MGZxRFY4L0lVOHFsTHp4ODAyTXZydzZPcW0rL2FzcGRpNmNEd0cyL2Y5dnRqUndEblVQNUk5UElZUXpTaFg5c2Rnclo0RU5oNTA4UXBCWjdNTDFFYnJseTBtMVhUZVo0SWRiZy95ZmVidlpYZGNRYXRJRmUrWisvK0hOeUlLVFQ0bmovNi8xTHJoaFAzbk8ySENwaE9UN1FyTndYZE5BOVNxdDYvc0dscENUZmJITnVQOUxuVTNyZzd1eDkrM2NGVGxMcHoraXNwRC9lZjMyVVJrVTZDd1Ztc1dwVmlna2owd0Nnc2QweTFBTVZnVGtCUlZYTnBOWFBYeDVZR2xoNG9yemh6Kzk4RTM1U0Jmb3VLRXJVS3Z4L3MrVHRUTXFBVGlsSUdQOUNoVVRVS1FXMXduK2dSU1VUZEVvQkFMd2M1ZlZSLzFuUnBsT0ZIcjk1ZGFQaGFGQmdlblpqVVFlRFljU2JwdGlYVGJXVGQrS0VLUDYxZXlNVXZqeTVLcWF5VlE0QU1Wck9vQW45cEdwMStiOFA1cVY2c2hNai9LbTJkMHRzN3JOc05FcU1TZk15TkxSYUpBRGc5ZEZaOGF4Q0prNGE1amxjcFV3eStLWm11d0dnclp2SlMvWGZ1OWRIQndyRGwwNnhBMENMUmJLbDZGeWV1Qm1yNVJnYVhDeHRjMGRPbkxQaWZYS3BtQkhIbVJ4OWdwVFp1UzY1VkJ5VHptNE1iUm5ZTC9wTXBkaTV5ZDU3NWxvWkd2NytvNDZ2am1oWEg5Uk55bktQU1BRQlFMeWUvK2poeUFmVU54V3FQOWdaNFNERUlObmNOUG5mZi9WNDUvRWFSZUJnVDVlTk1Uc1pwVlJJamVFQWdEd1J3K0xZcyswMWl4QkNGNHJMSlJiL29WR1F2SHdoOUQySFhmRDZUQWRPRGZJR0dPVVpZbkYxZG1yd3I5NDJFejlnbWhsZ0w2ME5XVExzZ1Z0OFZrZm45aVBkSjhvNXU4dFdYSzBmM3p2V3p6QmxkT3ZYZTBKYXVNampvNldHUG0wOWVJZmJQYmhwb294Q3Brd2ZWTmtzK281bXhrYjN4bzZDY05RY29XS3UwR0t6K2poOVQ2T1ZLK0tNZGJWTjRhc0Y3TzR3MzVxV0ZIaGxlNFN6NlhieTgrSHAvVjFVWkxYL282dzZZcmc4TmtwSDBtRlRwR21aZzVIWEU0dFgycDM5NWRmQnNvSWFwR3h1Njd3aXpoaXZrTms1UHRCZzVLckVPSG5QUjlwVDNmYkIzR1pFRnRaMzN4SC9tNE9uL3k3YjRjeXM3OWI5L25RbS9MNHBnTmlldmdxcWZqNjAxZ2E5YnlpQ0ptZHlRVi9WNG5vcTVzTGJpSk1BdmRIbGJuVjdobWw2NjBUa0REMVNwMUV5elBRWXc0Rk84M0dMdGQzRGtvM3M5TEt0YmsrcjIzdlNZaHNmNWE5dkRUOXM0T1VGRHlNRUhwZEJKcFZTVktKQ2ZuZG15czRPRXlzTTlqQURHZ3haenpzQUNhcVVjdG1vWVlraytUMWQzeFlTQ1JuMUdwcWlZcUkwS1hHR2wzNTVDeWxVWEwzMVdIcWlrV1RpclYzV05wTXRmMlNxVWk1OWNQazhVaUdiR0tNamJaMERzZDIzKzRxdW5KcWJFS09YU1NXbWJzZVJrdHBWbTQ2UUpzNEJnMW5udy9VSGlxcWFibG93Y2ZTd0pKMWE0ZlN3NVhXdGEzZWRERTdrVDllMzMvZmNoL2ZjTUhOQ1RwcFdwVERibkFjS3E5Ly9lajlwQ0JOcjBKRGU2QVZCdGFJTVJkRVVGWnhqa29weWpoYzI3RDBWcFZHVzFiWWVLcTRGZ0ovZmZBV0pnSThVMTVEbTFJTTBNdDBmMEFkeXcxL2RmdVhvWVVtaytjbUxqOXowOU90cjczcjZ2Y0hjbEVZcEo1M1Rtd2ZSbVNFbTZzeGR1VWIzdE1FWk9MeHplMzBiOWhXcGxiTEpvekltNUtaUHlFa2orVExaSWExZDFuZlg3dDEyT0xRZ0lOYWdqWW5TbUxvZEhSWjc4UHpQbjk5OHhZeHhXU1UxTGNzWFRpYUZ2VFZOblpuSnNSUUZkMXd6ZGV5SWxOLzkrd3R5VE9XY21KV2ZUWDRnMjN5cXNxbWd2T0hFNlliSm96S3Vuek91cXFGRHd0QXN4N2VaclBmZk9FZmVkK0tMd3oyb09RZkRVbUpUNHYwUDhPdWUydlpCVWl0bFNybjB0a1dUNTB6SUpuK2hQQzk4c2YzNHUxL3R2Yk5uMWlnRmxObm0vTys2ZlE4dW42ZFd5bDc1M2UzLytHano1b01sNU5LY3pFUXlrRFBrVCtaN0V1anpjN2k0Vmk2VFBIckhsZVRYL3ZyQ3E1WHl3VVRNQUhDcXN2R2hXK2NGZnExdTZ0eGZVQWtBajk3cEh6SkpTQ1dNeThQdU9uNzY2OTJGVVRyVkE4dm5rai9ZMVZ1UEFVQjZvcjhJbEx5a1pWTEo0bGxqVml5WkZXaUEvdXFuTzl4ZTN4dS8vNUdIOWJrOHJDaUtaSklCQUxTYmh0YTZ2YjdGRkRnNXhzdHkzKzd6ajU1ZU9uYzgrZFBZYzJMSXZmSkpjeWNmeDUrdWEwdU9qWHI1TjdjRzdxS3B3L0w0SzEreTMrMjhQUlF1V2lPOGVWK2ZLbzA1dWE0NXViM0hIbTZmWmI5OVZ1OTV0NDllNTMvN0pjWEZjcW1vbElWK05GUEtoRGdkWjlUNlA4Tm9GV0tjcnZlSk16c1lUcUJlMnhLdGtFYjRLUGpuVzd0MFNxR3NTZnJXdGdpRjI5M08zbzl3RTRlNTc1aHRTek9lK1NVUktNRytOdDk1L2FSK1Q4aUwxZ2gvdlQzQytRMkJHbVNLRXNPcnVjL0lxT1dTREJ3QUxKOWh2M0dLbzgzS2xEYktaNDl5NTJkNmdCSi9NdGYvZDVlZDZIdm1abis5U0xOWjhxc1A0Z0ZnZEtwM1ZBb0xBQi90MWlkSGMzRTY3cTJ0aGl2SE9QTXp2VzZXZW11clB4UytZN1l0VHNmekFyUllRa09QbDljYlhLei9NL3hkVjFnRHUrdFB0M2JGNmZnTko5UWY3SXFjTE9ja2VRSEE3cVpyMmlYa21mTDRhSmxFbkpYakFnQ2Jtem9SZHRKQVpweFB3Z2hTUmdRQW5aclBUdlIyMkNSV0o2TlJpQUJ3dWtXNi9vUUdBT1FTZU9qcVB2L0VLMXRsM3h6WExKbmtrRENna0lvNkpiOWludjlyRjBYQkFLUHN6NmlnVnM3eGxFb2hqRTRKL2E4cWlOUmJXNlArZWtjWFRjRlA1M2YvK2tQL2FUcWJUNm5YSHRIbUpIbWZ1NjBMQUo3NUxJWVhxSGQrMWhxbEhzSTNGNFFRdWdCZHNyRzQ0R1VocVA0MFpHeW15QXRpLzhXYm9UTTJCVUVJQ29QRVNNRlFpSmg1azlYRFEwczRMWWVLaEVFUDJHSEM2bGlGdmdPTE5DUDZ6TUZ6Vmc4VVpRNUFvbE16R2lXalVhYmV2VGpoaGptbWZTZnRKWDFpY1ZvcGo1cVlhemxVRkh3dGJXN28rZGZtQTZmYTF1OGR6RDBxVStPSC8vYXVzOXRhTkNUQkhWU09tTG9qRnRnS0FQczZ6WXVUL0o5NFpzVkdmMXpiTk1Dbm15NHZXMksxQi9MbHcxM2RBd3hMSEJJSHg2OXRhdnU2dWIyL2FEblF4ZnU0K1d5KzRkTUFnWnJyRXFzOTVGSTVFNkZnWTF4UGFOdm84dGg4M0tyNlprRVVBeVhoMFRMcDBwVGVFdHF0MzZIdHRRaHcxbzFvQnRqN0dnbnorcVM4d2Q5VTRQRUc1OVEwd0FpdGY3L1ZPbDBLdXZlOWthSGcxclNrV2JIUmdmRGR4bkZlWG9pVnk1S1ZpdC9rWkJWMjJ5Wkg2NmNab3phMGRIeGEzL0xiazJVdGJrL3c2MUJDVStRaGVJS0cvcEdGRHgwdkR0NjJqSjYzUkFmSE93YnhKb3lHSkZDdUs0cnd2MDJIcTVzNi8vR3I1YVFuOWFwTlI0S0gxUDNraHBta2swbGRpK202T1dOSmk0eWlxdVkzdjlpbDE2cmVmdXF1dGJ0T2ZyYmw2SlRSR2ZralV3RmcrY0pKSWZlMWNiLy92OG1xelVkV2JUNHk4SVlOWmgxU0tSblMvU0JjWTd2bHVYZldSN3lvMCtLNC95OGZ6Wmt3NHNDcDZzQjRRSWFoLy9EVHhjWFZMYVJSZTFaS0xObExCYWNiM0Y3ZnUydjlZNktYTDV4MDVaUmM4ak5KM3dadlpFWTgyYmNueXVwSko1QWJydWh0Vlp3U1ozajM2UjhmS3E0dHEyMjEybDBjTDNBOFQwb0xhWnFpS1VyQzBGSUpJNVZJZGg0cm41aWJUdXBTS3hzakg1ODI2TlJQcmxqczlyREdLQTFwUXh4U1ZKNlJaUHpqL1RjNFhCNkgyMnZVYTBZR3BrUzI5MXV1L3RNYlowL0lTVXVKTTRTUEc2MXM3UGhxeDRrdGgwckR4eHVTbmpDM1h6V0YvQ3lJNG82ajVWVU5IYmRmUFVXdlVTb1Zzc0JGUjBwcW4vclBWMHZuNVQrNGZCNFpmM29PTTNHYW9yTFQvUC80U0lWNFNyeEJGTVgxZTA1TkhwVVJyVk0vOThCU0FLaHI3aElFYUd3M0QwK042ekRiNjFxN0d0c3NUUjJXL21xYzlWcmx5UFQ0UU5KYVVkLys3RnRmUC91TEpSdjJucW9aU25jTGhxSGZmZnJIWk1JbitjT3Nieldkcm05cmFyZmNlZTIwd0o5VnU5bEtYbmo1T1drenhtWlo3ZTdnY2JXNUdZbUI3dmsvZ0Zuamh3TkFVN3ZGWW5PKzhQQk41RGhOV1czcjBaTGVFVFZrbEt0ZW8venAwbGtwOFFhenpVbTY4eGRYTjMvd3pZSCtVdkxUOWUyZmZIdElGRVVQeTlXMmRCMHFxaUhYYXUzcWMxVGV5M0lsMVMwdmZyQXAxcUI5NWJlM0tXUlNBRGhkMTdadzJpZ3B3MXc5dy8vZmtKeHI4dEN0ODVaYzRZL1VCVkY4YmZYT0hVZkx5VEdTVWNQNmxHNTBXdXdWOVJIS2JBVkJKTDFpQkRIMC83REQ3ZjNrMjBNU2hySFluZnRPVnBHV1V3cVpsRFIxQVlDUXN2VEJtSkNUVGw1UnNRYnRLNys3UFhnd2JFcWM0YU0vcjloem9xTGI0YVlBYUlxaWFJcWhhWWFoUDl0ODFIN3VSbFdqSWZucXFFWVJkaHFjUmltODl0UGVsOU9LK2RZVlFRMDlubGdaVTkwdU45a1pocUhWWVpFNitiak5DYlE5ckVEYjVxWUFLQmtqek1wMVh6WE9PU3plZnpqVDRtVCsvTG1SQzJwQ1BTTEplOWNjRzhreHR4ZXJhdHI3T1ZOdjBBeHFidkZFWjM2bTU3Y2Z4UTFtK3VYOFBLZE1JdTRxVVhsODlMUnMvNHVUVk5sN2ZOU2hDdVhzVWU3Y1pMYXdYdTcxVVhLcENBQnV0dmRtdlQ3eXMzalhIQ3ZKZG8vWEtQNjB2SE4wQ251MFd0SFdMUUh3K25nZ0RUMHlZOWs0SFE4QUI4cVY0UTFraWhzVmdYcndtNmFHZmkrSWFPa1VPMDNCOEVRZkFHaVZ3b2NQK28rYTNQbnZ4SmtqM1NUajFpakU5My9SVzhSZFVDdC9lWVB4eVJ1N0F0bngxT0dlcWNNOTcrM1E3eTlYSnVnNUFLanRrQjJxVUFHQVd1NWZKMTd2LzlmSkNkVEt2ZnJ5WnZtODBjN1ZCN1ZQM0dpSzFRbUNDUCszUHJyRkxGazgwYkVnejhVTDhQdVZzWnhBalU3MTNqdmZLb3F3cjFRNVBzUHo2K3ZNRk9WL0ZkMjdvUHVldWRZZHhhcnVuak1BWHQ5czZIWXhXZkhlRis2TWNNQ2p1bDIrcTBRNVA4OE5GRVJyL0ZzMU5zMmpsQXBHcmYvWFcyYllLVkVrenhGQ0NGM1VMdGxZdk9UeFY0Ti9qYjl1Vm1EVUpBQjBiRHpRc2VWUWY5ZU5uamt1K2RhRmdWOHRoMHVhVm0wZS9GMHIweElTcnBzVnNsRGsrTTZkUS9qQ0xBMmI0eWNFTlJRR0N0VEQrMVNMTzZyT2NtcThJcm0zUmJnMFNwdHczZXo2OTlaeE5tZHdSL1hvR1dOQ1l2R295YU5DYnNkK092SmtUblMrUkVrbHc0T3FkL2YxUHhWelQwZHZMQjRsbFl3ejZBb3NBeFZHN2Vvd0JXTHh2WjFENkpRYVFnUnc4YnpOeDlVNFhFWGR0djJkbG9FTHBiTzAvb2R6UEZMWit4a0pBRStkS3A4V1k1aHFqQ3F5MmdIQUUzUnM3SWJrQkp1UHMvWmswd3FhbmhTdEQwU3hKeXhXQUFodVFTT2pxVWRIRGxQMWxGZTN1TDBENzdRTFVJNU9zeXdsZ1JVRVZoQUVFWkpWaXNBTHhpZUs5cDVkTVRmZXFHSm8wbm1teXU0S1BQVVVBQzhDSjRva0U3ZjV1RzliT3pZMGQ0Z0FkMllrejRxTmZxRzA2dVpVZjdodzJ1YndDRUtkMDAwRHlHbWFIRXFKa1V0ajVYSUFjUGc0Q0VyR2s1U0s4Vkc2Y3JzalVBQWZxNUF0VC9QM3o2bDI0RW5pNTU3SjZ2UnhQTWNMejcyN3Z0MWtlL3VwdTBoSjQrcXR4M1lkUHcwQXBLMEtBSkJHMVFCUVdObFljTG94THl1WnBxbkhYL21DRjBTejFYbnJFMitSM0haL1lmWC9OaDVlUEh0c0lERGxlYUc1cy92enJjZjIvMUFoM1pDY3JtOC8zWk44RlZjMXo4blBCb0FGVTNJWDlFVGVBVi90TEFqK3RhU214Y1A2RkRMcC9wTlZaNHptUTVCcThjS0tKbEsrR21nOC9kWE9nbUhKTWVOR3BESU1QWE5jMXN4eFdRUGNpTnZyVzdlcjRMclpZOG12NFFNL0NZdk5HUmV0RFM3Tkxxem84N0doc2QyU0hCc1ZVaFBkM05sZFhOVnZmN2FtZHN0ZDEwNExYbExmYXRwYlVMbjdSRVhFR0RIZ2kyM0hseStjYk9wMkhDcXErV3JuaVpybUxnQll0L3ZrZ2ltNW13NFUvL3MzdDQwYWxyUjJWOEZycTNmNk9INzExbU11RDN2L3Nqa3ZyOXc2d0cwT2xTQ0tMNi9jK3NMRE4zMjQvdURlZ29wM252NXh0RTc5bTd1dmV2cjF0U2ZLR3liMHpHQThYRklMQUUrL3NhN2I3Z3FldTBnaVlBQXdXNTBmYnpoWTEySnFOOXMrM25Cd1FrNzYyMys0bTF4RTF0OVRVUG5DK3h2M0ZsUU9hZk40WG5qbDB4MHZQTHpNN2ZYdFBGYStlc3N4cThQOTFUOGZJSk52aVpNVmpZSFdOSDk4OCt0ZjNYSGxKOThlQ3ZRWFNvMDNhRlJ5QU5oZk9LaEo3OS9SNkt3a0V0UWVMcTU5NlZlM2pCbWVUUGJBOCs5dENGNHRNSk9BZEhjSnROUXZxVzRKRHZURHZmTlZoTUtMdWhZVGVZa1dWemVYMWJUV05IZnlnaWlYU2Y3MW0xdkpFWVhTbXRhUE5oeDg4WkdiQWxjNVhkL2VacklCd0g4KzNURXlQU0VuSTZIRGJIL2hnNDJCTVpWdFhkYXNGUDhIWTE0UUsrcmIvdm5KMW9qZGIzWWRQMDNlSGdlNXdSN1c5L3g3Ry81NC8vV0hpbXFHMmdFOFBscEhab2NXVnpjYm96UmtWKzgrWHJIbFVNbXpQMThpWWVqRUdEM3BxeE9zMCtKNE45SitRNE5rc2pPMy9hdW5kOStLZHRKYi9KMXRVUklHUG5tNEJRQSszSzNiV0tCSmovVzllR2NuQVB6dEsyTmh2UndBeU5IL2IwOUVPQzluZk1aQVJ5azR3Wi8vamtyMkJ1cWpRNHhKODc3M2k5RFdHZmUra1doelU3eEl6UnJwSXBtNHpVM3BsS0pCemQ4MjAvYnl0OUU4VHhtMTNNM1Q3QXZ5WEJRRlBBOHI5K20rT2Q2N2hkOGNWKzhwODM4SXpFbjJMcDl1WDdsUFY5M1daNDdsM05IT1VTbmVydzdyQXVNM3Uyek1uTkhPSlpNY0FEQWwyMDJ5M1FGUWxMaHNxajFlejE4L3lmSFFlM0ZYalhNQXdNWUNkV0c5Z3NUaVhoYnNicnFnVHJHblZPMzIwajlmMUYzZkpYbHFWUndGSXN0Umdkajl1b21PckhnZkFPdy9yYngyZ3AzVU94Zld5VWx6RDUxU1REWDZHazNTSlZNYzVPbFljeVRDYzZGVzlINExPR016RStLVzZUWlp4SE12S2VyNmlmNTNZNXFDNExNRTZIN21uMU1BSytaWnlkZUk4aGIvT2VJc1I0a2lVQlJjTjlGeFRiNmpvRTd4NGxvakFKUTN5L0l6UFk4dU5uOXpUQnVqNmQ1WG9UcGNxZFFwK1ltWkhnQmdhSmlYNS9ydnpxaFVvNi9Wd3RSMHlLcmE1Uk9IZVlJM1E4WUFNR0xramUvSHF2MTZscU5YN3RVRkJxTG1KTEhERTN5QmhvalhqbmNBZ0FKamNZVFF4ZStTaXNVcENVUDE4MjlOWnRRSC95cjRPRnJXNytGeEtxVGJBRTMzdDdJUTFzbEJGaHVWK2ZObG9iY0EwTG50eUNDSGJSSlNveTVrQ1IvMGZVeVptaERTWmNWWmVaYXh1Q3BrREtBSXpxcW03bU9sTWZON1AxNHJrK01rT2pYWGMyNjRJaVZPbVJyZjUwcXN6MVU3MFBjWjlNUHI5bkczN0I5VTg5TWFweXQ4elNLcnZiK3I3KzR3OTlkUC9NMnEramVySXJUV0ZRQUd1VEg5U1ZMSzFReERXbmdYaDlWNkQxS0R5OVBRMEJyb0V0N2hZWG5SZndaaW1rb1I2TEVlYm5kSDZKZVRCZkV4T1VHSGp2NWJjNVovZ09kUms4czl6cUNMK0k1WmFuV1FEN2t4Y3RsdFBYbjBJWk9GRTBXMjU5QkZ0RnkyS0NIbXRNM1I1UEtVMk96SHpWWk9FRWxGLzFGVGQ0blZQc1VZTmQ2Z0F3QmVoTUp1ZStCYWIweks0MFRSeWZGcUNVT2EvTFM0UFFEUTRmR0tBQlFBRGZEVTZINmZpL0JLZi9UZFZUVjJ2TFo2WjBsTkMwa3ovL1cvYlkvY3Z1RHROWHNDNWM5RlZjMWZiRDkrOVl3OGpWTHVjSGszN0R0MXJMUWVBSjU1WTUzYnl3YjZiQVMzU1gxcnpaNjMxdXloS1lwOEpmeitPcWllYzE5dVB4NGZyWnMzYVdTMHZ2ZHZuT055dmVPYkFBQWdBRWxFUVZTRjVnN0xGOXVPQi9kbUlYSGVIMTViKzloZGkxNzZlQWlIejBrNU1DbW5EWFJRYWVxd0ZGYzNsOWUydmZyWkRvcUMyZmtqRms3TnpjMU1qTlpyR0xyZkVyeERwNnBaanYvRDYyc2Z2blgreE56MEEzMHowT2FPYnRLSm1QWHgrMDlXM1Rndm4rTUZxOE5kY0xyaDlkVzdndGZrZWFHc3JuWDhpTlRBNHkycmJYM3BvODBEdE1QZWRyajB1dGxqTFRabmZhdXBvcjc5VkZWejhHek1BWFIxTys1ODZwMlF6aDR1RDB0R2FENzErbGZwaWNhVHAzdmZWTmZ2UGJYcjJHbkhvTSszRzZSanBmVS8rc083SkNUOWN2dng2V095MW13L0RnQlB2ZmJWdlV0bWpSdVJVdGRpK3QvR3d4R0hkbnA5WEtmRlliRTV6VFpuNE5TQmQ5ZnV1MkdPUFRNNWhxS293b3JHdzBYK25uV0JyaVpEY3ZCVTllT3ZmRmxZMFJqNCsycHN0eVRIUlhHODRIUjVqNWZWdi9wWjc5d1gxc2Y5L2NOTndWY25YYWV0RG5mNEZObnZnMUduTnR1YzBUcjFvYUthTFlkSy92V2Iyd0RnOFZlK2JHenYweEJnN2E2Q1NhUFNjek9UYUlxcWJlNThxMmZDNnRrNVZGUVQzcmpjeTNJdnI5ejY1SXJGZHFmbnlkZldCSmFMSXB5dWIzdnVYZjhwSXl6SFAvUEd1bG41dzcvZVhSaDhUc01mWGw4cllXaWFwbW1hOHJLK2Mvdkd0ZTlrMVdNdmY5NXBHZkovc1NpdHNyN05uSjRRWFZUVmZLcXlhY3VoMHFSWS9aL2YrWWJqaFFmKzlzbXRpeWFQekVpSTBxcWtERVBSRkluaFJGRThlT3BDUEFaNWNlRjdjbXFQbDNKNktTOUw4UUpGVTZMVFN3RUE2Nk40Z2VKNDhQL0s5YTdQTUNJVGFUSkRsNDFadFY4WHErT3VIT01DZ04ybHloYUxORDJHblRIU0F3QThIL3BXSDN5YkNxbElVY0FMd0hMK0pSSmFsQVo5bGVjRjZsL2ZHdjl5VzhmZWN0WFh4elEzVG5iY05NMCtOZHZ6bSt2TlZoZDlSYTZMZkQxdE1FbmUyR3lvNmh0NVc1d1NpeE1BSUR2UnUyS2VsYUxndHVtMkoxYkZtZXorcjdSR0xUOXZ0RXNsRjMrNTJQenM1ekZsemY3dm9idExWWGZPc3Nra2NNMTQ1eGxqOGJIcFhsSUhmYmhDTVRhZFRUVHdKUFAxK0NnQUtHbVVVNVI0MzFzSjVDR1BUZmNBd01rNnhUcy9hMVhLeEQ5OUhsUFM2TC9UN0FUL2wrS0hydmEvT1ZlMXliYWNVait3eVArR00zMkV1L0dnZEVxV0d3QTRBUjY2eGtMeTkrQUptYS84WkZETlA4UFZkVWgybHFvQVlIYU9aM2dDUys2T0pQTFY3ZEx5WnYrT3ZUYmZTVkgrbm9RZjd0YkxKT0lkczZ4NmxWalNKTnRUcXBxUTZabWE3U0V2aVdQVi9oT01mRHhWM0NnYms4YVNzTHUyWFVwVDRvSTgxL0laL2dMLy8rM1hQZlp4SE1kVGFiRytYMTVyRGxTZ1g1UHZUREg2UHRvZDljajdDVEtKQ0FBZFZtYlRTYlZleFU4ZjRRR0FvZ1paczFsYTFpeVAwdy8yNU5SdUp4TThhQlFBVmgvU0JUZFIrY25yaWRoRUJTRjBhYmlrWXZIVXV4Y0hkLzhZUU9LTmN4TnZuRHZJbXpWTUhXMllPanJpUmVYUHZCazh1MUlhcFIzMjRDMk1KdlF6QWR0bEhhQTRQUUthVm1lbGhpempnODZDMU9aa0JGL2tiVGR6UStsbkdreWQxYWZaaTZlMWszZTZ6WWVLWStaUEJoR2MxVTJXb3lYV2d0UEJMVnppcjVvZWNpUDJpb2JCOUpaQjZLd0ZPcWdVZGR2UDFiaEZUaFEzdG5aYzExTXAzNS9kSGViR3NIT1FON1oycHFxVUN4TmlBR0J2cDdtdyswSXNGWGR3L084THk4blBOeVRIazYwTnZyVEI2YzRJNjlmRUN1S3Flbjk5NkhWSmNRYVpsRVRicXh0YUFLREI1ZllJZ29LbWFZRDdzdndGbFNrcXhWVUpzZENQclcyZGdaWXNYVjdXd3dzS2h0WUhmWk03YU9vR0FCY3Y3T293elF2cS9CUE95ZlBiMnlPYzdJbSt1K0FpNksvM0ZCNHVybTN2ZXlqMzFVOTN2UHBwNlBqbE03YlNGa1J4NEptTkZ5Q09GMTc1ZFBzcm4yNGY1UHBIUyt0Ky9NZi9ldGwrdjJvMmQzWmZjZDlMSVF0NVhsajRpLzhMV2ZqU1I1dEp6Ymdvd3A0VEZZRUd4REtwaEtFcGhxRXBvT2llaUZ3VVJVRVVXWllqNmVkZjN0dGcwS2xDTnVQemJjYyszK1kvdHZINjU3dGUvM3dYOU84M0wzOU8wNVFnaUlJZ0RDWU41SGpob1JmL2Q4YlZJaHFnMjdYRjVncWZIRGh3SnI3dlpGWDRIbzZJSEswSi9OclcwelA2L2EvM3Y3Tm1EM25VTGc4Ym5EaEhkTFNrN3ViZnZSRysvT3M5aFVQdElUNkFrTXozUjM5NGQvRFgzWEtvZE11aDBuT3lHZUV2MUhCN0NpcjNuYXdhUHpLMXVLcVo1ZmcvdmZWMXA4VWVYaE50c2JrZWZHRlFyeG16elRuSTV6VGNzZEw2bi96cGZZcWl5SEdhRmM5KzRHVTVpOTBaMG9TbjNXd0xINTBxaUtRMXl0bDhwbjNpMVRWblhPZFU1ZG4wUER4ZDMzNzMwKytseEJ0TTNRNEFlT1B6WFNLSUhDK1FpLzdjVDNzbzlOMzk4aHJ6OEVUL3k4YnVwaWNNODB3WTFrWitCb0RySnpsSVAyN3k2ODhXK2lQYTU3Nk11VzlCOS9pTXlPOWE5NzZSbUdMMDljVGlxcUlHeGF3Y3B6OFdGMEpqOFplK05nWUdIcEw4c2FoQi92d2EvOGU1WlZQdHQ4L3M4NS9hNXFaLytVRThhZk85clVnMU9jdWRGc3ROR3ViL0VPdndVR3VQYU5jWGFNTHo5NERLVnZtNlk1cWxreDFSR3VIM1MwMS8rRFRHNDZNQnhBY1htVlZ5RVFDK1BhRUpaT0lBNFBRd2h5cFZjM0pkbzFMWXROZ3pEUDVaa09jay8rQTJuOUtNU3Zidm4wQlA5dCt2akVtSjRRR0E0OFdEbGFweDZTeUp4UmVORGYya2NiaFNTZllZd2ZId3h0WW9VYVQwUFROTzUrUzZWaC9Va21JNUdRT2t0TnlnT1RmcGJWdTNsSndLa0Juckc1NEFBSERyRENzcFMzOXRrNkhSNUsrbHV6YmZHWGhPOTVXckFPREdLWGE5aW04eFNYY1VxdzlWS3JSSzg3QjQ5aitiRFQyZFlRQUFYbGdiazUvaFZzdEZYb1R5RnZudmxwZ21EdlB2cUZZTGt4bkhqVWp3VGNweWo4LzBrczhDcS9icmxESmg2V1RIbURUMnBiczZHa3lTNG5wNXMxbXl0VWo5M282b2F5ZllTU3krcjF4RnVzQ1RPYVVEbTU3dHp1NTUyWitvbFJjMytsK0J0OCswM1RhajkvVzI4cEVXRXQ4amhOREY3cEtLeGM4dlJVcGM1czl2Q3U0OTRpZEM4K290UTBxTjQ2K2VKZzFxR2tpd1FTMGFORGw5SmhZNlRrZW96eVhDTS9wZ3RFS216a3J1YzFQbDlXU0FaL09uVyt4bGRiNnd2aENxakNUZHVPeVFoZVo5Z3g2NWpkQlp5ZFo4cDhiaS9mbTR0cW5MeTg2S2pZNVR5R1I5enpYaEJMSFR5Kzd2TkgvVEhMa2J3TnZWRFFDUXFWRkZMSkMvRUlnQWJSNy9oK2wyajdmVHk1STBQTEJDdGNPWm9WYnlJbkNpNEJVRUc4dWR0anZYdDdRMzlSd0crS2kyU1NWaDVzVVpQNmh0SkRNekhSei9qN0xxT3pOU2twVUtXZjhWcktRVFM0Zkh1N3ZEdks2cHo4U3FKcmNuMEszRnd3czdPMHliV3Z3Rk8yOVhOWFI0MkluUittaVpOT1MwVTA0UUcxM3UvOVUzMjNDcTJBK2lmU2luTjZFQk12RWhDZlJSQ1RISVlYcmhhZktRUk93RGZwazRWOC9nNVV3UXhVQWZvZkFpN2g4WW1hWkxETFZqeVFVcjBJSm1TS045MFhkaDBQSUpVVU4rWXlTVEZRZkEwUDRWU05mdndJY3BQaXkyZmVDcTdzRFlZNjFTSUIxT1hsM2gvMWlsbHZlNUk0b1NrdzFjWnJ3dks0RWRsK1pOQ1JxNWFYUFR2RUJWdEVnVG83bHB3OTJrOVhhSU9CMDNZWmdIQUN3T2h2UmdrVXVGQldOY3ZBQnBSbTVNT2dzQTNVNjYwOFpjUGQ1ZkU3YnRsSm9UcUsyRktqS0pkT0VZWjNXN0xQeVdDYU9XbjV6bEFZQ0NPbmw3dDBSS2k0SUlYaCtsbElrc0J5NHZQU3ZYdlhpQ2t6UVROenNrYW9VQUFCTXpQV1IvTGhqakhKL3VxZStTN0N0WEg2MVdQdmllTENHS2UycVppYWJneThPNmhrNHBBRVNwL1U5V2ZCUS9OdDM3eFNFZFRZa0plbTcyS0RlcDdnZUE4bWI1Ujd0RHo4a213c2R5RHRKTDY0elhUM1JRRkxSM000SG5nbnlNNWNJT2RSQ3NqejVjcFdqb2tpWVpmRW1HQ0ljVGJFNm12VnR5cWtFK2NaaVg1ZUNMZzlydHhacC8zdDBlS00xMnM5UW5lM1JiVG1rQVJJdUR1WDJXVlNHRk5DT1hadVNPVlNtMm5OSUF3S1NlU0QwNTJ2OWlvUG8vQXl4Z1hLWm5RWjcvNDRUTlF4YzNLaHBOdlh0R0tSVjZTdU43bit0QWwzYUVFTG9ZWVN4K2J1akdacWZlZlczRVhpc2RtdzZRckRtWVlkb1lnZlh4VGpmdllVV2VGemxlNUFWYUxwVkY2dzNUOG5SNW9ZMUVPYXNqZUZ4bjAvODI2Y2FPMEkvTFZtVWtBa1VGeCtKaTN3b3YvYmdScHIwbjNmV2hUZWdBZ0pKS2ttNWFRRW43dkFac0pmNXZNdVlEcHlKZUplWE9xME1Xc2wxV2UxbHQrTW9JblVQdjFqUysrejAwS2hFQU5yUjBiR2c1eS9NbzM2NXVVREgwWUtyWHY4dTk5TmVhcGo4ZjFUVi9WQmZhRG5oZGMvdTZzSHovemFxR042c0c2b1lzQUx4UldYL1UxSDAwNkdoRVliZTk4R1FabWNZNThIVWplcTY0VWtaVEFvQW9pZzZPRDk1M25DaCswZGo2UldPRTl5dUVFRUlJb1I5ZXMxbnk1cGFvTTY0MmNaaG42UlIvWHJ5eFFIT2tTakUyalowMndnMEEzNTVRTjVuOVg3ZzhMQVNtRkpLdXpZRjYyL0FJMWFBT0RlVVZVdWd2cVorYTdYN3NPa3ZJd3JJbTZhRktWVjZxZC9Kd3o5UnN2c1VpMlZHa3pnZ3E2elk3YVp1TEFZRFVHTzdlK1gxS1R4S2krSHZtOWxrU3BSYUNaNFR1TFZOeFhxcThSZDVxWVJJTi9KeGNWNU9wMzJ6aHVna08wc1Zsd3drTkFEU1pKWi90MThxbDRyS3BqcVBWeW45dGlMNW5ibSs3cXNEd3lldDZlbmJQem5FRHdLRUs1YjV5dFkrblhCNzZad3U3YVFvcVdxVmZIZkVYazhYcWVGSzhyMVVLMTAxdy9QV3JHQUM0YzVhMVoxZklBS0N1VTFyWEtaMmU3ZjdsWWpNQS9HRlZURlc3UEhSYkJ4U2o0K2FPZHBIOVE1WTBteVhmSE5jOGZJM2w1d3U3WDlrVURRQ1NudWRVQ0N2TUg1bmsvZjNTcnExRjZwL01IYWorb0x4WmRxeGF1Yk5ZUFM3TnUycS92dFBHQU1DYXc5cDc1bG5yTzZVRnRmTHR4V3FuaHlZN2FuZXA2bml0WWs2dWEzeUdOeUdLVzNOVVE1cW41L2FVNU44d3laRnE5TDIxemNBdy91MFpmT1U4UTRzZjdPenRSanNpaVgzNkpoTUFQTDhtV3VqemlpV3RFQkZDNk9KelNjWGlqdFAxUXRocHRxcXNGSG5RakNrQThEUjN1aHZhb0gveStHalZzTjRhYW0rSDJWVWRlZVNVNFBYUkNsblNzbm1HYVdNaXJtQXJybTdmZUNCOHVYSG1XR1Y2WXFSclJCYVNPN05kMXE0ZFI3dDJISlZvVmJveHd4MlZ2Y0VXMzdmYkF5MlhEbi9zVHJiTHl2V2RVMGRMR0htY2dlcWI0M04ybDNQQTBaMHB0eTJTeDBlSExEVHRLN2pvenBGSDZGeHhoZGYyWEZwRWdLUDlWT2lmM1NOMzhienI4cTFKUlFnaGhOREZ4T09qQWtNUkFVQ241SmRPZGdCQWFiUHNXSFZ2SjdxazZON3E3Qk8xQ2dESVN6VUJBTXZEcXYyNkdDMnZrQW9rZ1Exa3ZoNGZCTTk3NU1JK1Z6Mi9KclNKeXNtNmZwdW9IS3BRTnBqc2FVYU9GNkNxVFhxNFVubWtXamtpa2IxemxzMm85WC93U2pKd3o5L2U1L3lKbGZ0MGEvdE9wUFJ4SUE0dTNneDBTZHRUcHI1MWhrMGxGMmZtdUNPdXFWYndzek85cERIM3FYb0ZBS2dWd3RGcTVUWDVEZ0JReVlSVW8yL3JLYlhad2R3MXh3WUFGaWR6cU1LL2J5Y1Bkek0wbERiSmJDNm1vbFVHQURKR2VPd0djNXlPSnpIM1BYT3Rjb200K3FCV294QUJZUFZCN1lwNTF2eE03L0I0YjIyWGJQcElOd0MwVzVuYVRpa0FySmpYYlZBTE1UcU9ISTI0WTViTjZXVUNEK2YvMWcvVXlvOFludUFibnREbjhJTkVJajV4b3lsYUk2VEdjRlh0am04TE5MMG5CQWlnVS9FUFgyM0ppUFdSUXUrMFdDNHRsdHRhcEhhekVmWXlUZm1QbW9paUNBQnVsdjdiMnBqN0YzUXZITmQ3amtobW5DOHp6cmRzcWlQODZqWTNkZThiL3BsQVY0MTFCZzg3eTgvMFBybTA2Mmh0enlEMC9qL0V2N1UxNnAxdFVXLy9yRlduRkFGZ3hrajNJOWVFSG00QmdBOGY3Qk9uM1BkbVFyZHJLRE05RVVMb2duRkp4ZUxtL1lYbS9YMWFPaHFtUkdnTDN2akp0NTdtZ1U2b2pKNDVMamdXZDFVM042MktQRXFMVnNoR1BQRmphYlErNHFXZTVzN0dqelpFdk1oVjN6YWtXTHhyVDBIRTVaemRGVkxXN1c1cVYyV0UzcklzUmkrTGlieVJ3U3lIaTZIL1U2dVNicG9mTlhsVXlFS2YyV3JhaXgxVUVFSUlJWVFRUXBlT0Y3NHlLbVRpMHpkM0JVZkpNa2JJaU9NQVlIWU9mZU9Vb0JGVGpMRGhoUHJ6Z3pvWFM1RTJHbVIyNHFsNnhVMVQ3VXVuT0dyYXBZK3ZqQXR1Y3UzMDBHUnlKdmsxUEtuODdRMm00SkdiQURBbXpmdlJRLzQ1dW9FcjlxRCt1eU5LTFJkS0d1VWVIelUxMi9PcmE4M0RFM3prbGdPRE9nbWx6SC9kUUFjcFdVL3ZsNmMvaTZrZVlnSDFuakxsOHVrMmlvTGNaRGJpQ3BPelBPVDg1SFhIL0pYZE0wYTQ3Ny9TWDNXUm4rbk56K3c0V1NjL1h1TS9CbERWSnZ2bmVuOGwxa2NQdFNobDR1cUR1c0RJelVuRHZYbXAva3E0UldOZEFGRFpLczJNODVmQUg2dFdUQnptR1ovaFhUSGZ1diswaWd6NTNGR2tJclhNK1ptZTRISjcwaHlHT092UlJSeEh2YjNOOE1SU0V3RGNPY2RhMGlUcjZobFZ5Z3VVS0VCSW8va1dpNlROSXJuN1AwbFhqSEpkTWNyMXdscGo0Tm01WjI0MzZTUno4RXp6U3djbWx3cUxKL1ltNlYwMkprYkhyeitoQ1p3b3dQSDludk1waWhRZmFWZFV0Y2tFc2JlSkNqbEVvVkVJU1Fic1FvWVF1cmhkVXJGNE1HbVVKbUhKRlZFVGMwT1dkeDhyR3pnVEh4TEJ3N1p2UHBSeTIxWGg1d3k1Rzl0clgvczhlRkpsTUZkOXF4SHlCM2t2NXYyRm5xYkJ0bCt3SEN3eXpoeC9GdWN3Q1I2MmErZXhnVmFJMU51MDVZc2RJcmI2UlFnaGhCQkNDRjFDUEQ0YVFFZ3pSdjZtRTZVUm9qUjl2dWcxZFVtZFhuL2FPREtSSmQzQWoxUXF6QTVtNlJUSHNIaGZaaXhiMnltTDAzRWtxclo3YUFCZ2V2TG84RW1ZTWdrNWJhOFhRL2NtMnVGS0d1Vlo4ZDRiSnRtdkdPVU9WSWlmYnBHK3VjWFFaUGFmSXF5UUN2Y3Y2Q2J0dGt1YVpOc0svY043REJyLytnN3ZrR3QrTzZ5UzhoWVp4MEdIWFJKb1N4MnNxRkhlN2FSSHBiQ0J0RmNFaWhlQXBvQ2lRQlJCRVB1azBqbEozcms5dDBQeStoc20yV2ZudWdEZ25XMVJ4UTB5UVFTYUFwdWI2ckJLTzZ4TWViTXNQOU5EeG9wMjJabFA5MnZIcFh1ekUzM0Q0cTFrNGFhZWg3bWxVSzFUQ2xPejNZa0dudU5oL1hFTkFJekw4R1RHY1lOb3V3MWtDdVhiMjZJQTRPNDV0aGtqL2RYeHgyc1UyNHBVVjQ1eHlSajR4YUx1djYzMVY1MXpBdGc5Tk1lRGk2VVZVa0VtZ1cxRnFyZTJHZ0JnVHE3em9hdTdBZUFYQ3kzLzNtZ0FvSEtTdk5ma084bDB6UzFGWWVQS0FQNzJWYlRMU3dOQXJKNlBVdkVBMEdpU2VsZ0tBRmJNdHdZT0RBREF0R3kzVHRsN21PWHpRMXBlZ0wxbHFySFhtTW1RMHVBNW4wUkdySThDc2JhejMrN3d6MzV1OVBqb25DVHZjN2Qxa2RaQTEwNXdydHlyKyswTjVrSHRPSVFRdWxCZG1yRzROamN6L2FkTFFycG1Bd0RiYVdsZXZmWGMzcGZsWUJFdGt5YmRORDk0b2J1K3JlYjF6OE03dWdSNFdyc0dlZnUyb3FxV0wzY01mbnZjamUxdDMreEp1R0hPNEs5Q012R0c5Ny9oN0FOTjYycjdlZy92OFNaY056dXd4RjVjYlN1dUh0SWRJWVFRUWdnaGhOQkZaSGVwY25lcENnQml0UHdEVjNVRHdPRkt4ZWFlc1BVMzE1dFZmUWRna3E3aXZBREhxaFZPTDIxMVVYcVZPSCtNNjcwZE1sS3gyMktXaUNJRkFOSkFIK3FlR0xPc1NYN2Ztd2t6Yzl5M3pyQzlzdEZRMVNwVHlvVlhmdElCQUFkT0s5N2Y2Vzkwdm5pQ1krbVVQcDAwSHI3R1FxWmZCcXRxa3dVeThXSHg3TVBYV0ZLaU9kSjIvTy9yb3RtZXF1SDBXQllBUkJHc3pyTVpuL2o4R3FQWFI4OGQ3WW9ZaTV0c2tyZTNSMGxvTVZEOHZ1MlVldHNwOWUwenJjdW1PZzVVS1ArMUlSb0FBc004azZLNWtOdVprT24vV3YzZjdYcWJtM25tczloV0MyTno5NDY0Zk9PbjdRQndxbDRPUUZXM3kzZVZxT2JsdVVpbmxFLzI2bDA5V2Y4M3g3VUFRRHFyTkpxa0svZnB5ZkRTd2NmaXJJODIyU1hCaGZiRUozdjBrekk5blhibXRjMEd1dWRnaGlBQUFQWDR5dGlHTHVtcks5b1Rvbml4Wncvc0sxY3RHdWNjbWVTYmxldm1SZmkyUVBQNFVoTk5nU2pDQjd2MDRjZElBS0NxVFU2R1d5NmQwalZ4bUZjVVljWHJpUTR2RFFDdXZpMVpPbTBTQUdqclpnS2w4YnRMMVFBUXB4UDZtNUE1UEpIOTJaWGQ3MnpUazNHZDRhYU44TXpQY3dZT3QveHFzUVVBeHFiM0czY2doTkRGNHRLTXhlMWx0ZFgvV3BWMDh3SlZabEpnb2JmRFhQdmFGLzJWYjM4WHB0MG5KRnBWM0tKcDVGZnJ5WXFtbFJzRmI0U2gwcjBiMDJZQ2NwaTdmNXpWMGJIMXNHbnZrRHQzZDI0NzRxcHJqYmxpZ21wWXNrUTcwQmxZSWkrd0hXWjdXVjNYN3VNK2kvM010N3psTVBCQ3dwSXJBSUR0N0c3OFpPUFF0Z3doaEJCQ0NDR0VMaW9kVmtsUmd3SUFrcVA5WC9HNjdBeFpFdDRXWEVLTE0wZTZBYUMwU1c3M01BQndwRXE1Y0t4cmRxNXJ6V0VOcWVxdDZmQkgxUkpKb0E4MUZmakJ5MUhMcHRxVk12R1JheXh2YmpVRUV0aEdreXpRd2ZsQWhhckR4cEF4bnNUcWc5b3B3MTBLS1ZTMHlEYWVWS1VhdVdWVEhZc25PRDBjdmVPVTZ2YVp0cGs1Ym9vQ0FOaC9Xdm5hSm9NdktIc2RuY0lDUUxORlFnYUJEcFYzRU5jS255a2FUTXIwZnVOdE5rdTM5aHh5bUovblpCZzRXcTNvZGpBQXdJdVVRaXF3SEpXWHhpWWFmS2xHTHNYb0sydVNrN2kyb0U1Skl2NVJLYjF4clZ6UzU3dDBTclNQZEZhcDdmQW5JVFFqa29ZblEzL2N2WnhlK3Rrdllsb3NFa0drNHZUK0o0emNaa05YaEJKc1FhUmUzaEQ5L0cxZFJpMS94U2ozckJ3M0NmRy9QS3c1VWFzTVh6OGdRYytOUy9lU0o4dmhqYnpOVmExU0h3ZGZIZGIrNHFyZVFhWlNSa3lOOFFGQVczZUVDRWhLaXdBZzZmOVVBUmtqcEJtNURodHpwRVBhYVdNNmJFeXFrWXZ1T2NuQXkrRzhUWVRReGVyU2pNVkowWFQxeS84enpzbFB1R0VPTFpQYVRsVTIvVzl6eURqS2M2aDkvVDY1TVVxZlA3THRtejJkMjQrZWNYMlI0MXZYN1dhVWNuKzNFekphUXdBUVJaSGpPSWZiMDlibGJtZzc2MUdXenFwRy8vQk1pcUtra29qL3BrUlJQSXYrSjUzYmo5Skt1WEYyZnQxYlgzNS8reE1oaEJCQ0NDR0VMbGpaaVY2RlZJelQ4V1E0WVNEMlhUVGVRZVlySmhsOHo5L2VxWkFJZWpWUHFwSWZYV3dteVNNSmNBTk5RZ1FSaEtCSmwyNlcvci8xMFU4dTYxTEt4RWNYbTUwOTZXZHBVMi9BV3RzaHJlM0oxb24yYnNuTDY2TXREaWJRQ2lOYXc4OGQ3YjVwaW4zcFJEdkRBQUI0V09xRDNmcnRmWHQwakVqeXhrZnhBRkRlMUc4UGplK1BUc24vL3NhdWI0NXBqQnFlcExjTlhaSzN0L3VMNG1mbHVwU011T0dFSnRCYi9OSEY1cW5aZmI2RXhtaDUwaXpsV0pWaThRVEhiVE90aXFBZDg1TjUxakdwM2svMjZack5VZ0JZMURPKzhrUlBLM01KRFlIZTRyOTZQNTRDa2U5LzZtaHFqTy9PV1ZZQXlJd1ByWUVMVk9VSEdyWDdJaFY5QjVqc2tsYzJHcDVkM2tYYTR3QkFzMW55eFdGZHlHb0ZkWEx5QXZCeU1EeUIvZVcxL3BkUVNqVDMzaS9hQ3V2bEoydmxHMCtvTnh6WGNEMTN4L0wwbGxQcXdvWStQZUluRGZPUURqeVZiUkdlWmFWTUFBQnlSMUVxWGk0QkFOQXJCVk5Qbi9ROVphcEFJYm1NRVY2L3I0MmhnWXc1cmV1UXVObXpPWnFDRUVJWGdrczJGaWRNZXdwc3hUV0twQmo3VUhwOWhJL3VISXpHbFJ1N2RoOTMxYlVPY3YyQkczbWZNNklvc3I2elRkY2phMSsvejNLNG1PM3NIc1M2RWJnYjI0c2UrY2M1M1NLRUVFSUlJWVFRK3VGTXp2SUVUOTJzNi9KL3M0N1QrVXRvalZyQnFPMXpwbkp1aWc4QXZEN3FlTFUvc2t3MWN1RWRPVWlqOEg5K2JmemRFaE5EZzdxblE4dm9WSzhnUUcybkxMdzNOSEdpVmtsUllxTEJsNWZDNXFWNTg5TDhSZE1NQTRJSWU4dFVxL2JyQWtGbndMWDUvcVI0Yi9uUUpqMCtlV05YVHRDWXpVQ2Y5SHZtV2UrYVk2TW8vNi96ODV5eituWjNlZkRkZUZKSER3QmtObWw1cy96YWlRNVNzSHozSE90YjI2TElrTXpEbFFxcHBFOXJsL291YVNBVzc3SXh2QWlrK250dm1lcXZkM1FrR3Z3Ny8yaVZZbWVKNnBGckxBcVpPR200WjFnQys4ajc4WEU2ZnRGWUo1bDNTb3F5S1VwTU5mb0F3T1dsZW9Kc0NnRFVjb0hFNVNITlZaS2p1ZVMrdld2Q2plelpKKzZnM2laVTMyZE1yK2F2SGUrNEp0OFp2REE1bW52NTd2YXZqbWdQVkNpOVBocEFWQ3VFZGl0RDA3S3NlUGJQeTd1RzlXVHh2QUFNRFRxbE1EdkhQVHZITFloUTFTWTdYcU13TytuNlRoa0FyTnlyMTZsNmg0c3l0SGpUTlArcDRZY3FJbFNqNjFRa0ZxZGxqUEM3SlNhNVZBU0FxOFk1M3RocStQdTZhSUErVTF0Wm5sNXpXRWVLNHExT2VrZHBoRTdvQ0NGMHNiakVZM0VBOEptdFByUDFCN2dqa2VNSG40bGY3TTQ2RTBjSUlZUVFRZ2loaTExZFQ3RzJtNlgybFN1M0Z2cHJhZGNkMVN3YzU1UXhJSWpnOE5CV0oyMTFNellYTlNxRkpWWGsyNHRVTjAyMWowcGxWWEtCZFBwMmVoZ1MwYVpFYzNGNlBqbmFseG5IamtwaG1iNDF1TXVuMjVkUHQ0c2lkTmlZVHB1azIwRmJQYlRIUjFlMlNMdnN6QjJ6YkFsUmZLeVdDeG13NWZIQjNqTFZ0eWMwZ1hMbVlMRmFic1lJTjVuMFdEckVhbkdaVkl3NEFsVEdBQVExUldFWVVESjlWcU1vQ2dBQ2phb0I0SlpwTm1sUFhIL2xXRmV5a2R0YnFqSTU2UDJuVlRRbEpoaTRaQ1BIMEZEY0lEOWVvM0N6VkYybnJLNWQ2dkRTT2hYL3R6czZBZURUQTFxT3A2NmY1UEJ4OE1VaDdab2pXZ0RxMmMvcFI2KzN4T240dDdZYTVCTHg4U1VtVWpXLzdxajZnVVdXS0kwUXBlYkpVMEQ2Y1k5TDk4ekxjNG1pbUJiTGtYYW43cjV0dTNuQkh4RExHSkVKT3I3dytBMm1oR2pPNWFVbHRCaVlmdGxoWlFEZzlwbFdyVUlrQjB0WUFhWU1keThhNjh4TDh3YWVYSmVYcXUyVWtqNDJpUWIrZ2F1NlY4eXpyanVtMVNuNWtOeWNLS3lUdjdMUmtCN3JtNTd0bVpMdDBxdEVtb0lSaWV5SVJQYjJtZkRtMXFqdFJlcVFRdlZsVSszcHNUNHlaN1dxcDFxY0YveGJNQ2JkUzFyTmREdVoyMmJhc3hQOTJ5K1Z3SU9MTEx2S1ZBVTE4cXdFTnREK25xS29pbFpaWlp1VXBpaWFFbE9qZlNuUlhLQ2NIeUdFTGk2WGZpeU9FRUlJWFZZb2lvS3pic0tGRUVMb2NrVlIyQ0M0RDVhalhsaHJCSUFXUzRTbXk0ZXJsZmUrS1dkOVZFZy9ib3RUOHRjMU1TWWIwMkZqQXExUkptVzVaNHowa0ZMeGRjZTAwN0xkSXhKNzY2ekxXMlFBSUlyVUxkTnQwMGVFdHFrc2JaSkpHTWhPWU1uelExRVFyK2RKaVRRcFozNXlWV3lUU1pvWXhRVnFwVW0vbEtJRythRkt4YkVhUldEbVpMaE91K1NUdmJxNzV0ZytPNmdIR05vTG9MaEIwZTNzdngxMS8waDFQQW1DQVdCem9UclY2QnVWd3U0cFV5VVp1T0VKYkc0eW01c2NPaEtNNWVIZTF4TnIybVUxN2IzeHZjM0YvSHRETkVPTExpL3o2UUdkUmlHc1BhcHBzZmdQQUZTMXkzL3pVZHpVYk0rSldvV1VFYTF1T2o2S2I3VXc2MDlvNzV4am5aWHJEdHpPM2pJbEFGaGRET2tMSDFEZDN1ZFF3ZEVxNVQvWFJ3UEFnMWVaNTQ3dVhiTzJVenBwZUo4bnptU25peHNWQUpBVjd4dVg0Uy9icisrUVVpQUdmdVVGMkZHay92U0ExdVptSm1XNTc1bHJKVThyUmNHUmFvWE5SUzhZNjVUMTdHQTNTeFhXS2JZVnF3cnJGQUJRMU1BVU5TamUzYUhQUy9QT0dPbWVOdHlqVmdnbU83TzNORUl4T0RrQ3dmSHczNTZSclFCZ2RqQmsyRmxXdkk5c1RHczMwMkNTa2tNcGF3NXBiNXpxVU1yRUJYbVJKNmtHTzF5bHdGZ2NJWFNSd2xnY0lZUVF1dlJndElFUVFnaDlKNEpJSGUvcFFKVlNrVlFBQUNBQVNVUkJWQjJPNXltYkszSW9IQjRSRnRRcFZoL1VMcHRpLzJTdnp1eGdTcHZrQU9EandPbWhDK29VSCsveGQ1UitZNHRoV0h4SHZKNFhSS2pya0o2c2srOC9yU1F6R3cxcUxpZkpsNVhJSmhtNE9EMFhxK1ZWY2hFQTlwVXBTZjN2MnFQYUswYTVtczJTeGk1cFJhdTB0a01tOU44ak85alh4N1JkTnVaQVJiK1B0RDlmSE5JTzlTcDlybjVZZTgvYzd2OXNpajVjcVV5TFlaOWFadnJ2VGgzSFV6ZE1ja3pKY3NmcC9ROHc0SFN6UE9KRTBJcFdmM0xOY3RUcld3d2hsN3BaZWxlSmlqUkllV21kOGFsbFhmKzNJZHJIVTdYdE1nQW42Y1N5cTFTNXJVZ05BUFZkRWpkTGtSSjRyNC9hVzY0OFdoMTV0emhadXR0SkE0QUlGQUNRcDREVWtydThWRVdyYk5WK0hha3JMMm1TajByeG1wMU1ZYjE4ZjdtUzVla2R4WjV4NmV5dUV0WDJJbFduM1IvSUhLdFdGdFFwWm81d1hUZlJzYmxRMDlBcEJZQ1BkK3NOYXI2OVcxTGZKYW5ya3ZGaHpjb0ZrVHBWcnpoVnIzaDNtemh4bU52SFV5d2ZZUmU5dVNXSzlWRnQzUkp5czRUTlRhODlvbGs4d1NtWGloNldXbnRNNC9Rd0J5dVVkOCt4L3Z0YlEyRzlZays1YW5HK2MxeTZKMDdQeTZYaUFFZk50aFJpSHhXRTBNV0ttdlBUdjUvdmJRQUErSThTdjhDakg4SXFWdHpQRDJLOUM0bG1lbzVxWlBMNTNncUVMaDJDait0YXVmdDhid1ZDQ0NHRUxpK0pCbCtyUmRKejZGcU1lQXc3TFliVktZV2FEdWtBSmQ0RXc0aHF1ZUQxVWQ1SVlmRkZJU1hhRjJqdFl0VHlJWDNQS1VvTW5QNG1pdWZta0Q5TmllUm9BVTJKRWxyMENaVFk5K0JCb0NVNnFkLy83dmNZVHNZSW5FQU44cURGRHk5T3ozVllJMVJQMHBUSTBFRFQ1SFVyaWlJbGlpQ0tJRklRbnRjamhOQkZZZmM3djhWcWNZUVFRZ2doaEJCQzZQdlZhZ251N2gwNVNTUzE0WU14UUxuNnhTSzQzWG40TEZCUnBNNTVTN2hBR0MySUZCc3B6UDJlb3ZCZ0VRdTZMeHdSTTNHeXh3UWV3TC9UTUFkSENGMGlMdWgzWklRUVFnZ2hoQkJDQ0NHRUVFTG8zTUpZSENHRUVFSUlJWVFRUWdnaGhOQmxCR054aEJCQ0NDR0VFRUlJSVlRUVFwY1JqTVVSUWdnaGhCQkNDQ0dFRUVJSVhVWXdGa2NJSVlRUVFnZ2hoQkJDQ0NGMEdjRllIQ0dFRUVJSUlZUVFRZ2doaE5CbEJHTnhoQkJDQ0NHRUVFSUlJWVFRUXBjUnlmbmVBSVRRR1FnMmw2L05jcjYzQXFGTGg4ano1M3NURUVJSUlZUVFRZ2doZEQ1aExJN1FoYzVWMHVBcWFUamZXNEVRUWdnaGhCQkNDQ0dFMENVQ202Z2doQkJDQ0NHRUVFSUlJWVFRdW94Z0xJNFFRZ2doaEJCQ0NDR0VFRUxvTW9LeE9FSUlJWVFRUWdnaGhCQkNDS0hMQ01iaUNDR0VFRUlJSVlRUVFnZ2hoQzRqR0lzamhCQkNDQ0dFRUVJSUlZUVF1b3hnTEk0UVFnZ2hoQkJDQ0NHRUVFTG9Nb0t4T0VJSUlZUVFRZ2doaEJCQ0NLSExDTWJpQ0NHRUVFSUlJWVFRUWdnaGhDNGpHSXNqaEJCQ0NDR0VFRUlJSVlRUXVveGdMSTRRUWdnaGhCQkNDQ0dFRUVMb01vS3hPRUlJSVlRUVFnZ2hoQkJDQ0tITENNYmlDQ0dFRUVJSUlZUVFRZ2doaEM0akdJc2poQkJDQ0NHRUVFSUlJWVFRdW94Z0xJNFFRZ2doaEJCQ0NDR0VFRUxvTW9LeE9FSUlJWVFRUWdnaGhCQkNDS0hMQ01iaUNDR0VFRUlJSVlRUVFnZ2hoQzRqa3ZPOUFYNFB1Y1h6dlFtWGdoRUo2a1ZqWXovZTEyUjFjZWQ3V3hCQ0NDR0VFRUlJSVlRUVF1aENoTlhpQ0NHRUVFSUlJWVFRUWdnaGhDNGpHSXNqaEJCQ0NDR0VFRUlJSVlRUXVveGdMSTRRUWdnaGhCQkNDQ0dFRUVMb01vS3hPRUlJSVlRUVFnZ2hoQkJDQ0tITENNYmlDQ0dFRUVJSUlZUVFRZ2doaEM0akdJc2poQkJDQ0NHRUVFSUlJWVFRdW94Z0xJNFFRZ2doaEJCQ0NDR0VFRUxvTW9LeE9FSUlJWVFRUWdnaGhCQkNDS0hMQ01iaUNDR0VFRUlJSVlRUVFnZ2hoQzRqa3ZPOUFRaWg3eVJhS3plbzVRYXRYQzFuenZlMklIVFpFVVhLNnZKMjJieGROcmZYSjV6dnpVRUlJWVFRUWdnaGhOQ2dZQ3lPME1WSExtVkdKT3ZIcEJzeTQ3VTBSWjN2elVFSUFRQzBkN3RMRzd0UE4zZDNXajNuZTFzUVFnZ2hoQkJDQ0NFMEVJekZFYnJJWkNYb2JwNlpJWk13Y3JrOEl5TkRyOWRMcFZLWlRNWXdXQzJPMEhuZzgvbFlsblc3M1MwdExmRlJ5bmxqRWtzYkxldVBObnA5L1BuZU5JUVFRZ2doaEJCQ0NFV0dzVGhDRjVOcEkrTVdqazltR0NZbkp5Y3hNZkY4Ync1Q0NLUlNxVlFxVmF2Vk1URXhicmU3dHJZV0FOSmlOV3NPMXRkMzJNLzMxaUdFRUVJSUlZUVFRaWdDSExtSjBFVWpMOTJ3Y0h5eVJxT1pNV01HWnVJSVhZQ1VTdVdvVWFQR2pSdW5WeXQrTkRjckkxNTd2cmNJSVlRUVFnZ2hoQkJDRVdBc2p0REZRYU9RWGpjNVRhL1hUNXMyVFM2WG4rL05RUWoxS3pZMmRzYU1HUXE1L0xiWldkRmEvR3RGQ0NHRUVFSUlJWVF1T0JpTEkzUnh1R0ZxbWx3bUhUdDI3UG5lRUlUUW1jbmw4dno4ZkptVVdUSTE0M3h2QzBJSUlZUVFRZ2doaEVKaExJN1FSU0RacU01SzBJM0t6Y1U2Y1lRdUZscXROajB0TGNXb2l0RXB6dmUySUlRUVFnZ2hoQkJDcUErTXhSRzZDRXdjSGl1UlNPTGo0OC8zaGlDRWhpQXRMWTJpcUdralk4LzNocUFMaTRUaVpSUXZwWVR6dlNIOW9rR01sN3ZINjdwU0ZJN3Y5WTVVak85N3ZmMkkxQXhMZy9qRDMrOFBLVk5wdnpPcE1udzVRd2txeG1lUWVKTGtyaXlWTFU5cm5xSnZYMkJzSHE3cVBoK2JpUkJDQ0NHRTBQa2tPZDhiZ0JBNkE0YW1ScVZHSlNVbFVSUjF2cmNGSVRRRU1wa3NMaTR1aCtYWEgyMDgzOXR5QVdGQStHTGk5c0d2LzBWcnhzcVdiUEx6ZFhIMTk2WldEUEtLVHA3NTBjbjVaN1dONTBaZ2EvOWVNK2FnSlNHdy9KWFJCeFBsYm90UHV1TFUzUEJyalZCM3Y1aHpGQURXdEtaLzNESWkrS0luc2s1T2plb0VnRitXVEcvd2FMNi9MYjh0c2ZxV3BGb0FPTklkKzdmcThRT3NxWk93SDQ3YkRRQXJtN08rYUJzV2N1bnJlZnNTNWU1Q20rRlBsWlBDcjV1dXRQODk1M0NsVTcrbUxlT0VyZmZvMFlzamo0elFXSGQySmI1U24wZVdTQ25CSi9hcDVBanMyMy9Vak5rZnRHOEg0eWNwRlpQMW5mc3NDZTgwNWdZdlp5Z2hTc0lhWlo1b3FUZEc1b21WZVU3YWpBVzJtSUZ2N1piRTZqdVNhZ0RndG9KNVhpSHk1K3F4V3RPekkwNmM4WW1qUVV4V09CbzkzM1ZVNyt6b3RsOWxGTkVVTkh2VnUweEp3MVhXWjdJTHBEUXZwVVNHaW53OFlITm5jbFZEMURQWngvTjE1djV1OXA4MWVZOE5LdzVmL3FPVGM1MjhGQURVak8rVDhic0d1WkVGdHVnL1YwNGM5R1BxMXpDbDdkN1U4ZytiUjFRNG93SUxZNlh1dDhmdUE0Q2Rwb1JYNnNaODkzc0pzVHloNXZiazZsYXY4dkd5S1haZUJnRFBqVGlXcDdYOHJXcnNFV3Y4Wi9uYlpiVHdXZXV3VDF1eWJrNm91VE81dXI4LzlyRmEwMitIbmRKSXVGYXY4dG5LaWUxZTVjRDNTMjU1Zlh2YWUwMGo4N1RtNTBZYzcyL05ZcnZoNllyZVB6cnlsempJUi9mandpdHNuR3lRS3lPRUVFSUlYZFF3Rmtmb1FwZGdVRW9aS2pvNitueHZDRUpveUl4R1kzdDdPME5UdkhDSlY2ZGUrQjVNTDdreXBpVjgrWlBsazhxY0J2S3psQklXeDlYUGptNVBVamdGa2FweDZkYTFweCt6aHRiN2o5R1lsc1RYajlEWTVEVFg3bFh0TWlldWEwL254WXZ2RER5RDFQdkVzTUx3NVlFaTdvbTZ6aGRISGdsZjRVQjMvTHIyOUlpMytldk1VMWtxK3dGTFhPQmdSa1F5aW44MG8waEdpK2xLUnh1ck1rbzlDWEozaWNNUXNscVUxSHRUZk4wVnh0Wm5LeWRVdTNTOVcwano1QWNYUDdTUHNnd2xUSW5xMGtvNG5jUzNKTDQrVzJYVlNuMTZDV3VRZXJXTUwrVG9jN1RVVzJDTE1VbzkwdzN0SWJmakZaaXRYU2tBUUluKzZ3aERmQUZJS1NGYTVqVkl2QWtLMTNDbExVdHR5MURaRmJUd1dPblVHcmR1RURmUXIyS2J3U2ZRY2tiNFNVckZzZTdZZHE5U0s0bFFsZS9rSkU1ZTR1SWxMcDZ4YzlMdmNvL25pMEhpL1Z2T1VSa3QvREtqK0xHeTZSNkJJY3NaMnY5K0szNC9mNVViT2xPV0p0UWx5dDAvVHFuNFQ4L0JteUZoS09HV3hOcWJFMnJKZ1lwRXVmdk52SDNocXoxZVBqazQ3ditPVEt4OHB5bXh2MHZIYU0wak5iWnpkVjhJSVlRUVFoY0ZqTVVSdXRBWk5ISUFVS3ZWNTN0REVFSkRwbEFvQUNCR3AyanZIbXlsM3VWamp6bmh5OVpNOHZPUytQcjVNUzBBOE51eUthekFBSUNTNFY3SU9ScHlsUWEzZG5ObnlpQnYzeXYwU2NRMEVtN2c5UlUwLzZmc1k4SEJVSjdXa3FlMXZOYzRZbjFIYndSOFZVemp6OUxLQS9scHF0SjVWM0xWYUkzbCthcDhBYWhyWXhzbVJYV1NpMkprWHZMRHpRbDFDMk9hQTdkZ2tIb0JRTU53ejJUM0ZudStWRDNPM1UrdDhmZEhTdkVqTk5ZQlZtQm9pTGhDbFNzMHQ4MVdXUTBTcjRXVDUya3NCaG5yNndrbysvTkFlbW02eXNrTDhGTE51Q2dKKzhmYzQ1ekEvTHA4V3FCZ05rcm12UysxN01xWVpoa3RBc0R2czA0K1hESWpzSXNDd2YwVFdTZlBlRUNpd0daOHFXWWMrWG1pdm90a3hEdE5pVGNtMU9kcExSR3Y0aE1vczA5T1V5SUFKQ3VjNGVjb1dIeFNmeXplVTM4ZDNoTkhRZnVtR3pvQklMV25GODJVcUk0c240MFY2UHRUeTNUU3lDL0lxWWFPN3hpTFd6ajVwcTdVSmZIMU9vbnZqdVNxdHh0eW56bzlpUlZvajhDd0FqM0wwSFpYU2pVQS9MSnNtb250VTU3OFJ0MG9KY01Ed1BYeDlWZkd0THhZUGZiWG1VVWxEc1A3alNNQndNRkwzbXZzUFgwaFIyMmRHZDNuYUFFblVqdTcrazFkUTlSLzU2SjQ4a2kvYmsrN09iRXVTZUgrU1VyNUd3MmpsRFFQQU1xZW95WVVKU3JwUHZ1WkZ5bFdQTU9MYzJETDRtdlVER2Z4eWN3K3lzYko3a3FxT0dLTkl4ZGRHOXMwT2FxTEpOMlQ5UjFHcVNkREdhRU4wV1I5NTQrU0s5T1V6alBlbHdqOW5pWlk3OUk4WDlWN0prZXN6SE4zU29XQ0ZzZ1RzU3RTL08za0pVZkREdklGeE1rOEdJc2poQkJDNkhLRHNUaENGenFqVmhFSTF4QkNGeGZ5bDJ2VXlqRVdEK2ZncElHR0VuYmVYNnphN0ZHVDZGTWRxZXYwS1h2MEtmdFpuanBEYnRETk16dE5TY0hMelQ3L0tPTzdraXRJS21UMnlUZDJwQmlrM3F0aW14bEt2Q2U1NHFUTjJPVFJBRUN5M0hGZmFqbEZnU0RDdHgxcGJwNVprbEFubzhVSmV0TjhZL00yVTBxYTBobmVobUtZeWg2K1BWSmFERjVUU2d2dUg3elp1TW1uZUtoa0JnQXdJTXA2a3NRQkNFQjVCWWJrYXpyR096TzZ2YVluSDU5aTZNclg3LzIwTmNzZ1l3RWdXOTE5VjFLRmp2R1JTdGk3a3Z5eGNxTkhzOXVjc0NLbDhncGpHd0M4MDVoVDRkUXJhYTZkVmFVcW5JOW1GRDE1ZWpKWk0xOW5KdnZIN0pQdjZFcmMxSlVTZk5oQTNYT1FRMGFMQUdmWWNoblZ1OExWc1kza05rL2FZbTVNcUFlQURxOWlyeVhCNXBQbWFxM1RvanBZZ2JydjFHd2JMNFArRTBraTBOT0crR0pDbjlaQTI3cVMxclJtUEpKUkVyend6dVJxQVBoTDVmZ3VuOUxDaVhLS1MxQjRBR0JUWjNLTFIyM3h5Y3crZWF0SE5mRDlEc2FhMXZSRk1VMUtoaytTT3dHZ05LZ01mNENqTC8vUDNubkhSMUd0Yi95ZDJkNTNzK205RjBoQ0ZSQnBvZmxEVUJIeFdoQXJZaGU5aW9xS3FIZ1J2YUtJb2w1RUJRRkJ1WW9LQ2lwTlNtaUJVQUxwdlc2eW0wMjJ0NW41L1hGMko1dmR6U1lFdkNxZTcxK3paODZjcWJ2SjV6blBQRytiVXdST0FBQ0Rrd2NBR3J1WUFjSktjZG52cWZmOGtETzAza2NXdDlQY1ZmMnlUbDhLVzV1VHIxYTF4Z2d0RTlUTmUzVXhQbk5wZWVybVBIV3pkOHVoOW9nVjFibVhzc2Zyd2h2VW5oa3Y5QWhwbmU3LzBBWXB1cjdSeVdKVHNyaWJKczRucUhFaExmOFhWcDhpY2Y4Z3REc0ZTMHFIVWt6WGs1WWg3YndydGt6RmM2SkhxTkxjNHdTSmtlS3pMN0xreUhTM1JWY2lUZHpnNHIxVk9jai94UXNBaUJlWjMvU2JhOFJnTUJnTUJvUDVPNE5sY1F6bXo0NUV3T1h4K0RoWUhJUDVLeUlRQ0FCQUpzSTVyUUVZRzlLU0xYT3JTRXF1VzJaNksvTVlEUVRLV2I2OHU1TnluRWpBK3FRKzAzOHRsNkNRZk1ZdzhHclpVS1FEYWgyaXUyTExPU1JNQzZ0SE9kVFhSOVJ4U0FDQTdhMEo2eHJTQWNCTWMrK0pMUWVBcVdHTnUzV3haV2E1a0hSSFhjY0lMYWtTQXdCY01DbmI3RjFUbXlPVWJTSU81YUNKSS9xdVFzcE8ydGZ5bkM0MXpJcXM5bTZKRmxqUXd1VFFoZzZYVzgwdk5Ta0RTbUI5Z1dMSVJwc0VXZUFmU2lqcHRiL09JWmgzYmh4YXpwRG81OGVYYm14TVJSL05McTZRUTdFTy9lRkszWENsRGkySEMyeXpvbXJSOHJHT3NBNFhmMFpFSGZyNFVFS0o5MzR6cEowekkyclFzb3NoVG5hRzd0VkduemFvbjAwK2t5UXk2UjFDMmlOVml6bHVXWHhIYTV5RDZzVXRYbTl6djI0Vkl6UVBsclVEd01IMlNIYW9PcXRrWTJNYUFCQkV6U2hsSzBtQWdSSjRiMzdlcUxyejlBUUFlRzlBdnBydk9HTlEvYnRxRU0wUUM1SUNCRzJ6VUF5cGRZb1dGbzhBZ0RSSjUvejRVcFNFcnJHTEdtMlNwNHRIQWNDMHNEclUva05MUXJNREhTUkRYSTRuMzBBSmZteU5DK1BiUHFnZGtDMXJaNzlmQUpBaWRqdUNSeWphdkxOVDJoeWlhb3NzVVd3RUFCWGZqc0xmQ1dBa0hHZTZwSU5taUFxTDR0SVA3TExqWURnZjFnNjRPYkw2ay9wTU85VzdEZHoxKzhTcXREc0V6VDBuZzZOcEJvb2h4b1EwSTAzYzRPVEtlYTRRbm4xT1RNWGIxYmtVUTZyNTFsdWpxaWVyR3drQ0tCbzJOS1Y5cjBsa1IxaWFYb0NDZHdEZ2FwVW1VV3o4dGlVUkJkL2ZHRkV6TjZZQ1dkUnJMTkkzS2dlMU9nTFByTlJaSmF0ckIvUjBrTlBENnNlcFd5NzVTbUF3R0F3R2c4SDhsY0N5T0Fielo0Y2dnR1p3S2pFRzh4Y0d6Mm9GUk1aMStrY2V4NG9zdjlQdXBGd25BRmhjZ2YvekNSZllVSHhFdTFQQWVtTVA2aVB1aWkwSGdGeVBmSCtWVW9zVzltcmRsdk5EN1pGSUZrOFZHMFNrYTY4dVpxOHVCcTJhRVY2TFpQRWRyWEhlSlRjL3pENGs0bGpORkhkbDBHS0FLTUlsNEtyckk3cUt1SDdibk5CdldkeWZRKzBSWmlwQXpIU3VYT2RUc2svS2NRRkFwOVBkK1R0TndnV1Q2aHFWQmdCb0JwQ3BYRWhTQkFFVVF6Zzhjcm1ESmk4WVZUYWFSTTVXRkZkaWN2Rk1GSThBSmxaa21hQnVkaklFdXJEdjFXUWpjWGFZVWpkTXFYdXpJdmRvcDNzaWdaWEZOelNrOVQwVDR4OVJWZWpMcUxFSGVBRUxIU1NYWURoQVU5QWxubEpBbXQzS080RXM4K2dTNWJkSDFGc2xnK1R0YVJLRGd5Wi8wTVNqNlJ3MEIwQXhoSk1oNThlWFJBdk43RmlQSkZ4Z0FKNDRQM3BzU0l1TTY4eVJ1cCtyNTFMTzhFaGF5bkZLdU5SYmxibHNLTWVsc0xVNTJjR1FBTVRzeUtwQjhnQVBFbExrV1E2MVIyeHBUdkYyRXk5SU9nOEF1WEo5cnZ6RUgxN0FOZ2dYVEtvTEZTcGt4MTVablEwQXNTTHo3TWhxTkEyREpwOUNlSGIwWGFZdStmK3BKV1ZEWTRTV2RxZkFTbk5IS2xvMUR0RUZvMnBuVzN5dkcxSkF2bE9kKzBiRzhRUHRVZDlwRW02T3FMa2x1bnFVcXUwNThreW5rejlCM2N3bEdDUmVmMUE3c056Y2JSTEMrNmRBemJlcitmYTl1bWdoU1QyYWNINk14N04vUkIrK3FpYmIxbk4rRVhhTFl6QVlEQWFEd2ZpQVpYRU1Cb1BCWURCL0FLYzcxWHM4QWJqajFDMVhLYlFBOEY3MUFHVG5GSkQwWTRrWHZQcy9FTmU3bmRtZlU0YlFrNTJoQUNEaHVGQmsrYldoOVFTQXhpRTZiMVIxS2FwTWx3MlpTMUF1aGdNQWZJOTBHeTIwRUVETHVhNFFuaDBwdWZXZXBBdWRVMmh4Y2NWY0YwRkFsTkJTNVJXNnJYY0t5a3dLQURBNWVRQ1FLdTUwTVVTTlZWNXRrUm1kZkdNZzlma1BwOWttMXJzQ3ZOeVFLdTZFYmhacWtIRWRBTkRwNm1xOVlGTCtNK2tjQUp6b0RGdGVPUmhOQUVRSnJFVkc1U3ZsdzcyM2ZhMXNLSjlEbVZ4OG80dHI4MlI2aURqVWVGWHpOazNpTTBsbmtzV21vZksyNjhMcWJEUm5iRWdMa3RxTFRGMzVPYWprSmtWRHByUWorQmxaYVM1U0dCTkV4akdxQUdaWUNaZEtsM1FBZ0lyclFDMERaSHE3UjF2VU9ZUTZaK0FRc3dQNktOQ0RuSHMrVFdJd1VUeFVZbFJFdWp5eU9LQ1BFazVYaEl1WVF3RkFwTUQ2Y0VLeDkxQUo0cTZZYVJHbjl6U2I0SkRBRU1CUURNRUJoZ0pvZHdxOWpjd1Nqa3ZPZGFLNUFkb3JLS2JEa3laa2NuRWREQ2VFWjYreFNCTkVKaFBGYzlFRXY3ZWo0aE1VaDdob3lkbkJrSmRTcS9hdHpHT3h3cTVMZC9lWkNiKzFSd0hBTlo0YmZjNm9RaTF4UWlPU3hTL2RMZjVVVWxHS3hQaDYrZUJXaTJodWJBVUEvTklXUFVyWkdueXJFNTFoSDlSbUcxejh4ODZQWm9BRWdGOTBNU09VclFsaU0vcnBRMWYrMjVha0gxcmorM0pObEZ6SDhveGo3Sk5UWWxMczAwV3o3OThnMkpTVmRRM3BJcStVSkI1QlA1UlFqTzdYaG9ZVW5iT2J6OTE2a1dWc01SZ01Cb1BCWVA2NjRQOTdNQmdNQm9QQi9BRTAyY1dIOUc1WlBGVmlCSVVXQUk1MVJMRFo0bzlCTjFuOHV2RDZIa1lLaHBIaW5ld001UUNORk1sNGtabE43ZWgwOGo2b0hZaVVveGE3eU9qaXliaE9FWWVhRjFmNlpWTXFqNkFmaUhYYmFVa0NoQ1N0NXRuUVI0T0x6M2k1aVRzcG5wanJZcFZpbHNQNnlNTWVrL2hUU2VmR2hiUmNNQ2xmTEwyS0xmOFlFRFpEWTF0THd0Ym01RjVQME1sY3pwY1Jib211N2tNdkFBQTEzK0dkekk3ODhpaHorWnl4Ri9kNnZNZ1VNTE9seUtqNnVpWDVTR2ZFQ0pWV3puTTk0R1ZuUHFLUE1IbE5KSWk0TGxRUjlOWDBVOEgzVldHV0x5d1pDUUR6NDB2SVFKY3FTOXJoWTZGOXpXdk1iNXNUTmpTbEI5ak1nNUJEQTRERjVaYlIyUXFjU05sOHF5cFhRTkkrSVNvT1B6OXZoVm5lNmhDMk80UTZKNy9jcjV6cHhmTGVnSHoycllzMWRSbXJhcnJsZmJQSkxTK1dEZmNwdVJrak5BUEFlWk5LNXhCY0Y5N3dSdVdnOXdjZUtUS3FkQTVoWG1nakFQd24reUQ3aG9lUENMNDg4M2lTT0VCNXllQnNhRXo5dGlXcFgyY0pBQ0FnS2U5WkJQYTd3MzVWOVE2aFo1WDczbCtLQ28vUU9RUXBFbU9rMEtMelBQd2F1NmluQXFvc1lnNUZBQjBqdEtTSWphbVN6c0V5bmZlYk1RWVh6OFdRWlNaNXROQjh0VkxEL2pDeUxDa2JDZ0NMMHdxNUJITlVIN2F6TFU3S2NYblBwbVJLTzE5SVBlMjlDY1BBckZOVG5rbzhGeGVvN0NmRkVPZ09YaHZXYU82dWc5OFlVUU1BaTh1R0IzeHhCSVBCWURBWURPWktBc3ZpR0F3R2c4RmcvZ0NtaGpYa3FadlFNcy9qeS80MDk4RHZzYStBQlR3VlBPZXp5V2NXbG95c3RjcG9JTDV0U2JnN3RnTHBSTmVHTlNKZGlXWUFhYWtVUXdnOGRrc24zVTFlcFR3ZmVUMjdaWnZ0WWdBWUlPMFlMTk9kTnFxREhxcGJYN1BUbkNEVkVTOHZSenNpcXEyeVhydTV2QUxRUTNnMmh1a21pMWRaNVArcHpidzlwcktnSTZ5UCsyV0xEWkxBc0ZsRCszWFJUcG9jb1doVGNCMUFNSGFhVzJHUi9hQko4TjZRdlVxOTRxQUpBQWpqV1FmMDVpdnZINkY4R3dDd0FpTEhvOHk2R0VMQ2NSSkFPR2lPMDZPRE8ybkNRWE5jRFBtdmlzSHREc0ZRaFJZVjRYeW5LdHVUTGY2N2NHOXM2YVRRUnJUTTlSemhxcXlqak9lSlhkK1EvcXMybHUwZkliQUJnTUVsOE1tQUVwS3VTemV6WDBhT2Q0UlZtdVhwMHM0WVliZndwU3haSjFyUWVIUi9MdUgraFhGZDhqUVNTdTZPNGx0YitCSUEwRHQ1aC9XUnpaNDQ3MEd5OW12REdoa0czcTNKY1huOUh1Z2N3bEdxMW1lVHovbU1kc0dvT05JUm1TMXJINmxzRzZWcWE3U0pkMnRqa2tSZFJYcmJuWUpPRi8rc1VRMEFORU1Bd1dnZG9yTkdkYWFrZzJJSTlvdkRMak1NTUFBazRaNHdpeFphZ2s5WGhBdHNBZHY3NGYzSFlEQVlEQWFEK2N1QlpYRU01bStOMld6bTgvazgzaDlwQ0dwb2FJaU9qaWJKMzZVSzFxVkRVWlRENGVCeXVRR3ZrdFZxSlFoQ0tBejhpbjNmb1duYWFEUVNCQ0dYOTlNbitQTExMOU0wL2NRVFQ0U0hYMXdvcmRsc2xraDZsR09DciszTDRELy8vUFBFaVJPVlNtWC9SbWhwYVltSWlQaWRTczdTTk4zWjJhbFNYYlpjWnN4RndTVVlycC9FRmtSMHU2TXdqMTJlb0c1Q2p0ZjNxZ2NlNndnSGdQY0hIbGJ6SFMwMjRUK0xyL2JlQ21sRFpwcjN3TGt4QmllZllnZzV6emxjMFhaZlhLbVFwSGtrTXlPOGJuWHRRQUQ0VHBNbzQ3cHVqS2hGZWhCRnc3ckdqTGt4Wlh5Q2NkQ0VnK0c0UEE1eGJ2Zm5rVU82OVNPVTZodk90MHdNYlM0MUtTd1U1NzdZY2dEWTJSYTdReE4vUTNpdGlFUGRFVk54dWtRTkFCeWdoeW0wZWVxbURZM3BUZmF1RW5rU3J2c0tFQVNJeUI3Rlh4dE5lanZXKzAyeXlQQjZSc0ZGYlZKa1VpMnJHUEp0UzFLNVJVRjVpWXcwRVBrZEVURkN5MlNQQWl2ak9GRm15SnpvY3RSU2FaYXorZUFPbXJ5MWNCSmFmakx4M0hpdmNuL2VSdnVBdkZvMk5MaHN4eUhvZjJjZEJ3QUh6UVVBclZOZ3AwZ0R4UXZqMjMxNm5qV29QcTdOQW9BNGtXbFI2bG1VNUZOcWN2OWttWG96ekVid0xjZ3ZqRDZ5aG5TS0lVY28yNTVJUE8vZEdZMy9VMnNjcXZ1YTRhZlVjd2hhem5GMnVIaVhjbk1YWEJndDV6ays5NXBoRXBDMHhPK2JoVjV4UUxDcU1acHlTQkVidEhhaGplWTRHU0pIcHRNSnV2Mk55OWVINzlORnN4OXRGQWNBRHVramkwMWQxMWJFY2VaNWJtaUpTVkhWZ3dXKzB0TDdaRXdRVUhETlEvSEYzckk0ajZBSHlYVG9kWkFxaTd0T0FOY3o4ZGIzSlBxZVFGSjdwTkFhWXJNQlFMMVZhcVc1UmsvMEVNb3FhWGZ5OWM1dVlVUnRkbUdaV1ZGbnJZb1htU21HS0RmTGozYUVIK3NJejVCMHpvMHBWM3NleXhpaFpYbjNkeGQ2TXRTWG1KV3pUMDFlbG5FaVM5cHhRQmY1YmszT2V3UHk0MFhtYnpSSldydndvWVJpSjBNQ3dJdWx3emtFSStCUXF1N3ZzdlNFaGVJWVhIeVVQblFKRndtRHdXQXdHQXptcndIK2p3ZUQrZnV5ZmZ2MnRXdlh6cDQ5ZSs3Y3VaZDM1RVdMRmhVVkZhMWN1VElsSlNWNFQ2dlYrc2dqajRqRjR2ZmZmejhzcks4R3cvOGx1M2Z2ZnZ2dHQyKzY2YVpISG5uRVo1WEpaTHJwcHB2Q3c4TTNiZG9VZkpES3lzclhYMzg5SkNSa3hZb1ZBVHZVMXRiT256OWZLQlJ1Mzc2OWY4ZDU3Tmd4bXFiTlpuTWYrblpSV2xyNnhCTlBEQnc0OEkwMzNoQUlCRDVyeThyS0hudnNzZlQwOUpVclYzSzUvZmw3OGQxMzM2MWJ0MDZqMFR6ODhNUDkyTHlqbzJQZXZIa3ltV3pWcWxXWC9mRm9iR3hjdkhpeFdDeGV0V3JWbjNaVzVvcUVBdks1a3F0OEdya0U4Mnp5bVZNRzlhNjJPSjlWYkZLQnQweWo0TG5kMzIwT2thZWRBQUNHSUFLcU9SUkRhajIrVWIxVDhLczJWc0YxSUtOdVFsZkNBTEdoTWUzSDFyaDBTU2RCTUtVbUpRUEUvWEdsQUZCcmxRSUFHelVnNVhVVG1CUWV2VW52NEFOQXJreC9hMVFWQUt4dlNFMlhkZ0xBc2M0d0U4WDdWUnR6UTBSZG1zUXdRdEY2dkRNOFJXSllsSG9HdVVFL3FjOWlSNU54M0tQZEdsV0Z4Z25JZ3ZOWHM2VkJMd1dTWU5CVWhKWGkwTDExRnBJMGgyRDRCSVZDMWZmcm91WGR0VFlaMXpram9zNW5xd2lCYlhaVURWcmVwNDFpWlhFK1NYODVlSzk3bWVnU2JWOUpQWmtxN1R6UUhyV21Ma3ZGdFUwSmJScXViRjFUbDFWaDZTcEMyT3U1c3pNS2RvWUVBQWJJZXB0MFMzUEtTNm1GUGowZE5JbWMybXpRdG9zaCsramREdUhaVUpnTUs0dHpQUG95QlVBeFlLWGNJZlZJeExkVEpBMUVoTUE2TmJTaFc4bk4xTE5Da3BKeG5FaXF2dS9NV0wyci83T3ROQkIwSUU5MGg1UC9XdmxRN3hZSjE3azAvYVJQdDJ5Wm5xTGhxREVjQUg1dWpiMCtvaTVlWkRaVFhXcHlpMDNFakcrQ2hnQUFJQUJKUkVGVWhsYXorRWkzenlTZFFRdjFWc21yNVVOc05DOUhwcHNlWHY5eFhWYUgwL2R2emVYbDJyQjY5RWlmTW9TeXN3dGl6NnNlZHVwU2YrMWI3VUlBaUJSWXd2bFdBR2l3U1RNbGVqVGh3YUxtTzN3dTdNZTFtVDlyNHo2cHo1UndYRVZHbFkzaWpGSzEvalBwYkpyRWlMemVEcnJiZ2JFVGhEN3Qzc1FJelZuU0RnQTQyUm1xNHRyalJXWUFxRFRKVkh4VUFvSGpuZ1pnWUxCQzYyOVVEOGcrYmRTcTJ1dytkTVJnTUJnTUJvTzVFc0N5K0pVRlFYam5KMkl3d1VsT1RyWllMSnMzYjU0MGFWSjBkSFFmdHVnckZFWFpiRGFLb21pYVhyRml4WWdSSThhUEh4K3c1KzdkdTYxV2ExWldGaXQ2T3AzTzU1OS92dGRkUFBqZ2crbnB3ZkplLzFRNEhJNkdoZ2FyMWZwSEg0Z3ZlL2Jzb1dsYUxCYjdhK0lBY1BEZ1FZWmhWQ3BWL3pSeEFKZzFhOWEyYmR1MmI5OSt5eTIzaElhR1h1em1YMy85dGQxdUh6aHc0Tzh4WlJJUkVZRW1CbmJ0Mm5YZGRkZGQ5dkV4UVNneis3NDljRXRVcFlMbkhCdWkrYkUxb2JJUDJjcHBZbmRJUXBOTjNGdmZ3R2dkN21mZVIwQnNkd3FQZHJnVnljbHF0K3Y1Z2lrRUFEUTJrWk1tZUNRakpPbElnYVhGTGticEhDaTEzRWFUelhZSkFBeVE2cEdZVmVVbDR3TEE5NXFFYVdIMUhJSkpsaGlQZDRhWG1aVjFWa204eUp5bmJ0N1ltTWFxK2FsaVEvL082Qko1cHpxbm9ET3NKMys2a3lGY0RPZk5qT05JNk84SkJ0eENNRUpJVWdUUlRmTHo4ZXJhUE8wY0RzM0dqNGc0bElSRHBZa05pMU5QRFpLM0kwSDUzdGpTMXlxR0pvcE1TOUo2Q1JNSGdHcXI3STJLd2U0OWVuYXhvVEd0eEtRSXNoVmJQaFFWVmcxQ3RNQnlsYkx0bkZFVkwzVFBxVlI0SGxyV2RrMHg1SUgyNkFQdDBXS084NlBzdzZqSzViTWxJK3RzMHFlU3p2bVczT3llL2l6aTBQcStoc1JjQkJSRCtFVGx5SHR3RUw5ZU9RVFpuemMwcFc5b1NsdWJjMUFZT0xXR2dVRC9jODZNcUw0bXBCVk5GQzB0SDJLamVaUFVqYWlDYmpqZitsTFpjTXZ2RmxxdDV0bHVqNnBDQ1VpNzJtSWpCRlloNldJWVltcFlBK3BnY2wzcXJwRmJQSnh2alJBZ1dienJKd2dGZGpNTTBOQnRnZTFRWkF4SkZYZk9qS2pKVXplekR2RVNrMkoxellBR3UzdW1SMFM2SG93dlJpOVBGQmxWdjdURitoMkNtOXVqS3RHRTFvbk9zTkVxRFRyckVvdHl2TERaSi9LSVpXZGJiRSsvbWZmRWxISHdCREVHZzhGZ01KaS9HVmdXdjZLdzJGMEFJQlp3T2l3QlFsUXhmME9PSFR2MjAwOC9CZWtnRm9zdEZzdUxMNzRZSHgvZlU1K1pNMmNPR1RJRUxmLzN2LzlkdjM1OWtBRW5USmp3OU5OUG83d1JpcUlhR2hxT0hqMzZ5eSsvbkRoeDR2SEhIL2ZSWGhtRytlNjc3d0RnM252djlXNDhlL1pzb0xHN1lUSmRkR2t2akE5T3AzUFBuajBBY1BQTk53ZnNjUERnUVFDWU9uVnE4SEUrL1BERG5UdDM5clRXNFhEUU5IM1hYWGR4T0lGZlhaODBhZEtUVHo3cDM2N1ZhcEYzL3A1Nzd1bnRWSHBrdzRZTnJhMnRQYTFGK1RDZmZ2cHBjWEZ4d0E1aXNiaC9QbmRNRU1RYzU0MFJ0Zm42Q0oxRHVHcmdZUURZMkppV0lEUWh6L2cvazg0K1V6d0thY1RKSWtPZXV0bEdreWdxZ1VYQ2NXVEw5S2oybmQ3Vm8vT1VUMUNzQ0t2Z09xd1V4MHVUWmNhb05HaUpqWEh3N2c4QUtxN3R0dWhLcERUdDFVWWpuL3NGazNLUVhBOEE0ME9hdjJwT0FZQ3hJYzJvZjJGbktMSWJvMlNNU292Y0o0SzgzU2xjVTVkVllsSTAyS1VxbmwzdkZPeld4dHdYVnliaVVIbnFwcC9hM0QvQ2FSSzM3cnlsS2RucFZ4N3dHcFVtV1d5RTN3Y1I2ZnB5eUw2QXEzcXRQSWxvc2tudU9EMlIvZmhoOXFFb2diWElxSHlsZkxoL1p3ZE4zbmQyQWxyMkNWRUJnRlNKQVYzOFFrUEl0cGJFYzBZMWlpRHZTN1kxbjZCNUh2dTUzWlByZmRZWTR1MUo5MEZBdXRJa25Yb25UOFZ6SXJsemdGUS9RS3JmM2hwdnA3bklCazRDZzk0R1dKMTlHQVc1akFueGFKR2VtUjR1eVpiY2ROLzlXeUtyNVo0eWxUTWpxOXVkUXB1ZllibldJdEU2aEFZWHY4UEY3M1R4RFpjczNRYUVSMURERlczZUxlSWVaa0VlakN0bXZLS3JsRHlITFpER09sSGRORTdWY2tBZnVWOFh6WHJ0eDRhMDNCVlRBUUJtRi9mVmlxRnRUaEVBN05ORmoxQzBqbEJwazhTbUYxSk92MW8relAvWnZuU2loSllYVWs0angvMXY3VkZsWnVXMHNQcjU4ZDJLdTFaY2NrVlRqVjJNZnF3eXBSMEFVRytUaWtrbnFwdjZZZTJBZHdZY1BkNFo5bjFMd3JMTWdnUHRrU3RyY3Q0ZmNKaXRycmtnc1dpQ3V0bG53SEt6bk5YRVU4U0dCVWxGY1VJemloMS9vM0pRVDZrdm94U2FhMEkwNk5wYWFlNk04RG9BcUxMSU9wd0NIa0VEZ0NQUUd3TmkwcVhvS1UyRklBQnduamdHZzhGZ01KaS9GMWdXdjZJd1dGMEFJQlZlYW13aTVvcWh1Yms1UHorZnkrVUdjZnNLaFVLdFZxdlZhdjFYdVZ3dWw4czFldlJvdGtVdWw4ZkYrVVljZUtOV3F3RUF5ZUkwVGNmSHgzLzAwVWV2dmZiYXp6Ly9YRkZSOGNvcnIwUkdkc1hGSGpseXBLNnVidlRvMFptWm1VanBGb3ZGZkQ3L2h4OStDTEtMNWN1WDUrZm45K0hzTHhxajBiaHIxeTZmeHRMU1VnQW9MeS9mdW5Xcnp5cUh3d0VBRm92RmYxVmVYbDQvek5IL001QnYvZURCZ3dhRElTRWhJVE16azNXeXN5bnFSVVZGalkyTlFxRXdOVFcxcmEzTlp3UU9oeE1TRW9LV2MzSnlXTW03b0tCQXE5Vk9uVHExcDFnU3M5bThjK2ZPbEpRVWRxNGxJeU1qWU05VnExYlpiRGFTSk45NjY2MkxPcnZubm5zT1BWRUFjT2pRb2FxcUhtTW9FQWFEd2YrK0kyUXlHWmJGTHpzamxXMy9pS3IrUjFUMW14VzVLcDRUQUFRazlWNU5qb3hYbUN0cmp4WmFSNnMwZTNReEFEQTNwbUt3UW1lbE9OKzBKTnJvTHFIdyt2QjZQa2tEZ0grU0E0dUlkSzNOT1pqZkVmNnJOcWJNckJ3czE5MFhWM3FzSTd6Wkp1WVE5QWhsVzVyRWdBTEVkM25NbUNPVXJUZEUxSjR4cUR0Yy9EQ2VMVS9kSk9lNUFPQlhiVFFiMmZHek5oYko0ck9qcXZra1RRTnhZN2c3SHVRN1RRSksxWWdXV2dHZzJCUWdUMyszTGdZdExFNDlaWFR4OXVtaUhEVEpKK2xyd3hxUUxCNHROS09VNUdhN0NNbnVQc1FMVFVGa2NUSEhxZUk1QUtEZEliaVVhT0REN2VGYXB6c1ZaSXlxUmUyWHgzMVo0SlAwdG1HLzlyVFdTbkgyNmFKL2FvdHJ0RW1lVFQ2ajV0dnoyeU4wVHNIMzNXdHZCa1RyRUlxNGJBWkY3LzhVNWNyYUgwcTRVR2VWMWx1bEtwNCtWbWhHS1JsellpclR4SjNmYXBKbVJkYmt5TnFSSXMrYWY1UEV4cUZ5TFFDY002b01ubWhwbnBkYkhBQ1N4WWJwNFYycE1paHUrM0I3eEhNbFYzVzZCS09VbW50aXl3SGd6Y3BCelE0Smo2QmZTQzNjb1ltM1VGMzM3bkxkVXdDUTgxd3ZwcDd1Uzg5SVllQXlqTDREY2gyREZPM1pzdmI5bnFqeGNhcm1KeExQRXdSWUtjN1NpaUcxSG5NNkRjU0s2dHpYZUFVWlVzTkFXY2RUU2VmK1haWERKcHpJT0k0SDQ0czNOYWIycis0bys0b0RBUXk2TzAwMjBSY05hUUJRWk96Mk5keXJqV2FqZVBxOVV4dk5XVlJ5VloxTnNtckFFUUJ3MHFTYzMxZHYvMWZOeWFOVUdpRkpsNW9VUDdYRnhnbk5zNk5xcm8rb3R6UGNYOXVpNTBSWGpnMXBRZk1SaDlvalZ0Vms5elI1TUVDcWZ5THBQUHFhZk5PU09GVGVsaWcyQVVCK1J3UjdRYWhBMi9wTVBtRXdHQXdHZzhIOHpjR3krQldGeVVZeERNaEZmMlQ1Uk15ZmtBY2ZmSERtekpuc3g4MmJOMnMwR2g5L3JzRmcrT3l6ejlMUzBxWlBuODQyYnRteTVkTlBQL1h1Tm5YcTFGNjl3d0RBNS9OWjFUZzhQSHpGaWhYTGxpM0x6OC9mdDIvZjdiZmY3ajArUVJEMzNYY2YrdmpPTysrVWxwWSs5OXh6dWJtNVFRYi8vV0tnOVhyOW1qVnJBcTRxS2lvcUtpb0t1TXBrTXZsdmxaV1Y5YWVWeGExVzZ3MDMzTUIrcksydDlmNDRmdno0bDE1NkNRQ1FBZHhtczkxMTExMytnMFJGUlgzeHhSZG9lZXpZc1dQSGprVVRJY1hGeFRVMU5ZMk5qWXNXTGZLdjFkblIwYkZvMFNJQWtFcWw4K2JONjhrL0RnRDc5KzgvY3VRSUdyT2hvZUdpVHRCdTk1WHdObS9lSExDVzZaRWpSd29LQ21iT25OblRaTS92Vk9yemI4NDRWUXNBNkJ6OFluTlhzVk1uUTc1Wm1ic3NvK0NBTHZLOFNiVXM0OFFQbXZqZHV1akJDcDJJUTAwSWFkbWxkZCtqUkpIaHBraTNFcjFiMjJQNlU1VFFJdWE2Sm9jMldTZ3V5bXlSYzUxVFBLVWdFUzZHV0YyYlZXL3JpcFZJa3hoUjFDL0w2VTcxcC9XWjdNY2orc2lEN2ExalF6UmNncG5sT1F5a2RxRzk1TWowcU9XOHNjY3lzenlDamhPWnVRUWpKT25qSFdGalFqUnhRbk84MEZSbms5NFFYb3NldXNKT2RaK3VabmR1aXFoQktkNFBGWTJ4MnZ2L1B4NUpBT2YzOTQweUREUjY4aHhDZUE3dkNwQUFjRlFmanVwU2NvQWVvV3k3V3RVcTR6aTN0eWFzYStoVGZGYXFKMlluU0RRekNrdkprZW1ISzNVQVlIRnhDNDJodVhKOWhxUlRTRktoUERzQUdDbWVsT01jb2V3Mk5WaGprWjQwaEk0UGFVSTNhNDlYL1VtaEo4UGFSUk1pMHZWTThsa2V5U0FUT2dBMFdNV3hJc3MxSVpwZnRMRmxkcEhQc1VtNXpzSHk5c0h5OWcwTktkOXFrbEZqLys1cHV1ZWRnelN4WVNkQWg0dmZZQTBXTjJTbXVvMDg1L1FFN3dpT0Q3TVBCd3hSVVhJZEFLQjFpcEJWZkZaazlaem9DbFIwdE1pa3lwWHJoaXEwSkRBOGdoWndLQUZKczg3OXExV3RkOGVVcjJ2TVFOcjZhK2tuRTBTbUhGbjc4c3JCM2o4THZjSW5xUHZpeXNaNXBONnhxcGFsRlVQdWp5dDlyMllnZW8razNpWmRYWk9GWmtlYTdHSldFKy8zVG5rRWZXMVlmYXpRSENzMG8rZG5lZWFKSHpYQjdBTGV0TmpGYjFmbTZwMkNLcXY3VDVLYVo4OExiWjRkV1gxVGVEWEtNTEZTbk04YjBuL1Zkc3RPNFJOVW90aElFZ3dLVDJjVC9MOXFUclpTM0hueHBXaVNiNTgybWkzYjYvUnlpeC9UUjl4UkdFb1FqSXByYjNjS0FXQ0VzdTNKcENJQWVLVjhTSmxKeVFDRE1oaGR2NE9MSDRQQllEQVlET1pQQzViRnJ5aG9obW5TVzJORGhBVzltQ014ZjJzT0hqeFlYbDd1STR0YkxKWWZmL3h4ekpneDNySjR2eEVLaFVoUlJSOEZBc0dTSlV2Mjd0MDdlZkprdHMrUkkwZUtpNHV2dmZiYWhJUUVBS2lvcURoNDhLQlVLazFNVEx6MEErZ2ZZV0Zocjd6eWlrL2o2ZE9udi92dXU1RWpSMDZiTnMxbmxjMW1XNzU4dVVLaGVPcXBwM3hXb1pPNnZIejAwVWNuVC9yV1JtT2hhUm9BWG5ubEZlVDE5dWU2NjY2Yk5Xc1crNUVnQ0ova0hJdkZ3cnJDOVhyOXZuMzdTSkxNenZZdHZXVTBHcXVycXdQdWhTVEo1Y3VYdi83NjY4ZU9IZHU1YytmczJiTjlqdkQ1NTUrdnJLd2NNMmJNQ3krOEVFUVRiMnhzWExseUpRQXNYTGdRQ2U1OTRlalJvOHVXTFpOSUpNbkp5VDZyZUR3ZW1xcnhvYnk4Zk5ldVhYbDVlYjNXaHNWY0xpTDRsbHk1RGdBT3RrZXhzaXZTZWl3VWIySHhTQ2REWHFOcXlaSjJaRWs3TmpTa2RqcDVDcDV6U2xnRGtzVmpCYWJGYWFmZFZ2RU9kWVhGTnlwYVFqcFIzbkd5eUozUVhXNldBMENaU2Y2ck5tYUFWSy9pT3ZnY1N1L2tGeGxEZnRERTExaTc1a3RxTExLakhlRnA0azQ1MTJHbk9UVlcyVDVkMUY1ZHRFOTY4cnZWMmNVbTVlVFF4bWloaFdhSUdxdHNlMHM4VzBZeVc5YU85S2tMSm1XU0p6Q2EyMTFpenBUcXVRUURBT2RNcWhNZG9YVTJ5Vys2cUZhSE9GRmt5Rk0zb1Q3N2RQMnA5NENDUitxc0VyWUNaUCs0V2hVNGVnamRLYWFIRWlZaTBqVXJzdHE3UmNaeEFrQ2t3RG9udXB4dDNPT3h6RHNaOHZFTDE2RGxmeWFkSFJ1aThkNlc0MGtqaVJEWWtBVzQ4V0p5NUhObDdtcVdySS9iaHdTUkVZV2xDRGcwMHVoLzBDUm9ITUxaa2RVQ0RqMHpzaVpEMGdFQXpYWkppVm5CTUVBQlVXUUlPZG9SVm1BSTFUbEVONFRYSklqTlNPaysxQjdGRG91MlFwN2l3UXB0bE1CS01jUTNMVW56NHNvQTRQM2FnWS9FWHlnMUs4NGFRN3dQaGlBQkFNTDQ3cmQyTkk2dU0rM0hQWTBSbXA5TWN0ZFh6QXR0MXJtRW14dFR0alJkeEsvY21weUQzaC9GSkdYeE10MnpDZFRSSXZlYkRTamE2SmFvS3RMemFGeWwwRjZsQ1BBV0dzdU5rWFhOZHNuUDJsZ3p4VzJ3aWhORUpqblA5WEw2cVRjcWh2aGNuQ0M4a0ZxSTN0NUF6SXFxblJMV2RNWVFjcTI2MFlheVJ4Z0cvYjBqd0JFaHRBeFRhQW1BRGlmL1YxMU0vM2JxWXVETzZBcEI5L0swNW90eDhaODBoQkZBUnd2Tk9WSjlqcXc5Uis1K1VEa2swQXo4MWg2MXFURlY1K3hXY0ZYRnRYMlNjNUM5N0R5U0FZQUQ3WkVVVFh5dlNYZ2tvVGhLWUFXQWZlM1JhRElnVm1nQ0FKdDN5ai9ITlZuZGVGMTRQWmRnbnJ4d3RZbmlzUkVyRG9wam84azNNazZZS2Q1djdaSEhPeUtjT0VrRmc4RmdNQmpNM3dZc2kxOXBYR2cwVGNrSlU0cDVPRjRjZzJMQkV4TVQ5K3paczJMRkNyWlJvOUVBZ0hjTG02cFJYbDd1MDc1aXhZcmczdTJBK01qaVNERDExc1JwbXY3c3M4LzRmUDdkZDkrTldwRGhldTdjdVFGZHZmOGJSQ0xSTmRkYzQ5T0lRc3lqbzZON1dpVVFDUHhYL1I2MHRyYlcxdFlHNzlQVTFOVFRxdmIyZHUrUFlyRjQ3ZHExM2kwSERoeFl1blFwV3Y3MjIyK2RUbWRlWHQ0TEw3emdNMDVCUWNHaVJZdVFMTjdjM0R4Ly9ueWZEa2lnWDc5K3ZYOE1QWHFCNE1TSkU5NENQV0wxNnRWSXByZFlMQysvL0xMWmJKNHlaWXJQcXdrNm5lN0xMNzhNQ1FtWk0yZU8vMDQzYnR3SUFMZmRkcHRNSmdNL3RtM2I5dGxubi9rME9wMU9BSGpwcFpmOE5mcm5uMy8rZjNOYi8yNWNHOWFBaExQZHVoaW54NDQ2VnRXaXNZdFJGck9DNTVqcGlTVTUzaEdtNXR1dUMyOEk1ZHRWWE9zd2hlN2V1REpVMzlMZzVQNm5Qc3Q3NUU0WFg4MjN5M211cDVLSzZxMFMxaGgrd2FRQ2dHYUg1TVBhQWNHUHJjRXVmYk55VUsrbndBQzVzeTErWjF2Z2VnenJHdExQRzFXeElyT041bGs4WXRtMTRRMHVJRkF0U2hGSlRRcDFmMDlQZElTV21sV2xaaFZTRlJlbG5PR1REQUJjTUNuOUZmOCt3S1NKRFFCd291ZHNtZURRSG9uenc5b0JsV2IzVDNHNHdCck90N1U2aElQbDJuaVJFUUFNenNCQ3M1anJSTDVtSHlJRU51LzJjMTc2SXdFMFNRQ2ZvRkV5REhJb0l3VjJvRlNmSURMYWFPNDBUd2hKbGJYSHZ3N0pJc1BjMkhJWFRiaUFROUZFS04rYUxuSFBpN0RaOFQ0a2lReEliYWNZZ2dTR0lDQkNhRG1najZxM1N1SkU1bHVqM1A2Q09xdlVUUEdYVncwNmIxU1pQWVVpL3krMEhvV2ZBTUFuOVprQ2tscVdjWUppQ0pKZ0VqMXpJZTFPUVpWRlRqSEVyOXJvZXFzN2hNZEdjVit0R05iaGRJL0RmZ1dtaGRXZjZBaWZGdVkrMDdLdTBxRDl1YWRQSjUyVmVDV3d6NDZzSHFkcVB0WVIxdW9RMlNndUJRVEZBTTBRSkFCSk1DVEI4QWlHUzFKNmg3RFdFeFlrNlNIQTNVRnpBVnlqbEswYXUxRENjUTJWYVFHZzNpb0JBRFBGLzdVdDV2cUkrcDZPaW1JSU8wMDZhSTZMSmtNRk5nQ1lGMTlTYXBiWFdPVXJxbk9zZFBIazBDWWhTYitRVXJpd1pJVDNPeHhCYUxSSkJzbjFaaGQzUlhYT25USGx5V0tUak9zYzAzMSt4Wi92TlFrVVEvWnZwd3lRVFhaeGt0aWt0UXZyN2VJbXE2VEpMcmIwSUl2TGVZNVVjYWZNa3l5ZktETGNHVk1aS2JDRTg2MDhzcHYyYktQSjMzUlJPMXJqR3p5M3dCdTlTK0JnT0NMb3Vpa2F1L0J3ZS9qeHpvalprVlhvdDg3aTRqcG96dXpJcW5pUmFhQ3NnODFBSHlEVlR3MXRHS1ZzUlZLK21lSU1WN1lkYm8rTUY1clJVRFRBWUhsN3VzUkFFREJVb2JOU0pTYzZ3dmJwb2s4YisvUENDZ2FEd1dBd0dNeGZDeXlMWDJsVWFDempzK2pCQ2ZMOXhiby8rbGd3ZndvYUd4djM3OS92M1lJaUpud2FHWVlCZ0xhMk5wLzJBUU1HSUZsOHk1WXRSNDhlN2VOT1cxcGFrREQ2L2ZmZis2eUtpNHQ3K3Vtbi8vdmYvOWJVMU54MjIyMWhZV0hJNTF0WVdCZ2ZIKytkNW5IbG9kZnJiN3Z0dG9DcktJcENFd24rSFlZT0hmcnNzOCt5SDU5Kyt1a3BVNmI0ajNEZGRkZlJOUDN4eHgvNzIrM1hyMSsvZWZQbWl6cE9kT084RTI5OERoV2wxVXNra2hrelp2Ujk1Q0JJcFZJVVovK3ZmLzJycnE0dUppYm04Y2NmOStsak1CaCsrT0dIMk5oWWYxbjhtMisrcWF1ckN3ME52ZW1tbXdLT241S1M0bitvNTg2ZEt5MHR2ZnJxcThQRHc5bkd1cnE2NDhlUG85UEVYSGErMXlSYWFVNkMwTlJva3lEL2I0elFraUUxK0VjZW56V0dOTmlsTzF2anpobENUaGpDT01CTURtMUNtcmlGNHJ4Uk9VVHI2R2FlUFdzSVFkTHF1SkN1OE54elJsVjdkOS9sNzQyWjR1MXZkeHU5bTIxaTVIWVA0ZG5ueGxUNDlLeXl5RXE5b2h1c0ZLL1NJZzhYMkdnR1BxL3ZVMDZJRHpFQ3M0VHJRbXA3L3c3ZVRuTWZLUnJqMDBnQTgwTDN1MU5vQ0t5WDBiUmIrZzhPN1dVMkYzTmM2M04vWTIyd0RUWUpBSlNZbElQbDdXcStmZVdBcmo4Nlp3MnFEbWVQNVZXYjdlSnNtZHVENzAyRldYN09HRGdmWTM5NzlKVFFSaDVKZjF3N1lGcDQvZVRRcGxzanEwNTFobjFTbjdFazlSUTZKRHRGbmpjcEFlQjRSOWRQUkp6UWVGOWNLWXBQK1Y2VGNOYW9SbGNwUmRKVkNGcm40SmVZbEE2R2M3QTk4b3VHZExhTUtnRG92YzZpeGhPOVBTTzhma2E0VzFBdU1TbmFQTUh1L2J1bmRWWnBrdGpVN2hUODJCcDNhMVFsbjJUQ0JiWWdnalZpVTJNS0s0dmZkWHE4ZDVqRyt3TVBDemtVQUZUYnBLRUNXNFRBT2orK2xGMTd5aVBaYjJ0SkpBRmFIY0lPRjkvazRwa29ub1hpMm1pT2xlSTRhSzUzVFBZelNXY0d5ZHZYTjZTajF6VVlJRmZYRGdDQXlhRk52K3BpK3FpSm81ZE94b1cwdkZvK3RNS2lPR3NNbWFKdXZEcWtOVjVva25HZEhMK0hnZVZRZThTbDdQU3Rxa0dkVHI1M3p2c0loVnVJNzNEeS85dWNXRytWdGptRi8yMU96SkhwLzUxMUhLMnkwcHg2cXpSS1lFYTFCOXlORk9lc01lU29Qdng0WjVpRkNoS0JTS0JLb2FWbVphbEpVV2FTR3lnQkFFd0piWmdUNHk0TC9GN05nQnNqYXE4TDczclNVTTU0cGtTUDhzUTduUHp0bXJpZGJmRXZwWjVha0hnZTlXRVkwRHFGT3JQbzRmTmpKcXNiOHRSTmFyNWpuTHJGNE9KaldSeUR3V0F3R016ZkFTeUxYMmxRTkhPc29tTnNaa2hwczZtNTQzZXBrWVg1YXpGOStuU2ZYSlJISG5ta3ZMeDgrL2J0M28wdExTMXo1ODRkUFhyMGtpVkxBbzdUM054Y1hGemN4NTBpa2IycHFhbTV1ZGxuRlZJYmYvNzVad0RZdm4zN2poMDdLSXBDU3YyQ0JRdUNsQWI5bzVESlpBa0pDYWk4WkVORHc3ZmZmbnZiYmJjaEZaVWt5WVNFaEw1bmlOTTByZGZyZTFxTE10UDlPeUJQT2d0QkVFSGlSMGlTOUY5N3NRSFpuMzMybWRWcW5UaHhZbEpTa3Y5YWRBZVJXMXd1bHovNDRJTVhOWGdRWEM3WDBxVkxqeDgvTGhhTFgzNzVaWkdvcjRrQkRRME42OWF0QTRESEhudE1JQWdzbk9YbTV2cS85N0IyN2RyUzB0THAwNmNQSFRxVWJkeTllL2Z4NDhjdjRUd3d3ZWgwOGJkNlZaSjh0enJuZ2JpU0JMRlJTSGFGRWxoYzNITW0xU2QxbWNqQjNXQ1hBZ0FGc0xSaThCc1pCUXpBaXFyY09qOVA1ZGZOeVJLdWE3aWlGWVU0V3lsT2lWblJxMFA4ZDhYQmNONnFHblJQYkZtODBPU2R1bUJ3OFM2WVZKL1ZkZE8rYVNEZXFjNStrVHh6dnA5V2NVQkZSQTB1WHBuNUlqYW5HTkpNY1ZEU2VzQU85VmFwalNaNUJPT2dTWU9MdDc4OWVyOVhab2czZXBmd2p0TVQrN0xUR0lIYnFXcW0rRVVtVlphMDA4a1FGU2JGdDVwRVZMdzBoR2Nib2RRcWVRNTBLODhibFIvVkJidVZWcHBiYlpHbGVSemlMb1pvdFl1T2RZUjkwNUxFMW5YMGczaTdLdGRBOFNtRzNOaVlOa3JadWtjYjNXZ1QyV2o1NnhWRFowWldpem5VdDgySi9tSmx2VTIydkhMUWN5bG5qblpFckc5SVJZMGxabVdDMk95Z0NSUEZyekRMTnpTa09oZ09BSHhRT3lCZzVVTkVoVVh4VlhQeXRMQjZPZGVKN3QxWlF3aXFGWW5vM3ozZDF4NDFTTjcrY3VuUVJydjBOMTNVdFBENndUSmRsTkFpN3NFRGpqaXFEMmNJZHhTN3JidUt6ZVlJcmE5UFUzQ2N5UklEbW9Fd3U3ZzcyMkpaL1ZUdkVxNXR5QXc0dUE4ZjFRM2drWFQzZVE3aXc5cXMwd2IxWVgxa2tBMTlLREVyRnBWZWhSeldGRVB1MHNheFJRZ0FnQVNHSkFKRXk2TmIwKytkdHRoOXczd2NERWZuRUhTNitIcVhZRk9UKy9adGFrcTdOclFoVG1RaUFDNFlsYWM2d3lnZ3Q3VWtUVkEzTmRna2RWWnBtVmxSWlpIVFBVUVMrZkJ5MlhEL3hrUHRrVm1TanJ6UTVrOGIwbzkzUmd4UjZBYklPcEVsL0llV1JGU1IrUHZXeElHeWpwT2RvYnUxTWVqRWk4MHExTTNvNHYyZ2lkYzVSQUNnc1lzMk5hVnRhVW9acVd6TFV6ZCsxZXliUlliQllEQVlEQVp6UmZLblU2QXdsODdaZWtOS2hIaHFUdGltL0VZWGhRTUNNV0N6MlpCT2pVQVpGeWcxaFFVSjB6Uk5lN2VUSk1tS2pFODk5WlIvZ2pZQTVPZm50N2EyWG5mZGRkN1p6ZHUzYjErMWF0V2RkOTRac0Zvakt0SjQ3Tmd4aFVLaFVDaUtpNHVibTV1blRKbkNxcFpmZi8zMXNXUEhlanFkbXBvQUwrbi9mb3dlUFhyMDZORm9lZCsrZmR1M2IyY1lac0dDQlFGelNJSVRGaGIyNVpkZi9tNUhldGtZT1hKa2VYbjV2SG56dEZxdHYranZMWXQ3TTJmT0hJUEJjRkU3U2twS1dyVnFGZnR4NWNxVitmbjVYQzczbFZkZThjOEhEMEpJU01nRER6eFFWMWZYVSt6SnRtM2JVTENQRDJpbVo5KytmV1ZsWld4alJVVUZBQncrZkJnbDBreWNPTkhiUzQ2NXZGUmE1TStYanVoalp6UEZYMXcyM0VSeEErcU1WcHI3WWUwQWdEOVNCL2ZuZ2tuMWJNbklQbloyTVp3M0tnYzVncGE4VzFtVHM3SW1KK0NxL2UzUnJGRzk3MVJiWlhjRzFiSXBJRzh2bk5UVFdvT0xmOVBKQU8rdkJPZG5iZHpQSHZueWxYSmZ2YzlPY3orcUcvaFIzY1dOMlpmcjdHQTQza2VyZDdsL0ZqcGQvQWVMeHJBSytHbWpPcmhWOXBRaDdKbmlrZlUyS2FzWGYxeVg5WEVnNFI0OXEyZU42cDZ1MHBhbVlLbmYvYnVuWncwaGk4dUdOZHFsQUtCekNqYzJwbTJFTkFEZ0VEU1BjQ3ZGQkRCb3dwUmhnQUdDQVVBUk1iY0d1dGZ6em8xREM0MTI2WE45L3NJR3dVenh3RStpWjRDOEtIa2FBQUNJZ0trakNCb0ltdW5sOVlWKzdkU1gwNFpROWhKNTg3TTI5dWZ1bFROMzYySjJlN0wxTHgwcnpWMVZtNzFOazRDczdsODNwL3pVR21lbHVUcUhnSjBOb2hoeWFjVlE3NjIrYkV6ZDBwUk1NNlMvSWs4Qm1kOFJnV3ptR0F3R2c4RmdNSDhIc0N4K0JjSXc4R3VSOW82cm8yOGFIdmxqWWF2RmdhTUEvdTdjZi8vOXJhMis5ZE1DeHBYazUrZDd0eWNrSlBRcSszNzMzWGVGaFlWNWVYbmVzamdLeFBDeE9YdHp6ejMzM0hQUFBTaXc0cUdISGxJb0ZONm00L3I2K3JObnovYnQ1UDZuekp3NWMrdldyYnQyN2JyampqdFEvTXRGY2JHdTdUK0tNV1BHakJrejVyZmZmbnY3N2JmdnVlZWVtMisrMlh0dFQ3SzQxV3BsR0NaZzdvby9GRVZ0MkxBQlRjYXd6SjQ5KytUSmt3OCsrT0NRSVVOUXk1a3paNXhPNS9EaEFWeHlpTXJLU2o2Zkh4Y1hOM1BtekNDNzI3UnBVNUMxdTNidDhtL2N1M2N2V3NqS3lzS3krSitIemg3S0oxNHhPSHBUOFRDL0UwRWpMQUxnbDdueEovcDVaNEFNS0JaVERFa3hBSUNmc1NzSzlsSFVPd1g2bm9PR1dQb3lXNERCWURBWURBYnpOd0hMNGxjbVJxdHIyMG5OdE55d1c2K08ybjFPVzk5dTY4TkdtQ3VXNjYrLzNsdWgvdVdYWC9SNi9hMjMzdXJkeDJ3Mjc5aXhJelkyMXR0dmk1SkRmSGowMFVmNWZQNjc3NzRiWkkrbzVtSC9HOGV6QUFBZ0FFbEVRVlJuWjJlUVBzaWMvczQ3N3ppZHpzY2ZmMXloOEgxRC9Mbm5uZ3RvL2wyK2ZIbCtmbjd3a1MrUnVybzZMcGNiSFIydDErdmZldXN0dFZyOXpEUFBvUE82NFlZYnZ2cnFxNisrK3VxeHh4N3oza1NyMWU3YnQrL21tMjlHV1NnK29OS09RY0pQL2hCODNoaEE5VEJabEVxbHcrSDR6My8rRXg4ZmY5VlZWN0h0NkZ6OFpYRUE0UFA1L3FuZkFYRTRIQnMyYlBCcFRFeE0vUFRUVDhWaTkvdnBETU9zWHIyNnVycDYvdno1dDl4eWkvOGdoWVdGaXhZdFNrcEtldi85OTRQSDcyemF0Q2xnSGM3MTY5ZC84ODAzUzVjdUhUU29xOURpL3YzNzMzbm5IZmJ4NnltVkJZUEJZREFZREFhRHdXQXdHTXhmRnl5TFg3RzBkdHEzSEdtYW1odDI0L0JJdmRsUjFteXBiN2ZhSExUTlNkbWNkQjhHd0Z3NStGUnhQSFhxbEY2dm56ZHZubmRqUzB2TGpoMDdFaE1UZmRyOWFXNXU5amFHQjBTbFVnV015ZlpoMjdadDU4K2ZIenQyN1BqeDQvM1g4dm44Z09uU2l4WXRjcmxjZlErZTdnZWZmLzc1b1VPSFhuMzExZVRrNUlLQ2dxaW9yaUJkWkJqLzZhZWZici85ZHJXNjZ5Mzd0OTU2cTdDd01DWW1oazFjOGNibGNyRmxLdjhrbU0zbTRBVk9CdzBhTkhmdTNQWHIxeTlidG16MTZ0WFIwZTRYK1h0eWl3T0EwV2k4L3ZyckwrV29XRTBjeFpoVVYxZUxSS0pycjcwMllPZnM3T3lZbUppS2lvcDE2OWIxOU53aVE3cFNxUXo0MEtJNzR2T2tvVlByNmZIRFlEQVlEQWFEd1dBd0dBd0djd1h3SjlKb01KY2R1NHZlZmtvVG9SQ2tSMGx5NG1ValU1Vi85QkZoK2tPSG8vOFc0ejE3OWxSWFYvczBhclZhVkd6UXU5RnNOcVBZYnYvVWxKeWNuSkVqZThsc2ZmUE5OMW1kTkRrNStjWWJid1FBblU0WFpKUGk0dUpQUHZsRXJWWUhqQ3dQUXNDUTZNdUkwK2s4ZWZJa2g4TVpOR2lRMFdqMFdSc2FHbnIxMVZjZlBuejQ2NisvZnZqaGg5bjI2NisvdnJDdzhKdHZ2Z2tvaTZQTDI5emNmTys5OS9aNkFHdldyQWtvT2lNMmJOancvZmZmKzdlanlQaC8vZXRmL3ZwdndCdEJrbVIyZHJaM1MwZEhSMTFkdHpUZk8rNjQ0K3paczRXRmhhKysrdXI3NzcrUFJnN2lGaGNJQkQybHlmdEFVZFNubjM0YXBBTk4wK3ZYcndlQW0yKytXUzZYQit6RDQvR2VmZmJaSjU1NDR1dXZ2NzdxcXF1OEhkOHNGb3VGSkVrK243OWl4WXFBWVNub3ZZUytIUE9sRUNHRkd6S0RCVWIvMVRuZnlsUzI0MUlXR0F3R2c4RmdNQmdNQm9QNXk0Qmw4U3NmVGFkZDAyay9XTkl1RlhJVklxNUN6Sk1JT1FSZy9lSXZRM3lFcXQvYkhqcDA2TkNoUXdGWGZmWFZWLzZORFEwTi91MFVSZlVxaTU4NGNZSmR0bHF0ZDk5OXQwQWc4QTgwWnpFWURLKy8vanBGVVNOR2pOaXpaNC9SYURRYWpaMmRuU0VoSWQ0aDQzOElaOCtldFZxdGd3Y1Bsa2drL3JJNFVzQ0xpb3A4OHFhdnVlYWFzTEN3czJmUGxwZVhwNldsK1d5QzhtUmNMbGREUTBPdkIrQmRIOVVmalVhajBXaDZXbHRiVzl2citBaVJTTFJpeFFydmxnTUhEaXhkdXRTN2hTVEpaNTU1NW9FSEhxaXFxdnJ3d3crZmZQTEpYa05VQXFhZCtPTndPSUxMNGp0MjdLaXBxVkVxbGJObnp3N1NMU01qNHgvLytNZVdMVnZlZlBQTk5XdldvRkI3YjZ4V3EwUWlRWUhwRVJFUlB2SHVCUVVGUlVWRlU2Wk1pWW5wcW9IVzNOeDgvdng1YjkvNnBXTnlRSVAyU241TnA5M2FoMDRZREFhRHdXQXdHQXdHZzhIOGFjQ3krTjhJazgxbHNya2E5VGhuL0M5R21DcXdWYll2TEZxMENFVmVzT3pZc1dQdDJyVUpDUW12di82NmQ5cXlScU41NXBsbk9Cek9xNisrbXBDUTRMMUpYNkkvTm03Y3lGcDZVWUoyVkZSVVRVMU5lM3Q3d0lEeXhzWkdKSnJ2M0xuVHUzM01tREVYZjVhWG1hTkhqd0xBcUZHamV1b3dkT2pRalJzM3NxWjFwOVBKNC9GSWtwd3hZOGJubjMvKzNYZmZMVnk0MEdlVHBxWW1BSmcyYlpxM3dkeUgxdGJXWGhOc0FHREJnZ1dUSmszeWI1ODVjeVpOMHg5ODhFRjhmTHpQcW8wYk4zNzk5ZGU5amh5UThQRHcrZlBucjF5NXNxU2t4R2F6Q1lWQ0ZFRWVNSEhiYnJkLzhjVVhmUm5XNTdIMHdXZzBJcXY0L2ZmZmowVHRJTngxMTExSGp4NnRxYWw1Ly8zM0Z5MWE1RE9PeldaRFQ2QkVJdG05ZS9lOGVmTzhuekdyMVZwVVZOVFEwTEJnd1FMMmpCd094NWRmZnZuamp6OE9IVG8wWUZKOFB6QTdvRlI3V1ViQ1lEQVlEQWFEd1dBd0dBd0djeG5Bc2pnR2N5WGpuYWRodFZwWHIxNzk4ODgvcDZXbFBmMzAweVVsSlJrWkdSRVJFV2h0WW1MaXNtWExubm5tbWVlZmYzN0JnZ1Y1ZVhrWHRTT2hVT2dUeEp5UWtGQlRVMU5iVytzdGk5ZlgxOGZGeFFGQWFtcnFyRm16VkNxVlVxbFVxVlJ5dVZ3dWwwdWwwb0IxRWYrWHVGeXVmZnYyQVVEQUxCUUVRUkRlUVM3NzkrL2ZzbVhMbkRsenBrNmR1bTdkdXQ5KysrMlJSeDd4RVhPcnFxb0FJQ1VsSlVoY2RhK2xIY2VNR1JNVEU1T2VuaDVra0lDSjJFT0dEQ0VJSW1ER1NGK1lQbjA2U1pKVHBreEJFeVEybTYybm8zVTRIRnUzYnZWcFpCakd4NlBkSysrLy83N0JZRWhQVCs4cFZkd2JIbyszY09IQ3h4NTdiTy9ldlJNblR2UitzNkdtcGdZOWlpakh4bXcydi9ycXExZGZmZldUVHo3cC9WZ1dGeGN2WGJwMHlaSWxQQjd2d0lFRG4zenlTVXRMaTBRaUtTMHR6Y3JLdXFnangvekpFWkF1SjgyaDRlSWV5TXNOSStjNDFIeUh4aUcwVUQzR0pWMFdDS0RqUmVaYXF4UzhUbGxFdWlSY3A5YUJvL014R0F3R2c4RmdNQmpNM3hvc2kyTXdmd3RPbmp5NWN1WEtscGFXOGVQSFAvUE1NK3ZXcmZ2bW0yOVFLY0tNakl5c3JLek16TXlNakl6MzNudHZ5WklseTVZdCsrV1hYKzYvLy83VTFOUis3ekU5UGYyMzMzNHJMUzBkTW1RSWFySFpiUGZkZDkvSWtTTmZmLzExSG84WHhEZmRGejc5OU5QVzF0WTc3N3dUNmV3czc3enpqdDF1bnpselp2OEV6Y09IRDNkMmRnNGNPTkM3ekdad1VDUjNVVkhSeElrVGMzTnp6NXc1czNmdlh1L0tremFicmFpb0NNbmkvVGdrbG9BbThiNHdmUGp3NGNPSFg4cXVwMDJieGk2aklwYitDZVpqeDQ0RkFKK2srTDE3OTM3MTFWZExseTcxeVp4eHVWekxseStQakl6MDM5ZWhRNGYyN2R0SGt1US8vL25QUHVycDZlbnBNMmJNMkw1OSs4cVZLOWV1WGN2T1NTQlpQQ2twQ1FCR2poeTVkdTNhZi8vNzMwZU9ITW5KeWJubGxsdWNUaWRLWGMvT3pqNTI3TmlMTDc1b3RWcExTa3JFWXZFZGQ5eHh5eTIzK0VleVlDNGpNOEpyNzQ4ckE0QzNxM0lPNndNOENjRjVLTDc0MnJBR25VTXc3OXc0dG5HeXV2SFJ4QXNBY04rWmNYcFhnSm1iNjhQcmJveW9QV1VJZmE4Nm14WEgvNU45TUZ4Z0t6WXBYeWk5eW44VERrSGZFRjZYSWUxNHN6S1hnVzV2RDBRTHphc0g1Z1BBNXNhVXIxdVMrM2JnekFjRDgyT0VGZ0JZMTVEK3ZTWWhZS2R0dzM3MWFkblVtSEpMVkRXZjdER0taMU5qeW4rN0g4T1UwSWE3WXNxbFhOY0hOUVAyNkxwaWdtWkhWczJLcW0xekNEWTJwaDVvai9iZTVNYUltbnRpeS90MklqRDc1Q1FLZkYrblNCUVpYa285ZmFRamZMOHV1dElpVi9PdGEzTU9BVUNSVWJXNHJNZGZvYStHN09HVDlBNU4vS2NOR2RteTlxWHBKM3ZxNlRQT2g5bUhvZ1I5VGZDNSs4eDRnNnVYZXRFWURBYUR3V0F3R0F6bTd3T1d4VEdZS3h4VVJmUFlzV004SHUraGh4NjYrZWFiQVdER2pCbUppWW1scGFXbHBhVUZCUVhIamgxRG5lKzk5OTdWcTFlLzk5NTd2LzMyVzBGQndaQWhRNlpObXpacTFLZ2c5dVNlUU9VY1Q1MDZkZHR0dDZHVzV1Wm1KQ0lIMmFxam8wT3A3Rk50MklxS2lvS0NncWxUcDNyTDRrMU5UVHQzN2lRSW90K2ErMDgvL1FRQVU2ZE83ZnNtS09rYmhWTlBuRGp4ekprelAvNzRvN2Nzdm4vL2ZydmRybEtwQmd3WTBMK2orbE5oc1ZoOENwOFdGaGJ1MmJQbnBwdHVTa2xKcWErdm56ZHYzcEFoUTVZdlg0Nnl6cXVxcXA1NjZxa1ZLMWF3SW5oVFUxTjBkUFJMTDcyVW41Ky9mUG55WjU5OWxzMHEwV2cwNzd6ekRnRGNldXV0RnpXTGNOOTk5eDA4ZUZDcjFhNWR1M2JCZ2dXb3NhQ2dnSlhGQVVDaFVDeGR1blQzN3QxaXNYajU4dVZIamh4QjV6SjM3dHo5Ky9lalBKL0preWMvK3VpaldCRC9IeUFtM1VFNkZxcFAvNHB3Q1dxU3VvbjlHQ2N5QVlDUXBLNE5yV2NiTTZXZGFHR0N1dGxDdVlzVjExaWxwV1ozaFliaGlqWXAxeFV2TkVYd0xleFdISUlCQUI1QlIvSE4zbnZVT01RMEVEUEM2KzZLTFFlQVdaRzEzN1FrZVhkZ0oyMFlJa0E5QUM1QlhhVnM4Mjl2dEVtUUxENGhwS25WNGF2ZE45dkVOZGIrQjJkNVU5QVJlbTlzR1FETWlTblAxMGRZYVM0QWhQTXRNeUxxQU1ERmtNYzd3aTdManJ5Wkd0YW81dHRuaE5jMzJTU1Zsc3R6SXIyaWN3ajI2WHFjeU15UnRXZElEZitiSThGZ01CZ01Cb1BCWURCL0liQXNqc0Zjc2VoMHVuZmZmUmRKM2xsWldRc1hMb3lMaTZNb2lzUGh4TWJHeHNiRy90Ly8vUjh5L3hZWEZ4Y1ZGUlVWRlkwWk0wWW1rNzMwMGt2VHAwLy82S09QQ2dzTEN3c0xRME5EdlIyNFFiQmFyYTJ0cmFnbTVOQ2hRNVZLNVprelp6UWFEWXBxcWErdkJ3Q2tqVnF0MXJhMnRwYVdGbzFHMCt5aHFhbEpJQkJzM2JvVmlhUXVseXZJdmxCdHlZeU1ETy9HOCtmUEE4REFnUVA3cUszN1lMZmJOUm9Objg4ZlAzNTgzN2RxYkd3RUFKVG9QWGJzMkwxNzkxNTc3YlZzY29qVDZkeTBhUk1BNU9YbFhhNmc2c3VGMWRyTlpZbEN3M3ZGWkRMNXlPSmJ0MjQ5Y2VMRWlCRWpVbEpTR0lhaGFacW0zWjdXZSsrOTEycTFidHUyYmVIQ2hmLzV6My9FWXJGT3A3djc3cnZIakJtemVQSGlMVnUyRkJjWDgzaThwNTkrR2wycjExNTd6V2cwSmljbno1MDc5NkxPUlNxVnpwOC8vNjIzM3RxeFkwZGVYbDV1YnE3Tlppc29LQ0JKY3Rpd1lhanE2YkZqeC9Mejh3c0tDcERoZmVEQWdUUk5GeGNYQThDVFR6NHBsVXEzYnQyNmYvLytpSWlJTys2NHc5OE9qN204aURsT3RQQjh5bW1LNmVXclVXaFFmMWc3NEtHRUVwOTJDZGZsM3dnQWQzbFpubmRvNHBFc3J1TGEweVFHQUdoMWlEN015ZmZaSkZWaThHbEVsdk9kclhGVFFodGpoSmJib3lxS2pFcFdZUWNBTHVGK3pnTWV2NWhEUFp0OExzaEpKWXBOL2gxMmFPSS9iWkQvdHprUkNHSjJaRFVBbkRHb3lzMktZcE1Lb0JvQXlreUtRcU9hN2M4QmVuWlVqZmNJQzVQUERKSHIwTEtBcEFCQXhYT3VHN1FmSFNTSFlQZ2tBd0JoZk50bnVRZFJ0eC9iNGpjMWRuczM2Sk82akFaYjROLzgyVkhWT1RKOXdGVmlqbk84cWdVQXpDN3VQbDEwd0Q3b1JwZ3Byb1BoQkZ4YmE1SCtxMkl3K3pHTWI3c3J0a3hJMGdEZ1lvajlnZVJ2TThVOTBkbWp4Qi9PdDJGWkhJUEJZREFZREFhRHdmaURaWEVNNW9wRnBWTFpiTGF3c0xCNzc3MTM4dVRKQkVIWWJMWTVjK2FvMVdvVW5KS1ZsWldRa0NBUUNBWVBIang0OEdEdmJZY01HYkptelpxVEowOXUyN1p0OXV6WnJDYU9jcVdkVG1kK2ZyNU9wOVBwZEVqc2Z2TEpKL1Y2dmRuYzViVjg5dGxucDB5WnNuWHIxclZyMTc3NDRvc0FVRnBhaXF5N0ZFWE5uajNiUjRTVnlXUXhNVEhJVHgwV0ZnWUFKMDZjbURoeFlzQlRPM0RnUUZ0YlcwSkNnbytyRjJXVlhIUE5OZjI3WWdLQjRQUFBQNitxcW1MUGw4ZmpzVUp3UUl4RzQ3bHo1d2lDU0U5UFIyZng5dHR2ZTNkWXQyNWRTMHNMajhlNzZhYWIrbmRVdnhObXMvbUdHMjdveDRhVmxaVUFvRmE3aGJtR2hvWVRKMDZvMWVxZUx2dkREejlzTXBrR0RSb2tGb3ZaeHdBQVNKSjg1WlZYSG52c3NWMjdka1ZFUk54NTU1MWFyZFpzTmdzRWdoZGZmQkZkZVIvUVRFbFB5U3BUcGt6WnRXdVh3K0ZBa3lJSER4NTBPQnpEaGczVDYvV0xGeSsrY09FQ3d6Qm9pbWpDaEFuanhvMUQ4ejFJRmlkSmN2NzgrVWxKU2F0V3JkcTBhZFBldlh0dnUrMjJpUk1uZXF2L21NdUxoT3VlOStLVERFQ3dFcXdBd0Njb0JzQk1jYnhhYUI3Sk1BeFk2SzVHTGpBQ0RnMEFGaGVYZFhEYlBacjEySkJta2dBQU9ORVJPaUtRanpzZ0RvYnpVZTJBMXpNS09DVE1qcXordUY3SUI3Y2FIaTEwLytLSlNKZS8wNXhkZGpHRWsrNTlTa3pFNmJvSW01clNPRUFqV2J6UUVQcTlKcEZkVldaV2JHbnFlcEdDVDFBK3NqaWZvTHlIY2pmNlhXUXV3WEE5M1hpRWJ6WkxoVVZlWmc0OHVUZ2x0TEduVTVnUlZpL211Z0RneDdZNEd4MVk5Wlp4SEsrbEZ6Z1o4cTJxUVMxMnNYOEhJOFV2OEdqY09UTGRiZEdWU0JNM3VIaHZWUTQ2YjFMNWJ4SXZNcitaZWFLbm84SmdNQmdNQm9QQllEQ1lnR0JaSElPNVlpRko4dFZYWCtYeGVLenZWYWZURFI4Ky9NS0ZDN3QyN2RxMWF4Y0FpTVhpckt5czdPenM3T3pzek14TUh4RncyTEJoeUdrTEFOOTg4ODFubjMzR2F0bExsaXp4N3RuYzNCd2FHcHFVbEJUdVljQ0FBU05HalBqbGwxLzI3OThmRlJVMWR1ellYMzc1QlFBeU16TTVITTdreVpOdE5sdGNYRng4Zkh4OGZIeGtaS1QzcmtlTkd2WEZGMS9zM3IyN3VMaVlsVjlaVENZVHFtQjU0NDAzK3F4Q2J2Rit5K0pJY3ZYTzdsQ3BWRHdlejJnMHJsKy9QaTh2ajhQcEVub29pcXF2cjkrMGFaUGRiaDg0Y0tCQ29mQWZMVDgvSDVXZ3ZQbm1td1BtYVArQkVBU0JITzRzRm91bHJhMmJWbmowNkZHUlNKU1VsQ1NYeXdHQXB1bk5temNqZHp4N2xUWnMyQUFBczJiTlFoY0g5V3hzYkhRNm5VamFKZ2ppMldlZlJaMXBta1paSlNoeFBpUWtaTW1TSlU4OTlkVDY5ZXVIRHgrZW1abjU4Y2NmbDVlWHN3ZEcwM1JuWjZkTUp1Tnl1VFJObzJxb1FWNEZXTHg0c1Z3dUowbVNwbWxrMHA4d1lZSkNvYmh3NFVKNmV2cjQ4ZVBIangvdm5YS08zamxndnlCVHBrekp6YzFkdVhKbFFVSEJ1KysrdTJiTm1wa3paOTV6enoyWDc2cGp1aEJ6M0xMNGp0WTRCOVdMYWx4dmsxZ28zcDJudStiSlVMWjR1MVB3VU5FMUlUdzdBRmdvM2lobEs4b1dmK3o4YVA5czhRbnFabVJrUHRJUjBWSFJ0ZmJSaEF0S25xUGVLdm1pTWMyN3Y4bFREL084U2JWUEY2VjNDclkwcFN6TE9KRXE4YlVlejQ2cThkR201NTBiNC9Ub3dydGE0ejV0eU1pUjZXb3NNaVBsZnRoeVpEb3AxMm1sdUtjTm9RQWc1enJXRC9xdGIxY09DS0JEK0haMExyU2ZVWDFWVFRhL3V5dytTTmIrZU9JRkFIaXZldUM1UUxLeTFTL0g1clcwa3owVkp1VVQ3c0ZqUmVZbW04VHBPUUF4eDRuaVdjd3U3Zzg5WktZTFNlcWwxTk94SWdzQUxFcy84ZWo1YTE1SVBjM3E4bGVyTklsaTQ3Y3RpWVdHVUJSMFBqZW1Ba1hjMUZpa2IxUU9hblVFa05FQm9NNHFXVjNiWTBUVjlMRDZjZXFXbnRaaU1CZ01Cb1BCWURDWXZ5MVlGc2Rncm1SOGtrOWlZbUlXTFZvRUFIcTkvdHk1Y3lnNDVkU3BVeWRQbmdRQURvZVRucDZlazVNemE5WXNmekU2SkNTRXgrTkZSa2FxMWVyUTBGQzFoOURRMExDd3NKQ1FrSUFKSVlzV0xYcnBwWmMyYjk2OGVmTm1BQWdQRDBlMmRKL0NqRDZrcHFZKzk5eHo2OWV2YjJwcVFpS3NENkdob1RObnp2VE83MGJHN2RyYTJ1VGs1TDVYeSt3VmtpU25UNS8rM1hmZmJkeTRjZVBHalFIN0NJWENKNTU0SXVDcUw3NzRnbUdZcEtTa09YUG1YSzVEdWx5SXhlSzFhOWQ2dHh3NGNHRHAwcVhlTFVlT0hFRmg2eHdPUnlxVldpd1dwOU1KQU9QR2pVUEJPR2F6K2RTcFV6S1pqTDBYU3FVeU1UR3hwcWJtdnZ2dVMweE05SDRxS0lxcXJhMXRhV21SU0NSNWVYbW9NU01qNC9ISEgzYzRISm1abWVoaTV1VGtzSnNRQkhIMzNYZGJyVmFCUUVEVE5ObzdXOFRWSDFZeEx5b3FhbXhzREE4UG56UnBFby9IMjd4NU0vdElMMXk0c0w2K1hpUVMyZTMydHJZMkhvL25QVDBRRVJIeHhodHY1T2ZuYjlpd29hS2l3cWVnSytZeXdzcmlHeHJTZXNyVENFS1RUVlJrVkJsY3ZFU1I2ZDlaeHdIZ3A5YTRVNTNxSXFNS0FKeCtZbkcyckQxSmJBSUFpZ0V6eFd0ekNNV2srd0FZQmdDQVpzRHM2dnFucU40bTlSNWtWYzFBNkVFbTdnc1JBdXVMS2FkcElIN1Z4bnl2U1doM0N1K1BMVTBRbTJzdGtpY05vUmM3V2dqZmp1cFlibWhJM2RFYTc3UFdTUEVYSlo0TzQzZEZKTW01N3VuTVdWRTFOOUMxUHYwdkdGVnJHeko5R3BIcFBqano0MHVTUk1iTlRTbmJXeE1BNFBib1NoblhDUURuakNvekZlQnREd25IdVRpMU1GM2FDUUJPbXZpZ2RvQ1Y1bVo3NWJHbytYWTEzNzVYRnkwa3FVY1R6bzhKMGFEMkkvcndWVFhaUGRuUHNWc2NnOEZnTUJnTUJvUEI5QThzaTJNd2YwZFVLdFc0Y2VQR2pSdUhsTTJpb3FJelo4NmNQbjI2cEtTa3RiWDE3cnZ2OXQ4a0x5K1BsVEw3enJCaHcxYXVYTGx1M2JyejU4OUhSa1krL2ZUVDNvYnJJRXlhTkduU3BFbE9wOU0vWVp6TDVRWk0yTGh3NGNJbFdzVUQ4dkRERDhmSHh4Y1dGaG9NQnBUQ3dTS1ZTdVBqNDJmT25Pay9pNEI0NVpWWFhuNzU1YVZMbC81RnN6aGlZMlBSQWtWUm5aMmRBQ0FTaVNaUG5uei8vZmVqZG9sRXNtblRwcnE2T3UraXJJc1hMLzdvbzQrS2k0dVBIajNxTTZCWUxCNDhlUEFERHp3Z2s4bll4bW5UcHZWMEFDaWQ1c3laTXlnTlhLbFVqaDA3OWgvLytFZXZSNTZibXp0NTh1U2hRNGVpUjhYN0JrVkhSNTg1Y3dhRnYwZEZSZDEvLy8zSTRlN042TkdqUjQ4ZVhWeGNuSldWMWV1K01QMERsZHlrYU1pVUJpdkRDd0JXbWx0dTdub2I0N1BjL1NoVkF6Rk1ya1VMVThNYThqdzFPZGZrSEFTQWRRM3B2Mmpkei9DTjRkM2MzQS9HbDJSMTMyK0MyTHdzczREOStFWkY3dkhPQ0FDNE82YU02OGxqS1RDbzM2M0pGbmdpUjZhRjE2TkVrWGVyc3V0dDNRS2RPcHdDUGtIdjAwWUJRTGxacnVUYU5BNVJ2TWg4UTBUZHRMRDY5MnF5ZVNRREFLelU2NlJKdGpNQUNFZ1h4N05UTHNHSVNKZk5LNGFGNTFuVjAzUkNuTWdVSmJBR2FCZWEvUnQxWG1VL0tjWXQvYjlYUGJEVUZPQU5HQmFDSVA2VmNVTEVvVWlDQVlBRWtYR2FwL1lwRTJqK1FNWnhMRTB2Y005TTBMQ2lPdmVVSVhBYXVKTHJXSjV4TEVIc1B0UVNrMktmTGpwYjF1N2RoMDFaV2RlUUxpSzdyUEU4Z240b29SaGR1ZzBOS1RwbnQyTFIvcVo0REFhRHdXQXdHQXdHODNlR0dEZnZyVC82R0RBWVREQ21ENCs3S2lNcWI4SkZGSUhzTnlhVFNhL1hZNGZzWllTbTZUOWJwVTJhcG10cmF6a2NqaytJU2srZEhSNjRYRzcvYXBsZU9nekRNQXh6VVZjU0hYQlBtNkFaanA1aXlpOGpGRVh0MjdmdjE5T05SMHRiZis5OS9iVllOVEEvb0VyclQ0Vlp2ckJrSlB2eHk4RjcvYk96QTdLbUxtTm5XendBWkVuMHJPUnRjSEx2UHB1M0xPTkVWbEE1bnBYRnZ4cXloKzlSNFRjMXB2eTNKWm50ODFKcTRUQ0ZGZ0FXRm8rb3NQUW9JdWZJZERQQzZyYTJKRWNKclhkRWxZczQxS1BuUjM4dzhJaVM1empWcVY1YU1kUi9rdyt6RC9ubzJzK1ZYTFUwL1NTZnBIZG80bjl1aTNrLyt3Z0F2Rjh6NEZCNzVGZEQ5L29jV3dUZndpWGQwdm1Fa0NZVThMTG0vOXU3OCtCRzYvdU80OTlIank1TGxpMVpQdVQxdmV1OWQyR0JoUkJJRmpZVGpqSzBUQWxKU3hzbWFacVNKdE1Ta2huYTBwQTBhYTRwVTBKemtMUWhaTktXMEdRNEdsS0dEWmtrQkpZanNPekJlaS9mdDJWWmxpMWIxdm5vZVo3KzhkaGFvZlZla09EZDZQMzY2OUhqNS9oSmdwM2R6L1AxOXp1eS9tQmltUWQ0R2NNV3l5M0d4NWRYUi82Kzg2QTE1L09KeVk2VHRVUjMyTXdyQXBIcjZzWkU1RFBkMjN1U1ZmZHVlTldLdkszaTduc0hMclMyZzg2MFZkaGVvQnZ5OWVHdHUyY1dtMHBkNEl1SnlHZlg3cmNyNW05bTYzWkZXeXJWL0YxckRwN3N3N1NxKzIvZWQ4Mm4ycnRhS3BhWit0RGtUbG5mMTFUV25Wd3VCLzlzei9abGk5a0JBQUFBbEpYbkhyeUx3aGtBeDFWV1ZwWU1zY1JiZEs1bDR0YVNPam82enZ4Z3Q5dTk0dFh1aXFLY2JZUmQ2Qmgrc2d1KzVVWGhMZkdxcGI4SWNqSTVZNWt2SzVLdCtON29laEZwZEtVKzB0SWpJcS9FNjM0eDNTUWlHeXJqN3d1OW9UYjgzU2UwbG41Z2FHTWhXNys3OC9VYVIzWXdWZm50b3Y3VTRhVnBrQm5kcHB2S2lVRzgzNUhkdWxUQy9QbDFlKzhidUdEL2N1MVE3SXIrOGJhamphNzBaWUhwbDJicnY5Sy96UlFscGR0OWFrNUVFdmszazg5V09UUnJJNUV2L1kvY28ycjNkQjRvM3RQcVhzeU9yNm9KdjN1cExVbUpaRjc5Y3YvRkl0SzFFSmpQTzZyczJvVlZzeGRXelM1N2NMRll6dFdkclA3VFZRT0ZUUHpVa3JwNmIvK0Z4ZW04dFcyWWlpam1kSzdpWUNLNHdSdlhUY1VtcHZYL2FHSGJOTVVVc1NtaW1ZcUlySEtuVG4zVGVsZG0yZjJGTW53QUFBQUFaWTVZSEFBQXZOMiswSFB4cVFOS1ZUR3NwdUU1WTVtL3E2UjAxZXFrc2NHN1dQUTltcW0wOWpoc3BSRjJmN0pLNm1RaGI2KzA1NjJPSHczTzFQRWJpV0gxMzZoeEhBOVNheHlaR2MzZGw2ciswTUdkWGxWN2VOdXZTNjU1YTJOZm9ZcmNxK3IzZE83L3IvRzFUMGJhU3c3TG0rcDNoamJlMXR5MzFqdC9SV0NxeHBHOXUvdXlnQ09yMmtSRTRpZk1CYlU4T2RsZWFkYysyTlFuSW52bmFvOHMrS1BaNDQrbS9FdTl3cWR6cGMrcjdJcDVzaXI0OVpXbGswSUw1clhGVHppcE83L1l1KzB2VzNwV2UrYWR0bE45TzFuZDFwZXFlbWgwZzI3YVhFcmVlbnBSY2tyQW52bUxwcDdDeTBqVy9hVytpOFl5cDNueWVpenB2MlhmZTYxeS91ZGpvZnVIdG41OTAwdXRGY25ISXgzVFdmZGZ0eDIxZXI1L3BudTdxcGd1VlE4c2ZScW5sdExWK2J6VDZzbHpKc2NEQUFBQStMM0h2dzBBQU1EYmJlUjA4V2pGMGtqTTdOTG9TNnZoaHFvWUl1SldkZXRscDJmTyttbU5QV3Z0YVZ2cXpkTHNUbDdnaThVMVYvZENkVyt5YWpCVmVXM2RoSWhjV3p0K1EvMW95ZTJhSzFKM2Q3NmhkOGV6c2NadkRDM2ZHdVdhMmpIclVsbmR0ajlSZTdsL3lxYkloNXQ3VzkzSmI0OXMxRTJiaU5qRXRDdUdpSFFuL2ZkMGI3ODZHUDVBWS8rRG94dWNpdDYyVk1FZHk3bWNTbW1JbnpQVlo2YWJWVEdzV0x3ckVTaEoyME91cE5WTFpESmJVWEp1VXJmL2MrL2lUTm9iNjBjdXJvNkp5SkVGLzJQaFUvMkNpRjQwWExRdjViKzcreklSMDIwekZGaytHVGRGS1I2QTJaZXNOczNSNzQ1cy9KdjJJOVllVll3YkcwYi9wTEcvVUdVL2xYWC9RL2RsY1czNXh3QWxtdHhKSzl6Zk8xY2JzR2RiSzVJaTByL2dDeml6SXFJWjZtSmZkVk8yVlUvLzNlcXVNN25tczlPTjN4amVjaVpIQWdBQUFDZ1R4T0lBQU9CdHN0NGIvNmUxKzA1NzJHRGE5OVcrYmRaMmJxbkQ5UmZXSFQreDBaVXVmaWtpNzZtZGVFL3RSUEdlRytySGJxZ2ZlMkdtNGY3QnJROE1iL3FEdXJHeldtcnVKSjIxcjZzZC9WanJNV3Y3NFluT3A2WmFiMnZxdXprMFpLMmgzcFgrbC80TEYzVEh6YUhCUDIvcUx6bjN2bzJ2RkwvOFNFdVAxUUdtMkIvdnZXYTUyNXFhcVloaHk1dEtwemNoSWd1Nlk2c3ZOcGlxR2tsN1JjUXFoZFpObTlYTDVZYTZ4VXhjUkg0V2Jabk1sQWJvQlFuZHVYQkNyKzNML05IYlc0Nkp5TGVHTngxWWFnNVQ3MHg5WmYxckl2Sm9lUFV6UzdOTXJUR2hqMGM2OWl5TndmU3EydGMyL2NiS3NndW1jaFdGVEx5dElwSFRiZUdjOTJSTHVyV3hYMFRTdXJwbnJ1NktRTVI2Qm5BczViL0tIUmFSL0hMZnk2NW84MFRHcyt6VlB0elVvNTV6dmF3QUFBQUFyRHhpY1FBQThEYXhpWGttQXpPZGl1RllLcVBPRmhVbXZ6bUdLTU5wWCtIbGo4T3JuNG9jSHl6OHhmVjdnODVzWDdMcWF3TmJSRVMxbVVnKytUTUFBQTRLU1VSQlZOL2MvUExKWXZFUE4vZmMxREJzYmY5cWV0VlRVMjBpOHQvamEyYzExMGVhdXhWRnR2aG03Mnp2K2xML01vTTAzNXdxdTNaNzY5RkQ4elVmUFBBZUVYSFo4dC9mdWx0RWZIYnQ3czZEWCsyNzRKTkhydkNxdWFSZTZETnUzdHd3WkZXYVd6N2RjYXA2NnNmQzdUK2NXR3NUYzN2MThhbXdteXZqUVdkV1JEWjU0NFY2OW9BalorMWM1NTJiMVJhVDlIRFdNNXJ4UFRLKzJtZGZyTzVQNm82WTVySmk4VVRlNGJOckpYZmNVVE41YzJob05PUDk3c2lHUTRtYWtwOWVYaDI1c2lZaUlzL0dWcVVOKzQzMUl5SXlrUExGTlpkRE1VUWtaeTdUYTk1ankxZWZySnVLb3NoSnl0NEJBQUFBbEROaWNRQUE4RGFKYWE0bkkyMm5QV3c2NTY2d0w2YXh1YVZZL0VPdlgxVnkySldCeWR0YnV3c3ZYNTJ0L1kvUmpYbnpEWEgyaVJNNzUvUE9lVGsrckZJM0ZSSFJ6TVg2NWVCU2gvRkNFMnJYVXJOeVJUR1BMUGh2ckJ0V2JmSmNMUFJBMFlqT3A2WmFaelhuSGUySDA3cjYwT2g2RVhrNTNqQ2VYYVorZVVkZzh2SkFWRVFtTSs1SEoxZW5UeGY2VzNYb1E2bkZXUC82dW5HUFBaL0syejMyNHpOTDcrcm9Hc3I0SGcyMzJ4VzVvLzFRb1U1OFBPT3BjV1FMaTNmYkRCSFJEY21aeDIrYU0yM1dleXpwSVdONS82ckJFM2NXRitZL0dXbjd3WmpQbERkODVnK09iTnppbTMwbFh2L01WUE0zdDd4Y2NucTFQU3NpTGU2ays0UXU4SnNxWisvb09HeVZpajgrMlg1eFZiVGRzeUFpTDhVYkNuMTFkSE9aeHhWWG5UQlZGUUFBQUFCT2pWZ2NBQUM4VGFaeW5oK01yVHVUSXd0Tnd3dFYyMWFmRUV1Vm1yMDVOSFJqdzZpSVpBemJzUVgvdHFxWnl3TFRqZTU5UDVwWTgxSzhYbVNabXVKVCsyanpNWjlENi9Ba3JKZlJiSVdJQkJ6WnozVXVkbXU1cVg3a2U2UHIvMzFrWTVNNzlaL2phMHR1OGVKc2FGNXpaRXk3RmErUFo3emptVGYwQ1FtNVVoOW9ITEF5Y1JFSnVUTWZhejM2Mmx6ZDdsaG8zM3h0Y1ZUdFUzTTNOb3dVbjF1cDVxd1dOTGMyOW9uSS8wYmFpanUwVkR0eU4xVVBCeHpadzRsQUlSTi9aR0wxbytFMWhXTUM5dXozTDN4ZVJKNmRXZlhBOE9hUzkyNktrdFNQTDhCdE02eUJxTVU3RlJHUHFsdFBHclNsYkRxbkx4TlNwdzM3M3g2K0ltdllnODcwMHJuSDY3VnJuWXNQSHNKWmoxUFIyejBKbTJLS3lIVjFvNFYzL2VQdzZyUnUvMmhydDVYalB6dTlTa1M4ZGwxRXRLSnE4VmRtRy81c2Y2MmltQUY3ZGtaelcrMWY3dXc0SkNLZjc3Mm9aOEZ2aXFtSUlpTDU1Y0owQUFBQUFPV01XQndBQUp4ekx2RE5XQnZGYVhqUW1kNWFPZk9Pd1BRbFZWR0h6UlNSdktuY04zREJnZm1hejNRZTJGWTEwMUtSdkd2TndWak91V2V1cm1zK09KTDJock1lWGM0b0VnMjVVcGY0RnpQbHRLN3VuYXYxcXJrdnI5L1Q2RnJNZHIzMi9DYzdEc2R5enE1RThOWlYvU25kWVpxbUlZcVZqNnVLYVZjTWg4MTRoMzlxTU9WN2NUWWtJZzdGYUt1WTMreUxYMW9kM1ZRWlY1VEZpKytmRDE1U05lMVNqU3NDVTFjRXBsSjUreXR6ZGJ0blFnZm5hMnBkMmZzM3ZsemNhaWFadDAvbktyWlhSei9WMGVWU2piNWsxUytubTRwajhScG4xaHByK2V0WTQ0ZWFlazJSSnlMdHI4WHJXcGRtZTFwTlY2eU5TbFVyM204WnozcXNKaTFXdmZ5M3RyeW9LbVkwNTdxOWEwZmhtRVpuOHR0Ylh4S1JSeVk2UzZhQW5paHIyQXZqTWEzeHAxNVZTK3FPb0NPejFqdHZmWEZaM2ZiSXRsOFZHbjliWCtqek15SGRVSjZNdEgyaTdhajF5VDg3czJvMjd4S1JadmVDaUdTSzQzczEvOTdnK0EzMW8zYkZ2UFBJT3hkMFI2SEZTazVYTTRidHErdjNKSFhIY3pPaFYrTU5HcDFVQUFBQUFCUWhGZ2ZPZFhuZEVKTi96UVBuSmNNd1JFVExHeXU5a0hQZDZvcjUyNXA3ODRhU0YxVTNsRnBuZXAxMzN2cFIvMUwva0gvczNIOXA5WFR4V2FNWjc3OE5iaGxJVlluSWwzb3Zlbi9qNEMyaEFkVW1RV2Z1K3JyeDYrdkdkVVB1NmJuMFdOSi9KbXM0bHZTSDNHbk5zRTNtUEU5TXRzL21YVFl4bllvaElvY1Qvc2NuTys1czc2cHk1SVBPM05YQjhLa3Y5YThEVzBYa2p2YXVIWUhKa25tUFBRdlYzeGplUEo3eGVsWHRxcHJ3dGJWamJaNmt4NTdmR1F6dkRJYjN4b05mN3QrV04yMGl1b2dNcDd5N29xMzc1b0kzTnc1ZVZ6dXVLSkxLMis4ZjNKcGRxbjErWnlCYTQ4aFYyVFVSR1V4VjVVejE0WW5PUFhPMW4rNDRkRnRSZS9GaWx3ZWloWXIxZ285MVhUbVY4MWp6TU85YWZkQnF0L0xMNmFZeitkeE9ZVDd2VE9tcVI5V3JIZHBEVzU5ZjBPMEJSODZtaUlqMEo2dW1OWGZPVkN2aytBT0FTTmI5NGt6OXEzTU50NFFHcnFrZEY1RlUzcDR6MUZ0Q0E2MFZDNXQ5Y1JHSlpEMVd1NVZyYThjdTkwKzVWTU9xYXQvdWo3NDRFMnAxTDQ3Nk5FUzJWYzJzODg0cmlseGNIVXZyeC9iRTY1Nk5yVHFRQ0w3Rk53VUFBQURnOXdPeE9IQ3VTNlExWGMrYnBxa29aOTBUQU1ES1NxZlRJaktYT3Nrd1FDd0paejFiZkxOMnBmUVJZRit5cWlzUnNMWWZHbG0vYVdQY2E4K0xTSC9TOTFTMGRmZE1xTkJwV2hmYmo4SnJub3VGYm13WXVUb1l0dHA5UER6UmVZYVp1SWc4TnJuNnNjblZ4WHNNVVg0UmE3cTBPdnFWL20wcDNmR0p3Kys2cm5iMFV2LzBLbGZTcStadGlpejdwM0pLVi9mRTYwVGtKNU1kT3dLTFBhOTFVemswSDNoNnV1WFZlTDIxSjZrN25vNjJQaDF0WGVlTlgxczdkbVZOeEcwelhvaUhUTEVkbUsveHFma25JMjFXaG50YlUrLzFkZU5XbWZrWCt5NmF5SHBFSks0NS9ZN2MxY0d3bGRIcnBuSW80UmVSWGRFV0Vja2F0clIrRnFOS0RWRkU1TFpWUFg4VUdyRytoZTZGcWljbU84NzhDaWV6SzlyeXZ0Q1FpTGhVdzZYbUNwL0dFNVB0SWtwZnFrcEV1cFArN29YcW5vV3FlZDBsSXRmVWpsbTE4S1lwWHgvYWRGUEQ4QTMxYzRVTFduM0dOM2huclg3aWNjMzVmNUdXWGRIV2V6cjNmYkw5c0hXTWFjcTA1bzRsS3o1KytGM3ZEWTd0REU0RW5ia2R3Y241dkpOWUhBQUFBSUNGV0J3NDE4Mm5OUkhKWkRJVkZSVXJ2UllBWjhlS3hXY1hzaXU5a0hOZDJyQVBwbnhybHlyRTg2WXlsYTE0SlY3MytHUkhZWnhqSk9lNWQrRENrQ3UxZnk0WTFaYi84ekNjOHo0NHV2SDdZK3ZYZStmYUtoSldSdnhXUERQVi9MTm9jMHAzV0VIMkU1SFZUMFNPUitjMk1lMktZVk5FeExCNldDdUthWnFLMVNoOEpGUDV5TVNhZWxmbTJFTDE2L08xVmllUUUvVWsvVDFKLzBPakczYlVUTDQwMHlBaTN4emFvaFgxd241NGZFMWJ4VUtISjNGdi93WGRTeW4vZDRZMy9GVkxUNjByWTNWWmVXUmlqWlVwVzc3UWU4bWJlTE0vaTdaY1ZCM3I4Q3k4TU5Qd3dQQm03YmZSai91SDQydGlPZGNsVmRPMXpvd29Ta1pYSjdLZW4wZWJyY2NWbit2WmZ1SXBMOHlFTm5yak8ydkRENDJ0ZTNXdTRhTHEyQ2JmbkZVUy90UEo5dGZtNmtUa3lhbjJ6Yjc0M3JuYVgwdzNXWi8yMFdUQU9peVJkL3cwMGhyTFZZaElKRnZ4dzRtMVA1cFk4dzUvZEdkdy9NZmgxY3V0RVFBQUFFQTVVblo4OU42VlhnT0FVMm12cjd4dDU5cnQyN2Y3L1dkYTh3amdISEhzMkxIZWdlSDdmbktRVGtoNEs3eHF6cWtZczNuMzcvcEdicHZlWHBFNDh4TDczNTBXZDJJMDQ3T21ubGFxdWJSaGorVmM1c25ieE52RXRDbUdZZHFNczUrMkNnQUFBS0RjUFBmZ1hWU0xBK2U2OFpsVVhqZGlzUml4T0hCK01VMHpIQTRmSElxUmllTXRTdXJPNU50eW80eWhuZ3VadUloWW1iaUl6R3F1V1czNVF2dGloaWlHZVJaOVl3QUFBQUNVdWQvQ3I4Y0MrSjNTOHNiQm9abmg0UkZyZGgrQTgwVXNGdE4xL2REdzdFb3ZCQUFBQUFBQXZBR3hPSEFlMk5jL2JSaDZiMi92U2k4RXdGbm83ZTJMSmJJVE02bVZYZ2dBQUFBQUFIZ0RtcWdBNTRId2JQckFZRXhFYW1wcTZ1cnFWbm81QUU1dllHQmdZU0h4K0V1REs3MFFBQUFBQUFCUWltcHg0UHp3OUd1amtYajY5ZGRmSHgwZFhlbTFBRGlOaVltSmdZR0I1dzlQUnVMcGxWNExBQUFBQUFBb1JTd09uQjkwdy95ZjUvdVRHYTI3dTN2ZnZuMmFwcTMwaWdBc2IyQmc0TWlSSTYvMVRiOXdKTExTYXdFQUFBQUFBTXVnaVFwdzNraWt0UWQvM3YySGw3V0t5TzdkdSt2cjZ4c2JHMnRxYWhSRldlbWxBUkFSaVVRaTQrUGpNek16dS9hTnZkWWJYZW5sQUFBQUFBQ0E1UkdMQStlVFJGcDc1TG4ralMzK3k5ZlZHNFl4T1RscHM5a3FLeXNyS3l2ZGJ2ZEtydzRvUjVxbWFacVdTbWZtNStjTXd6dzZOdmZycnZHWlJIYWwxd1VBQUFBQUFFNktXQnc0L3h3ZGpSOGRqZGRWdTdkMzFqWFZlTHdMV1k4cmJsZnBpUVNzZ0ZRMkg1MUx6eVp6a2RuMDYwTXpXVTFmNlJVQkFBQUFBSURUSUJZSHpsZlJ1Y3l1dll6ZkJBQUFBQUFBQU00TzVhVUFBQUFBQUFBQWdESkNMQTRBQUFBQUFBQUFLQ1BFNGdBQUFBQUFBQUNBTWtJc0RnQUFBQUFBQUFBb0k4VGlBQUFBQUFBQUFJQXlRaXdPQUFBQUFBQUFBQ2dqeE9JQUFBQUFBQUFBZ0RKQ0xBNEFBQUFBQUFBQUtDUEU0Z0FBQUFBQUFBQ0FNa0lzRGdBQUFBQUFBQUFvSThUaUFBQUFBQUFBQUlBeVFpd09BQUFBQUFBQUFDZ2p4T0lBQUFBQUFBQUFnREpDTEE0QUFBQUFBQUFBS0NQRTRnQUFBQUFBQUFDQU1rSXNEZ0FBQUFBQUFBQW9JOFRpQUFBQUFBQUFBSUF5UWl3T0FBQUFBQUFBQUNnanhPSUFBQUFBQUFBQWdESkNMQTRBQUFBQUFBQUFLQ1BFNGdBQUFBQUFBQUNBTWtJc0RnQUFBQUFBQUFBb0k4VGlBQUFBQUFBQUFJQXlRaXdPQUFBQUFBQUFBQ2dqeE9JQUFBQUFBQUFBZ0RKQ0xBNEFBQUFBQUFBQUtDUEU0Z0FBQUFBQUFBQ0FNa0lzRGdBQUFBQUFBQUFvSThUaUFBQUFBQUFBQUlBeVFpd09BQUFBQUFBQUFDZ2p4T0lBQUFBQUFBQUFnREpDTEE0QUFBQUFBQUFBS0NQRTRnQUFBQUFBQUFDQU1rSXNEZ0FBQUFBQUFBQW9JOFRpQUFBQUFBQUFBSUF5UWl3T0FBQUFBQUFBQUNnanhPSUFBQUFBQUFBQWdESkNMQTRBQUFBQUFBQUFLQ1BFNGdBQUFBQUFBQUNBTWtJc0RnQUFBQUFBQUFBb0k4VGlBQUFBQUFBQUFJQXlRaXdPQUFBQUFBQUFBQ2dqeE9JQUFBQUFBQUFBZ0RKQ0xBNEFBQUFBQUFBQUtDUEU0Z0FBQUFBQUFBQ0FNa0lzRGdBQUFBQUFBQUFvSS84UHI4L1RESzlRbnJzQUFBQUFTVVZPUks1Q1lJST0iLAoJIlRoZW1lIiA6ICIiLAoJIlR5cGUiIDogIm1pbmQiLAoJIlVzZXJJZCIgOiAiMjU4MDk5Mjk3IiwKCSJWZXJzaW9uIiA6ICIzNCIKfQo="/>
    </extobj>
  </extobjs>
</s:customData>
</file>

<file path=customXml/itemProps12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2984</Words>
  <Application>WPS 演示</Application>
  <PresentationFormat>宽屏</PresentationFormat>
  <Paragraphs>167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思源黑体 CN Medium</vt:lpstr>
      <vt:lpstr>黑体</vt:lpstr>
      <vt:lpstr>思源黑体 CN Heavy</vt:lpstr>
      <vt:lpstr>汉仪超粗宋简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莓莓</cp:lastModifiedBy>
  <cp:revision>441</cp:revision>
  <dcterms:created xsi:type="dcterms:W3CDTF">2022-12-31T05:43:00Z</dcterms:created>
  <dcterms:modified xsi:type="dcterms:W3CDTF">2025-08-14T11:02:45Z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2052-12.1.0.22483</vt:lpwstr>
  </property>
  <property fmtid="{D5CDD505-2E9C-101B-9397-08002B2CF9AE}" pid="3" name="ICV">
    <vt:lpwstr>EB7186FD6FB14875B5BD8A16DF19D0A3_13</vt:lpwstr>
  </property>
</Properties>
</file>