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5" r:id="rId3"/>
    <p:sldId id="567" r:id="rId4"/>
    <p:sldId id="584" r:id="rId5"/>
    <p:sldId id="573" r:id="rId6"/>
    <p:sldId id="562" r:id="rId7"/>
    <p:sldId id="582" r:id="rId8"/>
    <p:sldId id="577" r:id="rId9"/>
    <p:sldId id="581" r:id="rId10"/>
    <p:sldId id="579" r:id="rId11"/>
    <p:sldId id="580" r:id="rId12"/>
    <p:sldId id="27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0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8915" y="3044825"/>
            <a:ext cx="6774815" cy="3453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675255" y="74930"/>
            <a:ext cx="6841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如何理解当前市场的虹吸和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分化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842645"/>
            <a:ext cx="6273165" cy="3767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545580" y="872490"/>
            <a:ext cx="5455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交易的集中性近两个月显著收拢</a:t>
            </a:r>
            <a:r>
              <a:rPr lang="en-US" altLang="zh-CN"/>
              <a:t>--</a:t>
            </a:r>
            <a:r>
              <a:rPr lang="zh-CN" altLang="en-US"/>
              <a:t>越来越</a:t>
            </a:r>
            <a:r>
              <a:rPr lang="zh-CN" altLang="en-US"/>
              <a:t>集中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领涨股高价属性近两个月快速提升</a:t>
            </a:r>
            <a:r>
              <a:rPr lang="en-US" altLang="zh-CN"/>
              <a:t>-</a:t>
            </a:r>
            <a:r>
              <a:rPr lang="zh-CN" altLang="en-US"/>
              <a:t>越来越</a:t>
            </a:r>
            <a:r>
              <a:rPr lang="zh-CN" altLang="en-US"/>
              <a:t>高价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74930"/>
            <a:ext cx="6841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什么时候才会出现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物极必反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744220"/>
            <a:ext cx="5904230" cy="263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3545840"/>
            <a:ext cx="5904865" cy="2639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10" y="744220"/>
            <a:ext cx="5890895" cy="5440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3281680" y="6245225"/>
            <a:ext cx="5629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外因影响，还是内因影响？其实大部分时候是共振的。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02205" y="51435"/>
            <a:ext cx="7387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从更长远的角度看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K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型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分化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755015"/>
            <a:ext cx="4804410" cy="2935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" y="3690620"/>
            <a:ext cx="4804410" cy="2929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20740" y="755015"/>
            <a:ext cx="5798185" cy="278447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p"/>
            </a:pPr>
            <a:r>
              <a:rPr lang="zh-CN" altLang="en-US" sz="1700" b="0">
                <a:solidFill>
                  <a:srgbClr val="000000"/>
                </a:solidFill>
              </a:rPr>
              <a:t>马太效应（</a:t>
            </a:r>
            <a:r>
              <a:rPr lang="en-US" altLang="zh-CN" sz="1700" b="0">
                <a:solidFill>
                  <a:srgbClr val="000000"/>
                </a:solidFill>
              </a:rPr>
              <a:t>《</a:t>
            </a:r>
            <a:r>
              <a:rPr lang="zh-CN" altLang="en-US" sz="1700" b="0">
                <a:solidFill>
                  <a:srgbClr val="000000"/>
                </a:solidFill>
              </a:rPr>
              <a:t>圣经・马太福音</a:t>
            </a:r>
            <a:r>
              <a:rPr lang="en-US" altLang="zh-CN" sz="1700" b="0">
                <a:solidFill>
                  <a:srgbClr val="000000"/>
                </a:solidFill>
              </a:rPr>
              <a:t>》</a:t>
            </a:r>
            <a:r>
              <a:rPr lang="zh-CN" altLang="en-US" sz="1700" b="0">
                <a:solidFill>
                  <a:srgbClr val="000000"/>
                </a:solidFill>
              </a:rPr>
              <a:t>，公元 </a:t>
            </a:r>
            <a:r>
              <a:rPr lang="en-US" altLang="zh-CN" sz="1700" b="0">
                <a:solidFill>
                  <a:srgbClr val="000000"/>
                </a:solidFill>
              </a:rPr>
              <a:t>1 </a:t>
            </a:r>
            <a:r>
              <a:rPr lang="zh-CN" altLang="en-US" sz="1700" b="0">
                <a:solidFill>
                  <a:srgbClr val="000000"/>
                </a:solidFill>
              </a:rPr>
              <a:t>世纪）</a:t>
            </a:r>
            <a:endParaRPr lang="zh-CN" altLang="en-US" sz="1700" b="0">
              <a:solidFill>
                <a:srgbClr val="000000"/>
              </a:solidFill>
            </a:endParaRPr>
          </a:p>
          <a:p>
            <a:r>
              <a:rPr lang="zh-CN" altLang="en-US" sz="1600"/>
              <a:t> “凡有的，还要加给他，叫他有余；凡没有的，连他所有的也要夺过来”</a:t>
            </a:r>
            <a:endParaRPr lang="zh-CN" altLang="en-US" sz="1600"/>
          </a:p>
          <a:p>
            <a:endParaRPr lang="zh-CN" altLang="en-US" sz="1600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1600"/>
              <a:t>二元经济模型（刘易斯，1954）</a:t>
            </a:r>
            <a:endParaRPr lang="zh-CN" altLang="en-US" sz="1600"/>
          </a:p>
          <a:p>
            <a:r>
              <a:rPr lang="zh-CN" altLang="en-US" sz="1600"/>
              <a:t>城乡、现代产业 / 传统产业收入永久分化，一端快速增长、一端停滞</a:t>
            </a:r>
            <a:endParaRPr lang="zh-CN" altLang="en-US" sz="1600"/>
          </a:p>
          <a:p>
            <a:endParaRPr lang="zh-CN" altLang="en-US" sz="1600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1600"/>
              <a:t>皮凯蒂《21 世纪资本论》（2013）</a:t>
            </a:r>
            <a:endParaRPr lang="zh-CN" altLang="en-US" sz="1600"/>
          </a:p>
          <a:p>
            <a:r>
              <a:rPr lang="zh-CN" altLang="en-US" sz="1600"/>
              <a:t>核心结论：资本回报率 </a:t>
            </a:r>
            <a:r>
              <a:rPr lang="en-US" altLang="zh-CN" sz="1600"/>
              <a:t>r＞</a:t>
            </a:r>
            <a:r>
              <a:rPr lang="zh-CN" altLang="en-US" sz="1600"/>
              <a:t>经济增速 </a:t>
            </a:r>
            <a:r>
              <a:rPr lang="en-US" altLang="zh-CN" sz="1600"/>
              <a:t>g，</a:t>
            </a:r>
            <a:r>
              <a:rPr lang="zh-CN" altLang="en-US" sz="1600"/>
              <a:t>财富会自发向资本拥有者集中，长期必然形成阶层撕裂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5991860" y="3856355"/>
            <a:ext cx="5629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从产业来说，每一轮产业革命都会伴随一轮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型分化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从社会来说，每一轮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型分化都会自动得到修复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7937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利润永远都是牛股的真正</a:t>
            </a:r>
            <a:r>
              <a:rPr lang="zh-CN" altLang="en-US" sz="2800" b="1">
                <a:solidFill>
                  <a:schemeClr val="bg1"/>
                </a:solidFill>
              </a:rPr>
              <a:t>底气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5575" y="3041015"/>
            <a:ext cx="6756400" cy="3463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767080"/>
            <a:ext cx="6865620" cy="3610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222250" y="4765675"/>
            <a:ext cx="4769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但如何才能更加坚定的相信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pPr algn="r"/>
            <a:r>
              <a:rPr lang="zh-CN" altLang="en-US" b="1">
                <a:solidFill>
                  <a:srgbClr val="FF0000"/>
                </a:solidFill>
              </a:rPr>
              <a:t>利润推动股价的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顺势而为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95250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怎么才能相信一家公司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利润可以</a:t>
            </a:r>
            <a:r>
              <a:rPr lang="zh-CN" altLang="en-US" sz="2800" b="1">
                <a:solidFill>
                  <a:schemeClr val="bg1"/>
                </a:solidFill>
              </a:rPr>
              <a:t>阶段性的持续</a:t>
            </a:r>
            <a:r>
              <a:rPr lang="zh-CN" altLang="en-US" sz="2800" b="1">
                <a:solidFill>
                  <a:schemeClr val="bg1"/>
                </a:solidFill>
              </a:rPr>
              <a:t>爆发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670" y="938530"/>
            <a:ext cx="4064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第一、主营业务清晰，且相对集中；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第二、股东结构简单，没有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坏人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；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第三、经营状态稳定，无异常指标。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6605" y="938530"/>
            <a:ext cx="7299325" cy="1600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3278505"/>
            <a:ext cx="7299325" cy="333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05" y="2938145"/>
            <a:ext cx="729932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605" y="3661410"/>
            <a:ext cx="7299325" cy="314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605" y="2633345"/>
            <a:ext cx="7299325" cy="304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03115" y="4037965"/>
            <a:ext cx="7282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存货、应收、应付等要与营收变化保持基本方向一致，说明经营</a:t>
            </a:r>
            <a:r>
              <a:rPr lang="zh-CN" altLang="en-US" sz="1600">
                <a:solidFill>
                  <a:srgbClr val="FF0000"/>
                </a:solidFill>
              </a:rPr>
              <a:t>稳定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350" y="4416425"/>
            <a:ext cx="7299325" cy="15024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78350" y="5960110"/>
            <a:ext cx="7282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研发费用、财务费用、营业成本要保持合理，避免侵蚀</a:t>
            </a:r>
            <a:r>
              <a:rPr lang="zh-CN" altLang="en-US" sz="1600">
                <a:solidFill>
                  <a:srgbClr val="FF0000"/>
                </a:solidFill>
              </a:rPr>
              <a:t>利润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7020" y="2566670"/>
            <a:ext cx="3711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以往我们总是想要最</a:t>
            </a:r>
            <a:r>
              <a:rPr lang="en-US" altLang="zh-CN"/>
              <a:t>“</a:t>
            </a:r>
            <a:r>
              <a:rPr lang="zh-CN" altLang="en-US"/>
              <a:t>好</a:t>
            </a:r>
            <a:r>
              <a:rPr lang="en-US" altLang="zh-CN"/>
              <a:t>”</a:t>
            </a:r>
            <a:r>
              <a:rPr lang="zh-CN" altLang="en-US"/>
              <a:t>的</a:t>
            </a:r>
            <a:endParaRPr lang="zh-CN" altLang="en-US"/>
          </a:p>
          <a:p>
            <a:r>
              <a:rPr lang="zh-CN" altLang="en-US"/>
              <a:t>但现在其实只是需要最稳定</a:t>
            </a:r>
            <a:r>
              <a:rPr lang="zh-CN" altLang="en-US"/>
              <a:t>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在综合稳定的基础上，某一两个项目好可能会成为</a:t>
            </a:r>
            <a:r>
              <a:rPr lang="zh-CN" altLang="en-US"/>
              <a:t>亮点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演示</Application>
  <PresentationFormat>宽屏</PresentationFormat>
  <Paragraphs>46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KSOF954951BB</vt:lpstr>
      <vt:lpstr>Segoe Print</vt:lpstr>
      <vt:lpstr>KSOFD723FC5D</vt:lpstr>
      <vt:lpstr>KSOF618801C0</vt:lpstr>
      <vt:lpstr>KSOFD72470BC</vt:lpstr>
      <vt:lpstr>思源黑体 CN Bold</vt:lpstr>
      <vt:lpstr>思源黑体 CN Light</vt:lpstr>
      <vt:lpstr>思源黑体 CN Medium</vt:lpstr>
      <vt:lpstr>思源黑体 CN Normal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大南山</cp:lastModifiedBy>
  <cp:revision>732</cp:revision>
  <dcterms:created xsi:type="dcterms:W3CDTF">2019-06-19T02:08:00Z</dcterms:created>
  <dcterms:modified xsi:type="dcterms:W3CDTF">2026-06-24T11:13:08Z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F6351653705D48388A1FB03C7BD4D5E1_13</vt:lpwstr>
  </property>
</Properties>
</file>