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63" r:id="rId2"/>
    <p:sldId id="4399" r:id="rId3"/>
    <p:sldId id="4400" r:id="rId4"/>
    <p:sldId id="4470" r:id="rId5"/>
    <p:sldId id="4473" r:id="rId6"/>
    <p:sldId id="4474" r:id="rId7"/>
    <p:sldId id="4457" r:id="rId8"/>
    <p:sldId id="256" r:id="rId9"/>
    <p:sldId id="4475" r:id="rId10"/>
    <p:sldId id="259" r:id="rId11"/>
    <p:sldId id="4465" r:id="rId12"/>
    <p:sldId id="270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2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反弹尾声 防守反击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2024.11.21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1"/>
            <a:ext cx="12191364" cy="731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神奇控盘</a:t>
            </a:r>
            <a:endParaRPr lang="en-US" altLang="zh-CN" sz="44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C3748D-07C8-3AFE-AE0E-DBA847DE9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26" y="820297"/>
            <a:ext cx="10332548" cy="4741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2F76FF0-FB63-BEDF-1921-0DB8F490AE14}"/>
              </a:ext>
            </a:extLst>
          </p:cNvPr>
          <p:cNvSpPr txBox="1"/>
          <p:nvPr/>
        </p:nvSpPr>
        <p:spPr>
          <a:xfrm>
            <a:off x="819216" y="5593266"/>
            <a:ext cx="4540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选股：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r>
              <a:rPr lang="zh-CN" altLang="en-US" sz="1200" dirty="0">
                <a:latin typeface="+mn-ea"/>
              </a:rPr>
              <a:t>①趋势符合</a:t>
            </a:r>
            <a:r>
              <a:rPr lang="en-US" altLang="zh-CN" sz="1200" dirty="0">
                <a:latin typeface="+mn-ea"/>
              </a:rPr>
              <a:t>——</a:t>
            </a:r>
            <a:r>
              <a:rPr lang="zh-CN" altLang="en-US" sz="1200" dirty="0">
                <a:latin typeface="+mn-ea"/>
              </a:rPr>
              <a:t>神奇色阶三阶全红</a:t>
            </a:r>
            <a:r>
              <a:rPr lang="en-US" altLang="zh-CN" sz="1200" dirty="0">
                <a:latin typeface="+mn-ea"/>
              </a:rPr>
              <a:t>——</a:t>
            </a:r>
            <a:r>
              <a:rPr lang="zh-CN" altLang="en-US" sz="1200" dirty="0">
                <a:latin typeface="+mn-ea"/>
              </a:rPr>
              <a:t>短中长期趋势向好</a:t>
            </a:r>
            <a:endParaRPr lang="en-US" altLang="zh-CN" sz="1200" dirty="0">
              <a:latin typeface="+mn-ea"/>
            </a:endParaRPr>
          </a:p>
          <a:p>
            <a:r>
              <a:rPr lang="zh-CN" altLang="en-US" sz="1200" dirty="0">
                <a:latin typeface="+mn-ea"/>
              </a:rPr>
              <a:t>②资金符合</a:t>
            </a:r>
            <a:r>
              <a:rPr lang="en-US" altLang="zh-CN" sz="1200" dirty="0">
                <a:latin typeface="+mn-ea"/>
              </a:rPr>
              <a:t>——</a:t>
            </a:r>
            <a:r>
              <a:rPr lang="zh-CN" altLang="en-US" sz="1200" dirty="0">
                <a:latin typeface="+mn-ea"/>
              </a:rPr>
              <a:t>回档中期生命线时主力控盘增加</a:t>
            </a:r>
            <a:r>
              <a:rPr lang="en-US" altLang="zh-CN" sz="1200" dirty="0">
                <a:latin typeface="+mn-ea"/>
              </a:rPr>
              <a:t>——</a:t>
            </a:r>
            <a:r>
              <a:rPr lang="zh-CN" altLang="en-US" sz="1200" dirty="0">
                <a:latin typeface="+mn-ea"/>
              </a:rPr>
              <a:t>主力洗筹</a:t>
            </a:r>
            <a:endParaRPr lang="en-US" altLang="zh-CN" sz="1200" dirty="0"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154006-B567-AB19-2C50-F43C6B2727EF}"/>
              </a:ext>
            </a:extLst>
          </p:cNvPr>
          <p:cNvSpPr txBox="1"/>
          <p:nvPr/>
        </p:nvSpPr>
        <p:spPr>
          <a:xfrm>
            <a:off x="5164055" y="5561429"/>
            <a:ext cx="3156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2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200" dirty="0">
                <a:latin typeface="+mn-ea"/>
              </a:rPr>
              <a:t>①回档中期生命线附近</a:t>
            </a:r>
            <a:r>
              <a:rPr lang="en-US" altLang="zh-CN" sz="1200" dirty="0">
                <a:latin typeface="+mn-ea"/>
              </a:rPr>
              <a:t>+</a:t>
            </a:r>
            <a:r>
              <a:rPr lang="zh-CN" altLang="en-US" sz="1200" dirty="0">
                <a:latin typeface="+mn-ea"/>
              </a:rPr>
              <a:t>盘中主力资金流入</a:t>
            </a:r>
            <a:endParaRPr lang="en-US" altLang="zh-CN" sz="1200" dirty="0">
              <a:latin typeface="+mn-ea"/>
            </a:endParaRPr>
          </a:p>
          <a:p>
            <a:r>
              <a:rPr lang="zh-CN" altLang="en-US" sz="1200" dirty="0">
                <a:latin typeface="+mn-ea"/>
              </a:rPr>
              <a:t>②回档中期生命线</a:t>
            </a:r>
            <a:r>
              <a:rPr lang="en-US" altLang="zh-CN" sz="1200" dirty="0">
                <a:latin typeface="+mn-ea"/>
              </a:rPr>
              <a:t>+</a:t>
            </a:r>
            <a:r>
              <a:rPr lang="zh-CN" altLang="en-US" sz="1200" dirty="0">
                <a:latin typeface="+mn-ea"/>
              </a:rPr>
              <a:t>尾盘打底仓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E802815-02A9-654F-E1A4-5C7E62D9C185}"/>
              </a:ext>
            </a:extLst>
          </p:cNvPr>
          <p:cNvSpPr txBox="1"/>
          <p:nvPr/>
        </p:nvSpPr>
        <p:spPr>
          <a:xfrm>
            <a:off x="8320720" y="5593266"/>
            <a:ext cx="3052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200" dirty="0"/>
              <a:t>①触碰前期压力位适当降低仓位</a:t>
            </a:r>
            <a:endParaRPr lang="en-US" altLang="zh-CN" sz="1200" dirty="0"/>
          </a:p>
          <a:p>
            <a:r>
              <a:rPr lang="zh-CN" altLang="en-US" sz="1200" dirty="0"/>
              <a:t>②第一色阶（灰柱降半仓丨绿柱清仓跑）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09A10C-2AA4-5E91-F47D-A6047D1B1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2DFE32-ACFA-F7A5-C36A-B56CEEE5B157}"/>
              </a:ext>
            </a:extLst>
          </p:cNvPr>
          <p:cNvSpPr txBox="1"/>
          <p:nvPr/>
        </p:nvSpPr>
        <p:spPr>
          <a:xfrm>
            <a:off x="0" y="369008"/>
            <a:ext cx="8388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主线淘金购买链接：</a:t>
            </a:r>
            <a:r>
              <a:rPr lang="en-US" altLang="zh-CN" b="1" dirty="0"/>
              <a:t>https://activity.n8n8.cn/pc-page/pc/zxtj?pageId=400001276</a:t>
            </a:r>
            <a:endParaRPr lang="zh-CN" alt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69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64807" y="5528155"/>
            <a:ext cx="92447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现状：资金翻绿（量能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1.6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捕捞季节弱势金叉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绿帽（系统性风险）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反弹力度逐渐降低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策略：防守反击丨高位板块（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AI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、软件信息、低空经济）冲高降低仓位  低位板块（黄金、医药、中特估）</a:t>
            </a:r>
            <a:endParaRPr lang="zh-CN" altLang="en-US" sz="14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42F2CD7-528F-0915-ED89-BE0FA57A7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34" y="988235"/>
            <a:ext cx="2421273" cy="51946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2C59D41-F5AC-3D45-4F30-7C5905F29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807" y="988235"/>
            <a:ext cx="9172059" cy="4466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79092" y="1322597"/>
            <a:ext cx="295508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盘前策略是关键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endParaRPr lang="en-US" altLang="zh-CN" sz="1600" b="1" dirty="0"/>
          </a:p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L2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竞价符合直接挂高</a:t>
            </a:r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2%</a:t>
            </a: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01911" y="827770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2BA12C-DD77-AC34-9D29-E6EE88AFC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63" y="1040234"/>
            <a:ext cx="2385089" cy="51167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5639F3-148B-F5DF-AC7F-90BE04A6E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907" y="1040234"/>
            <a:ext cx="2385089" cy="51167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3C50A5-1A68-3F11-2BA2-15A8BE1E5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40234"/>
            <a:ext cx="2385088" cy="51167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5E68EF0-4C1F-B6FD-BE66-A8063F08CEBB}"/>
              </a:ext>
            </a:extLst>
          </p:cNvPr>
          <p:cNvSpPr txBox="1"/>
          <p:nvPr/>
        </p:nvSpPr>
        <p:spPr>
          <a:xfrm>
            <a:off x="1530285" y="733053"/>
            <a:ext cx="652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周二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97E9D45-3F0E-9F49-2DA3-53735E010D5A}"/>
              </a:ext>
            </a:extLst>
          </p:cNvPr>
          <p:cNvSpPr txBox="1"/>
          <p:nvPr/>
        </p:nvSpPr>
        <p:spPr>
          <a:xfrm>
            <a:off x="4311498" y="733053"/>
            <a:ext cx="694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周三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7A5D571-4713-CB5B-BC02-0B8AA22E5DE7}"/>
              </a:ext>
            </a:extLst>
          </p:cNvPr>
          <p:cNvSpPr txBox="1"/>
          <p:nvPr/>
        </p:nvSpPr>
        <p:spPr>
          <a:xfrm>
            <a:off x="6959376" y="733053"/>
            <a:ext cx="68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周四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938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4951D-B6C2-297F-33C8-8D2AAB997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9362DE6-0C91-91D5-1E1E-A8B2CE536475}"/>
              </a:ext>
            </a:extLst>
          </p:cNvPr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4D03F70-621D-964D-5689-4D7FE1475B67}"/>
              </a:ext>
            </a:extLst>
          </p:cNvPr>
          <p:cNvSpPr txBox="1"/>
          <p:nvPr/>
        </p:nvSpPr>
        <p:spPr>
          <a:xfrm>
            <a:off x="8779092" y="1322597"/>
            <a:ext cx="295508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盘前策略是关键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endParaRPr lang="en-US" altLang="zh-CN" sz="1600" b="1" dirty="0"/>
          </a:p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L2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竞价符合直接挂高</a:t>
            </a:r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2%</a:t>
            </a: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988AADB-DAFB-85C5-0B61-B0FEEC0C5B69}"/>
              </a:ext>
            </a:extLst>
          </p:cNvPr>
          <p:cNvSpPr txBox="1"/>
          <p:nvPr/>
        </p:nvSpPr>
        <p:spPr>
          <a:xfrm>
            <a:off x="9601911" y="827770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6C98F0-5566-2DBA-D44B-4CE807ED8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86" y="1040234"/>
            <a:ext cx="2385089" cy="511676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D1C7A26-3602-D07A-6558-A7B50BCF5065}"/>
              </a:ext>
            </a:extLst>
          </p:cNvPr>
          <p:cNvSpPr txBox="1"/>
          <p:nvPr/>
        </p:nvSpPr>
        <p:spPr>
          <a:xfrm>
            <a:off x="4532661" y="744653"/>
            <a:ext cx="652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周二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4ADAB1-1E45-46E1-107A-ED8AA9459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805" y="1040234"/>
            <a:ext cx="2384984" cy="5116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27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53EB8-BB2E-3B28-C882-BD2F6273B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92D4BB3-D0B2-ED5E-957B-561A7DD93EE6}"/>
              </a:ext>
            </a:extLst>
          </p:cNvPr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3C9E451-A40B-DD1F-D27F-B36644238B2C}"/>
              </a:ext>
            </a:extLst>
          </p:cNvPr>
          <p:cNvSpPr txBox="1"/>
          <p:nvPr/>
        </p:nvSpPr>
        <p:spPr>
          <a:xfrm>
            <a:off x="9024456" y="1361678"/>
            <a:ext cx="295508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盘前策略是关键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endParaRPr lang="en-US" altLang="zh-CN" sz="1600" b="1" dirty="0"/>
          </a:p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L2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竞价符合直接挂高</a:t>
            </a:r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2%</a:t>
            </a: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05B3699-DF68-07DB-AE1B-6BD8FE232D06}"/>
              </a:ext>
            </a:extLst>
          </p:cNvPr>
          <p:cNvSpPr txBox="1"/>
          <p:nvPr/>
        </p:nvSpPr>
        <p:spPr>
          <a:xfrm>
            <a:off x="9885909" y="860085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80F966-4942-D35E-DAFC-962E4DED4CAC}"/>
              </a:ext>
            </a:extLst>
          </p:cNvPr>
          <p:cNvSpPr txBox="1"/>
          <p:nvPr/>
        </p:nvSpPr>
        <p:spPr>
          <a:xfrm>
            <a:off x="4442113" y="753042"/>
            <a:ext cx="652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周三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EBFF069-956A-38E4-1FED-42497601A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57" y="1361677"/>
            <a:ext cx="2268310" cy="48672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E55FFD-1159-AF9A-DCB6-E92E288A6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546" y="1361677"/>
            <a:ext cx="2268703" cy="48672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57DF7B-3408-165B-92C0-8F3F85B99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235" y="1361677"/>
            <a:ext cx="2268703" cy="48672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A61E16-6443-ECEF-D493-E919B7D7C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3303" y="1361677"/>
            <a:ext cx="2268703" cy="4867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3061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43A10-15CD-FCE0-5B73-E2EA96B8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76B7CBE-4D2E-847C-103F-F4F70EF5D4C9}"/>
              </a:ext>
            </a:extLst>
          </p:cNvPr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20A96D5-A75A-717D-E0A2-B8B1348367DD}"/>
              </a:ext>
            </a:extLst>
          </p:cNvPr>
          <p:cNvSpPr txBox="1"/>
          <p:nvPr/>
        </p:nvSpPr>
        <p:spPr>
          <a:xfrm>
            <a:off x="9601911" y="827770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盘前策略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D5A1CB-6198-9FE5-F909-2E6C11BEA4D6}"/>
              </a:ext>
            </a:extLst>
          </p:cNvPr>
          <p:cNvSpPr txBox="1"/>
          <p:nvPr/>
        </p:nvSpPr>
        <p:spPr>
          <a:xfrm>
            <a:off x="3570734" y="733053"/>
            <a:ext cx="652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周四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6D20F9-0164-0E8B-3250-68778C506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39" y="1113985"/>
            <a:ext cx="2383743" cy="5114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E6DD22-B170-7977-2B45-BF4B28A7C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482" y="1125585"/>
            <a:ext cx="2378749" cy="51033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511890-908F-6C8D-15C9-711B0457D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696" y="1102385"/>
            <a:ext cx="2389563" cy="51265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BA25AE6-D47A-F6E5-3F39-C50623790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836" y="2172831"/>
            <a:ext cx="4399223" cy="21417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91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41604" y="0"/>
            <a:ext cx="8521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不做高位板，反包可试</a:t>
            </a:r>
            <a:r>
              <a:rPr lang="en-US" altLang="zh-CN" sz="4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r>
              <a:rPr lang="zh-CN" altLang="en-US" sz="4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7301480" y="2367170"/>
            <a:ext cx="47535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/>
              <a:t>连板股在多次拉升后，主力扎堆进场，筹码分散</a:t>
            </a:r>
            <a:endParaRPr lang="en-US" altLang="zh-CN" sz="1600" b="1" dirty="0"/>
          </a:p>
          <a:p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高位板：连续</a:t>
            </a:r>
            <a:r>
              <a:rPr lang="en-US" altLang="zh-CN" sz="1600" b="1" dirty="0">
                <a:solidFill>
                  <a:srgbClr val="FF0000"/>
                </a:solidFill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</a:rPr>
              <a:t>个涨停板以上（包含</a:t>
            </a:r>
            <a:r>
              <a:rPr lang="en-US" altLang="zh-CN" sz="1600" b="1" dirty="0">
                <a:solidFill>
                  <a:srgbClr val="FF0000"/>
                </a:solidFill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</a:rPr>
              <a:t>晋</a:t>
            </a:r>
            <a:r>
              <a:rPr lang="en-US" altLang="zh-CN" sz="1600" b="1" dirty="0">
                <a:solidFill>
                  <a:srgbClr val="FF0000"/>
                </a:solidFill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</a:rPr>
              <a:t>和</a:t>
            </a:r>
            <a:r>
              <a:rPr lang="en-US" altLang="zh-CN" sz="1600" b="1" dirty="0">
                <a:solidFill>
                  <a:srgbClr val="FF0000"/>
                </a:solidFill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</a:rPr>
              <a:t>板反包）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板最佳，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板其次，不参与高位板机会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最多参与连续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个涨停板的个股断板反包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F3DEB82-BC55-B6A3-9BCD-84606BB78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27" y="1062852"/>
            <a:ext cx="6848474" cy="4916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844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3A55F-E8CB-5508-A1D0-AC1FE22B6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CC9BA23-1CED-BC3E-F298-67DE22615EF3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主线淘金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A8651AE-FEC1-C9A6-7ADE-B85EC9B164DA}"/>
              </a:ext>
            </a:extLst>
          </p:cNvPr>
          <p:cNvSpPr txBox="1"/>
          <p:nvPr/>
        </p:nvSpPr>
        <p:spPr>
          <a:xfrm>
            <a:off x="156430" y="5498572"/>
            <a:ext cx="5346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主力动向爆量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回档中期生命线出现小绿柱</a:t>
            </a:r>
            <a:r>
              <a:rPr lang="en-US" altLang="zh-CN" sz="1400" dirty="0">
                <a:latin typeface="+mn-ea"/>
              </a:rPr>
              <a:t>/</a:t>
            </a:r>
            <a:r>
              <a:rPr lang="zh-CN" altLang="en-US" sz="1400" dirty="0">
                <a:latin typeface="+mn-ea"/>
              </a:rPr>
              <a:t>小红柱（主力洗筹）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3F7CB75-7F6C-6437-20AD-6898E4C35E2E}"/>
              </a:ext>
            </a:extLst>
          </p:cNvPr>
          <p:cNvSpPr txBox="1"/>
          <p:nvPr/>
        </p:nvSpPr>
        <p:spPr>
          <a:xfrm>
            <a:off x="5324646" y="5498572"/>
            <a:ext cx="3165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4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回档中期生命线附近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当日主力流入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D0D184B-DBB5-EEAE-62ED-AC51465DDCC4}"/>
              </a:ext>
            </a:extLst>
          </p:cNvPr>
          <p:cNvSpPr txBox="1"/>
          <p:nvPr/>
        </p:nvSpPr>
        <p:spPr>
          <a:xfrm>
            <a:off x="8402602" y="5498572"/>
            <a:ext cx="363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400" dirty="0"/>
              <a:t>①第一色阶（灰柱降半仓丨绿柱清仓跑）</a:t>
            </a:r>
          </a:p>
          <a:p>
            <a:r>
              <a:rPr lang="zh-CN" altLang="en-US" sz="1400" dirty="0"/>
              <a:t>②触碰前期压力位适当降低仓位（两点一线）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79563A1-EA3F-C444-A932-ABE497E1E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95" y="849606"/>
            <a:ext cx="10108734" cy="4648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7659BD1-603B-9AA2-864E-681394259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795" y="4075337"/>
            <a:ext cx="5138113" cy="14232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5343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</TotalTime>
  <Words>851</Words>
  <Application>Microsoft Office PowerPoint</Application>
  <PresentationFormat>宽屏</PresentationFormat>
  <Paragraphs>118</Paragraphs>
  <Slides>12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Noto Sans S Chinese Medium</vt:lpstr>
      <vt:lpstr>等线</vt:lpstr>
      <vt:lpstr>思源黑体 CN Bold</vt:lpstr>
      <vt:lpstr>思源黑体 CN Heavy</vt:lpstr>
      <vt:lpstr>思源黑体 CN Light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152</cp:revision>
  <dcterms:created xsi:type="dcterms:W3CDTF">2024-01-18T12:59:59Z</dcterms:created>
  <dcterms:modified xsi:type="dcterms:W3CDTF">2024-11-21T12:58:11Z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30654E6F6A3E4F1AAAFB9E56B514407C_12</vt:lpwstr>
  </property>
  <property fmtid="{D5CDD505-2E9C-101B-9397-08002B2CF9AE}" pid="3" name="KSOProductBuildVer">
    <vt:lpwstr>2052-12.1.0.16120</vt:lpwstr>
  </property>
</Properties>
</file>