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435" r:id="rId3"/>
    <p:sldId id="267" r:id="rId4"/>
    <p:sldId id="329" r:id="rId5"/>
    <p:sldId id="534" r:id="rId6"/>
    <p:sldId id="489" r:id="rId8"/>
    <p:sldId id="537" r:id="rId9"/>
    <p:sldId id="488" r:id="rId10"/>
    <p:sldId id="536" r:id="rId11"/>
    <p:sldId id="535" r:id="rId12"/>
    <p:sldId id="448" r:id="rId13"/>
    <p:sldId id="539" r:id="rId14"/>
    <p:sldId id="538" r:id="rId15"/>
    <p:sldId id="272" r:id="rId16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7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48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5ED1"/>
    <a:srgbClr val="B34500"/>
    <a:srgbClr val="FFBF75"/>
    <a:srgbClr val="FFD483"/>
    <a:srgbClr val="FFEFCE"/>
    <a:srgbClr val="FFD585"/>
    <a:srgbClr val="FFEFCF"/>
    <a:srgbClr val="FFEFCD"/>
    <a:srgbClr val="FFD983"/>
    <a:srgbClr val="EFD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9901" autoAdjust="0"/>
    <p:restoredTop sz="99761" autoAdjust="0"/>
  </p:normalViewPr>
  <p:slideViewPr>
    <p:cSldViewPr snapToGrid="0" showGuides="1">
      <p:cViewPr varScale="1">
        <p:scale>
          <a:sx n="111" d="100"/>
          <a:sy n="111" d="100"/>
        </p:scale>
        <p:origin x="882" y="102"/>
      </p:cViewPr>
      <p:guideLst>
        <p:guide orient="horz" pos="2157"/>
        <p:guide pos="3840"/>
        <p:guide pos="4831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42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png"/><Relationship Id="rId8" Type="http://schemas.openxmlformats.org/officeDocument/2006/relationships/image" Target="../media/image1.png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1" Type="http://schemas.openxmlformats.org/officeDocument/2006/relationships/image" Target="../media/image4.png"/><Relationship Id="rId10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png"/><Relationship Id="rId8" Type="http://schemas.openxmlformats.org/officeDocument/2006/relationships/image" Target="../media/image2.png"/><Relationship Id="rId7" Type="http://schemas.openxmlformats.org/officeDocument/2006/relationships/image" Target="../media/image5.png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image" Target="../media/image2.png"/><Relationship Id="rId7" Type="http://schemas.openxmlformats.org/officeDocument/2006/relationships/image" Target="../media/image7.png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tags" Target="../tags/tag22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1" Type="http://schemas.openxmlformats.org/officeDocument/2006/relationships/image" Target="../media/image3.png"/><Relationship Id="rId10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7" Type="http://schemas.openxmlformats.org/officeDocument/2006/relationships/image" Target="../media/image2.png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tags" Target="../tags/tag25.xml"/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4" name="图片 3" descr="PPT封面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 descr="经传logo白色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74650" y="289560"/>
            <a:ext cx="1797685" cy="405765"/>
          </a:xfrm>
          <a:prstGeom prst="rect">
            <a:avLst/>
          </a:prstGeom>
        </p:spPr>
      </p:pic>
      <p:pic>
        <p:nvPicPr>
          <p:cNvPr id="5" name="图片 4" descr="龙头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2871470" y="4571365"/>
            <a:ext cx="6231255" cy="461645"/>
          </a:xfrm>
          <a:prstGeom prst="rect">
            <a:avLst/>
          </a:prstGeom>
        </p:spPr>
      </p:pic>
      <p:sp>
        <p:nvSpPr>
          <p:cNvPr id="9" name="文本框 8"/>
          <p:cNvSpPr txBox="1"/>
          <p:nvPr userDrawn="1"/>
        </p:nvSpPr>
        <p:spPr>
          <a:xfrm>
            <a:off x="2723515" y="4541520"/>
            <a:ext cx="67983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6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月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2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日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-6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月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28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日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每周日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-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周四晚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20:15</a:t>
            </a:r>
            <a:endParaRPr lang="en-US" altLang="zh-CN" sz="2800" dirty="0">
              <a:solidFill>
                <a:srgbClr val="B34500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PPT目录页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经传logo白色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7" name="图片 6" descr="组 214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945495" y="6012180"/>
            <a:ext cx="1246505" cy="2019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 descr="标题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经传logo白色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8" name="图片 7" descr="龙头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PPT封面 拷贝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3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78180" y="3141345"/>
            <a:ext cx="8807450" cy="2936240"/>
          </a:xfrm>
          <a:prstGeom prst="rect">
            <a:avLst/>
          </a:prstGeom>
        </p:spPr>
      </p:pic>
      <p:pic>
        <p:nvPicPr>
          <p:cNvPr id="11" name="图片 10" descr="经传logo白色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10" name="图片 9" descr="龙头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-62865" y="791210"/>
            <a:ext cx="12317095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经传多赢投顾总监：孙硌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丨执业编</a:t>
            </a: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号：A1120613090005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风险提示:观点基于软件数据和理论模型分析，仅供参考，不构成买卖建议，股市有风险，投资需谨慎。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图片 5" descr="PPT封面 拷贝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4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687513" y="2974340"/>
            <a:ext cx="8816975" cy="250825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2128520" y="3119120"/>
            <a:ext cx="7934325" cy="2059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6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我司所有工作人员均不允许推荐股票、不允许承诺收益、不允许代客理财、不允许合作分成、不允许私下收款，如您发现有任何违规行为，可联系400-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9088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-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988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向我们反馈!风险提示:所有信息及观点均来源于公开信息及经传软件信号显示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sp>
        <p:nvSpPr>
          <p:cNvPr id="9" name="文本框 8"/>
          <p:cNvSpPr txBox="1"/>
          <p:nvPr userDrawn="1"/>
        </p:nvSpPr>
        <p:spPr>
          <a:xfrm>
            <a:off x="1855788" y="1877060"/>
            <a:ext cx="8480425" cy="937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500" b="1">
                <a:gradFill>
                  <a:gsLst>
                    <a:gs pos="0">
                      <a:srgbClr val="FFEFCF"/>
                    </a:gs>
                    <a:gs pos="100000">
                      <a:srgbClr val="FFD585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经传多赢,让投资遇见美好!</a:t>
            </a:r>
            <a:endParaRPr lang="zh-CN" altLang="en-US" sz="5500" b="1">
              <a:gradFill>
                <a:gsLst>
                  <a:gs pos="0">
                    <a:srgbClr val="FFEFCF"/>
                  </a:gs>
                  <a:gs pos="100000">
                    <a:srgbClr val="FFD585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pic>
        <p:nvPicPr>
          <p:cNvPr id="10" name="图片 9" descr="龙头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//192.168.10.86/素材/营销策划/7.课程/猎手-龙头狙击营/2024年/6月/1920x1080 -总.png1920x1080 -总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ags" Target="../tags/tag27.xml"/><Relationship Id="rId8" Type="http://schemas.openxmlformats.org/officeDocument/2006/relationships/tags" Target="../tags/tag26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tags" Target="../tags/tag31.xml"/><Relationship Id="rId12" Type="http://schemas.openxmlformats.org/officeDocument/2006/relationships/tags" Target="../tags/tag30.xml"/><Relationship Id="rId11" Type="http://schemas.openxmlformats.org/officeDocument/2006/relationships/tags" Target="../tags/tag29.xml"/><Relationship Id="rId10" Type="http://schemas.openxmlformats.org/officeDocument/2006/relationships/tags" Target="../tags/tag28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9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0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1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2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32.xml"/><Relationship Id="rId1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4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4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5.xml"/><Relationship Id="rId7" Type="http://schemas.openxmlformats.org/officeDocument/2006/relationships/tags" Target="../tags/tag3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36.xml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37.xml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39.xml"/><Relationship Id="rId1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tags" Target="../tags/tag40.xml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" y="0"/>
            <a:ext cx="1218117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739765" y="1242060"/>
            <a:ext cx="5437505" cy="1962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90000"/>
              </a:lnSpc>
            </a:pPr>
            <a:r>
              <a:rPr lang="zh-CN" altLang="en-US" sz="320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DIN Black" charset="0"/>
                <a:sym typeface="+mn-ea"/>
              </a:rPr>
              <a:t>大盘</a:t>
            </a:r>
            <a:r>
              <a:rPr lang="zh-CN" altLang="en-US" sz="320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DIN Black" charset="0"/>
                <a:sym typeface="+mn-ea"/>
              </a:rPr>
              <a:t>解析</a:t>
            </a:r>
            <a:endParaRPr lang="zh-CN" altLang="en-US" sz="320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DIN Black" charset="0"/>
              <a:sym typeface="+mn-ea"/>
            </a:endParaRPr>
          </a:p>
          <a:p>
            <a:pPr>
              <a:lnSpc>
                <a:spcPct val="190000"/>
              </a:lnSpc>
            </a:pPr>
            <a:r>
              <a:rPr lang="zh-CN" altLang="en-US" sz="320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DIN Black" charset="0"/>
                <a:sym typeface="+mn-ea"/>
              </a:rPr>
              <a:t>启动型首板涨停</a:t>
            </a:r>
            <a:r>
              <a:rPr lang="zh-CN" altLang="en-US" sz="320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DIN Black" charset="0"/>
                <a:sym typeface="+mn-ea"/>
              </a:rPr>
              <a:t>特征</a:t>
            </a:r>
            <a:endParaRPr lang="zh-CN" altLang="en-US" sz="320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DIN Black" charset="0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709795" y="1303338"/>
            <a:ext cx="955040" cy="1922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70000"/>
              </a:lnSpc>
            </a:pPr>
            <a:r>
              <a:rPr lang="zh-CN" altLang="en-US" sz="35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01</a:t>
            </a:r>
            <a:r>
              <a:rPr lang="en-US" altLang="zh-CN" sz="32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/</a:t>
            </a:r>
            <a:endParaRPr lang="zh-CN" altLang="en-US" sz="3500">
              <a:ln>
                <a:noFill/>
              </a:ln>
              <a:solidFill>
                <a:srgbClr val="AC5621"/>
              </a:solidFill>
              <a:latin typeface="Noto Sans S Chinese Medium" panose="020B0600000000000000" charset="-122"/>
              <a:ea typeface="Noto Sans S Chinese Medium" panose="020B0600000000000000" charset="-122"/>
              <a:cs typeface="DIN Black" charset="0"/>
            </a:endParaRPr>
          </a:p>
          <a:p>
            <a:pPr lvl="0" algn="ctr">
              <a:lnSpc>
                <a:spcPct val="170000"/>
              </a:lnSpc>
            </a:pPr>
            <a:r>
              <a:rPr lang="zh-CN" altLang="en-US" sz="35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02</a:t>
            </a:r>
            <a:r>
              <a:rPr lang="en-US" altLang="zh-CN" sz="32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/</a:t>
            </a:r>
            <a:endParaRPr lang="en-US" altLang="zh-CN" sz="3200">
              <a:ln>
                <a:noFill/>
              </a:ln>
              <a:solidFill>
                <a:srgbClr val="AC5621"/>
              </a:solidFill>
              <a:latin typeface="Noto Sans S Chinese Medium" panose="020B0600000000000000" charset="-122"/>
              <a:ea typeface="Noto Sans S Chinese Medium" panose="020B0600000000000000" charset="-122"/>
              <a:cs typeface="DIN Black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5414010" y="1110615"/>
            <a:ext cx="13639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>
                <a:solidFill>
                  <a:srgbClr val="EFDDFF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01</a:t>
            </a:r>
            <a:endParaRPr lang="en-US" altLang="zh-CN" sz="7200">
              <a:solidFill>
                <a:srgbClr val="EFDDFF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859280" y="2945130"/>
            <a:ext cx="847344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>
                <a:gradFill>
                  <a:gsLst>
                    <a:gs pos="0">
                      <a:srgbClr val="FFEFCE"/>
                    </a:gs>
                    <a:gs pos="100000">
                      <a:srgbClr val="FFD9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大盘</a:t>
            </a:r>
            <a:r>
              <a:rPr lang="zh-CN" altLang="en-US" sz="8000">
                <a:gradFill>
                  <a:gsLst>
                    <a:gs pos="0">
                      <a:srgbClr val="FFEFCE"/>
                    </a:gs>
                    <a:gs pos="100000">
                      <a:srgbClr val="FFD9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解析</a:t>
            </a:r>
            <a:endParaRPr lang="zh-CN" altLang="en-US" sz="8000">
              <a:gradFill>
                <a:gsLst>
                  <a:gs pos="0">
                    <a:srgbClr val="FFEFCE"/>
                  </a:gs>
                  <a:gs pos="100000">
                    <a:srgbClr val="FFD9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977515" y="136525"/>
            <a:ext cx="62363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solidFill>
                  <a:schemeClr val="bg1"/>
                </a:solidFill>
              </a:rPr>
              <a:t>震荡的核心是</a:t>
            </a:r>
            <a:r>
              <a:rPr lang="zh-CN" altLang="en-US" sz="2800" b="1">
                <a:solidFill>
                  <a:schemeClr val="bg1"/>
                </a:solidFill>
              </a:rPr>
              <a:t>节奏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7800" y="862965"/>
            <a:ext cx="6892290" cy="38925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3140" y="862965"/>
            <a:ext cx="3333750" cy="13620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8060" y="2300605"/>
            <a:ext cx="3338830" cy="132016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3140" y="3696335"/>
            <a:ext cx="3352800" cy="14097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2665" y="5262880"/>
            <a:ext cx="3343275" cy="59055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4090" y="3995420"/>
            <a:ext cx="3765550" cy="26123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5" name="文本框 14"/>
          <p:cNvSpPr txBox="1"/>
          <p:nvPr/>
        </p:nvSpPr>
        <p:spPr>
          <a:xfrm>
            <a:off x="586105" y="5096510"/>
            <a:ext cx="396748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rgbClr val="FF0000"/>
                </a:solidFill>
              </a:rPr>
              <a:t>4</a:t>
            </a:r>
            <a:r>
              <a:rPr lang="zh-CN" altLang="en-US">
                <a:solidFill>
                  <a:srgbClr val="FF0000"/>
                </a:solidFill>
              </a:rPr>
              <a:t>月下旬的一季报</a:t>
            </a:r>
            <a:r>
              <a:rPr lang="en-US" altLang="zh-CN">
                <a:solidFill>
                  <a:srgbClr val="FF0000"/>
                </a:solidFill>
              </a:rPr>
              <a:t>“</a:t>
            </a:r>
            <a:r>
              <a:rPr lang="zh-CN" altLang="en-US">
                <a:solidFill>
                  <a:srgbClr val="FF0000"/>
                </a:solidFill>
              </a:rPr>
              <a:t>丑媳妇</a:t>
            </a:r>
            <a:r>
              <a:rPr lang="en-US" altLang="zh-CN">
                <a:solidFill>
                  <a:srgbClr val="FF0000"/>
                </a:solidFill>
              </a:rPr>
              <a:t>”</a:t>
            </a:r>
            <a:r>
              <a:rPr lang="zh-CN" altLang="en-US">
                <a:solidFill>
                  <a:srgbClr val="FF0000"/>
                </a:solidFill>
              </a:rPr>
              <a:t>风险</a:t>
            </a:r>
            <a:endParaRPr lang="zh-CN" altLang="en-US">
              <a:solidFill>
                <a:srgbClr val="FF0000"/>
              </a:solidFill>
            </a:endParaRPr>
          </a:p>
          <a:p>
            <a:endParaRPr lang="zh-CN" altLang="en-US">
              <a:solidFill>
                <a:srgbClr val="FF0000"/>
              </a:solidFill>
            </a:endParaRPr>
          </a:p>
          <a:p>
            <a:r>
              <a:rPr lang="en-US" altLang="zh-CN">
                <a:solidFill>
                  <a:srgbClr val="FF0000"/>
                </a:solidFill>
              </a:rPr>
              <a:t>5-1</a:t>
            </a:r>
            <a:r>
              <a:rPr lang="zh-CN" altLang="en-US">
                <a:solidFill>
                  <a:srgbClr val="FF0000"/>
                </a:solidFill>
              </a:rPr>
              <a:t>假期风险</a:t>
            </a:r>
            <a:endParaRPr lang="zh-CN" altLang="en-US">
              <a:solidFill>
                <a:srgbClr val="FF0000"/>
              </a:solidFill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675255" y="136525"/>
            <a:ext cx="68414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solidFill>
                  <a:schemeClr val="bg1"/>
                </a:solidFill>
              </a:rPr>
              <a:t>以反弹高度区分四大类板块</a:t>
            </a:r>
            <a:r>
              <a:rPr lang="zh-CN" altLang="en-US" sz="2800" b="1">
                <a:solidFill>
                  <a:schemeClr val="bg1"/>
                </a:solidFill>
              </a:rPr>
              <a:t>个股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6575" y="977265"/>
            <a:ext cx="5523865" cy="257873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80" y="977265"/>
            <a:ext cx="5523865" cy="257873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575" y="3663315"/>
            <a:ext cx="5523230" cy="25781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7115" y="3663315"/>
            <a:ext cx="5523230" cy="257873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675255" y="136525"/>
            <a:ext cx="68414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solidFill>
                  <a:schemeClr val="bg1"/>
                </a:solidFill>
              </a:rPr>
              <a:t>线下和线上的两种典型</a:t>
            </a:r>
            <a:r>
              <a:rPr lang="zh-CN" altLang="en-US" sz="2800" b="1">
                <a:solidFill>
                  <a:schemeClr val="bg1"/>
                </a:solidFill>
              </a:rPr>
              <a:t>代表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510" y="925195"/>
            <a:ext cx="6182360" cy="30048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6430" y="3429000"/>
            <a:ext cx="7122160" cy="301434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5414010" y="1110615"/>
            <a:ext cx="13639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>
                <a:solidFill>
                  <a:srgbClr val="EFDDFF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02</a:t>
            </a:r>
            <a:endParaRPr lang="en-US" altLang="zh-CN" sz="7200">
              <a:solidFill>
                <a:srgbClr val="EFDDFF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859280" y="2875280"/>
            <a:ext cx="862203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>
                <a:gradFill>
                  <a:gsLst>
                    <a:gs pos="0">
                      <a:srgbClr val="FFEFCE"/>
                    </a:gs>
                    <a:gs pos="100000">
                      <a:srgbClr val="FFD9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启动型首板涨停</a:t>
            </a:r>
            <a:r>
              <a:rPr lang="zh-CN" altLang="en-US" sz="6600">
                <a:gradFill>
                  <a:gsLst>
                    <a:gs pos="0">
                      <a:srgbClr val="FFEFCE"/>
                    </a:gs>
                    <a:gs pos="100000">
                      <a:srgbClr val="FFD9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特征</a:t>
            </a:r>
            <a:endParaRPr lang="zh-CN" altLang="en-US" sz="6600">
              <a:gradFill>
                <a:gsLst>
                  <a:gs pos="0">
                    <a:srgbClr val="FFEFCE"/>
                  </a:gs>
                  <a:gs pos="100000">
                    <a:srgbClr val="FFD9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675255" y="136525"/>
            <a:ext cx="68414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solidFill>
                  <a:schemeClr val="bg1"/>
                </a:solidFill>
              </a:rPr>
              <a:t>大盘反弹中的个股</a:t>
            </a:r>
            <a:r>
              <a:rPr lang="zh-CN" altLang="en-US" sz="2800" b="1">
                <a:solidFill>
                  <a:schemeClr val="bg1"/>
                </a:solidFill>
              </a:rPr>
              <a:t>反包首板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7115" y="1139190"/>
            <a:ext cx="10229850" cy="34385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文本框 4"/>
          <p:cNvSpPr txBox="1"/>
          <p:nvPr/>
        </p:nvSpPr>
        <p:spPr>
          <a:xfrm>
            <a:off x="3653790" y="5146040"/>
            <a:ext cx="48850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把</a:t>
            </a:r>
            <a:r>
              <a:rPr lang="en-US" altLang="zh-CN"/>
              <a:t>8</a:t>
            </a:r>
            <a:r>
              <a:rPr lang="zh-CN" altLang="en-US"/>
              <a:t>号到现在</a:t>
            </a:r>
            <a:r>
              <a:rPr lang="en-US" altLang="zh-CN"/>
              <a:t>  </a:t>
            </a:r>
            <a:r>
              <a:rPr lang="zh-CN" altLang="en-US"/>
              <a:t>每天的真正的贴线首板收集</a:t>
            </a:r>
            <a:r>
              <a:rPr lang="zh-CN" altLang="en-US"/>
              <a:t>起来</a:t>
            </a:r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675255" y="136525"/>
            <a:ext cx="68414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solidFill>
                  <a:schemeClr val="bg1"/>
                </a:solidFill>
              </a:rPr>
              <a:t>每天的涨停代表着市场</a:t>
            </a:r>
            <a:r>
              <a:rPr lang="zh-CN" altLang="en-US" sz="2800" b="1">
                <a:solidFill>
                  <a:schemeClr val="bg1"/>
                </a:solidFill>
              </a:rPr>
              <a:t>走向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412875" y="39966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470" y="981710"/>
            <a:ext cx="6098540" cy="24472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561340" y="2847975"/>
            <a:ext cx="24199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8</a:t>
            </a:r>
            <a:r>
              <a:rPr lang="zh-CN" altLang="en-US"/>
              <a:t>号的农业和</a:t>
            </a:r>
            <a:r>
              <a:rPr lang="zh-CN" altLang="en-US"/>
              <a:t>软件</a:t>
            </a:r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470" y="3632200"/>
            <a:ext cx="6098540" cy="27336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文本框 7"/>
          <p:cNvSpPr txBox="1"/>
          <p:nvPr/>
        </p:nvSpPr>
        <p:spPr>
          <a:xfrm>
            <a:off x="561340" y="3996690"/>
            <a:ext cx="24199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9</a:t>
            </a:r>
            <a:r>
              <a:rPr lang="zh-CN" altLang="en-US"/>
              <a:t>号的港口和</a:t>
            </a:r>
            <a:r>
              <a:rPr lang="zh-CN" altLang="en-US"/>
              <a:t>免税</a:t>
            </a:r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4080" y="2190750"/>
            <a:ext cx="5899150" cy="247713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文本框 9"/>
          <p:cNvSpPr txBox="1"/>
          <p:nvPr/>
        </p:nvSpPr>
        <p:spPr>
          <a:xfrm>
            <a:off x="6096000" y="4065905"/>
            <a:ext cx="24199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11</a:t>
            </a:r>
            <a:r>
              <a:rPr lang="zh-CN" altLang="en-US"/>
              <a:t>号的半导体</a:t>
            </a:r>
            <a:r>
              <a:rPr lang="zh-CN" altLang="en-US"/>
              <a:t>芯片</a:t>
            </a:r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3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2.xml><?xml version="1.0" encoding="utf-8"?>
<p:tagLst xmlns:p="http://schemas.openxmlformats.org/presentationml/2006/main">
  <p:tag name="KSO_WPP_MARK_KEY" val="257877f6-fe8c-4c47-ab4c-274c99a6a791"/>
  <p:tag name="COMMONDATA" val="eyJoZGlkIjoiOWFhYzUwZWNmOTk3M2Y1MTI5MjBiOWM4Y2UyNjJjNzUifQ=="/>
  <p:tag name="commondata" val="eyJoZGlkIjoiNjIxZDM2NzczYzIxNjM3NjQ4OTA5MWY3NTZjMjQ0NWEifQ==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PLACING_PICTURE_USER_VIEWPORT" val="{&quot;height&quot;:10800,&quot;width&quot;:19200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2_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163</Words>
  <Application>WPS 演示</Application>
  <PresentationFormat>宽屏</PresentationFormat>
  <Paragraphs>36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8" baseType="lpstr">
      <vt:lpstr>Arial</vt:lpstr>
      <vt:lpstr>宋体</vt:lpstr>
      <vt:lpstr>Wingdings</vt:lpstr>
      <vt:lpstr>微软雅黑</vt:lpstr>
      <vt:lpstr>Wingdings</vt:lpstr>
      <vt:lpstr>思源黑体 CN Medium</vt:lpstr>
      <vt:lpstr>思源黑体 CN Normal</vt:lpstr>
      <vt:lpstr>思源黑体 CN Light</vt:lpstr>
      <vt:lpstr>思源黑体 CN Bold</vt:lpstr>
      <vt:lpstr>DIN Black</vt:lpstr>
      <vt:lpstr>Segoe Print</vt:lpstr>
      <vt:lpstr>Noto Sans S Chinese Medium</vt:lpstr>
      <vt:lpstr>Arial Unicode MS</vt:lpstr>
      <vt:lpstr>Calibri</vt:lpstr>
      <vt:lpstr>2_Office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十二猪肠</cp:lastModifiedBy>
  <cp:revision>519</cp:revision>
  <dcterms:created xsi:type="dcterms:W3CDTF">2019-06-19T02:08:00Z</dcterms:created>
  <dcterms:modified xsi:type="dcterms:W3CDTF">2025-04-16T11:33:59Z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2052-12.1.0.20784</vt:lpwstr>
  </property>
  <property fmtid="{D5CDD505-2E9C-101B-9397-08002B2CF9AE}" pid="3" name="ICV">
    <vt:lpwstr>FF368A06D36945579C6F47E01C62E0DD_13</vt:lpwstr>
  </property>
</Properties>
</file>