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3"/>
    <p:sldId id="330" r:id="rId4"/>
    <p:sldId id="326" r:id="rId5"/>
    <p:sldId id="327" r:id="rId6"/>
    <p:sldId id="328" r:id="rId7"/>
    <p:sldId id="329" r:id="rId8"/>
    <p:sldId id="331" r:id="rId9"/>
    <p:sldId id="332" r:id="rId10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0.png"/><Relationship Id="rId1" Type="http://schemas.openxmlformats.org/officeDocument/2006/relationships/tags" Target="../tags/tag5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11.png"/><Relationship Id="rId1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image" Target="../media/image13.png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波段训练营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8242" y="3808730"/>
            <a:ext cx="8904231" cy="703580"/>
            <a:chOff x="4808" y="6097"/>
            <a:chExt cx="10072" cy="1108"/>
          </a:xfrm>
        </p:grpSpPr>
        <p:sp>
          <p:nvSpPr>
            <p:cNvPr id="10" name="文本框 9"/>
            <p:cNvSpPr txBox="1"/>
            <p:nvPr/>
          </p:nvSpPr>
          <p:spPr>
            <a:xfrm>
              <a:off x="4808" y="657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经传多赢讲师：曾文龙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5339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投资顾问执业证书编号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波段胜率</a:t>
            </a:r>
            <a:r>
              <a:rPr lang="en-US" alt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6252210" y="4385310"/>
            <a:ext cx="4720590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基金从业</a:t>
            </a:r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  <a:sym typeface="+mn-ea"/>
              </a:rPr>
              <a:t>执业证书编号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A20250619007559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2880" y="41275"/>
            <a:ext cx="11814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主流板块特征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2"/>
            </p:custDataLst>
          </p:nvPr>
        </p:nvSpPr>
        <p:spPr>
          <a:xfrm>
            <a:off x="715963" y="1237298"/>
            <a:ext cx="10799445" cy="1069340"/>
          </a:xfrm>
          <a:prstGeom prst="roundRect">
            <a:avLst>
              <a:gd name="adj" fmla="val 22030"/>
            </a:avLst>
          </a:prstGeom>
          <a:solidFill>
            <a:srgbClr val="FFFFFF">
              <a:lumMod val="100000"/>
              <a:alpha val="10000"/>
            </a:srgbClr>
          </a:solidFill>
          <a:ln>
            <a:gradFill>
              <a:gsLst>
                <a:gs pos="0">
                  <a:srgbClr val="397AF3">
                    <a:alpha val="70000"/>
                  </a:srgbClr>
                </a:gs>
                <a:gs pos="100000">
                  <a:srgbClr val="397AF3">
                    <a:alpha val="60000"/>
                  </a:srgbClr>
                </a:gs>
              </a:gsLst>
              <a:lin ang="10740000" scaled="1"/>
            </a:gradFill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lIns="972185" tIns="0" rIns="179705" bIns="36195" rtlCol="0" anchor="ctr"/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政策驱动＞产业驱动＞事件驱动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5" name="椭圆 4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40448" y="1553528"/>
            <a:ext cx="436880" cy="436880"/>
          </a:xfrm>
          <a:prstGeom prst="ellipse">
            <a:avLst/>
          </a:prstGeom>
          <a:gradFill>
            <a:gsLst>
              <a:gs pos="0">
                <a:srgbClr val="397AF3">
                  <a:alpha val="100000"/>
                </a:srgbClr>
              </a:gs>
              <a:gs pos="100000">
                <a:srgbClr val="397AF3">
                  <a:alpha val="59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rgbClr val="FFFFFF"/>
                </a:solidFill>
                <a:sym typeface="+mn-ea"/>
              </a:rPr>
              <a:t>1</a:t>
            </a:r>
            <a:endParaRPr lang="en-US" altLang="zh-CN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47" name="圆角矩形 46"/>
          <p:cNvSpPr/>
          <p:nvPr>
            <p:custDataLst>
              <p:tags r:id="rId4"/>
            </p:custDataLst>
          </p:nvPr>
        </p:nvSpPr>
        <p:spPr>
          <a:xfrm>
            <a:off x="715963" y="2448878"/>
            <a:ext cx="10799445" cy="1069340"/>
          </a:xfrm>
          <a:prstGeom prst="roundRect">
            <a:avLst>
              <a:gd name="adj" fmla="val 22030"/>
            </a:avLst>
          </a:prstGeom>
          <a:solidFill>
            <a:srgbClr val="FFFFFF">
              <a:lumMod val="100000"/>
              <a:alpha val="10000"/>
            </a:srgbClr>
          </a:solidFill>
          <a:ln>
            <a:gradFill>
              <a:gsLst>
                <a:gs pos="0">
                  <a:srgbClr val="397AF3">
                    <a:alpha val="70000"/>
                  </a:srgbClr>
                </a:gs>
                <a:gs pos="100000">
                  <a:srgbClr val="397AF3">
                    <a:alpha val="60000"/>
                  </a:srgbClr>
                </a:gs>
              </a:gsLst>
              <a:lin ang="10740000" scaled="1"/>
            </a:gradFill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lIns="972185" tIns="0" rIns="179705" bIns="36195" rtlCol="0" anchor="ctr"/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板块为近期主力资金流入靠前，资金反复活跃。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板块日内涨停潮，成为市场涨停家数最多的，近期频繁出现涨停。</a:t>
            </a:r>
            <a:endParaRPr lang="zh-CN" altLang="en-US" sz="2000">
              <a:solidFill>
                <a:schemeClr val="tx1"/>
              </a:solidFill>
            </a:endParaRPr>
          </a:p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8" name="椭圆 4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040448" y="2765108"/>
            <a:ext cx="436880" cy="436880"/>
          </a:xfrm>
          <a:prstGeom prst="ellipse">
            <a:avLst/>
          </a:prstGeom>
          <a:gradFill>
            <a:gsLst>
              <a:gs pos="0">
                <a:srgbClr val="397AF3">
                  <a:alpha val="100000"/>
                </a:srgbClr>
              </a:gs>
              <a:gs pos="100000">
                <a:srgbClr val="397AF3">
                  <a:alpha val="59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rgbClr val="FFFFFF"/>
                </a:solidFill>
                <a:sym typeface="+mn-ea"/>
              </a:rPr>
              <a:t>2</a:t>
            </a:r>
            <a:endParaRPr lang="en-US" altLang="zh-CN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50" name="圆角矩形 49"/>
          <p:cNvSpPr/>
          <p:nvPr>
            <p:custDataLst>
              <p:tags r:id="rId6"/>
            </p:custDataLst>
          </p:nvPr>
        </p:nvSpPr>
        <p:spPr>
          <a:xfrm>
            <a:off x="716280" y="3660775"/>
            <a:ext cx="10799445" cy="1382395"/>
          </a:xfrm>
          <a:prstGeom prst="roundRect">
            <a:avLst>
              <a:gd name="adj" fmla="val 22030"/>
            </a:avLst>
          </a:prstGeom>
          <a:solidFill>
            <a:srgbClr val="FFFFFF">
              <a:lumMod val="100000"/>
              <a:alpha val="10000"/>
            </a:srgbClr>
          </a:solidFill>
          <a:ln>
            <a:gradFill>
              <a:gsLst>
                <a:gs pos="0">
                  <a:srgbClr val="397AF3">
                    <a:alpha val="70000"/>
                  </a:srgbClr>
                </a:gs>
                <a:gs pos="100000">
                  <a:srgbClr val="397AF3">
                    <a:alpha val="60000"/>
                  </a:srgbClr>
                </a:gs>
              </a:gsLst>
              <a:lin ang="10740000" scaled="1"/>
            </a:gradFill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lIns="972185" tIns="0" rIns="179705" bIns="36195" rtlCol="0" anchor="ctr"/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龙头连板打出高度，总龙头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N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波；</a:t>
            </a:r>
            <a:endParaRPr lang="zh-CN" altLang="en-US" sz="2000">
              <a:solidFill>
                <a:schemeClr val="tx1"/>
              </a:solidFill>
            </a:endParaRPr>
          </a:p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板块整体走趋势，中长线风格的资金入场，单纯靠游资驱动的题材全是一波流题材，而中长线风格资金的入场，一定有中军的趋势行情。</a:t>
            </a:r>
            <a:r>
              <a:rPr lang="en-US" altLang="zh-CN" sz="2000">
                <a:solidFill>
                  <a:schemeClr val="tx1"/>
                </a:solidFill>
                <a:sym typeface="+mn-ea"/>
              </a:rPr>
              <a:t> </a:t>
            </a:r>
            <a:endParaRPr lang="en-US" altLang="zh-CN" sz="2000">
              <a:solidFill>
                <a:schemeClr val="tx1"/>
              </a:solidFill>
            </a:endParaRPr>
          </a:p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endParaRPr lang="en-US" altLang="zh-CN" sz="2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2" name="椭圆 5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40448" y="4132898"/>
            <a:ext cx="436880" cy="436880"/>
          </a:xfrm>
          <a:prstGeom prst="ellipse">
            <a:avLst/>
          </a:prstGeom>
          <a:gradFill>
            <a:gsLst>
              <a:gs pos="0">
                <a:srgbClr val="397AF3">
                  <a:alpha val="100000"/>
                </a:srgbClr>
              </a:gs>
              <a:gs pos="100000">
                <a:srgbClr val="397AF3">
                  <a:alpha val="59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rgbClr val="FFFFFF"/>
                </a:solidFill>
                <a:sym typeface="+mn-ea"/>
              </a:rPr>
              <a:t>3</a:t>
            </a:r>
            <a:endParaRPr lang="en-US" altLang="zh-CN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54" name="圆角矩形 53"/>
          <p:cNvSpPr/>
          <p:nvPr>
            <p:custDataLst>
              <p:tags r:id="rId8"/>
            </p:custDataLst>
          </p:nvPr>
        </p:nvSpPr>
        <p:spPr>
          <a:xfrm>
            <a:off x="715963" y="5275898"/>
            <a:ext cx="10799445" cy="1069340"/>
          </a:xfrm>
          <a:prstGeom prst="roundRect">
            <a:avLst>
              <a:gd name="adj" fmla="val 22030"/>
            </a:avLst>
          </a:prstGeom>
          <a:solidFill>
            <a:srgbClr val="FFFFFF">
              <a:lumMod val="100000"/>
              <a:alpha val="10000"/>
            </a:srgbClr>
          </a:solidFill>
          <a:ln>
            <a:gradFill>
              <a:gsLst>
                <a:gs pos="0">
                  <a:srgbClr val="397AF3">
                    <a:alpha val="70000"/>
                  </a:srgbClr>
                </a:gs>
                <a:gs pos="100000">
                  <a:srgbClr val="397AF3">
                    <a:alpha val="60000"/>
                  </a:srgbClr>
                </a:gs>
              </a:gsLst>
              <a:lin ang="10740000" scaled="1"/>
            </a:gradFill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lIns="972185" tIns="0" rIns="179705" bIns="36195" rtlCol="0" anchor="ctr"/>
          <a:p>
            <a:pPr indent="0" algn="l" fontAlgn="auto">
              <a:lnSpc>
                <a:spcPct val="130000"/>
              </a:lnSpc>
              <a:spcAft>
                <a:spcPts val="0"/>
              </a:spcAft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板块情绪：龙头不出大阴线或者跌停；板块调整，中军没有中大阴线，中军趋势加速容易是短期情绪高点，最好是慢涨，稳稳走趋势。</a:t>
            </a:r>
            <a:endParaRPr lang="zh-CN" altLang="en-US" sz="2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5" name="椭圆 54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025208" y="5592128"/>
            <a:ext cx="436880" cy="436880"/>
          </a:xfrm>
          <a:prstGeom prst="ellipse">
            <a:avLst/>
          </a:prstGeom>
          <a:gradFill>
            <a:gsLst>
              <a:gs pos="0">
                <a:srgbClr val="397AF3">
                  <a:alpha val="100000"/>
                </a:srgbClr>
              </a:gs>
              <a:gs pos="100000">
                <a:srgbClr val="397AF3">
                  <a:alpha val="59000"/>
                </a:srgb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rgbClr val="397AF3">
              <a:lumMod val="75000"/>
            </a:srgbClr>
          </a:lnRef>
          <a:fillRef idx="1">
            <a:srgbClr val="397AF3"/>
          </a:fillRef>
          <a:effectRef idx="0">
            <a:srgbClr val="FFF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dirty="0">
                <a:solidFill>
                  <a:srgbClr val="FFFFFF"/>
                </a:solidFill>
                <a:sym typeface="+mn-ea"/>
              </a:rPr>
              <a:t>4</a:t>
            </a:r>
            <a:endParaRPr lang="en-US" altLang="zh-CN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280" y="758190"/>
            <a:ext cx="107994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方向错则努力白费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板块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5" y="718185"/>
            <a:ext cx="10979785" cy="4638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69875" y="5563235"/>
            <a:ext cx="116173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「主力资金」平台以主力净买额为基础，快速筛选阶段的资金进出流向；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主力净买额关注的是短线资金的流向，常用「</a:t>
            </a:r>
            <a:r>
              <a:rPr lang="en-US" altLang="zh-CN"/>
              <a:t>3~5</a:t>
            </a:r>
            <a:r>
              <a:rPr lang="zh-CN" altLang="en-US"/>
              <a:t>日」的统计周期来判断短期资金趋势。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板块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涨停风口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827405"/>
            <a:ext cx="8928100" cy="5480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9453245" y="890270"/>
            <a:ext cx="259842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涨停周期表：最近</a:t>
            </a:r>
            <a:r>
              <a:rPr lang="en-US" altLang="zh-CN"/>
              <a:t>20</a:t>
            </a:r>
            <a:r>
              <a:rPr lang="zh-CN" altLang="en-US"/>
              <a:t>个交易日，每日涨停家数排名前十做统计，颜色越深代表涨停家数越多（涨停个数</a:t>
            </a:r>
            <a:r>
              <a:rPr lang="en-US" altLang="zh-CN"/>
              <a:t>10</a:t>
            </a:r>
            <a:r>
              <a:rPr lang="zh-CN" altLang="en-US"/>
              <a:t>、</a:t>
            </a:r>
            <a:r>
              <a:rPr lang="en-US" altLang="zh-CN"/>
              <a:t>5 </a:t>
            </a:r>
            <a:r>
              <a:rPr lang="zh-CN" altLang="en-US"/>
              <a:t>和</a:t>
            </a:r>
            <a:r>
              <a:rPr lang="en-US" altLang="zh-CN"/>
              <a:t>3</a:t>
            </a:r>
            <a:r>
              <a:rPr lang="zh-CN" altLang="en-US"/>
              <a:t>分别是深、较深和浅）。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主题持续活跃在涨停周期表，说明该板块具备持续性的赚钱效应。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zh-CN" altLang="en-US"/>
              <a:t>涨停棱镜红面积越高，对应板块当天涨停家数越多，</a:t>
            </a:r>
            <a:r>
              <a:rPr lang="zh-CN" altLang="en-US">
                <a:solidFill>
                  <a:srgbClr val="FF0000"/>
                </a:solidFill>
              </a:rPr>
              <a:t>当天某一个板块涨停家数超过</a:t>
            </a:r>
            <a:r>
              <a:rPr lang="en-US" altLang="zh-CN">
                <a:solidFill>
                  <a:srgbClr val="FF0000"/>
                </a:solidFill>
              </a:rPr>
              <a:t>10</a:t>
            </a:r>
            <a:r>
              <a:rPr lang="zh-CN" altLang="en-US">
                <a:solidFill>
                  <a:srgbClr val="FF0000"/>
                </a:solidFill>
              </a:rPr>
              <a:t>以上，称之为风口浪尖，操作涨停复制的成功率相对更高。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板块龙头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768350"/>
            <a:ext cx="8816975" cy="5589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9371330" y="1346200"/>
            <a:ext cx="26206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龙头股市值多在</a:t>
            </a:r>
            <a:r>
              <a:rPr lang="en-US" altLang="zh-CN"/>
              <a:t> 50-200 </a:t>
            </a:r>
            <a:r>
              <a:rPr lang="zh-CN" altLang="en-US"/>
              <a:t>亿元之间，流通盘较小，便于游资快速抢筹拉升。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当天涨停潮，涨停时间最快，次日一字板（封板金额数一数二）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龙虎榜显示顶级、一线游资席位频繁现身。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龙头股上涨能带动整个板块联动，市场短线情绪的风向标。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板块核心股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829945"/>
            <a:ext cx="8284210" cy="5350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945880" y="1167130"/>
            <a:ext cx="291338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核心股是板块的稳定器，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涨跌直接影响板块指数。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通常由机构资金主导，市值普遍在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200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亿以上，部分达千亿级别，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行业绝对龙头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在技术、市场份额、品牌等方面领先。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常成为政策支持的直接受益者。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机构持股集中：公募、社保等长期资金占比较高，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板块日均成交额靠前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趋势性上涨：核心股多呈现慢牛走势，游资可能阶段性参与。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55270" y="0"/>
            <a:ext cx="11666855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小结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7805" y="1671955"/>
            <a:ext cx="9577070" cy="4154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锁定主线方向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、有清晰主线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政策驱动最优；全市资金流入数一数二；板块涨停潮；龙头打高度，中军涨不停；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、专注主线，选龙头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强势股；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、主线模糊（轮动快、无持续领涨）：控仓休息或轻仓做短期热点，严设止盈止损。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3685" y="0"/>
            <a:ext cx="116700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月底最后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天！！！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622300"/>
            <a:ext cx="11882120" cy="5874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80" y="4596130"/>
            <a:ext cx="417766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777.2013411014619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VALUE" val="1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51_3*l_h_f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151_3*l_h_i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51_3*l_h_f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4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151_3*l_h_i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5151_3*l_h_f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5151_3*l_h_i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5151_3*l_h_f*1_4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4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5151_3*l_h_i*1_4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403.05003631832096,&quot;left&quot;:56.32499389648437,&quot;top&quot;:96.57500305175782,&quot;width&quot;:850.45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33431]}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WPS 演示</Application>
  <PresentationFormat>宽屏</PresentationFormat>
  <Paragraphs>92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思源黑体 CN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206</cp:revision>
  <dcterms:created xsi:type="dcterms:W3CDTF">2019-06-19T02:08:00Z</dcterms:created>
  <dcterms:modified xsi:type="dcterms:W3CDTF">2025-10-30T08:07:01Z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61AC91AA23764A53A81AD5EF7ECA6E74_13</vt:lpwstr>
  </property>
</Properties>
</file>