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9" r:id="rId3"/>
    <p:sldId id="360" r:id="rId4"/>
    <p:sldId id="362" r:id="rId6"/>
    <p:sldId id="367" r:id="rId7"/>
    <p:sldId id="361" r:id="rId8"/>
    <p:sldId id="366" r:id="rId9"/>
    <p:sldId id="364" r:id="rId10"/>
    <p:sldId id="348" r:id="rId11"/>
    <p:sldId id="34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 userDrawn="1">
          <p15:clr>
            <a:srgbClr val="A4A3A4"/>
          </p15:clr>
        </p15:guide>
        <p15:guide id="2" pos="37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熊仪_aYju7RJj" initials="熊" lastIdx="0" clrIdx="1"/>
  <p:cmAuthor id="3" name="yifei" initials="y" lastIdx="0" clrIdx="2"/>
  <p:cmAuthor id="4" name="kingsoft" initials="k" lastIdx="0" clrIdx="3"/>
  <p:cmAuthor id="5" name="ADMIN" initials="A" lastIdx="0" clrIdx="4"/>
  <p:cmAuthor id="6" name="zhouzean" initials="z" lastIdx="0" clrIdx="5"/>
  <p:cmAuthor id="7" name="李鹏飞_6bQfzI3a" initials="李" lastIdx="0" clrIdx="6"/>
  <p:cmAuthor id="8" name="李晓菲_MZFnUzi6" initials="李" lastIdx="0" clrIdx="7"/>
  <p:cmAuthor id="9" name="小珞_QjMfU7FR" initials="小" lastIdx="0" clrIdx="8"/>
  <p:cmAuthor id="10" name="骆倩怡_Znauj26B" initials="authorId_382814100" lastIdx="0" clrIdx="9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D1"/>
    <a:srgbClr val="FF07FF"/>
    <a:srgbClr val="FF6CFF"/>
    <a:srgbClr val="0096FF"/>
    <a:srgbClr val="FFF5CB"/>
    <a:srgbClr val="ED0415"/>
    <a:srgbClr val="E90212"/>
    <a:srgbClr val="644242"/>
    <a:srgbClr val="8D2F2F"/>
    <a:srgbClr val="6A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2"/>
        <p:guide pos="37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9.png"/><Relationship Id="rId2" Type="http://schemas.openxmlformats.org/officeDocument/2006/relationships/tags" Target="../tags/tag45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0.xml"/><Relationship Id="rId2" Type="http://schemas.openxmlformats.org/officeDocument/2006/relationships/image" Target="../media/image10.png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0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20.png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819150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2635" y="1234440"/>
            <a:ext cx="10667365" cy="92202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en-US" altLang="zh-CN" sz="54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53255" y="4572000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50490" y="3768090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2650490" y="381571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6336030" y="381571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2026 .06.29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8155" y="1391920"/>
            <a:ext cx="6043930" cy="52197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《投资者教育系列之股市指标小课堂》</a:t>
            </a:r>
            <a:endParaRPr lang="zh-CN" altLang="en-US" sz="2800" b="1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45995" y="2156460"/>
            <a:ext cx="7587615" cy="103822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lnSpc>
                <a:spcPct val="110000"/>
              </a:lnSpc>
            </a:pP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均线系统实战技巧</a:t>
            </a: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32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266700">
              <a:lnSpc>
                <a:spcPct val="110000"/>
              </a:lnSpc>
            </a:pPr>
            <a:r>
              <a:rPr lang="zh-CN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苗头线实操技巧</a:t>
            </a:r>
            <a:endParaRPr lang="zh-CN" sz="24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、何谓苗头线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2010" y="802005"/>
            <a:ext cx="10103485" cy="82994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3日均线（苗头线） = 近3个交易日收盘价的算术平均，比5日、10日均线敏感得多，能最早反映短期资金方向和股价拐头。捕捉变盘苗头：当股价从下跌→止跌→站上3日均线，往往被看作短线转强、反弹启动的"苗头"，比等待5日线金叉更早发现机会。机构研报一般不提"苗头线"，这是民间实盘俗称，属经验型技法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rcRect b="7163"/>
          <a:stretch>
            <a:fillRect/>
          </a:stretch>
        </p:blipFill>
        <p:spPr>
          <a:xfrm>
            <a:off x="1580515" y="2002790"/>
            <a:ext cx="8626475" cy="3909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、苗头线常规使用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0740" y="798195"/>
            <a:ext cx="106724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所谓的苗头线买卖法是指用</a:t>
            </a:r>
            <a:r>
              <a:rPr lang="en-US" altLang="zh-CN" sz="16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MA3</a:t>
            </a:r>
            <a:r>
              <a:rPr lang="zh-CN" altLang="en-US" sz="16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跟踪判断短期个股强弱趋势的方法。一般情况下，3天均线向上，是短期上攻信号。向上角度越大，说明攻击力度越强，个股涨幅越可观。而45°角是强弱的分界线。如果三天均线走平，则是横盘整理形态。至于下跌信号是三天均线拐头向下，说明短期趋势走弱。拐头的角度越大，说明下跌力度越强，同样45°是强弱分界线。实操时，苗头线买卖法更适合用在起涨阶段做快速拉升，而在横盘整理区或更弱的下降状态则不太适用。</a:t>
            </a:r>
            <a:endParaRPr lang="zh-CN" altLang="en-US" sz="16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" y="2343150"/>
            <a:ext cx="3876675" cy="3362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535" y="2285365"/>
            <a:ext cx="7105650" cy="34201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23540" y="41275"/>
            <a:ext cx="7012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48860" y="41275"/>
            <a:ext cx="4508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</a:rPr>
              <a:t>3</a:t>
            </a:r>
            <a:r>
              <a:rPr lang="zh-CN" altLang="en-US" sz="2800">
                <a:solidFill>
                  <a:schemeClr val="bg1"/>
                </a:solidFill>
              </a:rPr>
              <a:t>、更多实操技巧小结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7105" y="953135"/>
            <a:ext cx="108248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/>
              <a:t>3日均线（苗头线）实操的核心就八个字——"放量站上，回踩不破"，只做超短线（</a:t>
            </a:r>
            <a:r>
              <a:rPr lang="en-US" altLang="zh-CN" sz="1600"/>
              <a:t>T+1～T+3），</a:t>
            </a:r>
            <a:r>
              <a:rPr lang="zh-CN" altLang="en-US" sz="1600"/>
              <a:t>严格跟量能和止损走</a:t>
            </a:r>
            <a:endParaRPr lang="zh-CN" altLang="en-US" sz="1600"/>
          </a:p>
        </p:txBody>
      </p:sp>
      <p:sp>
        <p:nvSpPr>
          <p:cNvPr id="7" name="文本框 6"/>
          <p:cNvSpPr txBox="1"/>
          <p:nvPr/>
        </p:nvSpPr>
        <p:spPr>
          <a:xfrm>
            <a:off x="1052195" y="1558290"/>
            <a:ext cx="21710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实操四大关键细节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" y="2194560"/>
            <a:ext cx="4398010" cy="36963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955" y="1769745"/>
            <a:ext cx="6167120" cy="367665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需要注意的风险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48230" y="2326005"/>
            <a:ext cx="780796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①假信号多：</a:t>
            </a:r>
            <a:r>
              <a:rPr lang="zh-CN" altLang="en-US">
                <a:highlight>
                  <a:srgbClr val="FFFF00"/>
                </a:highlight>
              </a:rPr>
              <a:t>3日线太敏感</a:t>
            </a:r>
            <a:r>
              <a:rPr lang="zh-CN" altLang="en-US"/>
              <a:t>，震荡市容易频繁骗线（上下反复穿越）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②只适合超短线：</a:t>
            </a:r>
            <a:r>
              <a:rPr lang="zh-CN" altLang="en-US">
                <a:highlight>
                  <a:srgbClr val="FFFF00"/>
                </a:highlight>
              </a:rPr>
              <a:t>一般持仓1～3天</a:t>
            </a:r>
            <a:r>
              <a:rPr lang="zh-CN" altLang="en-US"/>
              <a:t>，不适合波段或中长线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③必须结合量能+市场情绪：</a:t>
            </a:r>
            <a:r>
              <a:rPr lang="zh-CN" altLang="en-US">
                <a:highlight>
                  <a:srgbClr val="FFFF00"/>
                </a:highlight>
              </a:rPr>
              <a:t>无量站上3日线意义不大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案例讲解</a:t>
            </a:r>
            <a:endParaRPr kumimoji="0" lang="zh-CN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1291"/>
          <a:stretch>
            <a:fillRect/>
          </a:stretch>
        </p:blipFill>
        <p:spPr>
          <a:xfrm>
            <a:off x="1572895" y="977900"/>
            <a:ext cx="10073640" cy="4902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45" y="2147570"/>
            <a:ext cx="6824345" cy="39135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你们的案例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945515"/>
            <a:ext cx="6227445" cy="33877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065" y="1102360"/>
            <a:ext cx="4648835" cy="25914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985" y="4375785"/>
            <a:ext cx="3457575" cy="14668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23540" y="41275"/>
            <a:ext cx="7012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WPS 演示</Application>
  <PresentationFormat>宽屏</PresentationFormat>
  <Paragraphs>60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思源黑体 CN Bold</vt:lpstr>
      <vt:lpstr>黑体</vt:lpstr>
      <vt:lpstr>思源黑体 CN Medium</vt:lpstr>
      <vt:lpstr>思源黑体 Normal</vt:lpstr>
      <vt:lpstr>阿里巴巴普惠体 Light</vt:lpstr>
      <vt:lpstr>思源黑体 CN Normal</vt:lpstr>
      <vt:lpstr>微软雅黑</vt:lpstr>
      <vt:lpstr>微软雅黑 Light</vt:lpstr>
      <vt:lpstr>KSOFD723FC5D</vt:lpstr>
      <vt:lpstr>Segoe Print</vt:lpstr>
      <vt:lpstr>KSOFDDF4E7ED</vt:lpstr>
      <vt:lpstr>Arial Unicode MS</vt:lpstr>
      <vt:lpstr>Calibri</vt:lpstr>
      <vt:lpstr>KSOFD72470BC</vt:lpstr>
      <vt:lpstr>思源黑体 CN Bold</vt:lpstr>
      <vt:lpstr>思源黑体 CN Medium</vt:lpstr>
      <vt:lpstr>思源黑体 CN Normal</vt:lpstr>
      <vt:lpstr>思源黑体 Normal</vt:lpstr>
      <vt:lpstr>阿里巴巴普惠体 Light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532</cp:revision>
  <dcterms:created xsi:type="dcterms:W3CDTF">2019-06-19T02:08:00Z</dcterms:created>
  <dcterms:modified xsi:type="dcterms:W3CDTF">2026-06-29T06:47:11Z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5091DEF0DAD54F8D8B8C22B40005C6C1_13</vt:lpwstr>
  </property>
</Properties>
</file>