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29" r:id="rId3"/>
    <p:sldId id="360" r:id="rId4"/>
    <p:sldId id="364" r:id="rId6"/>
    <p:sldId id="362" r:id="rId7"/>
    <p:sldId id="368" r:id="rId8"/>
    <p:sldId id="367" r:id="rId9"/>
    <p:sldId id="369" r:id="rId10"/>
    <p:sldId id="340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2" userDrawn="1">
          <p15:clr>
            <a:srgbClr val="A4A3A4"/>
          </p15:clr>
        </p15:guide>
        <p15:guide id="2" pos="377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熊仪_aYju7RJj" initials="熊" lastIdx="0" clrIdx="1"/>
  <p:cmAuthor id="3" name="yifei" initials="y" lastIdx="0" clrIdx="2"/>
  <p:cmAuthor id="4" name="kingsoft" initials="k" lastIdx="0" clrIdx="3"/>
  <p:cmAuthor id="5" name="ADMIN" initials="A" lastIdx="0" clrIdx="4"/>
  <p:cmAuthor id="6" name="zhouzean" initials="z" lastIdx="0" clrIdx="5"/>
  <p:cmAuthor id="7" name="李鹏飞_6bQfzI3a" initials="李" lastIdx="0" clrIdx="6"/>
  <p:cmAuthor id="8" name="李晓菲_MZFnUzi6" initials="李" lastIdx="0" clrIdx="7"/>
  <p:cmAuthor id="9" name="小珞_QjMfU7FR" initials="小" lastIdx="0" clrIdx="8"/>
  <p:cmAuthor id="10" name="骆倩怡_Znauj26B" initials="authorId_382814100" lastIdx="0" clrIdx="9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3D1"/>
    <a:srgbClr val="FF07FF"/>
    <a:srgbClr val="FF6CFF"/>
    <a:srgbClr val="0096FF"/>
    <a:srgbClr val="FFF5CB"/>
    <a:srgbClr val="ED0415"/>
    <a:srgbClr val="E90212"/>
    <a:srgbClr val="644242"/>
    <a:srgbClr val="8D2F2F"/>
    <a:srgbClr val="6A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12"/>
        <p:guide pos="377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image" Target="../media/image9.png"/><Relationship Id="rId2" Type="http://schemas.openxmlformats.org/officeDocument/2006/relationships/tags" Target="../tags/tag45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50.xml"/><Relationship Id="rId2" Type="http://schemas.openxmlformats.org/officeDocument/2006/relationships/image" Target="../media/image10.png"/><Relationship Id="rId1" Type="http://schemas.openxmlformats.org/officeDocument/2006/relationships/tags" Target="../tags/tag49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52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5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54.xml"/><Relationship Id="rId2" Type="http://schemas.openxmlformats.org/officeDocument/2006/relationships/image" Target="../media/image14.png"/><Relationship Id="rId1" Type="http://schemas.openxmlformats.org/officeDocument/2006/relationships/tags" Target="../tags/tag5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56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tags" Target="../tags/tag5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8.xml"/><Relationship Id="rId2" Type="http://schemas.openxmlformats.org/officeDocument/2006/relationships/image" Target="../media/image17.png"/><Relationship Id="rId1" Type="http://schemas.openxmlformats.org/officeDocument/2006/relationships/tags" Target="../tags/tag57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0.xml"/><Relationship Id="rId2" Type="http://schemas.openxmlformats.org/officeDocument/2006/relationships/image" Target="../media/image18.png"/><Relationship Id="rId1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330508" y="819150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62635" y="1234440"/>
            <a:ext cx="10667365" cy="922020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en-US" altLang="zh-CN" sz="54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en-US" altLang="zh-CN" sz="54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53255" y="4572000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650490" y="3768090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2650490" y="381571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5"/>
            </p:custDataLst>
          </p:nvPr>
        </p:nvSpPr>
        <p:spPr>
          <a:xfrm>
            <a:off x="6336030" y="381571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2026 .06.29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18155" y="1391920"/>
            <a:ext cx="6043930" cy="521970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《投资者教育系列之股市指标小课堂》</a:t>
            </a:r>
            <a:endParaRPr lang="zh-CN" altLang="en-US" sz="2800" b="1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45995" y="2156460"/>
            <a:ext cx="7587615" cy="103822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10000"/>
              </a:lnSpc>
            </a:pPr>
            <a:r>
              <a:rPr lang="zh-CN" altLang="en-US" sz="3200" b="1">
                <a:solidFill>
                  <a:srgbClr val="FEF3D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均线系统实战技巧</a:t>
            </a:r>
            <a:r>
              <a:rPr lang="en-US" altLang="zh-CN" sz="3200" b="1">
                <a:solidFill>
                  <a:srgbClr val="FEF3D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3200" b="1">
                <a:solidFill>
                  <a:srgbClr val="FEF3D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zh-CN" altLang="en-US" sz="3200" b="1">
              <a:solidFill>
                <a:srgbClr val="FEF3D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defTabSz="266700">
              <a:lnSpc>
                <a:spcPct val="110000"/>
              </a:lnSpc>
            </a:pPr>
            <a:r>
              <a:rPr lang="zh-CN" sz="2400" b="1">
                <a:solidFill>
                  <a:srgbClr val="FEF3D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蛟龙出海</a:t>
            </a:r>
            <a:r>
              <a:rPr lang="en-US" altLang="zh-CN" sz="2400" b="1">
                <a:solidFill>
                  <a:srgbClr val="FEF3D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VS</a:t>
            </a:r>
            <a:r>
              <a:rPr lang="zh-CN" altLang="en-US" sz="2400" b="1">
                <a:solidFill>
                  <a:srgbClr val="FEF3D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断头闸刀</a:t>
            </a:r>
            <a:endParaRPr lang="zh-CN" altLang="en-US" sz="2400" b="1">
              <a:solidFill>
                <a:srgbClr val="FEF3D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36570" y="41275"/>
            <a:ext cx="66351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1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、蛟龙出海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3365" y="6525260"/>
            <a:ext cx="1185862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</a:rPr>
              <a:t>经传多赢资深投顾</a:t>
            </a:r>
            <a:r>
              <a:rPr lang="en-US" altLang="zh-CN" sz="1200">
                <a:solidFill>
                  <a:schemeClr val="bg1"/>
                </a:solidFill>
              </a:rPr>
              <a:t>:</a:t>
            </a:r>
            <a:r>
              <a:rPr lang="zh-CN" altLang="en-US" sz="1200">
                <a:solidFill>
                  <a:schemeClr val="bg1"/>
                </a:solidFill>
              </a:rPr>
              <a:t>梁洁云</a:t>
            </a:r>
            <a:r>
              <a:rPr lang="en-US" altLang="zh-CN" sz="1200">
                <a:solidFill>
                  <a:schemeClr val="bg1"/>
                </a:solidFill>
              </a:rPr>
              <a:t>(</a:t>
            </a:r>
            <a:r>
              <a:rPr lang="zh-CN" altLang="en-US" sz="120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r>
              <a:rPr lang="en-US" altLang="zh-CN" sz="1200">
                <a:solidFill>
                  <a:schemeClr val="bg1"/>
                </a:solidFill>
              </a:rPr>
              <a:t>)</a:t>
            </a:r>
            <a:r>
              <a:rPr lang="zh-CN" altLang="en-US" sz="1200">
                <a:solidFill>
                  <a:schemeClr val="bg1"/>
                </a:solidFill>
              </a:rPr>
              <a:t>观点基于软件数据和理论模型分析，仅供参考，不构成投资建议，市场有风险，投资需谨慎</a:t>
            </a:r>
            <a:r>
              <a:rPr lang="en-US" altLang="zh-CN" sz="1200">
                <a:solidFill>
                  <a:schemeClr val="bg1"/>
                </a:solidFill>
              </a:rPr>
              <a:t>!</a:t>
            </a:r>
            <a:endParaRPr lang="en-US" altLang="zh-CN" sz="120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4040" y="954405"/>
            <a:ext cx="1104328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均线的蛟龙出海就是俗称的一阳穿三线，即在下降末端，成交量缩量，均线粘合。然后有一根大阳线一次性突破5天均线、10天和20天均线。这就是反转信号。因为好像一条龙从海面突然飞向天空，所以起名蛟龙出海或潜龙飞天。这种技术图形出现后，可能马上拉升也可能继续整理洗盘几天后才启动，所以稳健投资者可以先观察，等到股价站稳了全部均线再参与。而激进者则可以在大阳线当天配合成交量放大来跟进。一般情况来说，成交量越大，阳线越长，反转信号就越可靠。</a:t>
            </a:r>
            <a:endParaRPr lang="zh-CN" altLang="en-US" sz="16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2136140"/>
            <a:ext cx="11005820" cy="40767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36570" y="41275"/>
            <a:ext cx="66351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3200">
                <a:solidFill>
                  <a:schemeClr val="bg1"/>
                </a:solidFill>
                <a:sym typeface="+mn-ea"/>
              </a:rPr>
              <a:t>更多案例加深认识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3365" y="6525260"/>
            <a:ext cx="1185862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</a:rPr>
              <a:t>经传多赢资深投顾</a:t>
            </a:r>
            <a:r>
              <a:rPr lang="en-US" altLang="zh-CN" sz="1200">
                <a:solidFill>
                  <a:schemeClr val="bg1"/>
                </a:solidFill>
              </a:rPr>
              <a:t>:</a:t>
            </a:r>
            <a:r>
              <a:rPr lang="zh-CN" altLang="en-US" sz="1200">
                <a:solidFill>
                  <a:schemeClr val="bg1"/>
                </a:solidFill>
              </a:rPr>
              <a:t>梁洁云</a:t>
            </a:r>
            <a:r>
              <a:rPr lang="en-US" altLang="zh-CN" sz="1200">
                <a:solidFill>
                  <a:schemeClr val="bg1"/>
                </a:solidFill>
              </a:rPr>
              <a:t>(</a:t>
            </a:r>
            <a:r>
              <a:rPr lang="zh-CN" altLang="en-US" sz="120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r>
              <a:rPr lang="en-US" altLang="zh-CN" sz="1200">
                <a:solidFill>
                  <a:schemeClr val="bg1"/>
                </a:solidFill>
              </a:rPr>
              <a:t>)</a:t>
            </a:r>
            <a:r>
              <a:rPr lang="zh-CN" altLang="en-US" sz="1200">
                <a:solidFill>
                  <a:schemeClr val="bg1"/>
                </a:solidFill>
              </a:rPr>
              <a:t>观点基于软件数据和理论模型分析，仅供参考，不构成投资建议，市场有风险，投资需谨慎</a:t>
            </a:r>
            <a:r>
              <a:rPr lang="en-US" altLang="zh-CN" sz="1200">
                <a:solidFill>
                  <a:schemeClr val="bg1"/>
                </a:solidFill>
              </a:rPr>
              <a:t>!</a:t>
            </a:r>
            <a:endParaRPr lang="en-US" altLang="zh-CN" sz="120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80" y="854075"/>
            <a:ext cx="6486525" cy="325755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l="21625"/>
          <a:stretch>
            <a:fillRect/>
          </a:stretch>
        </p:blipFill>
        <p:spPr>
          <a:xfrm>
            <a:off x="6533515" y="1053465"/>
            <a:ext cx="5113655" cy="32575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150" y="3675380"/>
            <a:ext cx="5812790" cy="25393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36570" y="41275"/>
            <a:ext cx="66351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、断头铡刀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3365" y="6525260"/>
            <a:ext cx="1185862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</a:rPr>
              <a:t>经传多赢资深投顾</a:t>
            </a:r>
            <a:r>
              <a:rPr lang="en-US" altLang="zh-CN" sz="1200">
                <a:solidFill>
                  <a:schemeClr val="bg1"/>
                </a:solidFill>
              </a:rPr>
              <a:t>:</a:t>
            </a:r>
            <a:r>
              <a:rPr lang="zh-CN" altLang="en-US" sz="1200">
                <a:solidFill>
                  <a:schemeClr val="bg1"/>
                </a:solidFill>
              </a:rPr>
              <a:t>梁洁云</a:t>
            </a:r>
            <a:r>
              <a:rPr lang="en-US" altLang="zh-CN" sz="1200">
                <a:solidFill>
                  <a:schemeClr val="bg1"/>
                </a:solidFill>
              </a:rPr>
              <a:t>(</a:t>
            </a:r>
            <a:r>
              <a:rPr lang="zh-CN" altLang="en-US" sz="120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r>
              <a:rPr lang="en-US" altLang="zh-CN" sz="1200">
                <a:solidFill>
                  <a:schemeClr val="bg1"/>
                </a:solidFill>
              </a:rPr>
              <a:t>)</a:t>
            </a:r>
            <a:r>
              <a:rPr lang="zh-CN" altLang="en-US" sz="1200">
                <a:solidFill>
                  <a:schemeClr val="bg1"/>
                </a:solidFill>
              </a:rPr>
              <a:t>观点基于软件数据和理论模型分析，仅供参考，不构成投资建议，市场有风险，投资需谨慎</a:t>
            </a:r>
            <a:r>
              <a:rPr lang="en-US" altLang="zh-CN" sz="1200">
                <a:solidFill>
                  <a:schemeClr val="bg1"/>
                </a:solidFill>
              </a:rPr>
              <a:t>!</a:t>
            </a:r>
            <a:endParaRPr lang="en-US" altLang="zh-CN" sz="1200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40740" y="798195"/>
            <a:ext cx="106724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所谓断头铡刀是指一根大阴线下穿了5天、10天、20天均线，把多方力量一刀铡断。而这种形态一般出现在高位上涨的末端或高位整理区域，此时均线会由多头发散往粘合聚拢，然后突然一天放量杀跌，形成一根大阴线下穿三线的</a:t>
            </a:r>
            <a:r>
              <a:rPr lang="en-US" altLang="zh-CN" sz="160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K</a:t>
            </a:r>
            <a:r>
              <a:rPr lang="zh-CN" altLang="en-US" sz="160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线形态。而断头铡刀听名字就知道可怕，它是多翻空的下跌信号，往往意味着接下来会有一波急跌，实操上建议尽早离场。</a:t>
            </a:r>
            <a:endParaRPr lang="zh-CN" altLang="en-US" sz="1600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740" y="1905000"/>
            <a:ext cx="10410825" cy="43434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36570" y="41275"/>
            <a:ext cx="66351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3200">
                <a:solidFill>
                  <a:schemeClr val="bg1"/>
                </a:solidFill>
                <a:sym typeface="+mn-ea"/>
              </a:rPr>
              <a:t>更多案例加深认识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3365" y="6525260"/>
            <a:ext cx="1185862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</a:rPr>
              <a:t>经传多赢资深投顾</a:t>
            </a:r>
            <a:r>
              <a:rPr lang="en-US" altLang="zh-CN" sz="1200">
                <a:solidFill>
                  <a:schemeClr val="bg1"/>
                </a:solidFill>
              </a:rPr>
              <a:t>:</a:t>
            </a:r>
            <a:r>
              <a:rPr lang="zh-CN" altLang="en-US" sz="1200">
                <a:solidFill>
                  <a:schemeClr val="bg1"/>
                </a:solidFill>
              </a:rPr>
              <a:t>梁洁云</a:t>
            </a:r>
            <a:r>
              <a:rPr lang="en-US" altLang="zh-CN" sz="1200">
                <a:solidFill>
                  <a:schemeClr val="bg1"/>
                </a:solidFill>
              </a:rPr>
              <a:t>(</a:t>
            </a:r>
            <a:r>
              <a:rPr lang="zh-CN" altLang="en-US" sz="120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r>
              <a:rPr lang="en-US" altLang="zh-CN" sz="1200">
                <a:solidFill>
                  <a:schemeClr val="bg1"/>
                </a:solidFill>
              </a:rPr>
              <a:t>)</a:t>
            </a:r>
            <a:r>
              <a:rPr lang="zh-CN" altLang="en-US" sz="1200">
                <a:solidFill>
                  <a:schemeClr val="bg1"/>
                </a:solidFill>
              </a:rPr>
              <a:t>观点基于软件数据和理论模型分析，仅供参考，不构成投资建议，市场有风险，投资需谨慎</a:t>
            </a:r>
            <a:r>
              <a:rPr lang="en-US" altLang="zh-CN" sz="1200">
                <a:solidFill>
                  <a:schemeClr val="bg1"/>
                </a:solidFill>
              </a:rPr>
              <a:t>!</a:t>
            </a:r>
            <a:endParaRPr lang="en-US" altLang="zh-CN" sz="120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18479"/>
          <a:stretch>
            <a:fillRect/>
          </a:stretch>
        </p:blipFill>
        <p:spPr>
          <a:xfrm>
            <a:off x="630555" y="832485"/>
            <a:ext cx="6771005" cy="32670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30305" t="1908"/>
          <a:stretch>
            <a:fillRect/>
          </a:stretch>
        </p:blipFill>
        <p:spPr>
          <a:xfrm>
            <a:off x="5596255" y="2677160"/>
            <a:ext cx="5582920" cy="32327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23540" y="41275"/>
            <a:ext cx="70123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3365" y="6525260"/>
            <a:ext cx="1185862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</a:rPr>
              <a:t>经传多赢资深投顾</a:t>
            </a:r>
            <a:r>
              <a:rPr lang="en-US" altLang="zh-CN" sz="1200">
                <a:solidFill>
                  <a:schemeClr val="bg1"/>
                </a:solidFill>
              </a:rPr>
              <a:t>:</a:t>
            </a:r>
            <a:r>
              <a:rPr lang="zh-CN" altLang="en-US" sz="1200">
                <a:solidFill>
                  <a:schemeClr val="bg1"/>
                </a:solidFill>
              </a:rPr>
              <a:t>梁洁云</a:t>
            </a:r>
            <a:r>
              <a:rPr lang="en-US" altLang="zh-CN" sz="1200">
                <a:solidFill>
                  <a:schemeClr val="bg1"/>
                </a:solidFill>
              </a:rPr>
              <a:t>(</a:t>
            </a:r>
            <a:r>
              <a:rPr lang="zh-CN" altLang="en-US" sz="120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r>
              <a:rPr lang="en-US" altLang="zh-CN" sz="1200">
                <a:solidFill>
                  <a:schemeClr val="bg1"/>
                </a:solidFill>
              </a:rPr>
              <a:t>)</a:t>
            </a:r>
            <a:r>
              <a:rPr lang="zh-CN" altLang="en-US" sz="1200">
                <a:solidFill>
                  <a:schemeClr val="bg1"/>
                </a:solidFill>
              </a:rPr>
              <a:t>观点基于软件数据和理论模型分析，仅供参考，不构成投资建议，市场有风险，投资需谨慎</a:t>
            </a:r>
            <a:r>
              <a:rPr lang="en-US" altLang="zh-CN" sz="1200">
                <a:solidFill>
                  <a:schemeClr val="bg1"/>
                </a:solidFill>
              </a:rPr>
              <a:t>!</a:t>
            </a:r>
            <a:endParaRPr lang="en-US" altLang="zh-CN" sz="120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48860" y="41275"/>
            <a:ext cx="31470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>
                <a:solidFill>
                  <a:schemeClr val="bg1"/>
                </a:solidFill>
              </a:rPr>
              <a:t>更多案例加深认识</a:t>
            </a:r>
            <a:endParaRPr lang="zh-CN" sz="280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1541145"/>
            <a:ext cx="10648950" cy="42481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909</Words>
  <Application>WPS 演示</Application>
  <PresentationFormat>宽屏</PresentationFormat>
  <Paragraphs>44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思源黑体 CN Bold</vt:lpstr>
      <vt:lpstr>黑体</vt:lpstr>
      <vt:lpstr>思源黑体 CN Medium</vt:lpstr>
      <vt:lpstr>思源黑体 Normal</vt:lpstr>
      <vt:lpstr>阿里巴巴普惠体 Light</vt:lpstr>
      <vt:lpstr>思源黑体 CN Normal</vt:lpstr>
      <vt:lpstr>微软雅黑</vt:lpstr>
      <vt:lpstr>微软雅黑 Light</vt:lpstr>
      <vt:lpstr>KSOFD723FC5D</vt:lpstr>
      <vt:lpstr>Segoe Print</vt:lpstr>
      <vt:lpstr>KSOFDDF4E7ED</vt:lpstr>
      <vt:lpstr>Arial Unicode MS</vt:lpstr>
      <vt:lpstr>Calibri</vt:lpstr>
      <vt:lpstr>KSOFD72470BC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小芸</cp:lastModifiedBy>
  <cp:revision>535</cp:revision>
  <dcterms:created xsi:type="dcterms:W3CDTF">2019-06-19T02:08:00Z</dcterms:created>
  <dcterms:modified xsi:type="dcterms:W3CDTF">2026-07-20T06:27:00Z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5091DEF0DAD54F8D8B8C22B40005C6C1_13</vt:lpwstr>
  </property>
</Properties>
</file>