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329" r:id="rId3"/>
    <p:sldId id="360" r:id="rId4"/>
    <p:sldId id="364" r:id="rId6"/>
    <p:sldId id="362" r:id="rId7"/>
    <p:sldId id="368" r:id="rId8"/>
    <p:sldId id="370" r:id="rId9"/>
    <p:sldId id="340"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2" userDrawn="1">
          <p15:clr>
            <a:srgbClr val="A4A3A4"/>
          </p15:clr>
        </p15:guide>
        <p15:guide id="2" pos="377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熊仪_aYju7RJj" initials="熊" lastIdx="0" clrIdx="1"/>
  <p:cmAuthor id="3" name="yifei" initials="y" lastIdx="0" clrIdx="2"/>
  <p:cmAuthor id="4" name="kingsoft" initials="k" lastIdx="0" clrIdx="3"/>
  <p:cmAuthor id="5" name="ADMIN" initials="A" lastIdx="0" clrIdx="4"/>
  <p:cmAuthor id="6" name="zhouzean" initials="z" lastIdx="0" clrIdx="5"/>
  <p:cmAuthor id="7" name="李鹏飞_6bQfzI3a" initials="李" lastIdx="0" clrIdx="6"/>
  <p:cmAuthor id="8" name="李晓菲_MZFnUzi6" initials="李" lastIdx="0" clrIdx="7"/>
  <p:cmAuthor id="9" name="小珞_QjMfU7FR" initials="小" lastIdx="0" clrIdx="8"/>
  <p:cmAuthor id="10" name="骆倩怡_Znauj26B" initials="authorId_382814100" lastIdx="0" clrIdx="9"/>
  <p:cmAuthor id="11" name="哒哒 熊猫" initials="哒哒"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3D1"/>
    <a:srgbClr val="FF07FF"/>
    <a:srgbClr val="FF6CFF"/>
    <a:srgbClr val="0096FF"/>
    <a:srgbClr val="FFF5CB"/>
    <a:srgbClr val="ED0415"/>
    <a:srgbClr val="E90212"/>
    <a:srgbClr val="644242"/>
    <a:srgbClr val="8D2F2F"/>
    <a:srgbClr val="6A23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12"/>
        <p:guide pos="377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commentAuthors" Target="commentAuthors.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5" descr="画板 1 拷贝 2"/>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组 3"/>
          <p:cNvPicPr>
            <a:picLocks noChangeAspect="1"/>
          </p:cNvPicPr>
          <p:nvPr userDrawn="1"/>
        </p:nvPicPr>
        <p:blipFill>
          <a:blip r:embed="rId3"/>
          <a:stretch>
            <a:fillRect/>
          </a:stretch>
        </p:blipFill>
        <p:spPr>
          <a:xfrm>
            <a:off x="1361440" y="2157730"/>
            <a:ext cx="2554605" cy="1559560"/>
          </a:xfrm>
          <a:prstGeom prst="rect">
            <a:avLst/>
          </a:prstGeom>
        </p:spPr>
      </p:pic>
      <p:pic>
        <p:nvPicPr>
          <p:cNvPr id="9" name="图片 8" descr="组 4"/>
          <p:cNvPicPr>
            <a:picLocks noChangeAspect="1"/>
          </p:cNvPicPr>
          <p:nvPr userDrawn="1"/>
        </p:nvPicPr>
        <p:blipFill>
          <a:blip r:embed="rId4"/>
          <a:stretch>
            <a:fillRect/>
          </a:stretch>
        </p:blipFill>
        <p:spPr>
          <a:xfrm>
            <a:off x="11102340" y="6539865"/>
            <a:ext cx="875030" cy="234950"/>
          </a:xfrm>
          <a:prstGeom prst="rect">
            <a:avLst/>
          </a:prstGeom>
        </p:spPr>
      </p:pic>
      <p:pic>
        <p:nvPicPr>
          <p:cNvPr id="4" name="图片 3" descr="图片1 拷贝"/>
          <p:cNvPicPr>
            <a:picLocks noChangeAspect="1"/>
          </p:cNvPicPr>
          <p:nvPr userDrawn="1"/>
        </p:nvPicPr>
        <p:blipFill>
          <a:blip r:embed="rId5"/>
          <a:stretch>
            <a:fillRect/>
          </a:stretch>
        </p:blipFill>
        <p:spPr>
          <a:xfrm>
            <a:off x="10478770" y="183515"/>
            <a:ext cx="1391920" cy="30035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6" name="图片 5" descr="画板 1 拷贝 2"/>
          <p:cNvPicPr>
            <a:picLocks noChangeAspect="1"/>
          </p:cNvPicPr>
          <p:nvPr userDrawn="1"/>
        </p:nvPicPr>
        <p:blipFill>
          <a:blip r:embed="rId2"/>
          <a:stretch>
            <a:fillRect/>
          </a:stretch>
        </p:blipFill>
        <p:spPr>
          <a:xfrm>
            <a:off x="0" y="0"/>
            <a:ext cx="12192000" cy="6858000"/>
          </a:xfrm>
          <a:prstGeom prst="rect">
            <a:avLst/>
          </a:prstGeom>
        </p:spPr>
      </p:pic>
      <p:pic>
        <p:nvPicPr>
          <p:cNvPr id="9" name="图片 8" descr="组 4"/>
          <p:cNvPicPr>
            <a:picLocks noChangeAspect="1"/>
          </p:cNvPicPr>
          <p:nvPr userDrawn="1"/>
        </p:nvPicPr>
        <p:blipFill>
          <a:blip r:embed="rId3"/>
          <a:stretch>
            <a:fillRect/>
          </a:stretch>
        </p:blipFill>
        <p:spPr>
          <a:xfrm>
            <a:off x="11102340" y="6539865"/>
            <a:ext cx="875030" cy="23495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descr="画板 1 拷贝 3"/>
          <p:cNvPicPr>
            <a:picLocks noChangeAspect="1"/>
          </p:cNvPicPr>
          <p:nvPr userDrawn="1"/>
        </p:nvPicPr>
        <p:blipFill>
          <a:blip r:embed="rId2"/>
          <a:stretch>
            <a:fillRect/>
          </a:stretch>
        </p:blipFill>
        <p:spPr>
          <a:xfrm>
            <a:off x="0" y="0"/>
            <a:ext cx="12192000" cy="6858000"/>
          </a:xfrm>
          <a:prstGeom prst="rect">
            <a:avLst/>
          </a:prstGeom>
        </p:spPr>
      </p:pic>
      <p:pic>
        <p:nvPicPr>
          <p:cNvPr id="2" name="图片 1" descr="图片1 拷贝"/>
          <p:cNvPicPr>
            <a:picLocks noChangeAspect="1"/>
          </p:cNvPicPr>
          <p:nvPr userDrawn="1"/>
        </p:nvPicPr>
        <p:blipFill>
          <a:blip r:embed="rId3"/>
          <a:stretch>
            <a:fillRect/>
          </a:stretch>
        </p:blipFill>
        <p:spPr>
          <a:xfrm>
            <a:off x="10478770" y="183515"/>
            <a:ext cx="1391920" cy="30035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画板 1 拷贝 4"/>
          <p:cNvPicPr>
            <a:picLocks noChangeAspect="1"/>
          </p:cNvPicPr>
          <p:nvPr userDrawn="1"/>
        </p:nvPicPr>
        <p:blipFill>
          <a:blip r:embed="rId2"/>
          <a:stretch>
            <a:fillRect/>
          </a:stretch>
        </p:blipFill>
        <p:spPr>
          <a:xfrm>
            <a:off x="0" y="0"/>
            <a:ext cx="12192000" cy="6858000"/>
          </a:xfrm>
          <a:prstGeom prst="rect">
            <a:avLst/>
          </a:prstGeom>
        </p:spPr>
      </p:pic>
      <p:pic>
        <p:nvPicPr>
          <p:cNvPr id="9" name="图片 8" descr="组 4"/>
          <p:cNvPicPr>
            <a:picLocks noChangeAspect="1"/>
          </p:cNvPicPr>
          <p:nvPr userDrawn="1"/>
        </p:nvPicPr>
        <p:blipFill>
          <a:blip r:embed="rId3"/>
          <a:stretch>
            <a:fillRect/>
          </a:stretch>
        </p:blipFill>
        <p:spPr>
          <a:xfrm>
            <a:off x="11102340" y="6539865"/>
            <a:ext cx="875030" cy="234950"/>
          </a:xfrm>
          <a:prstGeom prst="rect">
            <a:avLst/>
          </a:prstGeom>
        </p:spPr>
      </p:pic>
      <p:pic>
        <p:nvPicPr>
          <p:cNvPr id="4" name="图片 3" descr="图片1 拷贝"/>
          <p:cNvPicPr>
            <a:picLocks noChangeAspect="1"/>
          </p:cNvPicPr>
          <p:nvPr userDrawn="1"/>
        </p:nvPicPr>
        <p:blipFill>
          <a:blip r:embed="rId4"/>
          <a:stretch>
            <a:fillRect/>
          </a:stretch>
        </p:blipFill>
        <p:spPr>
          <a:xfrm>
            <a:off x="10478770" y="183515"/>
            <a:ext cx="1391920" cy="30035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画板 1 拷贝 5"/>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44.xml"/><Relationship Id="rId17" Type="http://schemas.openxmlformats.org/officeDocument/2006/relationships/tags" Target="../tags/tag43.xml"/><Relationship Id="rId16" Type="http://schemas.openxmlformats.org/officeDocument/2006/relationships/tags" Target="../tags/tag42.xml"/><Relationship Id="rId15" Type="http://schemas.openxmlformats.org/officeDocument/2006/relationships/tags" Target="../tags/tag4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image" Target="../media/image9.png"/><Relationship Id="rId2" Type="http://schemas.openxmlformats.org/officeDocument/2006/relationships/tags" Target="../tags/tag45.xml"/><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4.xml"/><Relationship Id="rId3" Type="http://schemas.openxmlformats.org/officeDocument/2006/relationships/tags" Target="../tags/tag50.xml"/><Relationship Id="rId2" Type="http://schemas.openxmlformats.org/officeDocument/2006/relationships/image" Target="../media/image10.png"/><Relationship Id="rId1" Type="http://schemas.openxmlformats.org/officeDocument/2006/relationships/tags" Target="../tags/tag49.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4.xml"/><Relationship Id="rId5" Type="http://schemas.openxmlformats.org/officeDocument/2006/relationships/tags" Target="../tags/tag52.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tags" Target="../tags/tag51.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4.xml"/><Relationship Id="rId3" Type="http://schemas.openxmlformats.org/officeDocument/2006/relationships/tags" Target="../tags/tag54.xml"/><Relationship Id="rId2" Type="http://schemas.openxmlformats.org/officeDocument/2006/relationships/image" Target="../media/image14.png"/><Relationship Id="rId1" Type="http://schemas.openxmlformats.org/officeDocument/2006/relationships/tags" Target="../tags/tag53.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4.xml"/><Relationship Id="rId5" Type="http://schemas.openxmlformats.org/officeDocument/2006/relationships/tags" Target="../tags/tag56.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tags" Target="../tags/tag55.xml"/></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4.xml"/><Relationship Id="rId4" Type="http://schemas.openxmlformats.org/officeDocument/2006/relationships/tags" Target="../tags/tag58.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tags" Target="../tags/tag5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0508" y="819150"/>
            <a:ext cx="1524000" cy="330200"/>
          </a:xfrm>
          <a:prstGeom prst="rect">
            <a:avLst/>
          </a:prstGeom>
        </p:spPr>
      </p:pic>
      <p:sp>
        <p:nvSpPr>
          <p:cNvPr id="2" name="文本框 1"/>
          <p:cNvSpPr txBox="1"/>
          <p:nvPr/>
        </p:nvSpPr>
        <p:spPr>
          <a:xfrm>
            <a:off x="762635" y="1234440"/>
            <a:ext cx="10667365" cy="922020"/>
          </a:xfrm>
          <a:prstGeom prst="rect">
            <a:avLst/>
          </a:prstGeom>
          <a:noFill/>
          <a:effectLst>
            <a:outerShdw dist="63500" dir="5400000" algn="t" rotWithShape="0">
              <a:srgbClr val="C00000">
                <a:alpha val="40000"/>
              </a:srgbClr>
            </a:outerShdw>
          </a:effectLst>
        </p:spPr>
        <p:txBody>
          <a:bodyPr wrap="square" rtlCol="0">
            <a:spAutoFit/>
          </a:bodyPr>
          <a:p>
            <a:pPr algn="ctr"/>
            <a:r>
              <a:rPr lang="en-US" altLang="zh-CN" sz="5400">
                <a:gradFill>
                  <a:gsLst>
                    <a:gs pos="0">
                      <a:srgbClr val="FAFAFA"/>
                    </a:gs>
                    <a:gs pos="100000">
                      <a:srgbClr val="FFE991"/>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en-US" altLang="zh-CN" sz="5400">
              <a:gradFill>
                <a:gsLst>
                  <a:gs pos="0">
                    <a:srgbClr val="FAFAFA"/>
                  </a:gs>
                  <a:gs pos="100000">
                    <a:srgbClr val="FFE991"/>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3" name="文本框 2"/>
          <p:cNvSpPr txBox="1"/>
          <p:nvPr/>
        </p:nvSpPr>
        <p:spPr>
          <a:xfrm>
            <a:off x="5208270" y="6190615"/>
            <a:ext cx="1605915" cy="368300"/>
          </a:xfrm>
          <a:prstGeom prst="rect">
            <a:avLst/>
          </a:prstGeom>
          <a:noFill/>
        </p:spPr>
        <p:txBody>
          <a:bodyPr wrap="square" rtlCol="0">
            <a:spAutoFit/>
          </a:bodyPr>
          <a:p>
            <a:pPr algn="ct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nvSpPr>
        <p:spPr>
          <a:xfrm>
            <a:off x="4453255" y="4572000"/>
            <a:ext cx="3686810" cy="810260"/>
          </a:xfrm>
          <a:prstGeom prst="rect">
            <a:avLst/>
          </a:prstGeom>
          <a:noFill/>
        </p:spPr>
        <p:txBody>
          <a:bodyPr wrap="square" rtlCol="0">
            <a:spAutoFit/>
          </a:bodyPr>
          <a:p>
            <a:pPr>
              <a:lnSpc>
                <a:spcPct val="130000"/>
              </a:lnSpc>
            </a:pPr>
            <a:r>
              <a:rPr lang="zh-CN" altLang="en-US">
                <a:solidFill>
                  <a:schemeClr val="bg1"/>
                </a:solidFill>
                <a:latin typeface="思源黑体 Normal" panose="020B0400000000000000" charset="-122"/>
                <a:ea typeface="思源黑体 Normal" panose="020B0400000000000000" charset="-122"/>
                <a:cs typeface="思源黑体 Normal" panose="020B0400000000000000" charset="-122"/>
              </a:rPr>
              <a:t>投顾执业编码：</a:t>
            </a:r>
            <a:r>
              <a:rPr lang="zh-CN" altLang="en-US">
                <a:solidFill>
                  <a:schemeClr val="bg1"/>
                </a:solidFill>
                <a:latin typeface="思源黑体 Normal" panose="020B0400000000000000" charset="-122"/>
                <a:ea typeface="思源黑体 Normal" panose="020B0400000000000000" charset="-122"/>
                <a:cs typeface="思源黑体 Normal" panose="020B0400000000000000" charset="-122"/>
                <a:sym typeface="+mn-ea"/>
              </a:rPr>
              <a:t>A1120619060027</a:t>
            </a:r>
            <a:endParaRPr lang="zh-CN" altLang="en-US">
              <a:solidFill>
                <a:schemeClr val="bg1"/>
              </a:solidFill>
              <a:latin typeface="思源黑体 Normal" panose="020B0400000000000000" charset="-122"/>
              <a:ea typeface="思源黑体 Normal" panose="020B0400000000000000" charset="-122"/>
              <a:cs typeface="思源黑体 Normal" panose="020B0400000000000000" charset="-122"/>
              <a:sym typeface="+mn-ea"/>
            </a:endParaRPr>
          </a:p>
          <a:p>
            <a:pPr>
              <a:lnSpc>
                <a:spcPct val="130000"/>
              </a:lnSpc>
            </a:pPr>
            <a:r>
              <a:rPr lang="zh-CN" altLang="en-US">
                <a:solidFill>
                  <a:schemeClr val="bg1"/>
                </a:solidFill>
                <a:latin typeface="思源黑体 Normal" panose="020B0400000000000000" charset="-122"/>
                <a:ea typeface="思源黑体 Normal" panose="020B0400000000000000" charset="-122"/>
                <a:cs typeface="思源黑体 Normal" panose="020B0400000000000000" charset="-122"/>
              </a:rPr>
              <a:t>基金执业编码：A20250623004965</a:t>
            </a:r>
            <a:endParaRPr lang="zh-CN" altLang="en-US">
              <a:solidFill>
                <a:schemeClr val="bg1"/>
              </a:solidFill>
              <a:latin typeface="思源黑体 Normal" panose="020B0400000000000000" charset="-122"/>
              <a:ea typeface="思源黑体 Normal" panose="020B0400000000000000" charset="-122"/>
              <a:cs typeface="思源黑体 Normal" panose="020B0400000000000000" charset="-122"/>
            </a:endParaRPr>
          </a:p>
        </p:txBody>
      </p:sp>
      <p:pic>
        <p:nvPicPr>
          <p:cNvPr id="25" name="图片 24" descr="1"/>
          <p:cNvPicPr>
            <a:picLocks noChangeAspect="1"/>
          </p:cNvPicPr>
          <p:nvPr>
            <p:custDataLst>
              <p:tags r:id="rId2"/>
            </p:custDataLst>
          </p:nvPr>
        </p:nvPicPr>
        <p:blipFill>
          <a:blip r:embed="rId3"/>
          <a:stretch>
            <a:fillRect/>
          </a:stretch>
        </p:blipFill>
        <p:spPr>
          <a:xfrm>
            <a:off x="2650490" y="3768090"/>
            <a:ext cx="6777990" cy="460375"/>
          </a:xfrm>
          <a:prstGeom prst="rect">
            <a:avLst/>
          </a:prstGeom>
        </p:spPr>
      </p:pic>
      <p:sp>
        <p:nvSpPr>
          <p:cNvPr id="26" name="文本框 25"/>
          <p:cNvSpPr txBox="1"/>
          <p:nvPr>
            <p:custDataLst>
              <p:tags r:id="rId4"/>
            </p:custDataLst>
          </p:nvPr>
        </p:nvSpPr>
        <p:spPr>
          <a:xfrm>
            <a:off x="2650490" y="3815715"/>
            <a:ext cx="3143885" cy="368300"/>
          </a:xfrm>
          <a:prstGeom prst="rect">
            <a:avLst/>
          </a:prstGeom>
          <a:noFill/>
        </p:spPr>
        <p:txBody>
          <a:bodyPr wrap="square" rtlCol="0">
            <a:spAutoFit/>
          </a:bodyPr>
          <a:p>
            <a:r>
              <a:rPr lang="zh-CN" altLang="en-US">
                <a:solidFill>
                  <a:srgbClr val="FF0000"/>
                </a:solidFill>
                <a:latin typeface="思源黑体 CN Medium" panose="020B0600000000000000" pitchFamily="34" charset="-122"/>
                <a:ea typeface="思源黑体 CN Medium" panose="020B0600000000000000" pitchFamily="34" charset="-122"/>
              </a:rPr>
              <a:t>主讲老师</a:t>
            </a:r>
            <a:r>
              <a:rPr lang="en-US" altLang="zh-CN">
                <a:solidFill>
                  <a:srgbClr val="FF0000"/>
                </a:solidFill>
                <a:latin typeface="思源黑体 CN Medium" panose="020B0600000000000000" pitchFamily="34" charset="-122"/>
                <a:ea typeface="思源黑体 CN Medium" panose="020B0600000000000000" pitchFamily="34" charset="-122"/>
              </a:rPr>
              <a:t>       </a:t>
            </a:r>
            <a:r>
              <a:rPr lang="zh-CN" altLang="en-US" dirty="0">
                <a:solidFill>
                  <a:srgbClr val="DDEAFF"/>
                </a:solidFill>
                <a:latin typeface="思源黑体 CN Medium" panose="020B0600000000000000" pitchFamily="34" charset="-122"/>
                <a:ea typeface="思源黑体 CN Medium" panose="020B0600000000000000" pitchFamily="34" charset="-122"/>
                <a:cs typeface="思源黑体 CN Medium" panose="020B0600000000000000" pitchFamily="34" charset="-122"/>
                <a:sym typeface="+mn-ea"/>
              </a:rPr>
              <a:t>梁洁云</a:t>
            </a:r>
            <a:endParaRPr lang="zh-CN" altLang="en-US">
              <a:solidFill>
                <a:schemeClr val="bg1"/>
              </a:solidFill>
              <a:latin typeface="思源黑体 CN Medium" panose="020B0600000000000000" pitchFamily="34" charset="-122"/>
              <a:ea typeface="思源黑体 CN Medium" panose="020B0600000000000000" pitchFamily="34" charset="-122"/>
            </a:endParaRPr>
          </a:p>
        </p:txBody>
      </p:sp>
      <p:sp>
        <p:nvSpPr>
          <p:cNvPr id="27" name="文本框 26"/>
          <p:cNvSpPr txBox="1"/>
          <p:nvPr>
            <p:custDataLst>
              <p:tags r:id="rId5"/>
            </p:custDataLst>
          </p:nvPr>
        </p:nvSpPr>
        <p:spPr>
          <a:xfrm>
            <a:off x="6336030" y="3815715"/>
            <a:ext cx="3623945" cy="368300"/>
          </a:xfrm>
          <a:prstGeom prst="rect">
            <a:avLst/>
          </a:prstGeom>
          <a:noFill/>
        </p:spPr>
        <p:txBody>
          <a:bodyPr wrap="square" rtlCol="0">
            <a:spAutoFit/>
          </a:bodyPr>
          <a:p>
            <a:r>
              <a:rPr lang="zh-CN" altLang="en-US">
                <a:solidFill>
                  <a:srgbClr val="FF0000"/>
                </a:solidFill>
                <a:latin typeface="思源黑体 CN Medium" panose="020B0600000000000000" pitchFamily="34" charset="-122"/>
                <a:ea typeface="思源黑体 CN Medium" panose="020B0600000000000000" pitchFamily="34" charset="-122"/>
              </a:rPr>
              <a:t>授课日期</a:t>
            </a:r>
            <a:r>
              <a:rPr lang="en-US" altLang="zh-CN">
                <a:solidFill>
                  <a:srgbClr val="FF0000"/>
                </a:solidFill>
                <a:latin typeface="思源黑体 CN Medium" panose="020B0600000000000000" pitchFamily="34" charset="-122"/>
                <a:ea typeface="思源黑体 CN Medium" panose="020B0600000000000000" pitchFamily="34" charset="-122"/>
              </a:rPr>
              <a:t>   </a:t>
            </a:r>
            <a:r>
              <a:rPr lang="en-US" altLang="zh-CN" b="1" dirty="0">
                <a:solidFill>
                  <a:schemeClr val="bg1"/>
                </a:solidFill>
                <a:latin typeface="阿里巴巴普惠体 Light" panose="00020600040101010101" charset="-122"/>
                <a:ea typeface="阿里巴巴普惠体 Light" panose="00020600040101010101" charset="-122"/>
                <a:cs typeface="阿里巴巴普惠体 Light" panose="00020600040101010101" charset="-122"/>
                <a:sym typeface="+mn-ea"/>
              </a:rPr>
              <a:t>2026 .07.27</a:t>
            </a:r>
            <a:endParaRPr lang="zh-CN" altLang="en-US">
              <a:solidFill>
                <a:schemeClr val="bg1"/>
              </a:solidFill>
              <a:latin typeface="思源黑体 CN Normal" panose="020B0400000000000000" charset="-122"/>
              <a:ea typeface="思源黑体 CN Normal" panose="020B0400000000000000" charset="-122"/>
            </a:endParaRPr>
          </a:p>
        </p:txBody>
      </p:sp>
      <p:sp>
        <p:nvSpPr>
          <p:cNvPr id="6" name="文本框 5"/>
          <p:cNvSpPr txBox="1"/>
          <p:nvPr/>
        </p:nvSpPr>
        <p:spPr>
          <a:xfrm>
            <a:off x="3018155" y="1391920"/>
            <a:ext cx="6043930" cy="521970"/>
          </a:xfrm>
          <a:prstGeom prst="rect">
            <a:avLst/>
          </a:prstGeom>
          <a:noFill/>
          <a:effectLst>
            <a:outerShdw dist="63500" dir="5400000" algn="t" rotWithShape="0">
              <a:srgbClr val="C00000">
                <a:alpha val="40000"/>
              </a:srgbClr>
            </a:outerShdw>
          </a:effectLst>
        </p:spPr>
        <p:txBody>
          <a:bodyPr wrap="square" rtlCol="0">
            <a:spAutoFit/>
          </a:bodyPr>
          <a:p>
            <a:pPr algn="ctr"/>
            <a:r>
              <a:rPr lang="zh-CN" altLang="en-US" sz="2800">
                <a:gradFill>
                  <a:gsLst>
                    <a:gs pos="0">
                      <a:srgbClr val="FAFAFA"/>
                    </a:gs>
                    <a:gs pos="100000">
                      <a:srgbClr val="FFE991"/>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《投资者教育系列之股市指标小课堂》</a:t>
            </a:r>
            <a:endParaRPr lang="zh-CN" altLang="en-US" sz="2800" b="1">
              <a:gradFill>
                <a:gsLst>
                  <a:gs pos="0">
                    <a:srgbClr val="FAFAFA"/>
                  </a:gs>
                  <a:gs pos="100000">
                    <a:srgbClr val="FFE991"/>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文本框 3"/>
          <p:cNvSpPr txBox="1"/>
          <p:nvPr/>
        </p:nvSpPr>
        <p:spPr>
          <a:xfrm>
            <a:off x="2245995" y="2156460"/>
            <a:ext cx="7587615" cy="1173480"/>
          </a:xfrm>
          <a:prstGeom prst="rect">
            <a:avLst/>
          </a:prstGeom>
        </p:spPr>
        <p:txBody>
          <a:bodyPr wrap="square">
            <a:spAutoFit/>
          </a:bodyPr>
          <a:p>
            <a:pPr algn="ctr" defTabSz="266700">
              <a:lnSpc>
                <a:spcPct val="110000"/>
              </a:lnSpc>
            </a:pPr>
            <a:r>
              <a:rPr lang="zh-CN" altLang="en-US" sz="3200" b="1">
                <a:solidFill>
                  <a:srgbClr val="FEF3D1"/>
                </a:solidFill>
                <a:latin typeface="微软雅黑" panose="020B0503020204020204" charset="-122"/>
                <a:ea typeface="微软雅黑" panose="020B0503020204020204" charset="-122"/>
                <a:cs typeface="微软雅黑" panose="020B0503020204020204" charset="-122"/>
              </a:rPr>
              <a:t>均线系统实战技巧</a:t>
            </a:r>
            <a:r>
              <a:rPr lang="en-US" altLang="zh-CN" sz="3200" b="1">
                <a:solidFill>
                  <a:srgbClr val="FEF3D1"/>
                </a:solidFill>
                <a:latin typeface="微软雅黑" panose="020B0503020204020204" charset="-122"/>
                <a:ea typeface="微软雅黑" panose="020B0503020204020204" charset="-122"/>
                <a:cs typeface="微软雅黑" panose="020B0503020204020204" charset="-122"/>
              </a:rPr>
              <a:t>6</a:t>
            </a:r>
            <a:r>
              <a:rPr lang="zh-CN" altLang="en-US" sz="3200" b="1">
                <a:solidFill>
                  <a:srgbClr val="FEF3D1"/>
                </a:solidFill>
                <a:latin typeface="微软雅黑" panose="020B0503020204020204" charset="-122"/>
                <a:ea typeface="微软雅黑" panose="020B0503020204020204" charset="-122"/>
                <a:cs typeface="微软雅黑" panose="020B0503020204020204" charset="-122"/>
              </a:rPr>
              <a:t>：</a:t>
            </a:r>
            <a:endParaRPr lang="zh-CN" altLang="en-US" sz="3200" b="1">
              <a:solidFill>
                <a:srgbClr val="FEF3D1"/>
              </a:solidFill>
              <a:latin typeface="微软雅黑" panose="020B0503020204020204" charset="-122"/>
              <a:ea typeface="微软雅黑" panose="020B0503020204020204" charset="-122"/>
              <a:cs typeface="微软雅黑" panose="020B0503020204020204" charset="-122"/>
            </a:endParaRPr>
          </a:p>
          <a:p>
            <a:pPr algn="ctr" defTabSz="266700">
              <a:lnSpc>
                <a:spcPct val="110000"/>
              </a:lnSpc>
            </a:pPr>
            <a:r>
              <a:rPr lang="zh-CN" altLang="en-US" sz="3200" b="1">
                <a:solidFill>
                  <a:srgbClr val="FEF3D1"/>
                </a:solidFill>
                <a:latin typeface="微软雅黑" panose="020B0503020204020204" charset="-122"/>
                <a:ea typeface="微软雅黑" panose="020B0503020204020204" charset="-122"/>
                <a:cs typeface="微软雅黑" panose="020B0503020204020204" charset="-122"/>
              </a:rPr>
              <a:t>均线的乌云密布和烘云托月</a:t>
            </a:r>
            <a:endParaRPr lang="zh-CN" altLang="en-US" sz="3200" b="1">
              <a:solidFill>
                <a:srgbClr val="FEF3D1"/>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3036570" y="41275"/>
            <a:ext cx="6635115" cy="583565"/>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gradFill>
                  <a:gsLst>
                    <a:gs pos="0">
                      <a:srgbClr val="FAFAFA"/>
                    </a:gs>
                    <a:gs pos="100000">
                      <a:srgbClr val="FFF5CB"/>
                    </a:gs>
                  </a:gsLst>
                  <a:lin ang="5400000" scaled="0"/>
                </a:gradFill>
                <a:effectLst/>
                <a:uLnTx/>
                <a:uFillTx/>
                <a:latin typeface="思源黑体 CN Bold" panose="020B0800000000000000" charset="-122"/>
                <a:ea typeface="思源黑体 CN Bold" panose="020B0800000000000000" charset="-122"/>
                <a:cs typeface="思源黑体 CN Normal" panose="020B0400000000000000" charset="-122"/>
              </a:rPr>
              <a:t>1</a:t>
            </a:r>
            <a:r>
              <a:rPr kumimoji="0" lang="zh-CN" altLang="en-US" sz="3200" b="1" i="0" u="none" strike="noStrike" kern="1200" cap="none" spc="0" normalizeH="0" baseline="0" noProof="0" dirty="0">
                <a:ln>
                  <a:noFill/>
                </a:ln>
                <a:gradFill>
                  <a:gsLst>
                    <a:gs pos="0">
                      <a:srgbClr val="FAFAFA"/>
                    </a:gs>
                    <a:gs pos="100000">
                      <a:srgbClr val="FFF5CB"/>
                    </a:gs>
                  </a:gsLst>
                  <a:lin ang="5400000" scaled="0"/>
                </a:gradFill>
                <a:effectLst/>
                <a:uLnTx/>
                <a:uFillTx/>
                <a:latin typeface="思源黑体 CN Bold" panose="020B0800000000000000" charset="-122"/>
                <a:ea typeface="思源黑体 CN Bold" panose="020B0800000000000000" charset="-122"/>
                <a:cs typeface="思源黑体 CN Normal" panose="020B0400000000000000" charset="-122"/>
              </a:rPr>
              <a:t>、乌云密布（高位盘整）</a:t>
            </a:r>
            <a:endParaRPr kumimoji="0" lang="zh-CN" altLang="en-US" sz="3200" b="1" i="0" u="none" strike="noStrike" kern="1200" cap="none" spc="0" normalizeH="0" baseline="0" noProof="0" dirty="0">
              <a:ln>
                <a:noFill/>
              </a:ln>
              <a:gradFill>
                <a:gsLst>
                  <a:gs pos="0">
                    <a:srgbClr val="FAFAFA"/>
                  </a:gs>
                  <a:gs pos="100000">
                    <a:srgbClr val="FFF5CB"/>
                  </a:gs>
                </a:gsLst>
                <a:lin ang="5400000" scaled="0"/>
              </a:gradFill>
              <a:effectLst/>
              <a:uLnTx/>
              <a:uFillTx/>
              <a:latin typeface="思源黑体 CN Bold" panose="020B0800000000000000" charset="-122"/>
              <a:ea typeface="思源黑体 CN Bold" panose="020B0800000000000000" charset="-122"/>
              <a:cs typeface="思源黑体 CN Normal" panose="020B0400000000000000" charset="-122"/>
            </a:endParaRPr>
          </a:p>
        </p:txBody>
      </p:sp>
      <p:sp>
        <p:nvSpPr>
          <p:cNvPr id="5" name="文本框 4"/>
          <p:cNvSpPr txBox="1"/>
          <p:nvPr/>
        </p:nvSpPr>
        <p:spPr>
          <a:xfrm>
            <a:off x="253365" y="6525260"/>
            <a:ext cx="11858625" cy="275590"/>
          </a:xfrm>
          <a:prstGeom prst="rect">
            <a:avLst/>
          </a:prstGeom>
          <a:noFill/>
        </p:spPr>
        <p:txBody>
          <a:bodyPr wrap="square" rtlCol="0" anchor="t">
            <a:spAutoFit/>
          </a:bodyPr>
          <a:p>
            <a:pPr algn="ctr"/>
            <a:r>
              <a:rPr lang="zh-CN" altLang="en-US" sz="1200">
                <a:solidFill>
                  <a:schemeClr val="bg1"/>
                </a:solidFill>
              </a:rPr>
              <a:t>经传多赢资深投顾</a:t>
            </a:r>
            <a:r>
              <a:rPr lang="en-US" altLang="zh-CN" sz="1200">
                <a:solidFill>
                  <a:schemeClr val="bg1"/>
                </a:solidFill>
              </a:rPr>
              <a:t>:</a:t>
            </a:r>
            <a:r>
              <a:rPr lang="zh-CN" altLang="en-US" sz="1200">
                <a:solidFill>
                  <a:schemeClr val="bg1"/>
                </a:solidFill>
              </a:rPr>
              <a:t>梁洁云</a:t>
            </a:r>
            <a:r>
              <a:rPr lang="en-US" altLang="zh-CN" sz="1200">
                <a:solidFill>
                  <a:schemeClr val="bg1"/>
                </a:solidFill>
              </a:rPr>
              <a:t>(</a:t>
            </a:r>
            <a:r>
              <a:rPr lang="zh-CN" altLang="en-US" sz="1200">
                <a:solidFill>
                  <a:schemeClr val="bg1"/>
                </a:solidFill>
                <a:latin typeface="思源黑体 Normal" panose="020B0400000000000000" charset="-122"/>
                <a:ea typeface="思源黑体 Normal" panose="020B0400000000000000" charset="-122"/>
                <a:cs typeface="思源黑体 Normal" panose="020B0400000000000000" charset="-122"/>
                <a:sym typeface="+mn-ea"/>
              </a:rPr>
              <a:t>A1120619060027</a:t>
            </a:r>
            <a:r>
              <a:rPr lang="en-US" altLang="zh-CN" sz="1200">
                <a:solidFill>
                  <a:schemeClr val="bg1"/>
                </a:solidFill>
              </a:rPr>
              <a:t>)</a:t>
            </a:r>
            <a:r>
              <a:rPr lang="zh-CN" altLang="en-US" sz="1200">
                <a:solidFill>
                  <a:schemeClr val="bg1"/>
                </a:solidFill>
              </a:rPr>
              <a:t>观点基于软件数据和理论模型分析，仅供参考，不构成投资建议，市场有风险，投资需谨慎</a:t>
            </a:r>
            <a:r>
              <a:rPr lang="en-US" altLang="zh-CN" sz="1200">
                <a:solidFill>
                  <a:schemeClr val="bg1"/>
                </a:solidFill>
              </a:rPr>
              <a:t>!</a:t>
            </a:r>
            <a:endParaRPr lang="en-US" altLang="zh-CN" sz="1200">
              <a:solidFill>
                <a:schemeClr val="bg1"/>
              </a:solidFill>
            </a:endParaRPr>
          </a:p>
        </p:txBody>
      </p:sp>
      <p:sp>
        <p:nvSpPr>
          <p:cNvPr id="7" name="文本框 6"/>
          <p:cNvSpPr txBox="1"/>
          <p:nvPr/>
        </p:nvSpPr>
        <p:spPr>
          <a:xfrm>
            <a:off x="574040" y="842010"/>
            <a:ext cx="11043285" cy="1076325"/>
          </a:xfrm>
          <a:prstGeom prst="rect">
            <a:avLst/>
          </a:prstGeom>
          <a:noFill/>
        </p:spPr>
        <p:txBody>
          <a:bodyPr wrap="square" rtlCol="0" anchor="t">
            <a:spAutoFit/>
          </a:bodyPr>
          <a:p>
            <a:r>
              <a:rPr lang="zh-CN" altLang="en-US" sz="1600"/>
              <a:t>均线的乌云密布形态一般出现在中长期下跌趋势开始之初或者在下降趋势中途的弱势横盘区。形态上来看就是5天和10天均线粘合，然后20天均线在他们的上方，微微下行，并且有一定距离。接下来可能会有断头斩刀、死亡谷等等不好信号确定。因为5天和10天均线粘合，但一直没法突破20天均线，说明做多能量不足，那么久盘必跌。这种形态整理时间越长，后期跌幅就越大</a:t>
            </a:r>
            <a:endParaRPr lang="zh-CN" altLang="en-US" sz="1600"/>
          </a:p>
        </p:txBody>
      </p:sp>
      <p:pic>
        <p:nvPicPr>
          <p:cNvPr id="3" name="图片 2"/>
          <p:cNvPicPr>
            <a:picLocks noChangeAspect="1"/>
          </p:cNvPicPr>
          <p:nvPr/>
        </p:nvPicPr>
        <p:blipFill>
          <a:blip r:embed="rId2"/>
          <a:stretch>
            <a:fillRect/>
          </a:stretch>
        </p:blipFill>
        <p:spPr>
          <a:xfrm>
            <a:off x="2447290" y="1783080"/>
            <a:ext cx="9090660" cy="4170680"/>
          </a:xfrm>
          <a:prstGeom prst="rect">
            <a:avLst/>
          </a:prstGeom>
          <a:ln>
            <a:solidFill>
              <a:schemeClr val="tx1">
                <a:lumMod val="50000"/>
                <a:lumOff val="50000"/>
              </a:schemeClr>
            </a:solidFill>
          </a:ln>
        </p:spPr>
      </p:pic>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3036570" y="41275"/>
            <a:ext cx="6635115" cy="583565"/>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sz="3200">
                <a:solidFill>
                  <a:schemeClr val="bg1"/>
                </a:solidFill>
                <a:sym typeface="+mn-ea"/>
              </a:rPr>
              <a:t>更多案例加深认识</a:t>
            </a:r>
            <a:endParaRPr kumimoji="0" lang="zh-CN" altLang="en-US" sz="2800" b="1" i="0" u="none" strike="noStrike" kern="1200" cap="none" spc="0" normalizeH="0" baseline="0" noProof="0" dirty="0">
              <a:ln>
                <a:noFill/>
              </a:ln>
              <a:gradFill>
                <a:gsLst>
                  <a:gs pos="0">
                    <a:srgbClr val="FAFAFA"/>
                  </a:gs>
                  <a:gs pos="100000">
                    <a:srgbClr val="FFF5CB"/>
                  </a:gs>
                </a:gsLst>
                <a:lin ang="5400000" scaled="0"/>
              </a:gradFill>
              <a:effectLst/>
              <a:uLnTx/>
              <a:uFillTx/>
              <a:latin typeface="微软雅黑" panose="020B0503020204020204" charset="-122"/>
              <a:ea typeface="微软雅黑" panose="020B0503020204020204" charset="-122"/>
              <a:cs typeface="思源黑体 CN Normal" panose="020B0400000000000000" charset="-122"/>
              <a:sym typeface="+mn-ea"/>
            </a:endParaRPr>
          </a:p>
        </p:txBody>
      </p:sp>
      <p:sp>
        <p:nvSpPr>
          <p:cNvPr id="5" name="文本框 4"/>
          <p:cNvSpPr txBox="1"/>
          <p:nvPr/>
        </p:nvSpPr>
        <p:spPr>
          <a:xfrm>
            <a:off x="253365" y="6525260"/>
            <a:ext cx="11858625" cy="275590"/>
          </a:xfrm>
          <a:prstGeom prst="rect">
            <a:avLst/>
          </a:prstGeom>
          <a:noFill/>
        </p:spPr>
        <p:txBody>
          <a:bodyPr wrap="square" rtlCol="0" anchor="t">
            <a:spAutoFit/>
          </a:bodyPr>
          <a:p>
            <a:pPr algn="ctr"/>
            <a:r>
              <a:rPr lang="zh-CN" altLang="en-US" sz="1200">
                <a:solidFill>
                  <a:schemeClr val="bg1"/>
                </a:solidFill>
              </a:rPr>
              <a:t>经传多赢资深投顾</a:t>
            </a:r>
            <a:r>
              <a:rPr lang="en-US" altLang="zh-CN" sz="1200">
                <a:solidFill>
                  <a:schemeClr val="bg1"/>
                </a:solidFill>
              </a:rPr>
              <a:t>:</a:t>
            </a:r>
            <a:r>
              <a:rPr lang="zh-CN" altLang="en-US" sz="1200">
                <a:solidFill>
                  <a:schemeClr val="bg1"/>
                </a:solidFill>
              </a:rPr>
              <a:t>梁洁云</a:t>
            </a:r>
            <a:r>
              <a:rPr lang="en-US" altLang="zh-CN" sz="1200">
                <a:solidFill>
                  <a:schemeClr val="bg1"/>
                </a:solidFill>
              </a:rPr>
              <a:t>(</a:t>
            </a:r>
            <a:r>
              <a:rPr lang="zh-CN" altLang="en-US" sz="1200">
                <a:solidFill>
                  <a:schemeClr val="bg1"/>
                </a:solidFill>
                <a:latin typeface="思源黑体 Normal" panose="020B0400000000000000" charset="-122"/>
                <a:ea typeface="思源黑体 Normal" panose="020B0400000000000000" charset="-122"/>
                <a:cs typeface="思源黑体 Normal" panose="020B0400000000000000" charset="-122"/>
                <a:sym typeface="+mn-ea"/>
              </a:rPr>
              <a:t>A1120619060027</a:t>
            </a:r>
            <a:r>
              <a:rPr lang="en-US" altLang="zh-CN" sz="1200">
                <a:solidFill>
                  <a:schemeClr val="bg1"/>
                </a:solidFill>
              </a:rPr>
              <a:t>)</a:t>
            </a:r>
            <a:r>
              <a:rPr lang="zh-CN" altLang="en-US" sz="1200">
                <a:solidFill>
                  <a:schemeClr val="bg1"/>
                </a:solidFill>
              </a:rPr>
              <a:t>观点基于软件数据和理论模型分析，仅供参考，不构成投资建议，市场有风险，投资需谨慎</a:t>
            </a:r>
            <a:r>
              <a:rPr lang="en-US" altLang="zh-CN" sz="1200">
                <a:solidFill>
                  <a:schemeClr val="bg1"/>
                </a:solidFill>
              </a:rPr>
              <a:t>!</a:t>
            </a:r>
            <a:endParaRPr lang="en-US" altLang="zh-CN" sz="1200">
              <a:solidFill>
                <a:schemeClr val="bg1"/>
              </a:solidFill>
            </a:endParaRPr>
          </a:p>
        </p:txBody>
      </p:sp>
      <p:pic>
        <p:nvPicPr>
          <p:cNvPr id="6" name="图片 5"/>
          <p:cNvPicPr>
            <a:picLocks noChangeAspect="1"/>
          </p:cNvPicPr>
          <p:nvPr/>
        </p:nvPicPr>
        <p:blipFill>
          <a:blip r:embed="rId2"/>
          <a:stretch>
            <a:fillRect/>
          </a:stretch>
        </p:blipFill>
        <p:spPr>
          <a:xfrm>
            <a:off x="932180" y="854075"/>
            <a:ext cx="6486525" cy="3257550"/>
          </a:xfrm>
          <a:prstGeom prst="rect">
            <a:avLst/>
          </a:prstGeom>
          <a:ln>
            <a:solidFill>
              <a:schemeClr val="tx1">
                <a:lumMod val="65000"/>
                <a:lumOff val="35000"/>
              </a:schemeClr>
            </a:solidFill>
          </a:ln>
        </p:spPr>
      </p:pic>
      <p:pic>
        <p:nvPicPr>
          <p:cNvPr id="10" name="图片 9"/>
          <p:cNvPicPr>
            <a:picLocks noChangeAspect="1"/>
          </p:cNvPicPr>
          <p:nvPr/>
        </p:nvPicPr>
        <p:blipFill>
          <a:blip r:embed="rId3"/>
          <a:srcRect l="21625"/>
          <a:stretch>
            <a:fillRect/>
          </a:stretch>
        </p:blipFill>
        <p:spPr>
          <a:xfrm>
            <a:off x="6533515" y="1053465"/>
            <a:ext cx="5113655" cy="3257550"/>
          </a:xfrm>
          <a:prstGeom prst="rect">
            <a:avLst/>
          </a:prstGeom>
          <a:ln>
            <a:solidFill>
              <a:schemeClr val="tx1">
                <a:lumMod val="50000"/>
                <a:lumOff val="50000"/>
              </a:schemeClr>
            </a:solidFill>
          </a:ln>
        </p:spPr>
      </p:pic>
      <p:pic>
        <p:nvPicPr>
          <p:cNvPr id="11" name="图片 10"/>
          <p:cNvPicPr>
            <a:picLocks noChangeAspect="1"/>
          </p:cNvPicPr>
          <p:nvPr/>
        </p:nvPicPr>
        <p:blipFill>
          <a:blip r:embed="rId4"/>
          <a:stretch>
            <a:fillRect/>
          </a:stretch>
        </p:blipFill>
        <p:spPr>
          <a:xfrm>
            <a:off x="2343150" y="3675380"/>
            <a:ext cx="5812790" cy="2539365"/>
          </a:xfrm>
          <a:prstGeom prst="rect">
            <a:avLst/>
          </a:prstGeom>
        </p:spPr>
      </p:pic>
    </p:spTree>
    <p:custDataLst>
      <p:tags r:id="rId5"/>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3036570" y="41275"/>
            <a:ext cx="6635115" cy="583565"/>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gradFill>
                  <a:gsLst>
                    <a:gs pos="0">
                      <a:srgbClr val="FAFAFA"/>
                    </a:gs>
                    <a:gs pos="100000">
                      <a:srgbClr val="FFF5CB"/>
                    </a:gs>
                  </a:gsLst>
                  <a:lin ang="5400000" scaled="0"/>
                </a:gradFill>
                <a:effectLst/>
                <a:uLnTx/>
                <a:uFillTx/>
                <a:latin typeface="思源黑体 CN Bold" panose="020B0800000000000000" charset="-122"/>
                <a:ea typeface="思源黑体 CN Bold" panose="020B0800000000000000" charset="-122"/>
                <a:cs typeface="思源黑体 CN Normal" panose="020B0400000000000000" charset="-122"/>
              </a:rPr>
              <a:t>2</a:t>
            </a:r>
            <a:r>
              <a:rPr kumimoji="0" lang="zh-CN" altLang="en-US" sz="3200" b="1" i="0" u="none" strike="noStrike" kern="1200" cap="none" spc="0" normalizeH="0" baseline="0" noProof="0" dirty="0">
                <a:ln>
                  <a:noFill/>
                </a:ln>
                <a:gradFill>
                  <a:gsLst>
                    <a:gs pos="0">
                      <a:srgbClr val="FAFAFA"/>
                    </a:gs>
                    <a:gs pos="100000">
                      <a:srgbClr val="FFF5CB"/>
                    </a:gs>
                  </a:gsLst>
                  <a:lin ang="5400000" scaled="0"/>
                </a:gradFill>
                <a:effectLst/>
                <a:uLnTx/>
                <a:uFillTx/>
                <a:latin typeface="思源黑体 CN Bold" panose="020B0800000000000000" charset="-122"/>
                <a:ea typeface="思源黑体 CN Bold" panose="020B0800000000000000" charset="-122"/>
                <a:cs typeface="思源黑体 CN Normal" panose="020B0400000000000000" charset="-122"/>
              </a:rPr>
              <a:t>、烘云托月（低位吸筹）</a:t>
            </a:r>
            <a:endParaRPr kumimoji="0" lang="zh-CN" altLang="en-US" sz="3200" b="1" i="0" u="none" strike="noStrike" kern="1200" cap="none" spc="0" normalizeH="0" baseline="0" noProof="0" dirty="0">
              <a:ln>
                <a:noFill/>
              </a:ln>
              <a:gradFill>
                <a:gsLst>
                  <a:gs pos="0">
                    <a:srgbClr val="FAFAFA"/>
                  </a:gs>
                  <a:gs pos="100000">
                    <a:srgbClr val="FFF5CB"/>
                  </a:gs>
                </a:gsLst>
                <a:lin ang="5400000" scaled="0"/>
              </a:gradFill>
              <a:effectLst/>
              <a:uLnTx/>
              <a:uFillTx/>
              <a:latin typeface="思源黑体 CN Bold" panose="020B0800000000000000" charset="-122"/>
              <a:ea typeface="思源黑体 CN Bold" panose="020B0800000000000000" charset="-122"/>
              <a:cs typeface="思源黑体 CN Normal" panose="020B0400000000000000" charset="-122"/>
            </a:endParaRPr>
          </a:p>
        </p:txBody>
      </p:sp>
      <p:sp>
        <p:nvSpPr>
          <p:cNvPr id="5" name="文本框 4"/>
          <p:cNvSpPr txBox="1"/>
          <p:nvPr/>
        </p:nvSpPr>
        <p:spPr>
          <a:xfrm>
            <a:off x="253365" y="6525260"/>
            <a:ext cx="11858625" cy="275590"/>
          </a:xfrm>
          <a:prstGeom prst="rect">
            <a:avLst/>
          </a:prstGeom>
          <a:noFill/>
        </p:spPr>
        <p:txBody>
          <a:bodyPr wrap="square" rtlCol="0" anchor="t">
            <a:spAutoFit/>
          </a:bodyPr>
          <a:p>
            <a:pPr algn="ctr"/>
            <a:r>
              <a:rPr lang="zh-CN" altLang="en-US" sz="1200">
                <a:solidFill>
                  <a:schemeClr val="bg1"/>
                </a:solidFill>
              </a:rPr>
              <a:t>经传多赢资深投顾</a:t>
            </a:r>
            <a:r>
              <a:rPr lang="en-US" altLang="zh-CN" sz="1200">
                <a:solidFill>
                  <a:schemeClr val="bg1"/>
                </a:solidFill>
              </a:rPr>
              <a:t>:</a:t>
            </a:r>
            <a:r>
              <a:rPr lang="zh-CN" altLang="en-US" sz="1200">
                <a:solidFill>
                  <a:schemeClr val="bg1"/>
                </a:solidFill>
              </a:rPr>
              <a:t>梁洁云</a:t>
            </a:r>
            <a:r>
              <a:rPr lang="en-US" altLang="zh-CN" sz="1200">
                <a:solidFill>
                  <a:schemeClr val="bg1"/>
                </a:solidFill>
              </a:rPr>
              <a:t>(</a:t>
            </a:r>
            <a:r>
              <a:rPr lang="zh-CN" altLang="en-US" sz="1200">
                <a:solidFill>
                  <a:schemeClr val="bg1"/>
                </a:solidFill>
                <a:latin typeface="思源黑体 Normal" panose="020B0400000000000000" charset="-122"/>
                <a:ea typeface="思源黑体 Normal" panose="020B0400000000000000" charset="-122"/>
                <a:cs typeface="思源黑体 Normal" panose="020B0400000000000000" charset="-122"/>
                <a:sym typeface="+mn-ea"/>
              </a:rPr>
              <a:t>A1120619060027</a:t>
            </a:r>
            <a:r>
              <a:rPr lang="en-US" altLang="zh-CN" sz="1200">
                <a:solidFill>
                  <a:schemeClr val="bg1"/>
                </a:solidFill>
              </a:rPr>
              <a:t>)</a:t>
            </a:r>
            <a:r>
              <a:rPr lang="zh-CN" altLang="en-US" sz="1200">
                <a:solidFill>
                  <a:schemeClr val="bg1"/>
                </a:solidFill>
              </a:rPr>
              <a:t>观点基于软件数据和理论模型分析，仅供参考，不构成投资建议，市场有风险，投资需谨慎</a:t>
            </a:r>
            <a:r>
              <a:rPr lang="en-US" altLang="zh-CN" sz="1200">
                <a:solidFill>
                  <a:schemeClr val="bg1"/>
                </a:solidFill>
              </a:rPr>
              <a:t>!</a:t>
            </a:r>
            <a:endParaRPr lang="en-US" altLang="zh-CN" sz="1200">
              <a:solidFill>
                <a:schemeClr val="bg1"/>
              </a:solidFill>
            </a:endParaRPr>
          </a:p>
        </p:txBody>
      </p:sp>
      <p:sp>
        <p:nvSpPr>
          <p:cNvPr id="2" name="文本框 1"/>
          <p:cNvSpPr txBox="1"/>
          <p:nvPr/>
        </p:nvSpPr>
        <p:spPr>
          <a:xfrm>
            <a:off x="840740" y="798195"/>
            <a:ext cx="10672445" cy="1076325"/>
          </a:xfrm>
          <a:prstGeom prst="rect">
            <a:avLst/>
          </a:prstGeom>
          <a:noFill/>
        </p:spPr>
        <p:txBody>
          <a:bodyPr wrap="square" rtlCol="0">
            <a:spAutoFit/>
          </a:bodyPr>
          <a:p>
            <a:r>
              <a:rPr lang="zh-CN" altLang="en-US" sz="1600">
                <a:solidFill>
                  <a:schemeClr val="tx1"/>
                </a:solidFill>
                <a:latin typeface="微软雅黑 Light" panose="020B0502040204020203" charset="-122"/>
                <a:ea typeface="微软雅黑 Light" panose="020B0502040204020203" charset="-122"/>
                <a:cs typeface="微软雅黑 Light" panose="020B0502040204020203" charset="-122"/>
              </a:rPr>
              <a:t>与乌云密布形成对应的是烘云托月，即粘合的5天均线和10天均线在20天均线上方，每次回调都会得到20天均线的强支撑，那么等洗盘吸筹动作结束，筹码收集完毕，股价就会进入拉升状态。一般情况下，这种烘云托月形态会</a:t>
            </a:r>
            <a:endParaRPr lang="zh-CN" altLang="en-US" sz="1600">
              <a:solidFill>
                <a:schemeClr val="tx1"/>
              </a:solidFill>
              <a:latin typeface="微软雅黑 Light" panose="020B0502040204020203" charset="-122"/>
              <a:ea typeface="微软雅黑 Light" panose="020B0502040204020203" charset="-122"/>
              <a:cs typeface="微软雅黑 Light" panose="020B0502040204020203" charset="-122"/>
            </a:endParaRPr>
          </a:p>
          <a:p>
            <a:r>
              <a:rPr lang="zh-CN" altLang="en-US" sz="1600">
                <a:solidFill>
                  <a:schemeClr val="tx1"/>
                </a:solidFill>
                <a:latin typeface="微软雅黑 Light" panose="020B0502040204020203" charset="-122"/>
                <a:ea typeface="微软雅黑 Light" panose="020B0502040204020203" charset="-122"/>
                <a:cs typeface="微软雅黑 Light" panose="020B0502040204020203" charset="-122"/>
              </a:rPr>
              <a:t>出现在多头排列的初期或上升中途的整理区。因为是低位吸筹，所以成交量会萎缩；那么等到股价向上放量突破时，就是较好的买点时机。</a:t>
            </a:r>
            <a:endParaRPr lang="zh-CN" altLang="en-US" sz="1600">
              <a:solidFill>
                <a:schemeClr val="tx1"/>
              </a:solidFill>
              <a:latin typeface="微软雅黑 Light" panose="020B0502040204020203" charset="-122"/>
              <a:ea typeface="微软雅黑 Light" panose="020B0502040204020203" charset="-122"/>
              <a:cs typeface="微软雅黑 Light" panose="020B0502040204020203" charset="-122"/>
            </a:endParaRPr>
          </a:p>
        </p:txBody>
      </p:sp>
      <p:pic>
        <p:nvPicPr>
          <p:cNvPr id="3" name="图片 2"/>
          <p:cNvPicPr>
            <a:picLocks noChangeAspect="1"/>
          </p:cNvPicPr>
          <p:nvPr/>
        </p:nvPicPr>
        <p:blipFill>
          <a:blip r:embed="rId2"/>
          <a:stretch>
            <a:fillRect/>
          </a:stretch>
        </p:blipFill>
        <p:spPr>
          <a:xfrm>
            <a:off x="3185795" y="1635125"/>
            <a:ext cx="8090535" cy="4759960"/>
          </a:xfrm>
          <a:prstGeom prst="rect">
            <a:avLst/>
          </a:prstGeom>
          <a:ln>
            <a:solidFill>
              <a:schemeClr val="tx1">
                <a:lumMod val="50000"/>
                <a:lumOff val="50000"/>
              </a:schemeClr>
            </a:solidFill>
          </a:ln>
        </p:spPr>
      </p:pic>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3036570" y="41275"/>
            <a:ext cx="6635115" cy="583565"/>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sz="3200">
                <a:solidFill>
                  <a:schemeClr val="bg1"/>
                </a:solidFill>
                <a:sym typeface="+mn-ea"/>
              </a:rPr>
              <a:t>更多案例加深认识</a:t>
            </a:r>
            <a:endParaRPr kumimoji="0" lang="zh-CN" altLang="en-US" sz="2800" b="1" i="0" u="none" strike="noStrike" kern="1200" cap="none" spc="0" normalizeH="0" baseline="0" noProof="0" dirty="0">
              <a:ln>
                <a:noFill/>
              </a:ln>
              <a:gradFill>
                <a:gsLst>
                  <a:gs pos="0">
                    <a:srgbClr val="FAFAFA"/>
                  </a:gs>
                  <a:gs pos="100000">
                    <a:srgbClr val="FFF5CB"/>
                  </a:gs>
                </a:gsLst>
                <a:lin ang="5400000" scaled="0"/>
              </a:gradFill>
              <a:effectLst/>
              <a:uLnTx/>
              <a:uFillTx/>
              <a:latin typeface="微软雅黑" panose="020B0503020204020204" charset="-122"/>
              <a:ea typeface="微软雅黑" panose="020B0503020204020204" charset="-122"/>
              <a:cs typeface="思源黑体 CN Normal" panose="020B0400000000000000" charset="-122"/>
              <a:sym typeface="+mn-ea"/>
            </a:endParaRPr>
          </a:p>
        </p:txBody>
      </p:sp>
      <p:sp>
        <p:nvSpPr>
          <p:cNvPr id="5" name="文本框 4"/>
          <p:cNvSpPr txBox="1"/>
          <p:nvPr/>
        </p:nvSpPr>
        <p:spPr>
          <a:xfrm>
            <a:off x="253365" y="6525260"/>
            <a:ext cx="11858625" cy="275590"/>
          </a:xfrm>
          <a:prstGeom prst="rect">
            <a:avLst/>
          </a:prstGeom>
          <a:noFill/>
        </p:spPr>
        <p:txBody>
          <a:bodyPr wrap="square" rtlCol="0" anchor="t">
            <a:spAutoFit/>
          </a:bodyPr>
          <a:p>
            <a:pPr algn="ctr"/>
            <a:r>
              <a:rPr lang="zh-CN" altLang="en-US" sz="1200">
                <a:solidFill>
                  <a:schemeClr val="bg1"/>
                </a:solidFill>
              </a:rPr>
              <a:t>经传多赢资深投顾</a:t>
            </a:r>
            <a:r>
              <a:rPr lang="en-US" altLang="zh-CN" sz="1200">
                <a:solidFill>
                  <a:schemeClr val="bg1"/>
                </a:solidFill>
              </a:rPr>
              <a:t>:</a:t>
            </a:r>
            <a:r>
              <a:rPr lang="zh-CN" altLang="en-US" sz="1200">
                <a:solidFill>
                  <a:schemeClr val="bg1"/>
                </a:solidFill>
              </a:rPr>
              <a:t>梁洁云</a:t>
            </a:r>
            <a:r>
              <a:rPr lang="en-US" altLang="zh-CN" sz="1200">
                <a:solidFill>
                  <a:schemeClr val="bg1"/>
                </a:solidFill>
              </a:rPr>
              <a:t>(</a:t>
            </a:r>
            <a:r>
              <a:rPr lang="zh-CN" altLang="en-US" sz="1200">
                <a:solidFill>
                  <a:schemeClr val="bg1"/>
                </a:solidFill>
                <a:latin typeface="思源黑体 Normal" panose="020B0400000000000000" charset="-122"/>
                <a:ea typeface="思源黑体 Normal" panose="020B0400000000000000" charset="-122"/>
                <a:cs typeface="思源黑体 Normal" panose="020B0400000000000000" charset="-122"/>
                <a:sym typeface="+mn-ea"/>
              </a:rPr>
              <a:t>A1120619060027</a:t>
            </a:r>
            <a:r>
              <a:rPr lang="en-US" altLang="zh-CN" sz="1200">
                <a:solidFill>
                  <a:schemeClr val="bg1"/>
                </a:solidFill>
              </a:rPr>
              <a:t>)</a:t>
            </a:r>
            <a:r>
              <a:rPr lang="zh-CN" altLang="en-US" sz="1200">
                <a:solidFill>
                  <a:schemeClr val="bg1"/>
                </a:solidFill>
              </a:rPr>
              <a:t>观点基于软件数据和理论模型分析，仅供参考，不构成投资建议，市场有风险，投资需谨慎</a:t>
            </a:r>
            <a:r>
              <a:rPr lang="en-US" altLang="zh-CN" sz="1200">
                <a:solidFill>
                  <a:schemeClr val="bg1"/>
                </a:solidFill>
              </a:rPr>
              <a:t>!</a:t>
            </a:r>
            <a:endParaRPr lang="en-US" altLang="zh-CN" sz="1200">
              <a:solidFill>
                <a:schemeClr val="bg1"/>
              </a:solidFill>
            </a:endParaRPr>
          </a:p>
        </p:txBody>
      </p:sp>
      <p:pic>
        <p:nvPicPr>
          <p:cNvPr id="7" name="图片 6"/>
          <p:cNvPicPr>
            <a:picLocks noChangeAspect="1"/>
          </p:cNvPicPr>
          <p:nvPr/>
        </p:nvPicPr>
        <p:blipFill>
          <a:blip r:embed="rId2"/>
          <a:stretch>
            <a:fillRect/>
          </a:stretch>
        </p:blipFill>
        <p:spPr>
          <a:xfrm>
            <a:off x="424180" y="837565"/>
            <a:ext cx="6868795" cy="3124200"/>
          </a:xfrm>
          <a:prstGeom prst="rect">
            <a:avLst/>
          </a:prstGeom>
          <a:ln>
            <a:solidFill>
              <a:schemeClr val="tx1">
                <a:lumMod val="50000"/>
                <a:lumOff val="50000"/>
              </a:schemeClr>
            </a:solidFill>
          </a:ln>
        </p:spPr>
      </p:pic>
      <p:pic>
        <p:nvPicPr>
          <p:cNvPr id="8" name="图片 7"/>
          <p:cNvPicPr>
            <a:picLocks noChangeAspect="1"/>
          </p:cNvPicPr>
          <p:nvPr/>
        </p:nvPicPr>
        <p:blipFill>
          <a:blip r:embed="rId3"/>
          <a:stretch>
            <a:fillRect/>
          </a:stretch>
        </p:blipFill>
        <p:spPr>
          <a:xfrm>
            <a:off x="7421245" y="837565"/>
            <a:ext cx="4460875" cy="2873375"/>
          </a:xfrm>
          <a:prstGeom prst="rect">
            <a:avLst/>
          </a:prstGeom>
        </p:spPr>
      </p:pic>
      <p:pic>
        <p:nvPicPr>
          <p:cNvPr id="6" name="图片 5"/>
          <p:cNvPicPr>
            <a:picLocks noChangeAspect="1"/>
          </p:cNvPicPr>
          <p:nvPr/>
        </p:nvPicPr>
        <p:blipFill>
          <a:blip r:embed="rId4"/>
          <a:stretch>
            <a:fillRect/>
          </a:stretch>
        </p:blipFill>
        <p:spPr>
          <a:xfrm>
            <a:off x="3963670" y="3301365"/>
            <a:ext cx="7183755" cy="3223895"/>
          </a:xfrm>
          <a:prstGeom prst="rect">
            <a:avLst/>
          </a:prstGeom>
          <a:ln>
            <a:solidFill>
              <a:schemeClr val="tx1">
                <a:lumMod val="50000"/>
                <a:lumOff val="50000"/>
              </a:schemeClr>
            </a:solidFill>
          </a:ln>
        </p:spPr>
      </p:pic>
    </p:spTree>
    <p:custDataLst>
      <p:tags r:id="rId5"/>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3036570" y="41275"/>
            <a:ext cx="6635115" cy="583565"/>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sz="3200">
                <a:solidFill>
                  <a:schemeClr val="bg1"/>
                </a:solidFill>
                <a:sym typeface="+mn-ea"/>
              </a:rPr>
              <a:t>赠送的中报策略报告</a:t>
            </a:r>
            <a:endParaRPr kumimoji="0" lang="zh-CN" altLang="en-US" sz="2800" b="1" i="0" u="none" strike="noStrike" kern="1200" cap="none" spc="0" normalizeH="0" baseline="0" noProof="0" dirty="0">
              <a:ln>
                <a:noFill/>
              </a:ln>
              <a:gradFill>
                <a:gsLst>
                  <a:gs pos="0">
                    <a:srgbClr val="FAFAFA"/>
                  </a:gs>
                  <a:gs pos="100000">
                    <a:srgbClr val="FFF5CB"/>
                  </a:gs>
                </a:gsLst>
                <a:lin ang="5400000" scaled="0"/>
              </a:gradFill>
              <a:effectLst/>
              <a:uLnTx/>
              <a:uFillTx/>
              <a:latin typeface="微软雅黑" panose="020B0503020204020204" charset="-122"/>
              <a:ea typeface="微软雅黑" panose="020B0503020204020204" charset="-122"/>
              <a:cs typeface="思源黑体 CN Normal" panose="020B0400000000000000" charset="-122"/>
              <a:sym typeface="+mn-ea"/>
            </a:endParaRPr>
          </a:p>
        </p:txBody>
      </p:sp>
      <p:sp>
        <p:nvSpPr>
          <p:cNvPr id="5" name="文本框 4"/>
          <p:cNvSpPr txBox="1"/>
          <p:nvPr/>
        </p:nvSpPr>
        <p:spPr>
          <a:xfrm>
            <a:off x="253365" y="6525260"/>
            <a:ext cx="11858625" cy="275590"/>
          </a:xfrm>
          <a:prstGeom prst="rect">
            <a:avLst/>
          </a:prstGeom>
          <a:noFill/>
        </p:spPr>
        <p:txBody>
          <a:bodyPr wrap="square" rtlCol="0" anchor="t">
            <a:spAutoFit/>
          </a:bodyPr>
          <a:p>
            <a:pPr algn="ctr"/>
            <a:r>
              <a:rPr lang="zh-CN" altLang="en-US" sz="1200">
                <a:solidFill>
                  <a:schemeClr val="bg1"/>
                </a:solidFill>
              </a:rPr>
              <a:t>经传多赢资深投顾</a:t>
            </a:r>
            <a:r>
              <a:rPr lang="en-US" altLang="zh-CN" sz="1200">
                <a:solidFill>
                  <a:schemeClr val="bg1"/>
                </a:solidFill>
              </a:rPr>
              <a:t>:</a:t>
            </a:r>
            <a:r>
              <a:rPr lang="zh-CN" altLang="en-US" sz="1200">
                <a:solidFill>
                  <a:schemeClr val="bg1"/>
                </a:solidFill>
              </a:rPr>
              <a:t>梁洁云</a:t>
            </a:r>
            <a:r>
              <a:rPr lang="en-US" altLang="zh-CN" sz="1200">
                <a:solidFill>
                  <a:schemeClr val="bg1"/>
                </a:solidFill>
              </a:rPr>
              <a:t>(</a:t>
            </a:r>
            <a:r>
              <a:rPr lang="zh-CN" altLang="en-US" sz="1200">
                <a:solidFill>
                  <a:schemeClr val="bg1"/>
                </a:solidFill>
                <a:latin typeface="思源黑体 Normal" panose="020B0400000000000000" charset="-122"/>
                <a:ea typeface="思源黑体 Normal" panose="020B0400000000000000" charset="-122"/>
                <a:cs typeface="思源黑体 Normal" panose="020B0400000000000000" charset="-122"/>
                <a:sym typeface="+mn-ea"/>
              </a:rPr>
              <a:t>A1120619060027</a:t>
            </a:r>
            <a:r>
              <a:rPr lang="en-US" altLang="zh-CN" sz="1200">
                <a:solidFill>
                  <a:schemeClr val="bg1"/>
                </a:solidFill>
              </a:rPr>
              <a:t>)</a:t>
            </a:r>
            <a:r>
              <a:rPr lang="zh-CN" altLang="en-US" sz="1200">
                <a:solidFill>
                  <a:schemeClr val="bg1"/>
                </a:solidFill>
              </a:rPr>
              <a:t>观点基于软件数据和理论模型分析，仅供参考，不构成投资建议，市场有风险，投资需谨慎</a:t>
            </a:r>
            <a:r>
              <a:rPr lang="en-US" altLang="zh-CN" sz="1200">
                <a:solidFill>
                  <a:schemeClr val="bg1"/>
                </a:solidFill>
              </a:rPr>
              <a:t>!</a:t>
            </a:r>
            <a:endParaRPr lang="en-US" altLang="zh-CN" sz="1200">
              <a:solidFill>
                <a:schemeClr val="bg1"/>
              </a:solidFill>
            </a:endParaRPr>
          </a:p>
        </p:txBody>
      </p:sp>
      <p:pic>
        <p:nvPicPr>
          <p:cNvPr id="2" name="图片 1"/>
          <p:cNvPicPr>
            <a:picLocks noChangeAspect="1"/>
          </p:cNvPicPr>
          <p:nvPr/>
        </p:nvPicPr>
        <p:blipFill>
          <a:blip r:embed="rId2"/>
          <a:stretch>
            <a:fillRect/>
          </a:stretch>
        </p:blipFill>
        <p:spPr>
          <a:xfrm>
            <a:off x="5086350" y="810895"/>
            <a:ext cx="7374255" cy="5417185"/>
          </a:xfrm>
          <a:prstGeom prst="rect">
            <a:avLst/>
          </a:prstGeom>
        </p:spPr>
      </p:pic>
      <p:pic>
        <p:nvPicPr>
          <p:cNvPr id="3" name="图片 2"/>
          <p:cNvPicPr>
            <a:picLocks noChangeAspect="1"/>
          </p:cNvPicPr>
          <p:nvPr/>
        </p:nvPicPr>
        <p:blipFill>
          <a:blip r:embed="rId3"/>
          <a:stretch>
            <a:fillRect/>
          </a:stretch>
        </p:blipFill>
        <p:spPr>
          <a:xfrm>
            <a:off x="334645" y="1000125"/>
            <a:ext cx="4751705" cy="5316855"/>
          </a:xfrm>
          <a:prstGeom prst="rect">
            <a:avLst/>
          </a:prstGeom>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wm#"/>
  <p:tag name="KSO_WM_TEMPLATE_CATEGORY" val="custom"/>
  <p:tag name="KSO_WM_TEMPLATE_INDEX" val="20205081"/>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0.xml><?xml version="1.0" encoding="utf-8"?>
<p:tagLst xmlns:p="http://schemas.openxmlformats.org/presentationml/2006/main">
  <p:tag name="KSO_WM_BEAUTIFY_FLAG" val="#wm#"/>
  <p:tag name="KSO_WM_TEMPLATE_CATEGORY" val="custom"/>
  <p:tag name="KSO_WM_TEMPLATE_INDEX" val="20205081"/>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wm#"/>
  <p:tag name="KSO_WM_TEMPLATE_CATEGORY" val="custom"/>
  <p:tag name="KSO_WM_TEMPLATE_INDEX" val="20205081"/>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wm#"/>
  <p:tag name="KSO_WM_TEMPLATE_CATEGORY" val="custom"/>
  <p:tag name="KSO_WM_TEMPLATE_INDEX" val="20205081"/>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wm#"/>
  <p:tag name="KSO_WM_TEMPLATE_CATEGORY" val="custom"/>
  <p:tag name="KSO_WM_TEMPLATE_INDEX" val="20205081"/>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wm#"/>
  <p:tag name="KSO_WM_TEMPLATE_CATEGORY" val="custom"/>
  <p:tag name="KSO_WM_TEMPLATE_INDEX" val="20205081"/>
</p:tagLst>
</file>

<file path=ppt/tags/tag59.xml><?xml version="1.0" encoding="utf-8"?>
<p:tagLst xmlns:p="http://schemas.openxmlformats.org/presentationml/2006/main">
  <p:tag name="KSO_WM_BEAUTIFY_FLAG" val="#wm#"/>
  <p:tag name="KSO_WM_TEMPLATE_CATEGORY" val="custom"/>
  <p:tag name="KSO_WM_TEMPLATE_INDEX" val="2020508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847</Words>
  <Application>WPS 演示</Application>
  <PresentationFormat>宽屏</PresentationFormat>
  <Paragraphs>41</Paragraphs>
  <Slides>7</Slides>
  <Notes>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7</vt:i4>
      </vt:variant>
    </vt:vector>
  </HeadingPairs>
  <TitlesOfParts>
    <vt:vector size="26" baseType="lpstr">
      <vt:lpstr>Arial</vt:lpstr>
      <vt:lpstr>宋体</vt:lpstr>
      <vt:lpstr>Wingdings</vt:lpstr>
      <vt:lpstr>Wingdings</vt:lpstr>
      <vt:lpstr>思源黑体 CN Bold</vt:lpstr>
      <vt:lpstr>黑体</vt:lpstr>
      <vt:lpstr>思源黑体 CN Medium</vt:lpstr>
      <vt:lpstr>思源黑体 Normal</vt:lpstr>
      <vt:lpstr>阿里巴巴普惠体 Light</vt:lpstr>
      <vt:lpstr>思源黑体 CN Normal</vt:lpstr>
      <vt:lpstr>微软雅黑</vt:lpstr>
      <vt:lpstr>微软雅黑 Light</vt:lpstr>
      <vt:lpstr>KSOFD723FC5D</vt:lpstr>
      <vt:lpstr>Segoe Print</vt:lpstr>
      <vt:lpstr>KSOFDDF4E7ED</vt:lpstr>
      <vt:lpstr>Arial Unicode MS</vt:lpstr>
      <vt:lpstr>Calibri</vt:lpstr>
      <vt:lpstr>KSOFD72470BC</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小芸</cp:lastModifiedBy>
  <cp:revision>541</cp:revision>
  <dcterms:created xsi:type="dcterms:W3CDTF">2019-06-19T02:08:00Z</dcterms:created>
  <dcterms:modified xsi:type="dcterms:W3CDTF">2026-07-27T06:49:33Z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5091DEF0DAD54F8D8B8C22B40005C6C1_13</vt:lpwstr>
  </property>
</Properties>
</file>