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 id="2147483673" r:id="rId4"/>
  </p:sldMasterIdLst>
  <p:notesMasterIdLst>
    <p:notesMasterId r:id="rId38"/>
  </p:notesMasterIdLst>
  <p:sldIdLst>
    <p:sldId id="336" r:id="rId5"/>
    <p:sldId id="395" r:id="rId6"/>
    <p:sldId id="394" r:id="rId7"/>
    <p:sldId id="337" r:id="rId8"/>
    <p:sldId id="342" r:id="rId9"/>
    <p:sldId id="359" r:id="rId10"/>
    <p:sldId id="369" r:id="rId11"/>
    <p:sldId id="365" r:id="rId12"/>
    <p:sldId id="371" r:id="rId13"/>
    <p:sldId id="372" r:id="rId14"/>
    <p:sldId id="373" r:id="rId15"/>
    <p:sldId id="374" r:id="rId16"/>
    <p:sldId id="375" r:id="rId17"/>
    <p:sldId id="376" r:id="rId18"/>
    <p:sldId id="377" r:id="rId19"/>
    <p:sldId id="390" r:id="rId20"/>
    <p:sldId id="378" r:id="rId21"/>
    <p:sldId id="379" r:id="rId22"/>
    <p:sldId id="380" r:id="rId23"/>
    <p:sldId id="386" r:id="rId24"/>
    <p:sldId id="387" r:id="rId25"/>
    <p:sldId id="388" r:id="rId26"/>
    <p:sldId id="381" r:id="rId27"/>
    <p:sldId id="382" r:id="rId28"/>
    <p:sldId id="389" r:id="rId29"/>
    <p:sldId id="391" r:id="rId30"/>
    <p:sldId id="383" r:id="rId31"/>
    <p:sldId id="392" r:id="rId32"/>
    <p:sldId id="393" r:id="rId33"/>
    <p:sldId id="271" r:id="rId34"/>
    <p:sldId id="398" r:id="rId35"/>
    <p:sldId id="397" r:id="rId36"/>
    <p:sldId id="396" r:id="rId37"/>
  </p:sldIdLst>
  <p:sldSz cx="12192000" cy="6858000"/>
  <p:notesSz cx="6858000" cy="9144000"/>
  <p:custDataLst>
    <p:tags r:id="rId4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76"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A2EA8"/>
    <a:srgbClr val="132AAC"/>
    <a:srgbClr val="7399DC"/>
    <a:srgbClr val="C50001"/>
    <a:srgbClr val="C60101"/>
    <a:srgbClr val="915C09"/>
    <a:srgbClr val="FFFFF5"/>
    <a:srgbClr val="D10300"/>
    <a:srgbClr val="C302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115" d="100"/>
          <a:sy n="115" d="100"/>
        </p:scale>
        <p:origin x="498" y="102"/>
      </p:cViewPr>
      <p:guideLst>
        <p:guide orient="horz" pos="2076"/>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3" Type="http://schemas.openxmlformats.org/officeDocument/2006/relationships/tags" Target="tags/tag124.xml"/><Relationship Id="rId42" Type="http://schemas.openxmlformats.org/officeDocument/2006/relationships/commentAuthors" Target="commentAuthors.xml"/><Relationship Id="rId41" Type="http://schemas.openxmlformats.org/officeDocument/2006/relationships/tableStyles" Target="tableStyles.xml"/><Relationship Id="rId40" Type="http://schemas.openxmlformats.org/officeDocument/2006/relationships/viewProps" Target="viewProps.xml"/><Relationship Id="rId4" Type="http://schemas.openxmlformats.org/officeDocument/2006/relationships/slideMaster" Target="slideMasters/slideMaster3.xml"/><Relationship Id="rId39" Type="http://schemas.openxmlformats.org/officeDocument/2006/relationships/presProps" Target="presProps.xml"/><Relationship Id="rId38" Type="http://schemas.openxmlformats.org/officeDocument/2006/relationships/notesMaster" Target="notesMasters/notesMaster1.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tags" Target="../tags/tag17.xml"/><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4.png"/><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4" Type="http://schemas.openxmlformats.org/officeDocument/2006/relationships/image" Target="../media/image4.png"/><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4" Type="http://schemas.openxmlformats.org/officeDocument/2006/relationships/image" Target="../media/image4.png"/><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1.png"/><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image" Target="../media/image4.png"/><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9" name="图片 8" descr="经传logo白色"/>
          <p:cNvPicPr>
            <a:picLocks noChangeAspect="1"/>
          </p:cNvPicPr>
          <p:nvPr userDrawn="1"/>
        </p:nvPicPr>
        <p:blipFill>
          <a:blip r:embed="rId2"/>
          <a:stretch>
            <a:fillRect/>
          </a:stretch>
        </p:blipFill>
        <p:spPr>
          <a:xfrm>
            <a:off x="356235" y="182880"/>
            <a:ext cx="1594898" cy="360000"/>
          </a:xfrm>
          <a:prstGeom prst="rect">
            <a:avLst/>
          </a:prstGeom>
        </p:spPr>
      </p:pic>
      <p:pic>
        <p:nvPicPr>
          <p:cNvPr id="3" name="图片 2" descr="1920_1080"/>
          <p:cNvPicPr>
            <a:picLocks noChangeAspect="1"/>
          </p:cNvPicPr>
          <p:nvPr userDrawn="1"/>
        </p:nvPicPr>
        <p:blipFill>
          <a:blip r:embed="rId3"/>
          <a:stretch>
            <a:fillRect/>
          </a:stretch>
        </p:blipFill>
        <p:spPr>
          <a:xfrm>
            <a:off x="0" y="0"/>
            <a:ext cx="12192000" cy="6858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17" name="图片 16" descr="目录页"/>
          <p:cNvPicPr/>
          <p:nvPr userDrawn="1"/>
        </p:nvPicPr>
        <p:blipFill>
          <a:blip r:embed="rId2"/>
          <a:stretch>
            <a:fillRect/>
          </a:stretch>
        </p:blipFill>
        <p:spPr>
          <a:xfrm>
            <a:off x="-600" y="0"/>
            <a:ext cx="12193200" cy="6858000"/>
          </a:xfrm>
          <a:prstGeom prst="rect">
            <a:avLst/>
          </a:prstGeom>
        </p:spPr>
      </p:pic>
      <p:sp>
        <p:nvSpPr>
          <p:cNvPr id="80" name="文本框 79"/>
          <p:cNvSpPr txBox="1"/>
          <p:nvPr userDrawn="1"/>
        </p:nvSpPr>
        <p:spPr>
          <a:xfrm>
            <a:off x="937260" y="2353945"/>
            <a:ext cx="2008505" cy="11068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600" b="0" i="0" u="none" strike="noStrike" kern="1200" cap="none" spc="0" normalizeH="0" baseline="0" noProof="0" dirty="0">
                <a:ln>
                  <a:noFill/>
                </a:ln>
                <a:solidFill>
                  <a:schemeClr val="bg1"/>
                </a:solidFill>
                <a:effectLst/>
                <a:uLnTx/>
                <a:uFillTx/>
                <a:latin typeface="优设标题黑" panose="00000500000000000000" charset="-122"/>
                <a:ea typeface="优设标题黑" panose="00000500000000000000" charset="-122"/>
                <a:cs typeface="优设标题黑" panose="00000500000000000000" charset="-122"/>
              </a:rPr>
              <a:t>目录</a:t>
            </a:r>
            <a:endParaRPr kumimoji="0" lang="zh-CN" altLang="en-US" sz="6600" b="0" i="0" u="none" strike="noStrike" kern="1200" cap="none" spc="0" normalizeH="0" baseline="0" noProof="0" dirty="0">
              <a:ln>
                <a:noFill/>
              </a:ln>
              <a:solidFill>
                <a:schemeClr val="bg1"/>
              </a:solidFill>
              <a:effectLst/>
              <a:uLnTx/>
              <a:uFillTx/>
              <a:latin typeface="优设标题黑" panose="00000500000000000000" charset="-122"/>
              <a:ea typeface="优设标题黑" panose="00000500000000000000" charset="-122"/>
              <a:cs typeface="优设标题黑" panose="00000500000000000000" charset="-122"/>
            </a:endParaRPr>
          </a:p>
        </p:txBody>
      </p:sp>
      <p:sp>
        <p:nvSpPr>
          <p:cNvPr id="9" name="文本框 8"/>
          <p:cNvSpPr txBox="1"/>
          <p:nvPr userDrawn="1"/>
        </p:nvSpPr>
        <p:spPr>
          <a:xfrm>
            <a:off x="982345" y="3213100"/>
            <a:ext cx="2658110" cy="583565"/>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en-US" altLang="zh-CN" sz="3200" b="0" i="0" u="none" strike="noStrike" kern="1200" cap="none" spc="0" normalizeH="0" baseline="0" noProof="0" dirty="0">
                <a:ln>
                  <a:noFill/>
                </a:ln>
                <a:solidFill>
                  <a:schemeClr val="bg1"/>
                </a:solidFill>
                <a:effectLst/>
                <a:uLnTx/>
                <a:uFillTx/>
                <a:latin typeface="微软雅黑 Light" panose="020B0502040204020203" charset="-122"/>
                <a:ea typeface="微软雅黑 Light" panose="020B0502040204020203" charset="-122"/>
                <a:cs typeface="+mn-cs"/>
              </a:rPr>
              <a:t>CATALOGUE</a:t>
            </a:r>
            <a:endParaRPr kumimoji="0" lang="en-US" altLang="zh-CN" sz="3200" b="0" i="0" u="none" strike="noStrike" kern="1200" cap="none" spc="0" normalizeH="0" baseline="0" noProof="0" dirty="0">
              <a:ln>
                <a:noFill/>
              </a:ln>
              <a:solidFill>
                <a:schemeClr val="bg1"/>
              </a:solidFill>
              <a:effectLst/>
              <a:uLnTx/>
              <a:uFillTx/>
              <a:latin typeface="微软雅黑 Light" panose="020B0502040204020203" charset="-122"/>
              <a:ea typeface="微软雅黑 Light" panose="020B0502040204020203" charset="-122"/>
              <a:cs typeface="+mn-cs"/>
            </a:endParaRPr>
          </a:p>
        </p:txBody>
      </p:sp>
      <p:sp>
        <p:nvSpPr>
          <p:cNvPr id="7" name="等腰三角形 6"/>
          <p:cNvSpPr/>
          <p:nvPr userDrawn="1"/>
        </p:nvSpPr>
        <p:spPr>
          <a:xfrm rot="5400000">
            <a:off x="2861310" y="3001645"/>
            <a:ext cx="186055" cy="18605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8" name="等腰三角形 7"/>
          <p:cNvSpPr/>
          <p:nvPr userDrawn="1"/>
        </p:nvSpPr>
        <p:spPr>
          <a:xfrm rot="5400000">
            <a:off x="3110865" y="3001645"/>
            <a:ext cx="186055" cy="18605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0" name="等腰三角形 9"/>
          <p:cNvSpPr/>
          <p:nvPr userDrawn="1"/>
        </p:nvSpPr>
        <p:spPr>
          <a:xfrm rot="5400000">
            <a:off x="3360420" y="3001645"/>
            <a:ext cx="186055" cy="18605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pic>
        <p:nvPicPr>
          <p:cNvPr id="19" name="图片 18" descr="经传logo白色"/>
          <p:cNvPicPr>
            <a:picLocks noChangeAspect="1"/>
          </p:cNvPicPr>
          <p:nvPr userDrawn="1"/>
        </p:nvPicPr>
        <p:blipFill>
          <a:blip r:embed="rId3"/>
          <a:stretch>
            <a:fillRect/>
          </a:stretch>
        </p:blipFill>
        <p:spPr>
          <a:xfrm>
            <a:off x="10331450" y="182880"/>
            <a:ext cx="1594898" cy="360000"/>
          </a:xfrm>
          <a:prstGeom prst="rect">
            <a:avLst/>
          </a:prstGeom>
        </p:spPr>
      </p:pic>
      <p:pic>
        <p:nvPicPr>
          <p:cNvPr id="20" name="图片 19" descr="logo"/>
          <p:cNvPicPr>
            <a:picLocks noChangeAspect="1"/>
          </p:cNvPicPr>
          <p:nvPr userDrawn="1"/>
        </p:nvPicPr>
        <p:blipFill>
          <a:blip r:embed="rId4"/>
          <a:stretch>
            <a:fillRect/>
          </a:stretch>
        </p:blipFill>
        <p:spPr>
          <a:xfrm>
            <a:off x="227330" y="219075"/>
            <a:ext cx="2474678" cy="32400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7" name="图片 6" descr="目录页"/>
          <p:cNvPicPr>
            <a:picLocks noChangeAspect="1"/>
          </p:cNvPicPr>
          <p:nvPr userDrawn="1"/>
        </p:nvPicPr>
        <p:blipFill>
          <a:blip r:embed="rId2"/>
          <a:stretch>
            <a:fillRect/>
          </a:stretch>
        </p:blipFill>
        <p:spPr>
          <a:xfrm>
            <a:off x="-600" y="6703"/>
            <a:ext cx="12193200" cy="6866185"/>
          </a:xfrm>
          <a:prstGeom prst="rect">
            <a:avLst/>
          </a:prstGeom>
        </p:spPr>
      </p:pic>
      <p:sp>
        <p:nvSpPr>
          <p:cNvPr id="11" name="等腰三角形 10"/>
          <p:cNvSpPr/>
          <p:nvPr userDrawn="1"/>
        </p:nvSpPr>
        <p:spPr>
          <a:xfrm rot="5400000">
            <a:off x="4345305" y="2675890"/>
            <a:ext cx="186055" cy="18605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等腰三角形 11"/>
          <p:cNvSpPr/>
          <p:nvPr userDrawn="1"/>
        </p:nvSpPr>
        <p:spPr>
          <a:xfrm rot="5400000">
            <a:off x="4592320" y="2671445"/>
            <a:ext cx="186055" cy="18605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等腰三角形 12"/>
          <p:cNvSpPr/>
          <p:nvPr userDrawn="1"/>
        </p:nvSpPr>
        <p:spPr>
          <a:xfrm rot="5400000">
            <a:off x="4843780" y="2682875"/>
            <a:ext cx="186055" cy="18605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连接符 14"/>
          <p:cNvCxnSpPr/>
          <p:nvPr userDrawn="1"/>
        </p:nvCxnSpPr>
        <p:spPr>
          <a:xfrm>
            <a:off x="1203960" y="4286250"/>
            <a:ext cx="8296275" cy="0"/>
          </a:xfrm>
          <a:prstGeom prst="line">
            <a:avLst/>
          </a:prstGeom>
          <a:ln w="22225">
            <a:gradFill>
              <a:gsLst>
                <a:gs pos="0">
                  <a:srgbClr val="132AAC"/>
                </a:gs>
                <a:gs pos="47000">
                  <a:srgbClr val="7399DC"/>
                </a:gs>
                <a:gs pos="100000">
                  <a:srgbClr val="0A2EA8"/>
                </a:gs>
              </a:gsLst>
              <a:lin ang="10800000" scaled="0"/>
            </a:gradFill>
          </a:ln>
        </p:spPr>
        <p:style>
          <a:lnRef idx="1">
            <a:schemeClr val="accent1"/>
          </a:lnRef>
          <a:fillRef idx="0">
            <a:schemeClr val="accent1"/>
          </a:fillRef>
          <a:effectRef idx="0">
            <a:schemeClr val="accent1"/>
          </a:effectRef>
          <a:fontRef idx="minor">
            <a:schemeClr val="tx1"/>
          </a:fontRef>
        </p:style>
      </p:cxnSp>
      <p:pic>
        <p:nvPicPr>
          <p:cNvPr id="22" name="图片 21" descr="经传logo白色"/>
          <p:cNvPicPr>
            <a:picLocks noChangeAspect="1"/>
          </p:cNvPicPr>
          <p:nvPr userDrawn="1"/>
        </p:nvPicPr>
        <p:blipFill>
          <a:blip r:embed="rId3"/>
          <a:stretch>
            <a:fillRect/>
          </a:stretch>
        </p:blipFill>
        <p:spPr>
          <a:xfrm>
            <a:off x="10331450" y="182880"/>
            <a:ext cx="1594898" cy="360000"/>
          </a:xfrm>
          <a:prstGeom prst="rect">
            <a:avLst/>
          </a:prstGeom>
        </p:spPr>
      </p:pic>
      <p:pic>
        <p:nvPicPr>
          <p:cNvPr id="23" name="图片 22" descr="logo"/>
          <p:cNvPicPr>
            <a:picLocks noChangeAspect="1"/>
          </p:cNvPicPr>
          <p:nvPr userDrawn="1"/>
        </p:nvPicPr>
        <p:blipFill>
          <a:blip r:embed="rId4"/>
          <a:stretch>
            <a:fillRect/>
          </a:stretch>
        </p:blipFill>
        <p:spPr>
          <a:xfrm>
            <a:off x="227330" y="219075"/>
            <a:ext cx="2474678" cy="324000"/>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10" name="图片 9" descr="介绍页"/>
          <p:cNvPicPr>
            <a:picLocks noChangeAspect="1"/>
          </p:cNvPicPr>
          <p:nvPr userDrawn="1"/>
        </p:nvPicPr>
        <p:blipFill>
          <a:blip r:embed="rId2"/>
          <a:stretch>
            <a:fillRect/>
          </a:stretch>
        </p:blipFill>
        <p:spPr>
          <a:xfrm>
            <a:off x="0" y="0"/>
            <a:ext cx="12192000" cy="6858000"/>
          </a:xfrm>
          <a:prstGeom prst="rect">
            <a:avLst/>
          </a:prstGeom>
        </p:spPr>
      </p:pic>
      <p:pic>
        <p:nvPicPr>
          <p:cNvPr id="17" name="图片 16" descr="经传logo白色"/>
          <p:cNvPicPr>
            <a:picLocks noChangeAspect="1"/>
          </p:cNvPicPr>
          <p:nvPr userDrawn="1"/>
        </p:nvPicPr>
        <p:blipFill>
          <a:blip r:embed="rId3"/>
          <a:stretch>
            <a:fillRect/>
          </a:stretch>
        </p:blipFill>
        <p:spPr>
          <a:xfrm>
            <a:off x="10331450" y="182880"/>
            <a:ext cx="1594898" cy="360000"/>
          </a:xfrm>
          <a:prstGeom prst="rect">
            <a:avLst/>
          </a:prstGeom>
        </p:spPr>
      </p:pic>
      <p:pic>
        <p:nvPicPr>
          <p:cNvPr id="18" name="图片 17" descr="logo"/>
          <p:cNvPicPr>
            <a:picLocks noChangeAspect="1"/>
          </p:cNvPicPr>
          <p:nvPr userDrawn="1"/>
        </p:nvPicPr>
        <p:blipFill>
          <a:blip r:embed="rId4"/>
          <a:stretch>
            <a:fillRect/>
          </a:stretch>
        </p:blipFill>
        <p:spPr>
          <a:xfrm>
            <a:off x="227330" y="219075"/>
            <a:ext cx="2474678" cy="324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3" name="图片 12"/>
          <p:cNvPicPr>
            <a:picLocks noChangeAspect="1"/>
          </p:cNvPicPr>
          <p:nvPr userDrawn="1"/>
        </p:nvPicPr>
        <p:blipFill>
          <a:blip r:embed="rId2"/>
          <a:stretch>
            <a:fillRect/>
          </a:stretch>
        </p:blipFill>
        <p:spPr>
          <a:xfrm>
            <a:off x="635" y="622300"/>
            <a:ext cx="12192635" cy="6235700"/>
          </a:xfrm>
          <a:prstGeom prst="rect">
            <a:avLst/>
          </a:prstGeom>
        </p:spPr>
      </p:pic>
      <p:pic>
        <p:nvPicPr>
          <p:cNvPr id="15" name="图片 14" descr="PPT内页"/>
          <p:cNvPicPr>
            <a:picLocks noChangeAspect="1"/>
          </p:cNvPicPr>
          <p:nvPr userDrawn="1"/>
        </p:nvPicPr>
        <p:blipFill>
          <a:blip r:embed="rId3"/>
          <a:stretch>
            <a:fillRect/>
          </a:stretch>
        </p:blipFill>
        <p:spPr>
          <a:xfrm>
            <a:off x="635" y="0"/>
            <a:ext cx="12192000" cy="5156835"/>
          </a:xfrm>
          <a:prstGeom prst="rect">
            <a:avLst/>
          </a:prstGeom>
        </p:spPr>
      </p:pic>
      <p:sp>
        <p:nvSpPr>
          <p:cNvPr id="11" name="文本框 10"/>
          <p:cNvSpPr txBox="1"/>
          <p:nvPr userDrawn="1"/>
        </p:nvSpPr>
        <p:spPr>
          <a:xfrm>
            <a:off x="1270" y="6397625"/>
            <a:ext cx="12192000" cy="460375"/>
          </a:xfrm>
          <a:prstGeom prst="rect">
            <a:avLst/>
          </a:prstGeom>
          <a:noFill/>
        </p:spPr>
        <p:txBody>
          <a:bodyPr wrap="square" rtlCol="0">
            <a:spAutoFit/>
          </a:bodyPr>
          <a:lstStyle/>
          <a:p>
            <a:pPr algn="ctr"/>
            <a:r>
              <a:rPr lang="zh-CN" altLang="en-US" sz="1200" dirty="0">
                <a:solidFill>
                  <a:schemeClr val="tx1">
                    <a:lumMod val="65000"/>
                    <a:lumOff val="35000"/>
                  </a:schemeClr>
                </a:solidFill>
                <a:latin typeface="思源黑体 CN Normal" panose="020B0400000000000000" pitchFamily="34" charset="-122"/>
                <a:ea typeface="思源黑体 CN Normal" panose="020B0400000000000000" pitchFamily="34" charset="-122"/>
                <a:cs typeface="思源黑体 CN Medium" panose="020B0600000000000000" charset="-122"/>
              </a:rPr>
              <a:t>经传多赢投研总监：杨春虎，投顾执业编号</a:t>
            </a:r>
            <a:r>
              <a:rPr lang="en-US" altLang="zh-CN" sz="1200" dirty="0">
                <a:solidFill>
                  <a:schemeClr val="tx1">
                    <a:lumMod val="65000"/>
                    <a:lumOff val="35000"/>
                  </a:schemeClr>
                </a:solidFill>
                <a:latin typeface="思源黑体 CN Normal" panose="020B0400000000000000" pitchFamily="34" charset="-122"/>
                <a:ea typeface="思源黑体 CN Normal" panose="020B0400000000000000" pitchFamily="34" charset="-122"/>
                <a:cs typeface="思源黑体 CN Medium" panose="020B0600000000000000" charset="-122"/>
              </a:rPr>
              <a:t>:A1120619100003;</a:t>
            </a:r>
            <a:r>
              <a:rPr lang="zh-CN" altLang="en-US" sz="1200" dirty="0">
                <a:solidFill>
                  <a:schemeClr val="tx1">
                    <a:lumMod val="65000"/>
                    <a:lumOff val="35000"/>
                  </a:schemeClr>
                </a:solidFill>
                <a:latin typeface="思源黑体 CN Normal" panose="020B0400000000000000" pitchFamily="34" charset="-122"/>
                <a:ea typeface="思源黑体 CN Normal" panose="020B0400000000000000" pitchFamily="34" charset="-122"/>
                <a:cs typeface="思源黑体 CN Medium" panose="020B0600000000000000" charset="-122"/>
              </a:rPr>
              <a:t>基金从业编号</a:t>
            </a:r>
            <a:r>
              <a:rPr lang="en-US" altLang="zh-CN" sz="1200" dirty="0">
                <a:solidFill>
                  <a:schemeClr val="tx1">
                    <a:lumMod val="65000"/>
                    <a:lumOff val="35000"/>
                  </a:schemeClr>
                </a:solidFill>
                <a:latin typeface="思源黑体 CN Normal" panose="020B0400000000000000" pitchFamily="34" charset="-122"/>
                <a:ea typeface="思源黑体 CN Normal" panose="020B0400000000000000" pitchFamily="34" charset="-122"/>
                <a:cs typeface="思源黑体 CN Medium" panose="020B0600000000000000" charset="-122"/>
              </a:rPr>
              <a:t>:A20250618011797  </a:t>
            </a:r>
            <a:r>
              <a:rPr lang="zh-CN" altLang="en-US" sz="1200" dirty="0">
                <a:solidFill>
                  <a:schemeClr val="tx1">
                    <a:lumMod val="65000"/>
                    <a:lumOff val="35000"/>
                  </a:schemeClr>
                </a:solidFill>
                <a:latin typeface="思源黑体 CN Normal" panose="020B0400000000000000" pitchFamily="34" charset="-122"/>
                <a:ea typeface="思源黑体 CN Normal" panose="020B0400000000000000" pitchFamily="34" charset="-122"/>
                <a:cs typeface="思源黑体 CN Medium" panose="020B0600000000000000" charset="-122"/>
              </a:rPr>
              <a:t>风险提示：观点基于软件数据和理论模型分析，仅供参考，不构成买卖建议，市场有风险，投资需谨慎。基金的过往业绩并不预示其未来表现，基金管理人管理的其他基金的业绩并不构成基金业绩表现的保证。</a:t>
            </a:r>
            <a:endParaRPr lang="zh-CN" altLang="en-US" sz="1200" dirty="0">
              <a:solidFill>
                <a:schemeClr val="tx1">
                  <a:lumMod val="65000"/>
                  <a:lumOff val="35000"/>
                </a:schemeClr>
              </a:solidFill>
              <a:latin typeface="思源黑体 CN Normal" panose="020B0400000000000000" pitchFamily="34" charset="-122"/>
              <a:ea typeface="思源黑体 CN Normal" panose="020B0400000000000000" pitchFamily="34" charset="-122"/>
              <a:cs typeface="思源黑体 CN Medium" panose="020B0600000000000000" charset="-122"/>
            </a:endParaRPr>
          </a:p>
        </p:txBody>
      </p:sp>
      <p:pic>
        <p:nvPicPr>
          <p:cNvPr id="19" name="图片 18" descr="经传logo白色"/>
          <p:cNvPicPr>
            <a:picLocks noChangeAspect="1"/>
          </p:cNvPicPr>
          <p:nvPr userDrawn="1"/>
        </p:nvPicPr>
        <p:blipFill>
          <a:blip r:embed="rId4"/>
          <a:stretch>
            <a:fillRect/>
          </a:stretch>
        </p:blipFill>
        <p:spPr>
          <a:xfrm>
            <a:off x="10331450" y="182880"/>
            <a:ext cx="1594898" cy="360000"/>
          </a:xfrm>
          <a:prstGeom prst="rect">
            <a:avLst/>
          </a:prstGeom>
        </p:spPr>
      </p:pic>
      <p:pic>
        <p:nvPicPr>
          <p:cNvPr id="20" name="图片 19" descr="logo"/>
          <p:cNvPicPr>
            <a:picLocks noChangeAspect="1"/>
          </p:cNvPicPr>
          <p:nvPr userDrawn="1"/>
        </p:nvPicPr>
        <p:blipFill>
          <a:blip r:embed="rId5"/>
          <a:stretch>
            <a:fillRect/>
          </a:stretch>
        </p:blipFill>
        <p:spPr>
          <a:xfrm>
            <a:off x="227330" y="219075"/>
            <a:ext cx="2474678" cy="3240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pic>
        <p:nvPicPr>
          <p:cNvPr id="2" name="图片 1" descr="总海报1080"/>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descr="尾页"/>
          <p:cNvPicPr>
            <a:picLocks noChangeAspect="1"/>
          </p:cNvPicPr>
          <p:nvPr userDrawn="1"/>
        </p:nvPicPr>
        <p:blipFill>
          <a:blip r:embed="rId2"/>
          <a:stretch>
            <a:fillRect/>
          </a:stretch>
        </p:blipFill>
        <p:spPr>
          <a:xfrm>
            <a:off x="0" y="0"/>
            <a:ext cx="12192000" cy="6858000"/>
          </a:xfrm>
          <a:prstGeom prst="rect">
            <a:avLst/>
          </a:prstGeom>
        </p:spPr>
      </p:pic>
      <p:sp>
        <p:nvSpPr>
          <p:cNvPr id="7" name="文本框 6"/>
          <p:cNvSpPr txBox="1"/>
          <p:nvPr userDrawn="1"/>
        </p:nvSpPr>
        <p:spPr>
          <a:xfrm>
            <a:off x="2128520" y="3230880"/>
            <a:ext cx="7934325" cy="2059940"/>
          </a:xfrm>
          <a:prstGeom prst="rect">
            <a:avLst/>
          </a:prstGeom>
          <a:noFill/>
        </p:spPr>
        <p:txBody>
          <a:bodyPr wrap="square" rtlCol="0">
            <a:spAutoFit/>
          </a:bodyPr>
          <a:lstStyle/>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我司所有工作人员均不允许推荐股票、不允许承诺收益、不允许代客理财、不允许合作分成、不允许私下收款，如您发现有任何违规行为，可联系</a:t>
            </a:r>
            <a:r>
              <a:rPr lang="en-US" altLang="zh-CN"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400-9088-988</a:t>
            </a: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向我们反馈!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endParaRPr>
          </a:p>
        </p:txBody>
      </p:sp>
      <p:pic>
        <p:nvPicPr>
          <p:cNvPr id="9" name="图片 8" descr="经传logo白色"/>
          <p:cNvPicPr>
            <a:picLocks noChangeAspect="1"/>
          </p:cNvPicPr>
          <p:nvPr userDrawn="1"/>
        </p:nvPicPr>
        <p:blipFill>
          <a:blip r:embed="rId3"/>
          <a:stretch>
            <a:fillRect/>
          </a:stretch>
        </p:blipFill>
        <p:spPr>
          <a:xfrm>
            <a:off x="10331450" y="182880"/>
            <a:ext cx="1594898" cy="360000"/>
          </a:xfrm>
          <a:prstGeom prst="rect">
            <a:avLst/>
          </a:prstGeom>
        </p:spPr>
      </p:pic>
      <p:pic>
        <p:nvPicPr>
          <p:cNvPr id="10" name="图片 9" descr="logo"/>
          <p:cNvPicPr>
            <a:picLocks noChangeAspect="1"/>
          </p:cNvPicPr>
          <p:nvPr userDrawn="1"/>
        </p:nvPicPr>
        <p:blipFill>
          <a:blip r:embed="rId4"/>
          <a:stretch>
            <a:fillRect/>
          </a:stretch>
        </p:blipFill>
        <p:spPr>
          <a:xfrm>
            <a:off x="227330" y="219075"/>
            <a:ext cx="2474678" cy="324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tags" Target="../tags/tag23.xml"/><Relationship Id="rId17" Type="http://schemas.openxmlformats.org/officeDocument/2006/relationships/tags" Target="../tags/tag22.xml"/><Relationship Id="rId16" Type="http://schemas.openxmlformats.org/officeDocument/2006/relationships/tags" Target="../tags/tag21.xml"/><Relationship Id="rId15" Type="http://schemas.openxmlformats.org/officeDocument/2006/relationships/tags" Target="../tags/tag20.xml"/><Relationship Id="rId14" Type="http://schemas.openxmlformats.org/officeDocument/2006/relationships/tags" Target="../tags/tag19.xml"/><Relationship Id="rId13" Type="http://schemas.openxmlformats.org/officeDocument/2006/relationships/tags" Target="../tags/tag18.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2" Type="http://schemas.openxmlformats.org/officeDocument/2006/relationships/theme" Target="../theme/theme2.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2.xml"/><Relationship Id="rId8" Type="http://schemas.openxmlformats.org/officeDocument/2006/relationships/slideLayout" Target="../slideLayouts/slideLayout31.xml"/><Relationship Id="rId7" Type="http://schemas.openxmlformats.org/officeDocument/2006/relationships/slideLayout" Target="../slideLayouts/slideLayout30.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3" Type="http://schemas.openxmlformats.org/officeDocument/2006/relationships/slideLayout" Target="../slideLayouts/slideLayout26.xml"/><Relationship Id="rId2" Type="http://schemas.openxmlformats.org/officeDocument/2006/relationships/slideLayout" Target="../slideLayouts/slideLayout25.xml"/><Relationship Id="rId12" Type="http://schemas.openxmlformats.org/officeDocument/2006/relationships/theme" Target="../theme/theme3.xml"/><Relationship Id="rId11" Type="http://schemas.openxmlformats.org/officeDocument/2006/relationships/slideLayout" Target="../slideLayouts/slideLayout34.xml"/><Relationship Id="rId10" Type="http://schemas.openxmlformats.org/officeDocument/2006/relationships/slideLayout" Target="../slideLayouts/slideLayout33.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9D9D9"/>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ustDataLst>
      <p:tags r:id="rId18"/>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DA73C7-D18A-4C18-A712-4BC5C077D8E6}"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2FDE29-156B-4166-BD96-6CA838239450}"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2BE724-33BD-4AB9-A918-B09240F004CD}"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B1BC7C-EB94-4184-80B8-E52B15BE3C0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25.xml"/><Relationship Id="rId2" Type="http://schemas.openxmlformats.org/officeDocument/2006/relationships/image" Target="../media/image10.png"/><Relationship Id="rId1" Type="http://schemas.openxmlformats.org/officeDocument/2006/relationships/tags" Target="../tags/tag24.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8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90.xml"/><Relationship Id="rId1"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91.xml"/><Relationship Id="rId1" Type="http://schemas.openxmlformats.org/officeDocument/2006/relationships/image" Target="../media/image3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93.xml"/><Relationship Id="rId1"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95.xml"/><Relationship Id="rId1"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97.xml"/><Relationship Id="rId1"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6.xml"/><Relationship Id="rId1" Type="http://schemas.openxmlformats.org/officeDocument/2006/relationships/image" Target="../media/image11.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0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1.xml"/><Relationship Id="rId1" Type="http://schemas.openxmlformats.org/officeDocument/2006/relationships/image" Target="../media/image35.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0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3.xml"/><Relationship Id="rId1" Type="http://schemas.openxmlformats.org/officeDocument/2006/relationships/image" Target="../media/image36.pn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04.xml"/><Relationship Id="rId2" Type="http://schemas.openxmlformats.org/officeDocument/2006/relationships/image" Target="../media/image38.png"/><Relationship Id="rId1"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5.xml"/><Relationship Id="rId1" Type="http://schemas.openxmlformats.org/officeDocument/2006/relationships/image" Target="../media/image39.pn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06.xml"/><Relationship Id="rId2" Type="http://schemas.openxmlformats.org/officeDocument/2006/relationships/image" Target="../media/image38.png"/><Relationship Id="rId1"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7.xml"/><Relationship Id="rId1" Type="http://schemas.openxmlformats.org/officeDocument/2006/relationships/image" Target="../media/image41.png"/></Relationships>
</file>

<file path=ppt/slides/_rels/slide29.xml.rels><?xml version="1.0" encoding="UTF-8" standalone="yes"?>
<Relationships xmlns="http://schemas.openxmlformats.org/package/2006/relationships"><Relationship Id="rId9" Type="http://schemas.openxmlformats.org/officeDocument/2006/relationships/tags" Target="../tags/tag116.xml"/><Relationship Id="rId8" Type="http://schemas.openxmlformats.org/officeDocument/2006/relationships/tags" Target="../tags/tag115.xml"/><Relationship Id="rId7" Type="http://schemas.openxmlformats.org/officeDocument/2006/relationships/tags" Target="../tags/tag114.xml"/><Relationship Id="rId6" Type="http://schemas.openxmlformats.org/officeDocument/2006/relationships/tags" Target="../tags/tag113.xml"/><Relationship Id="rId5" Type="http://schemas.openxmlformats.org/officeDocument/2006/relationships/tags" Target="../tags/tag112.xml"/><Relationship Id="rId4" Type="http://schemas.openxmlformats.org/officeDocument/2006/relationships/tags" Target="../tags/tag111.xml"/><Relationship Id="rId3" Type="http://schemas.openxmlformats.org/officeDocument/2006/relationships/tags" Target="../tags/tag110.xml"/><Relationship Id="rId2" Type="http://schemas.openxmlformats.org/officeDocument/2006/relationships/tags" Target="../tags/tag109.xml"/><Relationship Id="rId13" Type="http://schemas.openxmlformats.org/officeDocument/2006/relationships/slideLayout" Target="../slideLayouts/slideLayout5.xml"/><Relationship Id="rId12" Type="http://schemas.openxmlformats.org/officeDocument/2006/relationships/tags" Target="../tags/tag119.xml"/><Relationship Id="rId11" Type="http://schemas.openxmlformats.org/officeDocument/2006/relationships/tags" Target="../tags/tag118.xml"/><Relationship Id="rId10" Type="http://schemas.openxmlformats.org/officeDocument/2006/relationships/tags" Target="../tags/tag117.xml"/><Relationship Id="rId1" Type="http://schemas.openxmlformats.org/officeDocument/2006/relationships/tags" Target="../tags/tag108.xml"/></Relationships>
</file>

<file path=ppt/slides/_rels/slide3.xml.rels><?xml version="1.0" encoding="UTF-8" standalone="yes"?>
<Relationships xmlns="http://schemas.openxmlformats.org/package/2006/relationships"><Relationship Id="rId9" Type="http://schemas.openxmlformats.org/officeDocument/2006/relationships/tags" Target="../tags/tag35.xml"/><Relationship Id="rId8" Type="http://schemas.openxmlformats.org/officeDocument/2006/relationships/tags" Target="../tags/tag34.xml"/><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2" Type="http://schemas.openxmlformats.org/officeDocument/2006/relationships/slideLayout" Target="../slideLayouts/slideLayout5.xml"/><Relationship Id="rId21" Type="http://schemas.openxmlformats.org/officeDocument/2006/relationships/tags" Target="../tags/tag47.xml"/><Relationship Id="rId20" Type="http://schemas.openxmlformats.org/officeDocument/2006/relationships/tags" Target="../tags/tag46.xml"/><Relationship Id="rId2" Type="http://schemas.openxmlformats.org/officeDocument/2006/relationships/tags" Target="../tags/tag28.xml"/><Relationship Id="rId19" Type="http://schemas.openxmlformats.org/officeDocument/2006/relationships/tags" Target="../tags/tag45.xml"/><Relationship Id="rId18" Type="http://schemas.openxmlformats.org/officeDocument/2006/relationships/tags" Target="../tags/tag44.xml"/><Relationship Id="rId17" Type="http://schemas.openxmlformats.org/officeDocument/2006/relationships/tags" Target="../tags/tag43.xml"/><Relationship Id="rId16" Type="http://schemas.openxmlformats.org/officeDocument/2006/relationships/tags" Target="../tags/tag42.xml"/><Relationship Id="rId15" Type="http://schemas.openxmlformats.org/officeDocument/2006/relationships/tags" Target="../tags/tag41.xml"/><Relationship Id="rId14" Type="http://schemas.openxmlformats.org/officeDocument/2006/relationships/tags" Target="../tags/tag40.xml"/><Relationship Id="rId13" Type="http://schemas.openxmlformats.org/officeDocument/2006/relationships/tags" Target="../tags/tag39.xml"/><Relationship Id="rId12" Type="http://schemas.openxmlformats.org/officeDocument/2006/relationships/tags" Target="../tags/tag38.xml"/><Relationship Id="rId11" Type="http://schemas.openxmlformats.org/officeDocument/2006/relationships/tags" Target="../tags/tag37.xml"/><Relationship Id="rId10" Type="http://schemas.openxmlformats.org/officeDocument/2006/relationships/tags" Target="../tags/tag36.xml"/><Relationship Id="rId1" Type="http://schemas.openxmlformats.org/officeDocument/2006/relationships/tags" Target="../tags/tag27.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20.xml"/><Relationship Id="rId1"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21.xml"/><Relationship Id="rId1" Type="http://schemas.openxmlformats.org/officeDocument/2006/relationships/image" Target="../media/image43.png"/></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tags" Target="../tags/tag122.xml"/><Relationship Id="rId2" Type="http://schemas.openxmlformats.org/officeDocument/2006/relationships/image" Target="../media/image45.png"/><Relationship Id="rId1" Type="http://schemas.openxmlformats.org/officeDocument/2006/relationships/image" Target="../media/image44.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123.xml"/></Relationships>
</file>

<file path=ppt/slides/_rels/slide4.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image" Target="../media/image12.png"/><Relationship Id="rId18" Type="http://schemas.openxmlformats.org/officeDocument/2006/relationships/slideLayout" Target="../slideLayouts/slideLayout2.xml"/><Relationship Id="rId17" Type="http://schemas.openxmlformats.org/officeDocument/2006/relationships/tags" Target="../tags/tag63.xml"/><Relationship Id="rId16" Type="http://schemas.openxmlformats.org/officeDocument/2006/relationships/tags" Target="../tags/tag62.xml"/><Relationship Id="rId15" Type="http://schemas.openxmlformats.org/officeDocument/2006/relationships/tags" Target="../tags/tag61.xml"/><Relationship Id="rId14" Type="http://schemas.openxmlformats.org/officeDocument/2006/relationships/tags" Target="../tags/tag60.xml"/><Relationship Id="rId13" Type="http://schemas.openxmlformats.org/officeDocument/2006/relationships/tags" Target="../tags/tag59.xml"/><Relationship Id="rId12" Type="http://schemas.openxmlformats.org/officeDocument/2006/relationships/tags" Target="../tags/tag58.xml"/><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8.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4.xml"/></Relationships>
</file>

<file path=ppt/slides/_rels/slide6.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2" Type="http://schemas.openxmlformats.org/officeDocument/2006/relationships/slideLayout" Target="../slideLayouts/slideLayout5.xml"/><Relationship Id="rId21" Type="http://schemas.openxmlformats.org/officeDocument/2006/relationships/tags" Target="../tags/tag85.xml"/><Relationship Id="rId20" Type="http://schemas.openxmlformats.org/officeDocument/2006/relationships/tags" Target="../tags/tag84.xml"/><Relationship Id="rId2" Type="http://schemas.openxmlformats.org/officeDocument/2006/relationships/tags" Target="../tags/tag66.xml"/><Relationship Id="rId19" Type="http://schemas.openxmlformats.org/officeDocument/2006/relationships/tags" Target="../tags/tag83.xml"/><Relationship Id="rId18" Type="http://schemas.openxmlformats.org/officeDocument/2006/relationships/tags" Target="../tags/tag82.xml"/><Relationship Id="rId17" Type="http://schemas.openxmlformats.org/officeDocument/2006/relationships/tags" Target="../tags/tag81.xml"/><Relationship Id="rId16" Type="http://schemas.openxmlformats.org/officeDocument/2006/relationships/tags" Target="../tags/tag80.xml"/><Relationship Id="rId15" Type="http://schemas.openxmlformats.org/officeDocument/2006/relationships/tags" Target="../tags/tag79.xml"/><Relationship Id="rId14" Type="http://schemas.openxmlformats.org/officeDocument/2006/relationships/tags" Target="../tags/tag78.xml"/><Relationship Id="rId13" Type="http://schemas.openxmlformats.org/officeDocument/2006/relationships/tags" Target="../tags/tag77.xml"/><Relationship Id="rId12" Type="http://schemas.openxmlformats.org/officeDocument/2006/relationships/tags" Target="../tags/tag76.xml"/><Relationship Id="rId11" Type="http://schemas.openxmlformats.org/officeDocument/2006/relationships/tags" Target="../tags/tag75.xml"/><Relationship Id="rId10" Type="http://schemas.openxmlformats.org/officeDocument/2006/relationships/tags" Target="../tags/tag74.xml"/><Relationship Id="rId1" Type="http://schemas.openxmlformats.org/officeDocument/2006/relationships/tags" Target="../tags/tag65.xml"/></Relationships>
</file>

<file path=ppt/slides/_rels/slide7.xml.rels><?xml version="1.0" encoding="UTF-8" standalone="yes"?>
<Relationships xmlns="http://schemas.openxmlformats.org/package/2006/relationships"><Relationship Id="rId9" Type="http://schemas.openxmlformats.org/officeDocument/2006/relationships/tags" Target="../tags/tag86.xml"/><Relationship Id="rId8" Type="http://schemas.openxmlformats.org/officeDocument/2006/relationships/image" Target="../media/image20.png"/><Relationship Id="rId7" Type="http://schemas.openxmlformats.org/officeDocument/2006/relationships/image" Target="../media/image19.png"/><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0" Type="http://schemas.openxmlformats.org/officeDocument/2006/relationships/slideLayout" Target="../slideLayouts/slideLayout5.xml"/><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5.xml"/><Relationship Id="rId8" Type="http://schemas.openxmlformats.org/officeDocument/2006/relationships/tags" Target="../tags/tag87.xml"/><Relationship Id="rId7" Type="http://schemas.openxmlformats.org/officeDocument/2006/relationships/image" Target="../media/image27.png"/><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8.xml"/><Relationship Id="rId2" Type="http://schemas.openxmlformats.org/officeDocument/2006/relationships/image" Target="../media/image29.png"/><Relationship Id="rId1"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userDrawn="1"/>
        </p:nvSpPr>
        <p:spPr>
          <a:xfrm>
            <a:off x="3894455" y="3560445"/>
            <a:ext cx="1245870" cy="475615"/>
          </a:xfrm>
          <a:prstGeom prst="rect">
            <a:avLst/>
          </a:prstGeom>
          <a:noFill/>
        </p:spPr>
        <p:txBody>
          <a:bodyPr wrap="square" rtlCol="0">
            <a:spAutoFit/>
          </a:bodyPr>
          <a:lstStyle/>
          <a:p>
            <a:pPr algn="ctr"/>
            <a:r>
              <a:rPr lang="zh-CN" altLang="en-US" sz="2500">
                <a:solidFill>
                  <a:schemeClr val="accent1">
                    <a:lumMod val="75000"/>
                  </a:schemeClr>
                </a:solidFill>
                <a:latin typeface="思源黑体 CN Medium" panose="020B0600000000000000" charset="-122"/>
                <a:ea typeface="思源黑体 CN Medium" panose="020B0600000000000000" charset="-122"/>
                <a:sym typeface="+mn-ea"/>
              </a:rPr>
              <a:t>杨春虎</a:t>
            </a:r>
            <a:endParaRPr lang="zh-CN" altLang="en-US" sz="2500">
              <a:solidFill>
                <a:schemeClr val="accent1">
                  <a:lumMod val="75000"/>
                </a:schemeClr>
              </a:solidFill>
              <a:latin typeface="思源黑体 CN Medium" panose="020B0600000000000000" charset="-122"/>
              <a:ea typeface="思源黑体 CN Medium" panose="020B0600000000000000" charset="-122"/>
              <a:sym typeface="+mn-ea"/>
            </a:endParaRPr>
          </a:p>
        </p:txBody>
      </p:sp>
      <p:sp>
        <p:nvSpPr>
          <p:cNvPr id="11" name="文本框 10"/>
          <p:cNvSpPr txBox="1"/>
          <p:nvPr userDrawn="1"/>
        </p:nvSpPr>
        <p:spPr>
          <a:xfrm>
            <a:off x="5140325" y="3541395"/>
            <a:ext cx="3335020" cy="583565"/>
          </a:xfrm>
          <a:prstGeom prst="rect">
            <a:avLst/>
          </a:prstGeom>
          <a:noFill/>
        </p:spPr>
        <p:txBody>
          <a:bodyPr wrap="square" rtlCol="0">
            <a:spAutoFit/>
          </a:bodyPr>
          <a:lstStyle/>
          <a:p>
            <a:pPr algn="l"/>
            <a:r>
              <a:rPr lang="zh-CN" altLang="en-US" sz="1600">
                <a:solidFill>
                  <a:schemeClr val="accent1">
                    <a:lumMod val="75000"/>
                  </a:schemeClr>
                </a:solidFill>
                <a:latin typeface="思源黑体 CN Medium" panose="020B0600000000000000" charset="-122"/>
                <a:ea typeface="思源黑体 CN Medium" panose="020B0600000000000000" charset="-122"/>
                <a:cs typeface="思源黑体 CN Medium" panose="020B0600000000000000" charset="-122"/>
                <a:sym typeface="+mn-ea"/>
              </a:rPr>
              <a:t>投顾执业编号:A1120619100003</a:t>
            </a:r>
            <a:endParaRPr lang="zh-CN" altLang="en-US" sz="1600">
              <a:solidFill>
                <a:schemeClr val="accent1">
                  <a:lumMod val="75000"/>
                </a:schemeClr>
              </a:solidFill>
              <a:latin typeface="思源黑体 CN Medium" panose="020B0600000000000000" charset="-122"/>
              <a:ea typeface="思源黑体 CN Medium" panose="020B0600000000000000" charset="-122"/>
              <a:cs typeface="思源黑体 CN Medium" panose="020B0600000000000000" charset="-122"/>
              <a:sym typeface="+mn-ea"/>
            </a:endParaRPr>
          </a:p>
          <a:p>
            <a:pPr algn="l"/>
            <a:r>
              <a:rPr lang="zh-CN" altLang="en-US" sz="1600">
                <a:solidFill>
                  <a:schemeClr val="accent1">
                    <a:lumMod val="75000"/>
                  </a:schemeClr>
                </a:solidFill>
                <a:latin typeface="思源黑体 CN Medium" panose="020B0600000000000000" charset="-122"/>
                <a:ea typeface="思源黑体 CN Medium" panose="020B0600000000000000" charset="-122"/>
                <a:cs typeface="思源黑体 CN Medium" panose="020B0600000000000000" charset="-122"/>
                <a:sym typeface="+mn-ea"/>
              </a:rPr>
              <a:t>基金从业编号</a:t>
            </a:r>
            <a:r>
              <a:rPr lang="en-US" altLang="zh-CN" sz="1600">
                <a:solidFill>
                  <a:schemeClr val="accent1">
                    <a:lumMod val="75000"/>
                  </a:schemeClr>
                </a:solidFill>
                <a:latin typeface="思源黑体 CN Medium" panose="020B0600000000000000" charset="-122"/>
                <a:ea typeface="思源黑体 CN Medium" panose="020B0600000000000000" charset="-122"/>
                <a:cs typeface="思源黑体 CN Medium" panose="020B0600000000000000" charset="-122"/>
                <a:sym typeface="+mn-ea"/>
              </a:rPr>
              <a:t>:A20250618011797</a:t>
            </a:r>
            <a:endParaRPr lang="en-US" altLang="zh-CN" sz="1600">
              <a:solidFill>
                <a:schemeClr val="accent1">
                  <a:lumMod val="75000"/>
                </a:schemeClr>
              </a:solidFill>
              <a:latin typeface="思源黑体 CN Medium" panose="020B0600000000000000" charset="-122"/>
              <a:ea typeface="思源黑体 CN Medium" panose="020B0600000000000000" charset="-122"/>
              <a:cs typeface="思源黑体 CN Medium" panose="020B0600000000000000" charset="-122"/>
              <a:sym typeface="+mn-ea"/>
            </a:endParaRPr>
          </a:p>
        </p:txBody>
      </p:sp>
      <p:sp>
        <p:nvSpPr>
          <p:cNvPr id="12" name="文本框 11"/>
          <p:cNvSpPr txBox="1"/>
          <p:nvPr userDrawn="1"/>
        </p:nvSpPr>
        <p:spPr>
          <a:xfrm>
            <a:off x="1938655" y="4160520"/>
            <a:ext cx="5998210" cy="1322070"/>
          </a:xfrm>
          <a:prstGeom prst="rect">
            <a:avLst/>
          </a:prstGeom>
          <a:noFill/>
        </p:spPr>
        <p:txBody>
          <a:bodyPr wrap="square" rtlCol="0">
            <a:spAutoFit/>
          </a:bodyPr>
          <a:lstStyle/>
          <a:p>
            <a:pPr algn="just" fontAlgn="auto">
              <a:lnSpc>
                <a:spcPct val="125000"/>
              </a:lnSpc>
            </a:pPr>
            <a:r>
              <a:rPr lang="zh-CN" altLang="en-US" sz="1600">
                <a:solidFill>
                  <a:schemeClr val="tx1">
                    <a:lumMod val="75000"/>
                    <a:lumOff val="25000"/>
                  </a:schemeClr>
                </a:solidFill>
                <a:latin typeface="思源黑体 CN Normal" panose="020B0400000000000000" pitchFamily="34" charset="-122"/>
                <a:ea typeface="思源黑体 CN Normal" panose="020B0400000000000000" pitchFamily="34" charset="-122"/>
                <a:cs typeface="思源黑体 CN Normal" panose="020B0400000000000000" pitchFamily="34" charset="-122"/>
                <a:sym typeface="+mn-ea"/>
              </a:rPr>
              <a:t>经传多赢投研总监／软件产品架构师， 北京大学金融系毕业， 从业十余年，坚持以资金推动论为研究核心，形成了以机构思路选股，游资思路跟踪的稳健投资模型。独创双龙战法，机构分析战法等软件经典战法，深受广大用户的喜爱。</a:t>
            </a:r>
            <a:endParaRPr lang="zh-CN" altLang="en-US" sz="1600">
              <a:solidFill>
                <a:schemeClr val="tx1">
                  <a:lumMod val="75000"/>
                  <a:lumOff val="25000"/>
                </a:schemeClr>
              </a:solidFill>
              <a:latin typeface="思源黑体 CN Normal" panose="020B0400000000000000" pitchFamily="34" charset="-122"/>
              <a:ea typeface="思源黑体 CN Normal" panose="020B0400000000000000" pitchFamily="34" charset="-122"/>
              <a:cs typeface="思源黑体 CN Normal" panose="020B0400000000000000" pitchFamily="34" charset="-122"/>
              <a:sym typeface="+mn-ea"/>
            </a:endParaRPr>
          </a:p>
        </p:txBody>
      </p:sp>
      <p:sp>
        <p:nvSpPr>
          <p:cNvPr id="2" name="文本框 1"/>
          <p:cNvSpPr txBox="1"/>
          <p:nvPr/>
        </p:nvSpPr>
        <p:spPr>
          <a:xfrm>
            <a:off x="1276350" y="1181735"/>
            <a:ext cx="6313170" cy="2003425"/>
          </a:xfrm>
          <a:prstGeom prst="rect">
            <a:avLst/>
          </a:prstGeom>
          <a:noFill/>
        </p:spPr>
        <p:txBody>
          <a:bodyPr wrap="square" rtlCol="0">
            <a:noAutofit/>
          </a:bodyPr>
          <a:lstStyle/>
          <a:p>
            <a:pPr algn="l">
              <a:lnSpc>
                <a:spcPct val="90000"/>
              </a:lnSpc>
            </a:pPr>
            <a:r>
              <a:rPr lang="zh-CN" sz="7200" dirty="0" smtClean="0">
                <a:solidFill>
                  <a:schemeClr val="bg1"/>
                </a:solidFill>
                <a:latin typeface="思源黑体 CN Bold" panose="020B0800000000000000" charset="-122"/>
                <a:ea typeface="思源黑体 CN Bold" panose="020B0800000000000000" charset="-122"/>
                <a:cs typeface="思源黑体 CN Medium" panose="020B0600000000000000" charset="-122"/>
              </a:rPr>
              <a:t>大盘分析系列</a:t>
            </a:r>
            <a:endParaRPr lang="zh-CN" sz="7200" dirty="0">
              <a:solidFill>
                <a:schemeClr val="bg1"/>
              </a:solidFill>
              <a:latin typeface="思源黑体 CN Bold" panose="020B0800000000000000" charset="-122"/>
              <a:ea typeface="思源黑体 CN Bold" panose="020B0800000000000000" charset="-122"/>
              <a:cs typeface="思源黑体 CN Medium" panose="020B0600000000000000" charset="-122"/>
            </a:endParaRPr>
          </a:p>
        </p:txBody>
      </p:sp>
      <p:sp>
        <p:nvSpPr>
          <p:cNvPr id="3" name="文本框 2"/>
          <p:cNvSpPr txBox="1"/>
          <p:nvPr userDrawn="1"/>
        </p:nvSpPr>
        <p:spPr>
          <a:xfrm>
            <a:off x="1205230" y="3541395"/>
            <a:ext cx="2689225" cy="491490"/>
          </a:xfrm>
          <a:prstGeom prst="rect">
            <a:avLst/>
          </a:prstGeom>
          <a:noFill/>
        </p:spPr>
        <p:txBody>
          <a:bodyPr wrap="square" rtlCol="0">
            <a:spAutoFit/>
          </a:bodyPr>
          <a:lstStyle/>
          <a:p>
            <a:r>
              <a:rPr lang="en-US" sz="2600" dirty="0" smtClean="0">
                <a:solidFill>
                  <a:srgbClr val="915C09"/>
                </a:solidFill>
                <a:latin typeface="思源黑体 CN Medium" panose="020B0600000000000000" charset="-122"/>
                <a:ea typeface="思源黑体 CN Medium" panose="020B0600000000000000" charset="-122"/>
                <a:sym typeface="+mn-ea"/>
              </a:rPr>
              <a:t>08</a:t>
            </a:r>
            <a:r>
              <a:rPr sz="2600" dirty="0" smtClean="0">
                <a:solidFill>
                  <a:srgbClr val="915C09"/>
                </a:solidFill>
                <a:latin typeface="思源黑体 CN Medium" panose="020B0600000000000000" charset="-122"/>
                <a:ea typeface="思源黑体 CN Medium" panose="020B0600000000000000" charset="-122"/>
                <a:sym typeface="+mn-ea"/>
              </a:rPr>
              <a:t>月</a:t>
            </a:r>
            <a:r>
              <a:rPr lang="en-US" sz="2600" dirty="0" smtClean="0">
                <a:solidFill>
                  <a:srgbClr val="915C09"/>
                </a:solidFill>
                <a:latin typeface="思源黑体 CN Medium" panose="020B0600000000000000" charset="-122"/>
                <a:ea typeface="思源黑体 CN Medium" panose="020B0600000000000000" charset="-122"/>
                <a:sym typeface="+mn-ea"/>
              </a:rPr>
              <a:t>13</a:t>
            </a:r>
            <a:r>
              <a:rPr sz="2600" dirty="0" smtClean="0">
                <a:solidFill>
                  <a:srgbClr val="915C09"/>
                </a:solidFill>
                <a:latin typeface="思源黑体 CN Medium" panose="020B0600000000000000" charset="-122"/>
                <a:ea typeface="思源黑体 CN Medium" panose="020B0600000000000000" charset="-122"/>
                <a:sym typeface="+mn-ea"/>
              </a:rPr>
              <a:t>日 </a:t>
            </a:r>
            <a:r>
              <a:rPr lang="en-US" sz="2600" dirty="0">
                <a:solidFill>
                  <a:srgbClr val="915C09"/>
                </a:solidFill>
                <a:latin typeface="思源黑体 CN Medium" panose="020B0600000000000000" charset="-122"/>
                <a:ea typeface="思源黑体 CN Medium" panose="020B0600000000000000" charset="-122"/>
                <a:sym typeface="+mn-ea"/>
              </a:rPr>
              <a:t>20:15</a:t>
            </a:r>
            <a:endParaRPr sz="2600" dirty="0">
              <a:solidFill>
                <a:srgbClr val="915C09"/>
              </a:solidFill>
              <a:latin typeface="思源黑体 CN Medium" panose="020B0600000000000000" charset="-122"/>
              <a:ea typeface="思源黑体 CN Medium" panose="020B0600000000000000" charset="-122"/>
              <a:sym typeface="+mn-ea"/>
            </a:endParaRPr>
          </a:p>
        </p:txBody>
      </p:sp>
      <p:pic>
        <p:nvPicPr>
          <p:cNvPr id="25" name="图片 24" descr="图层 22"/>
          <p:cNvPicPr>
            <a:picLocks noChangeAspect="1"/>
          </p:cNvPicPr>
          <p:nvPr>
            <p:custDataLst>
              <p:tags r:id="rId1"/>
            </p:custDataLst>
          </p:nvPr>
        </p:nvPicPr>
        <p:blipFill>
          <a:blip r:embed="rId2"/>
          <a:stretch>
            <a:fillRect/>
          </a:stretch>
        </p:blipFill>
        <p:spPr>
          <a:xfrm>
            <a:off x="7958455" y="1109980"/>
            <a:ext cx="3730625" cy="4674235"/>
          </a:xfrm>
          <a:prstGeom prst="rect">
            <a:avLst/>
          </a:prstGeom>
        </p:spPr>
      </p:pic>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1104265" y="2071370"/>
            <a:ext cx="3199130" cy="10147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PART </a:t>
            </a:r>
            <a:r>
              <a:rPr kumimoji="0" lang="zh-CN" altLang="en-US"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0</a:t>
            </a:r>
            <a:r>
              <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2</a:t>
            </a:r>
            <a:endPar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endParaRPr>
          </a:p>
        </p:txBody>
      </p:sp>
      <p:sp>
        <p:nvSpPr>
          <p:cNvPr id="14" name="文本框 13"/>
          <p:cNvSpPr txBox="1"/>
          <p:nvPr userDrawn="1"/>
        </p:nvSpPr>
        <p:spPr>
          <a:xfrm>
            <a:off x="1104265" y="2335530"/>
            <a:ext cx="9839325" cy="3747135"/>
          </a:xfrm>
          <a:prstGeom prst="rect">
            <a:avLst/>
          </a:prstGeom>
          <a:noFill/>
        </p:spPr>
        <p:txBody>
          <a:bodyPr wrap="square" rtlCol="0">
            <a:spAutoFit/>
          </a:bodyPr>
          <a:lstStyle/>
          <a:p>
            <a:pPr algn="l">
              <a:lnSpc>
                <a:spcPct val="180000"/>
              </a:lnSpc>
            </a:pPr>
            <a:r>
              <a:rPr lang="zh-CN" altLang="en-US" sz="66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五彩</a:t>
            </a:r>
            <a:r>
              <a:rPr lang="en-US" altLang="zh-CN" sz="66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K</a:t>
            </a:r>
            <a:r>
              <a:rPr lang="zh-CN" altLang="en-US" sz="66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线，阶段状态</a:t>
            </a:r>
            <a:endParaRPr lang="zh-CN" altLang="en-US" sz="66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a:p>
            <a:pPr algn="l">
              <a:lnSpc>
                <a:spcPct val="180000"/>
              </a:lnSpc>
            </a:pPr>
            <a:endParaRPr lang="zh-CN" altLang="en-US" sz="6600" b="1"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大盘分析的重要性</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pic>
        <p:nvPicPr>
          <p:cNvPr id="3" name="图片 2"/>
          <p:cNvPicPr>
            <a:picLocks noChangeAspect="1"/>
          </p:cNvPicPr>
          <p:nvPr/>
        </p:nvPicPr>
        <p:blipFill>
          <a:blip r:embed="rId1"/>
          <a:stretch>
            <a:fillRect/>
          </a:stretch>
        </p:blipFill>
        <p:spPr>
          <a:xfrm>
            <a:off x="3683571" y="1271483"/>
            <a:ext cx="7704026" cy="4060664"/>
          </a:xfrm>
          <a:prstGeom prst="rect">
            <a:avLst/>
          </a:prstGeom>
        </p:spPr>
      </p:pic>
      <p:sp>
        <p:nvSpPr>
          <p:cNvPr id="4" name="矩形 3"/>
          <p:cNvSpPr/>
          <p:nvPr/>
        </p:nvSpPr>
        <p:spPr>
          <a:xfrm>
            <a:off x="454215" y="1151710"/>
            <a:ext cx="3229355" cy="4185248"/>
          </a:xfrm>
          <a:prstGeom prst="rect">
            <a:avLst/>
          </a:prstGeom>
        </p:spPr>
        <p:txBody>
          <a:bodyPr wrap="square">
            <a:spAutoFit/>
          </a:bodyPr>
          <a:lstStyle/>
          <a:p>
            <a:pPr>
              <a:lnSpc>
                <a:spcPct val="120000"/>
              </a:lnSpc>
              <a:spcBef>
                <a:spcPct val="20000"/>
              </a:spcBef>
              <a:buClr>
                <a:schemeClr val="accent1"/>
              </a:buClr>
              <a:buFont typeface="Wingdings" panose="05000000000000000000" pitchFamily="2" charset="2"/>
              <a:buChar char="n"/>
            </a:pPr>
            <a:r>
              <a:rPr lang="zh-CN" altLang="en-US" sz="2000" dirty="0">
                <a:latin typeface="微软雅黑" panose="020B0503020204020204" pitchFamily="34" charset="-122"/>
                <a:ea typeface="微软雅黑" panose="020B0503020204020204" pitchFamily="34" charset="-122"/>
              </a:rPr>
              <a:t>趋势判断：从实战的角度来讲，大盘对于个股而言只有一个观点，那就是能不能做？</a:t>
            </a:r>
            <a:endParaRPr lang="zh-CN" altLang="en-US" sz="2000" dirty="0">
              <a:latin typeface="微软雅黑" panose="020B0503020204020204" pitchFamily="34" charset="-122"/>
              <a:ea typeface="微软雅黑" panose="020B0503020204020204" pitchFamily="34" charset="-122"/>
            </a:endParaRPr>
          </a:p>
          <a:p>
            <a:pPr>
              <a:lnSpc>
                <a:spcPct val="120000"/>
              </a:lnSpc>
              <a:spcBef>
                <a:spcPct val="20000"/>
              </a:spcBef>
              <a:buClr>
                <a:schemeClr val="accent1"/>
              </a:buClr>
              <a:buFont typeface="Wingdings" panose="05000000000000000000" pitchFamily="2" charset="2"/>
              <a:buChar char="n"/>
            </a:pPr>
            <a:r>
              <a:rPr lang="zh-CN" altLang="en-US" sz="2000" dirty="0">
                <a:latin typeface="微软雅黑" panose="020B0503020204020204" pitchFamily="34" charset="-122"/>
                <a:ea typeface="微软雅黑" panose="020B0503020204020204" pitchFamily="34" charset="-122"/>
              </a:rPr>
              <a:t>判断基础：上证综合指数、深圳成份指数都是加权指数，权重股票的权重系数会导致指数不能真正反映沪深</a:t>
            </a:r>
            <a:r>
              <a:rPr lang="en-US" altLang="zh-CN" sz="2000" dirty="0">
                <a:latin typeface="微软雅黑" panose="020B0503020204020204" pitchFamily="34" charset="-122"/>
                <a:ea typeface="微软雅黑" panose="020B0503020204020204" pitchFamily="34" charset="-122"/>
              </a:rPr>
              <a:t>A</a:t>
            </a:r>
            <a:r>
              <a:rPr lang="zh-CN" altLang="en-US" sz="2000" dirty="0">
                <a:latin typeface="微软雅黑" panose="020B0503020204020204" pitchFamily="34" charset="-122"/>
                <a:ea typeface="微软雅黑" panose="020B0503020204020204" pitchFamily="34" charset="-122"/>
              </a:rPr>
              <a:t>股的股价趋势，不加权平均股价则可以直接反映市场的平均波动幅度。</a:t>
            </a:r>
            <a:endParaRPr lang="zh-CN" altLang="en-US" sz="2000" dirty="0">
              <a:latin typeface="微软雅黑" panose="020B0503020204020204" pitchFamily="34" charset="-122"/>
              <a:ea typeface="微软雅黑" panose="020B0503020204020204" pitchFamily="34" charset="-122"/>
            </a:endParaRPr>
          </a:p>
        </p:txBody>
      </p:sp>
      <p:sp>
        <p:nvSpPr>
          <p:cNvPr id="26" name="WordArt 4"/>
          <p:cNvSpPr>
            <a:spLocks noChangeArrowheads="1" noChangeShapeType="1" noTextEdit="1"/>
          </p:cNvSpPr>
          <p:nvPr/>
        </p:nvSpPr>
        <p:spPr bwMode="auto">
          <a:xfrm>
            <a:off x="2000584" y="5706290"/>
            <a:ext cx="8190832" cy="430374"/>
          </a:xfrm>
          <a:prstGeom prst="rect">
            <a:avLst/>
          </a:prstGeom>
        </p:spPr>
        <p:txBody>
          <a:bodyPr wrap="square">
            <a:spAutoFit/>
          </a:bodyPr>
          <a:lstStyle/>
          <a:p>
            <a:pPr algn="ctr">
              <a:lnSpc>
                <a:spcPct val="120000"/>
              </a:lnSpc>
              <a:spcBef>
                <a:spcPct val="20000"/>
              </a:spcBef>
              <a:buClr>
                <a:schemeClr val="accent1"/>
              </a:buClr>
            </a:pPr>
            <a:r>
              <a:rPr lang="zh-CN" altLang="en-US" sz="2000" b="1" dirty="0">
                <a:latin typeface="微软雅黑" panose="020B0503020204020204" pitchFamily="34" charset="-122"/>
                <a:ea typeface="微软雅黑" panose="020B0503020204020204" pitchFamily="34" charset="-122"/>
              </a:rPr>
              <a:t>通过真正反映个股股价涨跌实质的平均股价来判断市场的趋势方向。</a:t>
            </a:r>
            <a:endParaRPr lang="zh-CN" altLang="en-US" sz="2000" b="1" dirty="0">
              <a:latin typeface="微软雅黑" panose="020B0503020204020204" pitchFamily="34" charset="-122"/>
              <a:ea typeface="微软雅黑" panose="020B0503020204020204" pitchFamily="34" charset="-122"/>
            </a:endParaRPr>
          </a:p>
        </p:txBody>
      </p:sp>
    </p:spTree>
    <p:custDataLst>
      <p:tags r:id="rId2"/>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a:solidFill>
                  <a:schemeClr val="bg1"/>
                </a:solidFill>
                <a:uFillTx/>
                <a:latin typeface="思源黑体 CN Medium" panose="020B0600000000000000" charset="-122"/>
                <a:ea typeface="思源黑体 CN Medium" panose="020B0600000000000000" charset="-122"/>
                <a:sym typeface="+mn-ea"/>
              </a:rPr>
              <a:t>区域机会与风险识别</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grpSp>
        <p:nvGrpSpPr>
          <p:cNvPr id="4" name="组合 3"/>
          <p:cNvGrpSpPr/>
          <p:nvPr/>
        </p:nvGrpSpPr>
        <p:grpSpPr>
          <a:xfrm>
            <a:off x="696595" y="737235"/>
            <a:ext cx="10654030" cy="5542915"/>
            <a:chOff x="904009" y="918463"/>
            <a:chExt cx="7335982" cy="3866674"/>
          </a:xfrm>
        </p:grpSpPr>
        <p:pic>
          <p:nvPicPr>
            <p:cNvPr id="5" name="图片 4"/>
            <p:cNvPicPr>
              <a:picLocks noChangeAspect="1"/>
            </p:cNvPicPr>
            <p:nvPr/>
          </p:nvPicPr>
          <p:blipFill>
            <a:blip r:embed="rId1"/>
            <a:stretch>
              <a:fillRect/>
            </a:stretch>
          </p:blipFill>
          <p:spPr>
            <a:xfrm>
              <a:off x="904009" y="918463"/>
              <a:ext cx="7335982" cy="3866674"/>
            </a:xfrm>
            <a:prstGeom prst="rect">
              <a:avLst/>
            </a:prstGeom>
          </p:spPr>
        </p:pic>
        <p:sp>
          <p:nvSpPr>
            <p:cNvPr id="7" name="对话气泡: 圆角矩形 4"/>
            <p:cNvSpPr/>
            <p:nvPr/>
          </p:nvSpPr>
          <p:spPr>
            <a:xfrm>
              <a:off x="1993839" y="1798490"/>
              <a:ext cx="795769" cy="275590"/>
            </a:xfrm>
            <a:prstGeom prst="wedgeRoundRectCallout">
              <a:avLst>
                <a:gd name="adj1" fmla="val 48366"/>
                <a:gd name="adj2" fmla="val 12515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短线区域</a:t>
              </a:r>
              <a:endParaRPr lang="zh-CN" altLang="en-US" sz="1050" dirty="0"/>
            </a:p>
          </p:txBody>
        </p:sp>
        <p:sp>
          <p:nvSpPr>
            <p:cNvPr id="11" name="对话气泡: 圆角矩形 5"/>
            <p:cNvSpPr/>
            <p:nvPr/>
          </p:nvSpPr>
          <p:spPr>
            <a:xfrm>
              <a:off x="3049206" y="1368043"/>
              <a:ext cx="795769" cy="275590"/>
            </a:xfrm>
            <a:prstGeom prst="wedgeRoundRectCallout">
              <a:avLst>
                <a:gd name="adj1" fmla="val 48366"/>
                <a:gd name="adj2" fmla="val 12515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中线区域</a:t>
              </a:r>
              <a:endParaRPr lang="zh-CN" altLang="en-US" sz="1050" dirty="0"/>
            </a:p>
          </p:txBody>
        </p:sp>
        <p:sp>
          <p:nvSpPr>
            <p:cNvPr id="12" name="对话气泡: 圆角矩形 6"/>
            <p:cNvSpPr/>
            <p:nvPr/>
          </p:nvSpPr>
          <p:spPr>
            <a:xfrm>
              <a:off x="4648200" y="1437562"/>
              <a:ext cx="795769" cy="275590"/>
            </a:xfrm>
            <a:prstGeom prst="wedgeRoundRectCallout">
              <a:avLst>
                <a:gd name="adj1" fmla="val -68457"/>
                <a:gd name="adj2" fmla="val 5049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系统性风险区域</a:t>
              </a:r>
              <a:endParaRPr lang="zh-CN" altLang="en-US" sz="1050" dirty="0"/>
            </a:p>
          </p:txBody>
        </p:sp>
        <p:sp>
          <p:nvSpPr>
            <p:cNvPr id="24" name="对话气泡: 圆角矩形 7"/>
            <p:cNvSpPr/>
            <p:nvPr/>
          </p:nvSpPr>
          <p:spPr>
            <a:xfrm>
              <a:off x="5571345" y="1994503"/>
              <a:ext cx="795769" cy="275590"/>
            </a:xfrm>
            <a:prstGeom prst="wedgeRoundRectCallout">
              <a:avLst>
                <a:gd name="adj1" fmla="val -68457"/>
                <a:gd name="adj2" fmla="val 5049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风险区域</a:t>
              </a:r>
              <a:endParaRPr lang="zh-CN" altLang="en-US" sz="1050" dirty="0"/>
            </a:p>
          </p:txBody>
        </p:sp>
        <p:sp>
          <p:nvSpPr>
            <p:cNvPr id="25" name="对话气泡: 圆角矩形 8"/>
            <p:cNvSpPr/>
            <p:nvPr/>
          </p:nvSpPr>
          <p:spPr>
            <a:xfrm>
              <a:off x="4385997" y="2714005"/>
              <a:ext cx="795769" cy="275590"/>
            </a:xfrm>
            <a:prstGeom prst="wedgeRoundRectCallout">
              <a:avLst>
                <a:gd name="adj1" fmla="val 39748"/>
                <a:gd name="adj2" fmla="val -11263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超跌区域</a:t>
              </a:r>
              <a:endParaRPr lang="zh-CN" altLang="en-US" sz="1050" dirty="0"/>
            </a:p>
          </p:txBody>
        </p:sp>
        <p:sp>
          <p:nvSpPr>
            <p:cNvPr id="26" name="文本框 25"/>
            <p:cNvSpPr txBox="1"/>
            <p:nvPr/>
          </p:nvSpPr>
          <p:spPr>
            <a:xfrm>
              <a:off x="5026803" y="3569000"/>
              <a:ext cx="2613366" cy="815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1400" dirty="0">
                  <a:solidFill>
                    <a:schemeClr val="bg1"/>
                  </a:solidFill>
                </a:rPr>
                <a:t>风险区域：市场整体风险大于机会。</a:t>
              </a:r>
              <a:endParaRPr lang="en-US" altLang="zh-CN" sz="1400" dirty="0">
                <a:solidFill>
                  <a:schemeClr val="bg1"/>
                </a:solidFill>
              </a:endParaRPr>
            </a:p>
            <a:p>
              <a:r>
                <a:rPr lang="zh-CN" altLang="en-US" sz="1400" dirty="0">
                  <a:solidFill>
                    <a:schemeClr val="bg1"/>
                  </a:solidFill>
                </a:rPr>
                <a:t>短线区域：跟踪短线上涨的股票。</a:t>
              </a:r>
              <a:endParaRPr lang="en-US" altLang="zh-CN" sz="1400" dirty="0">
                <a:solidFill>
                  <a:schemeClr val="bg1"/>
                </a:solidFill>
              </a:endParaRPr>
            </a:p>
            <a:p>
              <a:r>
                <a:rPr lang="zh-CN" altLang="en-US" sz="1400" dirty="0">
                  <a:solidFill>
                    <a:schemeClr val="bg1"/>
                  </a:solidFill>
                </a:rPr>
                <a:t>中线区域：跟踪中线上涨的股票短线机会。</a:t>
              </a:r>
              <a:endParaRPr lang="en-US" altLang="zh-CN" sz="1400" dirty="0">
                <a:solidFill>
                  <a:schemeClr val="bg1"/>
                </a:solidFill>
              </a:endParaRPr>
            </a:p>
            <a:p>
              <a:r>
                <a:rPr lang="zh-CN" altLang="en-US" sz="1400" dirty="0">
                  <a:solidFill>
                    <a:schemeClr val="bg1"/>
                  </a:solidFill>
                </a:rPr>
                <a:t>超跌区域：市场整体进入超跌随时反弹区域。</a:t>
              </a:r>
              <a:endParaRPr lang="en-US" altLang="zh-CN" sz="1400" dirty="0">
                <a:solidFill>
                  <a:schemeClr val="bg1"/>
                </a:solidFill>
              </a:endParaRPr>
            </a:p>
            <a:p>
              <a:r>
                <a:rPr lang="zh-CN" altLang="en-US" sz="1400" dirty="0">
                  <a:solidFill>
                    <a:schemeClr val="bg1"/>
                  </a:solidFill>
                </a:rPr>
                <a:t>系统性风险：资金大量逃离，风险将至。</a:t>
              </a:r>
              <a:endParaRPr lang="zh-CN" altLang="en-US" sz="1400" dirty="0">
                <a:solidFill>
                  <a:schemeClr val="bg1"/>
                </a:solidFill>
              </a:endParaRPr>
            </a:p>
          </p:txBody>
        </p:sp>
      </p:grpSp>
    </p:spTree>
    <p:custDataLst>
      <p:tags r:id="rId2"/>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1104265" y="2071370"/>
            <a:ext cx="3199130" cy="10147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PART </a:t>
            </a:r>
            <a:r>
              <a:rPr kumimoji="0" lang="zh-CN" altLang="en-US"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0</a:t>
            </a:r>
            <a:r>
              <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3</a:t>
            </a:r>
            <a:endPar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endParaRPr>
          </a:p>
        </p:txBody>
      </p:sp>
      <p:sp>
        <p:nvSpPr>
          <p:cNvPr id="14" name="文本框 13"/>
          <p:cNvSpPr txBox="1"/>
          <p:nvPr userDrawn="1"/>
        </p:nvSpPr>
        <p:spPr>
          <a:xfrm>
            <a:off x="1104265" y="2335530"/>
            <a:ext cx="9839325" cy="1918970"/>
          </a:xfrm>
          <a:prstGeom prst="rect">
            <a:avLst/>
          </a:prstGeom>
          <a:noFill/>
        </p:spPr>
        <p:txBody>
          <a:bodyPr wrap="square" rtlCol="0">
            <a:spAutoFit/>
          </a:bodyPr>
          <a:lstStyle/>
          <a:p>
            <a:pPr algn="l">
              <a:lnSpc>
                <a:spcPct val="180000"/>
              </a:lnSpc>
            </a:pPr>
            <a:r>
              <a:rPr lang="zh-CN" altLang="en-US" sz="66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牛线熊线，趋势波段</a:t>
            </a:r>
            <a:endParaRPr lang="zh-CN" altLang="en-US" sz="6600" b="1"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牛熊线的趋势应用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grpSp>
        <p:nvGrpSpPr>
          <p:cNvPr id="3" name="组合 2"/>
          <p:cNvGrpSpPr/>
          <p:nvPr/>
        </p:nvGrpSpPr>
        <p:grpSpPr>
          <a:xfrm>
            <a:off x="1087590" y="919052"/>
            <a:ext cx="10016819" cy="4291303"/>
            <a:chOff x="34925" y="1746250"/>
            <a:chExt cx="9051925" cy="3914775"/>
          </a:xfrm>
        </p:grpSpPr>
        <p:pic>
          <p:nvPicPr>
            <p:cNvPr id="4" name="Picture 18"/>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7150" y="1746250"/>
              <a:ext cx="9029700" cy="391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Freeform 21"/>
            <p:cNvSpPr/>
            <p:nvPr/>
          </p:nvSpPr>
          <p:spPr bwMode="auto">
            <a:xfrm>
              <a:off x="34925" y="2239963"/>
              <a:ext cx="8569325" cy="3287712"/>
            </a:xfrm>
            <a:custGeom>
              <a:avLst/>
              <a:gdLst>
                <a:gd name="T0" fmla="*/ 0 w 5398"/>
                <a:gd name="T1" fmla="*/ 2147483646 h 2071"/>
                <a:gd name="T2" fmla="*/ 2147483646 w 5398"/>
                <a:gd name="T3" fmla="*/ 2147483646 h 2071"/>
                <a:gd name="T4" fmla="*/ 2147483646 w 5398"/>
                <a:gd name="T5" fmla="*/ 2147483646 h 2071"/>
                <a:gd name="T6" fmla="*/ 2147483646 w 5398"/>
                <a:gd name="T7" fmla="*/ 2147483646 h 2071"/>
                <a:gd name="T8" fmla="*/ 2147483646 w 5398"/>
                <a:gd name="T9" fmla="*/ 2147483646 h 2071"/>
                <a:gd name="T10" fmla="*/ 2147483646 w 5398"/>
                <a:gd name="T11" fmla="*/ 2147483646 h 2071"/>
                <a:gd name="T12" fmla="*/ 2147483646 w 5398"/>
                <a:gd name="T13" fmla="*/ 2147483646 h 2071"/>
                <a:gd name="T14" fmla="*/ 2147483646 w 5398"/>
                <a:gd name="T15" fmla="*/ 2147483646 h 2071"/>
                <a:gd name="T16" fmla="*/ 2147483646 w 5398"/>
                <a:gd name="T17" fmla="*/ 2147483646 h 2071"/>
                <a:gd name="T18" fmla="*/ 2147483646 w 5398"/>
                <a:gd name="T19" fmla="*/ 2147483646 h 2071"/>
                <a:gd name="T20" fmla="*/ 2147483646 w 5398"/>
                <a:gd name="T21" fmla="*/ 2147483646 h 2071"/>
                <a:gd name="T22" fmla="*/ 2147483646 w 5398"/>
                <a:gd name="T23" fmla="*/ 2147483646 h 2071"/>
                <a:gd name="T24" fmla="*/ 2147483646 w 5398"/>
                <a:gd name="T25" fmla="*/ 2147483646 h 2071"/>
                <a:gd name="T26" fmla="*/ 2147483646 w 5398"/>
                <a:gd name="T27" fmla="*/ 2147483646 h 2071"/>
                <a:gd name="T28" fmla="*/ 2147483646 w 5398"/>
                <a:gd name="T29" fmla="*/ 2147483646 h 2071"/>
                <a:gd name="T30" fmla="*/ 2147483646 w 5398"/>
                <a:gd name="T31" fmla="*/ 2147483646 h 2071"/>
                <a:gd name="T32" fmla="*/ 2147483646 w 5398"/>
                <a:gd name="T33" fmla="*/ 2147483646 h 2071"/>
                <a:gd name="T34" fmla="*/ 2147483646 w 5398"/>
                <a:gd name="T35" fmla="*/ 2147483646 h 2071"/>
                <a:gd name="T36" fmla="*/ 2147483646 w 5398"/>
                <a:gd name="T37" fmla="*/ 2147483646 h 2071"/>
                <a:gd name="T38" fmla="*/ 2147483646 w 5398"/>
                <a:gd name="T39" fmla="*/ 2147483646 h 2071"/>
                <a:gd name="T40" fmla="*/ 2147483646 w 5398"/>
                <a:gd name="T41" fmla="*/ 2147483646 h 2071"/>
                <a:gd name="T42" fmla="*/ 2147483646 w 5398"/>
                <a:gd name="T43" fmla="*/ 2147483646 h 207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398" h="2071">
                  <a:moveTo>
                    <a:pt x="0" y="1149"/>
                  </a:moveTo>
                  <a:cubicBezTo>
                    <a:pt x="72" y="1046"/>
                    <a:pt x="144" y="944"/>
                    <a:pt x="182" y="967"/>
                  </a:cubicBezTo>
                  <a:cubicBezTo>
                    <a:pt x="220" y="990"/>
                    <a:pt x="174" y="1292"/>
                    <a:pt x="227" y="1285"/>
                  </a:cubicBezTo>
                  <a:cubicBezTo>
                    <a:pt x="280" y="1278"/>
                    <a:pt x="439" y="952"/>
                    <a:pt x="499" y="922"/>
                  </a:cubicBezTo>
                  <a:cubicBezTo>
                    <a:pt x="559" y="892"/>
                    <a:pt x="560" y="1080"/>
                    <a:pt x="590" y="1103"/>
                  </a:cubicBezTo>
                  <a:cubicBezTo>
                    <a:pt x="620" y="1126"/>
                    <a:pt x="613" y="914"/>
                    <a:pt x="681" y="1058"/>
                  </a:cubicBezTo>
                  <a:cubicBezTo>
                    <a:pt x="749" y="1202"/>
                    <a:pt x="892" y="1889"/>
                    <a:pt x="998" y="1965"/>
                  </a:cubicBezTo>
                  <a:cubicBezTo>
                    <a:pt x="1104" y="2041"/>
                    <a:pt x="1233" y="1504"/>
                    <a:pt x="1316" y="1512"/>
                  </a:cubicBezTo>
                  <a:cubicBezTo>
                    <a:pt x="1399" y="1520"/>
                    <a:pt x="1361" y="2071"/>
                    <a:pt x="1497" y="2011"/>
                  </a:cubicBezTo>
                  <a:cubicBezTo>
                    <a:pt x="1633" y="1951"/>
                    <a:pt x="1958" y="1194"/>
                    <a:pt x="2132" y="1149"/>
                  </a:cubicBezTo>
                  <a:cubicBezTo>
                    <a:pt x="2306" y="1104"/>
                    <a:pt x="2366" y="1761"/>
                    <a:pt x="2540" y="1738"/>
                  </a:cubicBezTo>
                  <a:cubicBezTo>
                    <a:pt x="2714" y="1715"/>
                    <a:pt x="3025" y="1096"/>
                    <a:pt x="3176" y="1013"/>
                  </a:cubicBezTo>
                  <a:cubicBezTo>
                    <a:pt x="3327" y="930"/>
                    <a:pt x="3350" y="1301"/>
                    <a:pt x="3448" y="1240"/>
                  </a:cubicBezTo>
                  <a:cubicBezTo>
                    <a:pt x="3546" y="1179"/>
                    <a:pt x="3682" y="748"/>
                    <a:pt x="3765" y="650"/>
                  </a:cubicBezTo>
                  <a:cubicBezTo>
                    <a:pt x="3848" y="552"/>
                    <a:pt x="3856" y="733"/>
                    <a:pt x="3947" y="650"/>
                  </a:cubicBezTo>
                  <a:cubicBezTo>
                    <a:pt x="4038" y="567"/>
                    <a:pt x="4227" y="166"/>
                    <a:pt x="4310" y="151"/>
                  </a:cubicBezTo>
                  <a:cubicBezTo>
                    <a:pt x="4393" y="136"/>
                    <a:pt x="4378" y="574"/>
                    <a:pt x="4446" y="559"/>
                  </a:cubicBezTo>
                  <a:cubicBezTo>
                    <a:pt x="4514" y="544"/>
                    <a:pt x="4635" y="120"/>
                    <a:pt x="4718" y="60"/>
                  </a:cubicBezTo>
                  <a:cubicBezTo>
                    <a:pt x="4801" y="0"/>
                    <a:pt x="4870" y="188"/>
                    <a:pt x="4945" y="196"/>
                  </a:cubicBezTo>
                  <a:cubicBezTo>
                    <a:pt x="5020" y="204"/>
                    <a:pt x="5118" y="61"/>
                    <a:pt x="5171" y="106"/>
                  </a:cubicBezTo>
                  <a:cubicBezTo>
                    <a:pt x="5224" y="151"/>
                    <a:pt x="5224" y="385"/>
                    <a:pt x="5262" y="468"/>
                  </a:cubicBezTo>
                  <a:cubicBezTo>
                    <a:pt x="5300" y="551"/>
                    <a:pt x="5375" y="581"/>
                    <a:pt x="5398" y="604"/>
                  </a:cubicBezTo>
                </a:path>
              </a:pathLst>
            </a:custGeom>
            <a:noFill/>
            <a:ln w="60325" cmpd="sng">
              <a:solidFill>
                <a:schemeClr val="bg1"/>
              </a:solidFill>
              <a:roun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600"/>
            </a:p>
          </p:txBody>
        </p:sp>
        <p:sp>
          <p:nvSpPr>
            <p:cNvPr id="27" name="AutoShape 22"/>
            <p:cNvSpPr>
              <a:spLocks noChangeArrowheads="1"/>
            </p:cNvSpPr>
            <p:nvPr/>
          </p:nvSpPr>
          <p:spPr bwMode="auto">
            <a:xfrm>
              <a:off x="611188" y="2767013"/>
              <a:ext cx="720725" cy="360362"/>
            </a:xfrm>
            <a:prstGeom prst="wedgeRoundRectCallout">
              <a:avLst>
                <a:gd name="adj1" fmla="val -11231"/>
                <a:gd name="adj2" fmla="val 214319"/>
                <a:gd name="adj3" fmla="val 16667"/>
              </a:avLst>
            </a:prstGeom>
            <a:solidFill>
              <a:srgbClr val="333333">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振荡</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28" name="AutoShape 23"/>
            <p:cNvSpPr>
              <a:spLocks noChangeArrowheads="1"/>
            </p:cNvSpPr>
            <p:nvPr/>
          </p:nvSpPr>
          <p:spPr bwMode="auto">
            <a:xfrm>
              <a:off x="1331913" y="3127375"/>
              <a:ext cx="720725" cy="360363"/>
            </a:xfrm>
            <a:prstGeom prst="wedgeRoundRectCallout">
              <a:avLst>
                <a:gd name="adj1" fmla="val -74671"/>
                <a:gd name="adj2" fmla="val 168500"/>
                <a:gd name="adj3" fmla="val 16667"/>
              </a:avLst>
            </a:prstGeom>
            <a:solidFill>
              <a:schemeClr val="bg1">
                <a:alpha val="5294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latin typeface="微软雅黑" panose="020B0503020204020204" pitchFamily="34" charset="-122"/>
                  <a:ea typeface="微软雅黑" panose="020B0503020204020204" pitchFamily="34" charset="-122"/>
                </a:rPr>
                <a:t>破位</a:t>
              </a:r>
              <a:endParaRPr lang="zh-CN" altLang="en-US" sz="1400">
                <a:latin typeface="微软雅黑" panose="020B0503020204020204" pitchFamily="34" charset="-122"/>
                <a:ea typeface="微软雅黑" panose="020B0503020204020204" pitchFamily="34" charset="-122"/>
              </a:endParaRPr>
            </a:p>
          </p:txBody>
        </p:sp>
        <p:sp>
          <p:nvSpPr>
            <p:cNvPr id="29" name="AutoShape 25"/>
            <p:cNvSpPr>
              <a:spLocks noChangeArrowheads="1"/>
            </p:cNvSpPr>
            <p:nvPr/>
          </p:nvSpPr>
          <p:spPr bwMode="auto">
            <a:xfrm>
              <a:off x="3059113" y="5072063"/>
              <a:ext cx="720725" cy="360362"/>
            </a:xfrm>
            <a:prstGeom prst="wedgeRoundRectCallout">
              <a:avLst>
                <a:gd name="adj1" fmla="val 57491"/>
                <a:gd name="adj2" fmla="val -132380"/>
                <a:gd name="adj3" fmla="val 16667"/>
              </a:avLst>
            </a:prstGeom>
            <a:solidFill>
              <a:srgbClr val="333333">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振荡</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0" name="AutoShape 26"/>
            <p:cNvSpPr>
              <a:spLocks noChangeArrowheads="1"/>
            </p:cNvSpPr>
            <p:nvPr/>
          </p:nvSpPr>
          <p:spPr bwMode="auto">
            <a:xfrm>
              <a:off x="7812088" y="3632200"/>
              <a:ext cx="720725" cy="360363"/>
            </a:xfrm>
            <a:prstGeom prst="wedgeRoundRectCallout">
              <a:avLst>
                <a:gd name="adj1" fmla="val 49120"/>
                <a:gd name="adj2" fmla="val -136782"/>
                <a:gd name="adj3" fmla="val 16667"/>
              </a:avLst>
            </a:prstGeom>
            <a:solidFill>
              <a:schemeClr val="folHlink">
                <a:alpha val="5294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支撑</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1" name="AutoShape 27"/>
            <p:cNvSpPr>
              <a:spLocks noChangeArrowheads="1"/>
            </p:cNvSpPr>
            <p:nvPr/>
          </p:nvSpPr>
          <p:spPr bwMode="auto">
            <a:xfrm>
              <a:off x="6588125" y="1831975"/>
              <a:ext cx="720725" cy="360363"/>
            </a:xfrm>
            <a:prstGeom prst="wedgeRoundRectCallout">
              <a:avLst>
                <a:gd name="adj1" fmla="val 82157"/>
                <a:gd name="adj2" fmla="val 73347"/>
                <a:gd name="adj3" fmla="val 16667"/>
              </a:avLst>
            </a:prstGeom>
            <a:solidFill>
              <a:srgbClr val="333333">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振荡</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2" name="AutoShape 28"/>
            <p:cNvSpPr>
              <a:spLocks noChangeArrowheads="1"/>
            </p:cNvSpPr>
            <p:nvPr/>
          </p:nvSpPr>
          <p:spPr bwMode="auto">
            <a:xfrm>
              <a:off x="2484438" y="3632200"/>
              <a:ext cx="720725" cy="360363"/>
            </a:xfrm>
            <a:prstGeom prst="wedgeRoundRectCallout">
              <a:avLst>
                <a:gd name="adj1" fmla="val -11231"/>
                <a:gd name="adj2" fmla="val 214319"/>
                <a:gd name="adj3" fmla="val 16667"/>
              </a:avLst>
            </a:prstGeom>
            <a:solidFill>
              <a:srgbClr val="FF0000">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强势</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3" name="AutoShape 29"/>
            <p:cNvSpPr>
              <a:spLocks noChangeArrowheads="1"/>
            </p:cNvSpPr>
            <p:nvPr/>
          </p:nvSpPr>
          <p:spPr bwMode="auto">
            <a:xfrm>
              <a:off x="4356100" y="4999038"/>
              <a:ext cx="720725" cy="360362"/>
            </a:xfrm>
            <a:prstGeom prst="wedgeRoundRectCallout">
              <a:avLst>
                <a:gd name="adj1" fmla="val -77532"/>
                <a:gd name="adj2" fmla="val -82597"/>
                <a:gd name="adj3" fmla="val 16667"/>
              </a:avLst>
            </a:prstGeom>
            <a:solidFill>
              <a:schemeClr val="folHlink">
                <a:alpha val="5294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支撑</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4" name="AutoShape 30"/>
            <p:cNvSpPr>
              <a:spLocks noChangeArrowheads="1"/>
            </p:cNvSpPr>
            <p:nvPr/>
          </p:nvSpPr>
          <p:spPr bwMode="auto">
            <a:xfrm>
              <a:off x="395288" y="4927600"/>
              <a:ext cx="720725" cy="360363"/>
            </a:xfrm>
            <a:prstGeom prst="wedgeRoundRectCallout">
              <a:avLst>
                <a:gd name="adj1" fmla="val 79074"/>
                <a:gd name="adj2" fmla="val -126213"/>
                <a:gd name="adj3" fmla="val 16667"/>
              </a:avLst>
            </a:prstGeom>
            <a:solidFill>
              <a:schemeClr val="folHlink">
                <a:alpha val="5294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支撑</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5" name="AutoShape 31"/>
            <p:cNvSpPr>
              <a:spLocks noChangeArrowheads="1"/>
            </p:cNvSpPr>
            <p:nvPr/>
          </p:nvSpPr>
          <p:spPr bwMode="auto">
            <a:xfrm>
              <a:off x="8243888" y="1831975"/>
              <a:ext cx="720725" cy="360363"/>
            </a:xfrm>
            <a:prstGeom prst="wedgeRoundRectCallout">
              <a:avLst>
                <a:gd name="adj1" fmla="val -25773"/>
                <a:gd name="adj2" fmla="val 105065"/>
                <a:gd name="adj3" fmla="val 16667"/>
              </a:avLst>
            </a:prstGeom>
            <a:solidFill>
              <a:schemeClr val="bg1">
                <a:alpha val="5294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破位</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6" name="AutoShape 32"/>
            <p:cNvSpPr>
              <a:spLocks noChangeArrowheads="1"/>
            </p:cNvSpPr>
            <p:nvPr/>
          </p:nvSpPr>
          <p:spPr bwMode="auto">
            <a:xfrm>
              <a:off x="5076825" y="2840038"/>
              <a:ext cx="720725" cy="360362"/>
            </a:xfrm>
            <a:prstGeom prst="wedgeRoundRectCallout">
              <a:avLst>
                <a:gd name="adj1" fmla="val 39648"/>
                <a:gd name="adj2" fmla="val 102866"/>
                <a:gd name="adj3" fmla="val 16667"/>
              </a:avLst>
            </a:prstGeom>
            <a:solidFill>
              <a:srgbClr val="FF0000">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强势</a:t>
              </a:r>
              <a:endParaRPr lang="zh-CN" altLang="en-US" sz="1400">
                <a:solidFill>
                  <a:schemeClr val="bg1"/>
                </a:solidFill>
                <a:latin typeface="微软雅黑" panose="020B0503020204020204" pitchFamily="34" charset="-122"/>
                <a:ea typeface="微软雅黑" panose="020B0503020204020204" pitchFamily="34" charset="-122"/>
              </a:endParaRPr>
            </a:p>
          </p:txBody>
        </p:sp>
        <p:grpSp>
          <p:nvGrpSpPr>
            <p:cNvPr id="37" name="Group 34"/>
            <p:cNvGrpSpPr/>
            <p:nvPr/>
          </p:nvGrpSpPr>
          <p:grpSpPr bwMode="auto">
            <a:xfrm>
              <a:off x="1547813" y="3990975"/>
              <a:ext cx="863600" cy="1081088"/>
              <a:chOff x="975" y="2341"/>
              <a:chExt cx="544" cy="681"/>
            </a:xfrm>
          </p:grpSpPr>
          <p:sp>
            <p:nvSpPr>
              <p:cNvPr id="38" name="AutoShape 24"/>
              <p:cNvSpPr>
                <a:spLocks noChangeArrowheads="1"/>
              </p:cNvSpPr>
              <p:nvPr/>
            </p:nvSpPr>
            <p:spPr bwMode="auto">
              <a:xfrm>
                <a:off x="975" y="2341"/>
                <a:ext cx="454" cy="227"/>
              </a:xfrm>
              <a:prstGeom prst="wedgeRoundRectCallout">
                <a:avLst>
                  <a:gd name="adj1" fmla="val -31278"/>
                  <a:gd name="adj2" fmla="val 194495"/>
                  <a:gd name="adj3" fmla="val 16667"/>
                </a:avLst>
              </a:prstGeom>
              <a:solidFill>
                <a:srgbClr val="0000FF">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超跌</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9" name="Line 33"/>
              <p:cNvSpPr>
                <a:spLocks noChangeShapeType="1"/>
              </p:cNvSpPr>
              <p:nvPr/>
            </p:nvSpPr>
            <p:spPr bwMode="auto">
              <a:xfrm>
                <a:off x="1338" y="2523"/>
                <a:ext cx="181" cy="499"/>
              </a:xfrm>
              <a:prstGeom prst="line">
                <a:avLst/>
              </a:prstGeom>
              <a:noFill/>
              <a:ln w="28575">
                <a:solidFill>
                  <a:srgbClr val="00008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600"/>
              </a:p>
            </p:txBody>
          </p:sp>
        </p:grpSp>
      </p:grpSp>
      <p:sp>
        <p:nvSpPr>
          <p:cNvPr id="40" name="矩形 39"/>
          <p:cNvSpPr/>
          <p:nvPr/>
        </p:nvSpPr>
        <p:spPr>
          <a:xfrm>
            <a:off x="3982158" y="5248021"/>
            <a:ext cx="4572000" cy="1107996"/>
          </a:xfrm>
          <a:prstGeom prst="rect">
            <a:avLst/>
          </a:prstGeom>
        </p:spPr>
        <p:txBody>
          <a:bodyPr>
            <a:spAutoFit/>
          </a:bodyPr>
          <a:lstStyle/>
          <a:p>
            <a:pPr algn="ctr">
              <a:spcBef>
                <a:spcPct val="20000"/>
              </a:spcBef>
            </a:pPr>
            <a:r>
              <a:rPr lang="zh-CN" altLang="en-US" b="1" dirty="0">
                <a:latin typeface="微软雅黑" panose="020B0503020204020204" pitchFamily="34" charset="-122"/>
                <a:ea typeface="微软雅黑" panose="020B0503020204020204" pitchFamily="34" charset="-122"/>
              </a:rPr>
              <a:t>牛线</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以顶点为基础的振荡箱体。</a:t>
            </a:r>
            <a:endParaRPr lang="zh-CN" altLang="en-US" b="1" dirty="0">
              <a:latin typeface="微软雅黑" panose="020B0503020204020204" pitchFamily="34" charset="-122"/>
              <a:ea typeface="微软雅黑" panose="020B0503020204020204" pitchFamily="34" charset="-122"/>
            </a:endParaRPr>
          </a:p>
          <a:p>
            <a:pPr algn="ctr">
              <a:spcBef>
                <a:spcPct val="20000"/>
              </a:spcBef>
            </a:pPr>
            <a:r>
              <a:rPr lang="zh-CN" altLang="en-US" b="1" dirty="0">
                <a:latin typeface="微软雅黑" panose="020B0503020204020204" pitchFamily="34" charset="-122"/>
                <a:ea typeface="微软雅黑" panose="020B0503020204020204" pitchFamily="34" charset="-122"/>
              </a:rPr>
              <a:t>熊线</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以底点为基础的振荡箱体。</a:t>
            </a:r>
            <a:endParaRPr lang="zh-CN" altLang="en-US"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endParaRPr lang="zh-CN" altLang="en-US" sz="4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r>
              <a:rPr lang="zh-CN" altLang="en-US" sz="1600" b="1" dirty="0">
                <a:latin typeface="微软雅黑" panose="020B0503020204020204" pitchFamily="34" charset="-122"/>
                <a:ea typeface="微软雅黑" panose="020B0503020204020204" pitchFamily="34" charset="-122"/>
              </a:rPr>
              <a:t>注意事项：</a:t>
            </a:r>
            <a:r>
              <a:rPr lang="zh-CN" altLang="en-US" b="1" dirty="0">
                <a:latin typeface="微软雅黑" panose="020B0503020204020204" pitchFamily="34" charset="-122"/>
                <a:ea typeface="微软雅黑" panose="020B0503020204020204" pitchFamily="34" charset="-122"/>
              </a:rPr>
              <a:t>牛线测试压力、熊线测试支撑。</a:t>
            </a:r>
            <a:endParaRPr lang="en-US" altLang="zh-CN" b="1" dirty="0">
              <a:latin typeface="微软雅黑" panose="020B0503020204020204" pitchFamily="34" charset="-122"/>
              <a:ea typeface="微软雅黑" panose="020B0503020204020204" pitchFamily="34" charset="-122"/>
            </a:endParaRPr>
          </a:p>
        </p:txBody>
      </p:sp>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牛熊线的各种形态</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4" name="文本框 3"/>
          <p:cNvSpPr txBox="1"/>
          <p:nvPr/>
        </p:nvSpPr>
        <p:spPr>
          <a:xfrm>
            <a:off x="816131" y="982176"/>
            <a:ext cx="10559738" cy="4893647"/>
          </a:xfrm>
          <a:prstGeom prst="rect">
            <a:avLst/>
          </a:prstGeom>
          <a:noFill/>
        </p:spPr>
        <p:txBody>
          <a:bodyPr wrap="square" rtlCol="0">
            <a:spAutoFit/>
          </a:bodyPr>
          <a:lstStyle/>
          <a:p>
            <a:r>
              <a:rPr lang="zh-CN" altLang="en-US" sz="2400" dirty="0"/>
              <a:t>正常形态：牛线上，熊线下，市场震荡。</a:t>
            </a:r>
            <a:endParaRPr lang="en-US" altLang="zh-CN" sz="2400" dirty="0"/>
          </a:p>
          <a:p>
            <a:endParaRPr lang="en-US" altLang="zh-CN" sz="2400" dirty="0"/>
          </a:p>
          <a:p>
            <a:r>
              <a:rPr lang="zh-CN" altLang="en-US" sz="2400" dirty="0"/>
              <a:t>强势形态：熊线在上，带动箱体向上突破，后续转为牛熊线同步向上。</a:t>
            </a:r>
            <a:endParaRPr lang="en-US" altLang="zh-CN" sz="2400" dirty="0"/>
          </a:p>
          <a:p>
            <a:endParaRPr lang="en-US" altLang="zh-CN" sz="2400" dirty="0"/>
          </a:p>
          <a:p>
            <a:r>
              <a:rPr lang="zh-CN" altLang="en-US" sz="2400" dirty="0"/>
              <a:t>弱势形态：牛线主动跌破熊线，杀跌开始。</a:t>
            </a:r>
            <a:endParaRPr lang="en-US" altLang="zh-CN" sz="2400" dirty="0"/>
          </a:p>
          <a:p>
            <a:endParaRPr lang="en-US" altLang="zh-CN" sz="2400" dirty="0"/>
          </a:p>
          <a:p>
            <a:r>
              <a:rPr lang="zh-CN" altLang="en-US" sz="2400" dirty="0"/>
              <a:t>启动形态：熊线主动上移。资金决定持续度，注意金叉或</a:t>
            </a:r>
            <a:r>
              <a:rPr lang="en-US" altLang="zh-CN" sz="2400" dirty="0"/>
              <a:t>B</a:t>
            </a:r>
            <a:r>
              <a:rPr lang="zh-CN" altLang="en-US" sz="2400" dirty="0"/>
              <a:t>点。</a:t>
            </a:r>
            <a:endParaRPr lang="en-US" altLang="zh-CN" sz="2400" dirty="0"/>
          </a:p>
          <a:p>
            <a:endParaRPr lang="en-US" altLang="zh-CN" sz="2400" dirty="0"/>
          </a:p>
          <a:p>
            <a:r>
              <a:rPr lang="zh-CN" altLang="en-US" sz="2400" dirty="0"/>
              <a:t>风险形态：熊线先上后走平，之后牛线上，注意死叉及</a:t>
            </a:r>
            <a:r>
              <a:rPr lang="en-US" altLang="zh-CN" sz="2400" dirty="0"/>
              <a:t>S</a:t>
            </a:r>
            <a:r>
              <a:rPr lang="zh-CN" altLang="en-US" sz="2400" dirty="0"/>
              <a:t>点。</a:t>
            </a:r>
            <a:endParaRPr lang="en-US" altLang="zh-CN" sz="2400" dirty="0"/>
          </a:p>
          <a:p>
            <a:endParaRPr lang="en-US" altLang="zh-CN" sz="2400" dirty="0"/>
          </a:p>
          <a:p>
            <a:r>
              <a:rPr lang="zh-CN" altLang="en-US" sz="2400" dirty="0"/>
              <a:t>洗盘形态：熊线下移，牛线走平，为洗盘，后期会反弹，。</a:t>
            </a:r>
            <a:endParaRPr lang="en-US" altLang="zh-CN" sz="2400" dirty="0"/>
          </a:p>
          <a:p>
            <a:endParaRPr lang="en-US" altLang="zh-CN" sz="2400" dirty="0"/>
          </a:p>
          <a:p>
            <a:r>
              <a:rPr lang="zh-CN" altLang="en-US" sz="2400" dirty="0"/>
              <a:t>熊线上移是最大机会，牛线下移是最大风险，其余时间短期震荡。</a:t>
            </a:r>
            <a:endParaRPr lang="zh-CN" altLang="en-US" sz="2400" dirty="0"/>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牛熊线综合使用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5" name="文本框 4"/>
          <p:cNvSpPr txBox="1"/>
          <p:nvPr/>
        </p:nvSpPr>
        <p:spPr>
          <a:xfrm>
            <a:off x="839308" y="5796025"/>
            <a:ext cx="10015268" cy="645160"/>
          </a:xfrm>
          <a:prstGeom prst="rect">
            <a:avLst/>
          </a:prstGeom>
          <a:noFill/>
        </p:spPr>
        <p:txBody>
          <a:bodyPr wrap="square" rtlCol="0">
            <a:spAutoFit/>
          </a:bodyPr>
          <a:lstStyle/>
          <a:p>
            <a:pPr lvl="0" algn="ctr">
              <a:buClrTx/>
              <a:buSzTx/>
              <a:buFontTx/>
            </a:pPr>
            <a:r>
              <a:rPr lang="zh-CN" b="1" dirty="0" smtClean="0">
                <a:latin typeface="思源黑体 CN Medium" panose="020B0600000000000000" charset="-122"/>
                <a:ea typeface="思源黑体 CN Medium" panose="020B0600000000000000" charset="-122"/>
                <a:sym typeface="+mn-ea"/>
              </a:rPr>
              <a:t>熊线首次上移是最大的机会，熊线首次上移之后的第一个金叉是最好的机会</a:t>
            </a:r>
            <a:endParaRPr lang="zh-CN" b="1" dirty="0" smtClean="0">
              <a:latin typeface="思源黑体 CN Medium" panose="020B0600000000000000" charset="-122"/>
              <a:ea typeface="思源黑体 CN Medium" panose="020B0600000000000000" charset="-122"/>
              <a:sym typeface="+mn-ea"/>
            </a:endParaRPr>
          </a:p>
          <a:p>
            <a:pPr lvl="0" algn="ctr">
              <a:buClrTx/>
              <a:buSzTx/>
              <a:buFontTx/>
            </a:pPr>
            <a:r>
              <a:rPr lang="zh-CN" b="1" dirty="0" smtClean="0">
                <a:latin typeface="思源黑体 CN Medium" panose="020B0600000000000000" charset="-122"/>
                <a:ea typeface="思源黑体 CN Medium" panose="020B0600000000000000" charset="-122"/>
                <a:sym typeface="+mn-ea"/>
              </a:rPr>
              <a:t>牛线首次下移是最大的风险，牛线首次下移之后的第一个死叉是最后的机会</a:t>
            </a:r>
            <a:endParaRPr lang="zh-CN" b="1" dirty="0" smtClean="0">
              <a:latin typeface="思源黑体 CN Medium" panose="020B0600000000000000" charset="-122"/>
              <a:ea typeface="思源黑体 CN Medium" panose="020B0600000000000000" charset="-122"/>
              <a:sym typeface="+mn-ea"/>
            </a:endParaRPr>
          </a:p>
        </p:txBody>
      </p:sp>
      <p:pic>
        <p:nvPicPr>
          <p:cNvPr id="7" name="图片 6"/>
          <p:cNvPicPr>
            <a:picLocks noChangeAspect="1"/>
          </p:cNvPicPr>
          <p:nvPr/>
        </p:nvPicPr>
        <p:blipFill>
          <a:blip r:embed="rId1"/>
          <a:stretch>
            <a:fillRect/>
          </a:stretch>
        </p:blipFill>
        <p:spPr>
          <a:xfrm>
            <a:off x="1437640" y="737235"/>
            <a:ext cx="9316720" cy="5059045"/>
          </a:xfrm>
          <a:prstGeom prst="rect">
            <a:avLst/>
          </a:prstGeom>
        </p:spPr>
      </p:pic>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1104265" y="2071370"/>
            <a:ext cx="3199130" cy="10147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PART </a:t>
            </a:r>
            <a:r>
              <a:rPr kumimoji="0" lang="zh-CN" altLang="en-US"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0</a:t>
            </a:r>
            <a:r>
              <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4</a:t>
            </a:r>
            <a:endPar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endParaRPr>
          </a:p>
        </p:txBody>
      </p:sp>
      <p:sp>
        <p:nvSpPr>
          <p:cNvPr id="14" name="文本框 13"/>
          <p:cNvSpPr txBox="1"/>
          <p:nvPr userDrawn="1"/>
        </p:nvSpPr>
        <p:spPr>
          <a:xfrm>
            <a:off x="1104265" y="2335530"/>
            <a:ext cx="9839325" cy="1918970"/>
          </a:xfrm>
          <a:prstGeom prst="rect">
            <a:avLst/>
          </a:prstGeom>
          <a:noFill/>
        </p:spPr>
        <p:txBody>
          <a:bodyPr wrap="square" rtlCol="0">
            <a:spAutoFit/>
          </a:bodyPr>
          <a:lstStyle/>
          <a:p>
            <a:pPr algn="l">
              <a:lnSpc>
                <a:spcPct val="180000"/>
              </a:lnSpc>
            </a:pPr>
            <a:r>
              <a:rPr lang="zh-CN" altLang="en-US" sz="66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横向样本，区间战法</a:t>
            </a:r>
            <a:endParaRPr lang="zh-CN" altLang="en-US" sz="6600" b="1"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横向统计定战法</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3" name="Rectangle 3"/>
          <p:cNvSpPr>
            <a:spLocks noChangeArrowheads="1"/>
          </p:cNvSpPr>
          <p:nvPr/>
        </p:nvSpPr>
        <p:spPr bwMode="auto">
          <a:xfrm>
            <a:off x="1122297" y="1205292"/>
            <a:ext cx="9947406" cy="149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spcBef>
                <a:spcPct val="20000"/>
              </a:spcBef>
              <a:buClr>
                <a:schemeClr val="accent1"/>
              </a:buClr>
              <a:buFont typeface="Wingdings" panose="05000000000000000000" pitchFamily="2" charset="2"/>
              <a:buChar char="n"/>
            </a:pPr>
            <a:r>
              <a:rPr lang="zh-CN" altLang="en-US" sz="1600" b="1" dirty="0">
                <a:latin typeface="微软雅黑" panose="020B0503020204020204" pitchFamily="34" charset="-122"/>
                <a:ea typeface="微软雅黑" panose="020B0503020204020204" pitchFamily="34" charset="-122"/>
              </a:rPr>
              <a:t>统计学：指数是最好研究大市趋势的指标，不过对于中小投资者来讲，未来大盘一个月以上的方向已经不是我们研究的重点，我们更多是在乎现在有什么样的买入机会，机会的数量是否在增加，我们应该采取什么样的策略来进行操作。</a:t>
            </a:r>
            <a:endParaRPr lang="zh-CN" altLang="en-US" sz="1600" b="1" dirty="0">
              <a:latin typeface="微软雅黑" panose="020B0503020204020204" pitchFamily="34" charset="-122"/>
              <a:ea typeface="微软雅黑" panose="020B0503020204020204" pitchFamily="34" charset="-122"/>
            </a:endParaRPr>
          </a:p>
          <a:p>
            <a:pPr>
              <a:lnSpc>
                <a:spcPct val="120000"/>
              </a:lnSpc>
              <a:spcBef>
                <a:spcPct val="20000"/>
              </a:spcBef>
              <a:buClr>
                <a:schemeClr val="accent1"/>
              </a:buClr>
              <a:buFont typeface="Wingdings" panose="05000000000000000000" pitchFamily="2" charset="2"/>
              <a:buChar char="n"/>
            </a:pPr>
            <a:r>
              <a:rPr lang="zh-CN" altLang="en-US" sz="1600" b="1" dirty="0">
                <a:latin typeface="微软雅黑" panose="020B0503020204020204" pitchFamily="34" charset="-122"/>
                <a:ea typeface="微软雅黑" panose="020B0503020204020204" pitchFamily="34" charset="-122"/>
              </a:rPr>
              <a:t>策略：根据市场短线向上个股的数量和中线向上个股的数量来改变在大市环境中短线和中线的操作策略。</a:t>
            </a:r>
            <a:endParaRPr lang="zh-CN" altLang="en-US" sz="1600" b="1" dirty="0">
              <a:latin typeface="微软雅黑" panose="020B0503020204020204" pitchFamily="34" charset="-122"/>
              <a:ea typeface="微软雅黑" panose="020B0503020204020204" pitchFamily="34" charset="-122"/>
            </a:endParaRPr>
          </a:p>
          <a:p>
            <a:pPr>
              <a:lnSpc>
                <a:spcPct val="120000"/>
              </a:lnSpc>
              <a:spcBef>
                <a:spcPct val="20000"/>
              </a:spcBef>
              <a:buClr>
                <a:schemeClr val="accent1"/>
              </a:buClr>
              <a:buFont typeface="Wingdings" panose="05000000000000000000" pitchFamily="2" charset="2"/>
              <a:buChar char="n"/>
            </a:pPr>
            <a:endParaRPr lang="zh-CN" altLang="en-US" sz="1600" b="1" dirty="0">
              <a:latin typeface="微软雅黑" panose="020B0503020204020204" pitchFamily="34" charset="-122"/>
              <a:ea typeface="微软雅黑" panose="020B0503020204020204" pitchFamily="34" charset="-122"/>
            </a:endParaRPr>
          </a:p>
          <a:p>
            <a:pPr>
              <a:lnSpc>
                <a:spcPct val="120000"/>
              </a:lnSpc>
              <a:spcBef>
                <a:spcPct val="20000"/>
              </a:spcBef>
              <a:buClr>
                <a:schemeClr val="accent1"/>
              </a:buClr>
              <a:buFont typeface="Wingdings" panose="05000000000000000000" pitchFamily="2" charset="2"/>
              <a:buNone/>
            </a:pPr>
            <a:r>
              <a:rPr lang="zh-CN" altLang="en-US" sz="1200" dirty="0">
                <a:latin typeface="微软雅黑" panose="020B0503020204020204" pitchFamily="34" charset="-122"/>
                <a:ea typeface="微软雅黑" panose="020B0503020204020204" pitchFamily="34" charset="-122"/>
              </a:rPr>
              <a:t>        </a:t>
            </a:r>
            <a:endParaRPr lang="zh-CN" altLang="en-US" sz="1200" dirty="0">
              <a:latin typeface="微软雅黑" panose="020B0503020204020204" pitchFamily="34" charset="-122"/>
              <a:ea typeface="微软雅黑" panose="020B0503020204020204" pitchFamily="34" charset="-122"/>
            </a:endParaRPr>
          </a:p>
        </p:txBody>
      </p:sp>
      <p:sp>
        <p:nvSpPr>
          <p:cNvPr id="4" name="文本框 3"/>
          <p:cNvSpPr txBox="1"/>
          <p:nvPr/>
        </p:nvSpPr>
        <p:spPr>
          <a:xfrm>
            <a:off x="2697480" y="4679282"/>
            <a:ext cx="6797040" cy="1477328"/>
          </a:xfrm>
          <a:prstGeom prst="rect">
            <a:avLst/>
          </a:prstGeom>
          <a:noFill/>
        </p:spPr>
        <p:txBody>
          <a:bodyPr wrap="square" rtlCol="0">
            <a:spAutoFit/>
          </a:bodyPr>
          <a:lstStyle/>
          <a:p>
            <a:pPr algn="ctr"/>
            <a:r>
              <a:rPr lang="zh-CN" altLang="en-US" b="1" dirty="0"/>
              <a:t>短线上攻：短线个股上涨的机会概率。</a:t>
            </a:r>
            <a:endParaRPr lang="en-US" altLang="zh-CN" b="1" dirty="0"/>
          </a:p>
          <a:p>
            <a:pPr algn="ctr"/>
            <a:r>
              <a:rPr lang="zh-CN" altLang="en-US" b="1" dirty="0"/>
              <a:t>中线上攻：中线强势个股的再次上涨的概率。</a:t>
            </a:r>
            <a:endParaRPr lang="en-US" altLang="zh-CN" b="1" dirty="0"/>
          </a:p>
          <a:p>
            <a:pPr algn="ctr"/>
            <a:r>
              <a:rPr lang="zh-CN" altLang="en-US" b="1" dirty="0"/>
              <a:t>短线超跌：短线极限下跌市场反弹的概率</a:t>
            </a:r>
            <a:endParaRPr lang="en-US" altLang="zh-CN" b="1" dirty="0"/>
          </a:p>
          <a:p>
            <a:pPr algn="ctr"/>
            <a:r>
              <a:rPr lang="zh-CN" altLang="en-US" b="1" dirty="0"/>
              <a:t>短线上攻决定操作方法</a:t>
            </a:r>
            <a:endParaRPr lang="en-US" altLang="zh-CN" b="1" dirty="0"/>
          </a:p>
          <a:p>
            <a:pPr algn="ctr"/>
            <a:r>
              <a:rPr lang="zh-CN" altLang="en-US" b="1" dirty="0"/>
              <a:t>中线上攻决定选股策略</a:t>
            </a:r>
            <a:endParaRPr lang="zh-CN" altLang="en-US" b="1" dirty="0"/>
          </a:p>
        </p:txBody>
      </p:sp>
      <p:pic>
        <p:nvPicPr>
          <p:cNvPr id="26" name="图片 25"/>
          <p:cNvPicPr>
            <a:picLocks noChangeAspect="1"/>
          </p:cNvPicPr>
          <p:nvPr/>
        </p:nvPicPr>
        <p:blipFill>
          <a:blip r:embed="rId1"/>
          <a:stretch>
            <a:fillRect/>
          </a:stretch>
        </p:blipFill>
        <p:spPr>
          <a:xfrm>
            <a:off x="952790" y="2840603"/>
            <a:ext cx="10286420" cy="1699014"/>
          </a:xfrm>
          <a:prstGeom prst="rect">
            <a:avLst/>
          </a:prstGeom>
        </p:spPr>
      </p:pic>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短线上攻</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4" name="Rectangle 3"/>
          <p:cNvSpPr txBox="1">
            <a:spLocks noChangeArrowheads="1"/>
          </p:cNvSpPr>
          <p:nvPr/>
        </p:nvSpPr>
        <p:spPr bwMode="auto">
          <a:xfrm>
            <a:off x="451060" y="1091499"/>
            <a:ext cx="11142843" cy="5274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短线上攻低位（</a:t>
            </a:r>
            <a:r>
              <a:rPr lang="en-US" altLang="zh-CN" sz="2400" dirty="0">
                <a:latin typeface="微软雅黑" panose="020B0503020204020204" pitchFamily="34" charset="-122"/>
                <a:ea typeface="微软雅黑" panose="020B0503020204020204" pitchFamily="34" charset="-122"/>
              </a:rPr>
              <a:t>10</a:t>
            </a:r>
            <a:r>
              <a:rPr lang="zh-CN" altLang="en-US" sz="2400" dirty="0">
                <a:latin typeface="微软雅黑" panose="020B0503020204020204" pitchFamily="34" charset="-122"/>
                <a:ea typeface="微软雅黑" panose="020B0503020204020204" pitchFamily="34" charset="-122"/>
              </a:rPr>
              <a:t>以下）的操作方法</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     找短线超跌股</a:t>
            </a:r>
            <a:endParaRPr lang="en-US" altLang="zh-CN" b="1" dirty="0">
              <a:latin typeface="微软雅黑" panose="020B0503020204020204" pitchFamily="34" charset="-122"/>
              <a:ea typeface="微软雅黑" panose="020B0503020204020204" pitchFamily="34" charset="-122"/>
            </a:endParaRPr>
          </a:p>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短线上攻低位（</a:t>
            </a:r>
            <a:r>
              <a:rPr lang="en-US" altLang="zh-CN" sz="2400" dirty="0">
                <a:latin typeface="微软雅黑" panose="020B0503020204020204" pitchFamily="34" charset="-122"/>
                <a:ea typeface="微软雅黑" panose="020B0503020204020204" pitchFamily="34" charset="-122"/>
              </a:rPr>
              <a:t>10-30</a:t>
            </a:r>
            <a:r>
              <a:rPr lang="zh-CN" altLang="en-US" sz="2400" dirty="0">
                <a:latin typeface="微软雅黑" panose="020B0503020204020204" pitchFamily="34" charset="-122"/>
                <a:ea typeface="微软雅黑" panose="020B0503020204020204" pitchFamily="34" charset="-122"/>
              </a:rPr>
              <a:t>向上）的操作方法</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      找上升回档的股票</a:t>
            </a:r>
            <a:endParaRPr lang="en-US" altLang="zh-CN" b="1" dirty="0">
              <a:latin typeface="微软雅黑" panose="020B0503020204020204" pitchFamily="34" charset="-122"/>
              <a:ea typeface="微软雅黑" panose="020B0503020204020204" pitchFamily="34" charset="-122"/>
            </a:endParaRPr>
          </a:p>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短线上攻低位（</a:t>
            </a:r>
            <a:r>
              <a:rPr lang="en-US" altLang="zh-CN" sz="2400" dirty="0">
                <a:latin typeface="微软雅黑" panose="020B0503020204020204" pitchFamily="34" charset="-122"/>
                <a:ea typeface="微软雅黑" panose="020B0503020204020204" pitchFamily="34" charset="-122"/>
              </a:rPr>
              <a:t>30-70</a:t>
            </a:r>
            <a:r>
              <a:rPr lang="zh-CN" altLang="en-US" sz="2400" dirty="0">
                <a:latin typeface="微软雅黑" panose="020B0503020204020204" pitchFamily="34" charset="-122"/>
                <a:ea typeface="微软雅黑" panose="020B0503020204020204" pitchFamily="34" charset="-122"/>
              </a:rPr>
              <a:t>向上）的操作方法</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       找强者恒强的股票</a:t>
            </a:r>
            <a:endParaRPr lang="en-US" altLang="zh-CN" b="1" dirty="0">
              <a:latin typeface="微软雅黑" panose="020B0503020204020204" pitchFamily="34" charset="-122"/>
              <a:ea typeface="微软雅黑" panose="020B0503020204020204" pitchFamily="34" charset="-122"/>
            </a:endParaRPr>
          </a:p>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短线上攻低位（</a:t>
            </a:r>
            <a:r>
              <a:rPr lang="en-US" altLang="zh-CN" sz="2400" dirty="0">
                <a:latin typeface="微软雅黑" panose="020B0503020204020204" pitchFamily="34" charset="-122"/>
                <a:ea typeface="微软雅黑" panose="020B0503020204020204" pitchFamily="34" charset="-122"/>
              </a:rPr>
              <a:t>70-90</a:t>
            </a:r>
            <a:r>
              <a:rPr lang="zh-CN" altLang="en-US" sz="2400" dirty="0">
                <a:latin typeface="微软雅黑" panose="020B0503020204020204" pitchFamily="34" charset="-122"/>
                <a:ea typeface="微软雅黑" panose="020B0503020204020204" pitchFamily="34" charset="-122"/>
              </a:rPr>
              <a:t>向上）的操作方法</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       积极追涨短线快速操作</a:t>
            </a:r>
            <a:endParaRPr lang="en-US" altLang="zh-CN" b="1" dirty="0">
              <a:latin typeface="微软雅黑" panose="020B0503020204020204" pitchFamily="34" charset="-122"/>
              <a:ea typeface="微软雅黑" panose="020B0503020204020204" pitchFamily="34" charset="-122"/>
            </a:endParaRPr>
          </a:p>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短线上攻低位（</a:t>
            </a:r>
            <a:r>
              <a:rPr lang="en-US" altLang="zh-CN" sz="2400" dirty="0">
                <a:latin typeface="微软雅黑" panose="020B0503020204020204" pitchFamily="34" charset="-122"/>
                <a:ea typeface="微软雅黑" panose="020B0503020204020204" pitchFamily="34" charset="-122"/>
              </a:rPr>
              <a:t>90</a:t>
            </a:r>
            <a:r>
              <a:rPr lang="zh-CN" altLang="en-US" sz="2400" dirty="0">
                <a:latin typeface="微软雅黑" panose="020B0503020204020204" pitchFamily="34" charset="-122"/>
                <a:ea typeface="微软雅黑" panose="020B0503020204020204" pitchFamily="34" charset="-122"/>
              </a:rPr>
              <a:t>以上）的操作方法</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sz="1600" b="1" dirty="0">
                <a:latin typeface="微软雅黑" panose="020B0503020204020204" pitchFamily="34" charset="-122"/>
                <a:ea typeface="微软雅黑" panose="020B0503020204020204" pitchFamily="34" charset="-122"/>
              </a:rPr>
              <a:t>       随时出现短线调整，</a:t>
            </a:r>
            <a:r>
              <a:rPr lang="en-US" altLang="zh-CN" sz="1600" b="1" dirty="0">
                <a:latin typeface="微软雅黑" panose="020B0503020204020204" pitchFamily="34" charset="-122"/>
                <a:ea typeface="微软雅黑" panose="020B0503020204020204" pitchFamily="34" charset="-122"/>
              </a:rPr>
              <a:t>T+1</a:t>
            </a:r>
            <a:r>
              <a:rPr lang="zh-CN" altLang="en-US" sz="1600" b="1" dirty="0">
                <a:latin typeface="微软雅黑" panose="020B0503020204020204" pitchFamily="34" charset="-122"/>
                <a:ea typeface="微软雅黑" panose="020B0503020204020204" pitchFamily="34" charset="-122"/>
              </a:rPr>
              <a:t>操作。</a:t>
            </a:r>
            <a:endParaRPr lang="en-US" altLang="zh-CN" sz="1600" b="1"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rPr>
              <a:t>     </a:t>
            </a:r>
            <a:endParaRPr lang="zh-CN" altLang="en-US" sz="16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sz="2000" b="1" dirty="0">
                <a:latin typeface="微软雅黑" panose="020B0503020204020204" pitchFamily="34" charset="-122"/>
                <a:ea typeface="微软雅黑" panose="020B0503020204020204" pitchFamily="34" charset="-122"/>
              </a:rPr>
              <a:t>注意事项：</a:t>
            </a:r>
            <a:r>
              <a:rPr lang="zh-CN" altLang="en-US" b="1" dirty="0">
                <a:latin typeface="微软雅黑" panose="020B0503020204020204" pitchFamily="34" charset="-122"/>
                <a:ea typeface="微软雅黑" panose="020B0503020204020204" pitchFamily="34" charset="-122"/>
              </a:rPr>
              <a:t>当短线上攻向下时，应观望，在大盘调整中买入强势股或等待大盘支撑位。</a:t>
            </a:r>
            <a:endParaRPr lang="en-US" altLang="zh-CN" b="1"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a:solidFill>
                  <a:schemeClr val="bg1"/>
                </a:solidFill>
                <a:uFillTx/>
                <a:latin typeface="思源黑体 CN Medium" panose="020B0600000000000000" charset="-122"/>
                <a:ea typeface="思源黑体 CN Medium" panose="020B0600000000000000" charset="-122"/>
                <a:sym typeface="+mn-ea"/>
              </a:rPr>
              <a:t>笔记复盘</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pic>
        <p:nvPicPr>
          <p:cNvPr id="3" name="图片 2" descr="记录01"/>
          <p:cNvPicPr>
            <a:picLocks noChangeAspect="1"/>
          </p:cNvPicPr>
          <p:nvPr/>
        </p:nvPicPr>
        <p:blipFill>
          <a:blip r:embed="rId1"/>
          <a:stretch>
            <a:fillRect/>
          </a:stretch>
        </p:blipFill>
        <p:spPr>
          <a:xfrm>
            <a:off x="4198620" y="737235"/>
            <a:ext cx="3794125" cy="5577840"/>
          </a:xfrm>
          <a:prstGeom prst="rect">
            <a:avLst/>
          </a:prstGeom>
        </p:spPr>
      </p:pic>
    </p:spTree>
    <p:custDataLst>
      <p:tags r:id="rId2"/>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中线上攻</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4" name="Rectangle 3"/>
          <p:cNvSpPr txBox="1">
            <a:spLocks noChangeArrowheads="1"/>
          </p:cNvSpPr>
          <p:nvPr/>
        </p:nvSpPr>
        <p:spPr bwMode="auto">
          <a:xfrm>
            <a:off x="468312" y="945738"/>
            <a:ext cx="11194601" cy="5411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eaLnBrk="0" hangingPunct="0">
              <a:defRPr>
                <a:solidFill>
                  <a:schemeClr val="tx1"/>
                </a:solidFill>
                <a:latin typeface="Arial" panose="020B0604020202020204" pitchFamily="34" charset="0"/>
                <a:ea typeface="宋体" panose="02010600030101010101" pitchFamily="2" charset="-122"/>
              </a:defRPr>
            </a:lvl2pPr>
            <a:lvl3pPr eaLnBrk="0" hangingPunct="0">
              <a:defRPr>
                <a:solidFill>
                  <a:schemeClr val="tx1"/>
                </a:solidFill>
                <a:latin typeface="Arial" panose="020B0604020202020204" pitchFamily="34" charset="0"/>
                <a:ea typeface="宋体" panose="02010600030101010101" pitchFamily="2" charset="-122"/>
              </a:defRPr>
            </a:lvl3pPr>
            <a:lvl4pPr eaLnBrk="0" hangingPunct="0">
              <a:defRPr>
                <a:solidFill>
                  <a:schemeClr val="tx1"/>
                </a:solidFill>
                <a:latin typeface="Arial" panose="020B0604020202020204" pitchFamily="34" charset="0"/>
                <a:ea typeface="宋体" panose="02010600030101010101" pitchFamily="2" charset="-122"/>
              </a:defRPr>
            </a:lvl4pPr>
            <a:lvl5pPr eaLnBrk="0" hangingPunct="0">
              <a:defRPr>
                <a:solidFill>
                  <a:schemeClr val="tx1"/>
                </a:solidFill>
                <a:latin typeface="Arial" panose="020B060402020202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中线上攻低位（</a:t>
            </a:r>
            <a:r>
              <a:rPr lang="en-US" altLang="zh-CN" sz="2400" dirty="0">
                <a:latin typeface="微软雅黑" panose="020B0503020204020204" pitchFamily="34" charset="-122"/>
                <a:ea typeface="微软雅黑" panose="020B0503020204020204" pitchFamily="34" charset="-122"/>
              </a:rPr>
              <a:t>10</a:t>
            </a:r>
            <a:r>
              <a:rPr lang="zh-CN" altLang="en-US" sz="2400" dirty="0">
                <a:latin typeface="微软雅黑" panose="020B0503020204020204" pitchFamily="34" charset="-122"/>
                <a:ea typeface="微软雅黑" panose="020B0503020204020204" pitchFamily="34" charset="-122"/>
              </a:rPr>
              <a:t>以下）的选股策略</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进入底部区域，等待群体超跌寻找受伤主力。</a:t>
            </a:r>
            <a:endParaRPr lang="en-US" altLang="zh-CN" b="1" dirty="0">
              <a:latin typeface="微软雅黑" panose="020B0503020204020204" pitchFamily="34" charset="-122"/>
              <a:ea typeface="微软雅黑" panose="020B0503020204020204" pitchFamily="34" charset="-122"/>
            </a:endParaRPr>
          </a:p>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中线上攻低位（</a:t>
            </a:r>
            <a:r>
              <a:rPr lang="en-US" altLang="zh-CN" sz="2400" dirty="0">
                <a:latin typeface="微软雅黑" panose="020B0503020204020204" pitchFamily="34" charset="-122"/>
                <a:ea typeface="微软雅黑" panose="020B0503020204020204" pitchFamily="34" charset="-122"/>
              </a:rPr>
              <a:t>10-30</a:t>
            </a:r>
            <a:r>
              <a:rPr lang="zh-CN" altLang="en-US" sz="2400" dirty="0">
                <a:latin typeface="微软雅黑" panose="020B0503020204020204" pitchFamily="34" charset="-122"/>
                <a:ea typeface="微软雅黑" panose="020B0503020204020204" pitchFamily="34" charset="-122"/>
              </a:rPr>
              <a:t>向上）的选股策略</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底部上升，个股进行建仓阶段，找新建仓的个股。</a:t>
            </a:r>
            <a:endParaRPr lang="en-US" altLang="zh-CN" b="1" dirty="0">
              <a:latin typeface="微软雅黑" panose="020B0503020204020204" pitchFamily="34" charset="-122"/>
              <a:ea typeface="微软雅黑" panose="020B0503020204020204" pitchFamily="34" charset="-122"/>
            </a:endParaRPr>
          </a:p>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中线上攻低位（</a:t>
            </a:r>
            <a:r>
              <a:rPr lang="en-US" altLang="zh-CN" sz="2400" dirty="0">
                <a:latin typeface="微软雅黑" panose="020B0503020204020204" pitchFamily="34" charset="-122"/>
                <a:ea typeface="微软雅黑" panose="020B0503020204020204" pitchFamily="34" charset="-122"/>
              </a:rPr>
              <a:t>30-70</a:t>
            </a:r>
            <a:r>
              <a:rPr lang="zh-CN" altLang="en-US" sz="2400" dirty="0">
                <a:latin typeface="微软雅黑" panose="020B0503020204020204" pitchFamily="34" charset="-122"/>
                <a:ea typeface="微软雅黑" panose="020B0503020204020204" pitchFamily="34" charset="-122"/>
              </a:rPr>
              <a:t>向上）的选股策略</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进入牛市阶段，寻找主力已经控盘的股票。</a:t>
            </a:r>
            <a:endParaRPr lang="en-US" altLang="zh-CN" b="1" dirty="0">
              <a:latin typeface="微软雅黑" panose="020B0503020204020204" pitchFamily="34" charset="-122"/>
              <a:ea typeface="微软雅黑" panose="020B0503020204020204" pitchFamily="34" charset="-122"/>
            </a:endParaRPr>
          </a:p>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中线上攻低位（</a:t>
            </a:r>
            <a:r>
              <a:rPr lang="en-US" altLang="zh-CN" sz="2400" dirty="0">
                <a:latin typeface="微软雅黑" panose="020B0503020204020204" pitchFamily="34" charset="-122"/>
                <a:ea typeface="微软雅黑" panose="020B0503020204020204" pitchFamily="34" charset="-122"/>
              </a:rPr>
              <a:t>70-90</a:t>
            </a:r>
            <a:r>
              <a:rPr lang="zh-CN" altLang="en-US" sz="2400" dirty="0">
                <a:latin typeface="微软雅黑" panose="020B0503020204020204" pitchFamily="34" charset="-122"/>
                <a:ea typeface="微软雅黑" panose="020B0503020204020204" pitchFamily="34" charset="-122"/>
              </a:rPr>
              <a:t>向上）的选股策略</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进入牛市后期阶段，寻找主力快速拉升的股票。</a:t>
            </a:r>
            <a:endParaRPr lang="en-US" altLang="zh-CN" b="1" dirty="0">
              <a:latin typeface="微软雅黑" panose="020B0503020204020204" pitchFamily="34" charset="-122"/>
              <a:ea typeface="微软雅黑" panose="020B0503020204020204" pitchFamily="34" charset="-122"/>
            </a:endParaRPr>
          </a:p>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中线上攻低位（</a:t>
            </a:r>
            <a:r>
              <a:rPr lang="en-US" altLang="zh-CN" sz="2400" dirty="0">
                <a:latin typeface="微软雅黑" panose="020B0503020204020204" pitchFamily="34" charset="-122"/>
                <a:ea typeface="微软雅黑" panose="020B0503020204020204" pitchFamily="34" charset="-122"/>
              </a:rPr>
              <a:t>90</a:t>
            </a:r>
            <a:r>
              <a:rPr lang="zh-CN" altLang="en-US" sz="2400" dirty="0">
                <a:latin typeface="微软雅黑" panose="020B0503020204020204" pitchFamily="34" charset="-122"/>
                <a:ea typeface="微软雅黑" panose="020B0503020204020204" pitchFamily="34" charset="-122"/>
              </a:rPr>
              <a:t>以上）的选股策略</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顶部区域，或泡沫上涨区域，找补涨类个股。</a:t>
            </a:r>
            <a:endParaRPr lang="zh-CN" altLang="en-US" b="1"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rPr>
              <a:t>     </a:t>
            </a:r>
            <a:endParaRPr lang="zh-CN" altLang="en-US" sz="16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sz="2400" b="1" dirty="0">
                <a:latin typeface="微软雅黑" panose="020B0503020204020204" pitchFamily="34" charset="-122"/>
                <a:ea typeface="微软雅黑" panose="020B0503020204020204" pitchFamily="34" charset="-122"/>
              </a:rPr>
              <a:t>注意事项：</a:t>
            </a:r>
            <a:r>
              <a:rPr lang="zh-CN" altLang="en-US" b="1" dirty="0">
                <a:latin typeface="微软雅黑" panose="020B0503020204020204" pitchFamily="34" charset="-122"/>
                <a:ea typeface="微软雅黑" panose="020B0503020204020204" pitchFamily="34" charset="-122"/>
              </a:rPr>
              <a:t>当中线上攻向下时，应观望或短线操作，等待大盘重要支撑位出现。</a:t>
            </a:r>
            <a:endParaRPr lang="en-US" altLang="zh-CN" b="1"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短线超跌</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4" name="Rectangle 3"/>
          <p:cNvSpPr txBox="1">
            <a:spLocks noChangeArrowheads="1"/>
          </p:cNvSpPr>
          <p:nvPr/>
        </p:nvSpPr>
        <p:spPr bwMode="auto">
          <a:xfrm>
            <a:off x="1992312" y="1276902"/>
            <a:ext cx="8207375" cy="3604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indent="0" algn="ctr">
              <a:spcBef>
                <a:spcPct val="20000"/>
              </a:spcBef>
            </a:pPr>
            <a:r>
              <a:rPr lang="zh-CN" altLang="en-US" sz="2400" b="1" dirty="0">
                <a:latin typeface="微软雅黑" panose="020B0503020204020204" pitchFamily="34" charset="-122"/>
                <a:ea typeface="微软雅黑" panose="020B0503020204020204" pitchFamily="34" charset="-122"/>
              </a:rPr>
              <a:t>短线超跌</a:t>
            </a:r>
            <a:r>
              <a:rPr lang="en-US" altLang="zh-CN" sz="2400" b="1" dirty="0">
                <a:latin typeface="微软雅黑" panose="020B0503020204020204" pitchFamily="34" charset="-122"/>
                <a:ea typeface="微软雅黑" panose="020B0503020204020204" pitchFamily="34" charset="-122"/>
              </a:rPr>
              <a:t>15</a:t>
            </a:r>
            <a:r>
              <a:rPr lang="zh-CN" altLang="en-US" sz="2400" b="1" dirty="0">
                <a:latin typeface="微软雅黑" panose="020B0503020204020204" pitchFamily="34" charset="-122"/>
                <a:ea typeface="微软雅黑" panose="020B0503020204020204" pitchFamily="34" charset="-122"/>
              </a:rPr>
              <a:t>以下的应用策略</a:t>
            </a:r>
            <a:endParaRPr lang="zh-CN" altLang="en-US" sz="24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r>
              <a:rPr lang="zh-CN" altLang="en-US" sz="1600" b="1" dirty="0">
                <a:latin typeface="微软雅黑" panose="020B0503020204020204" pitchFamily="34" charset="-122"/>
                <a:ea typeface="微软雅黑" panose="020B0503020204020204" pitchFamily="34" charset="-122"/>
              </a:rPr>
              <a:t>    正常超跌状态，抓上升回档行情。</a:t>
            </a:r>
            <a:endParaRPr lang="en-US" altLang="zh-CN" sz="16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endParaRPr lang="en-US" altLang="zh-CN" sz="1600" b="1" dirty="0">
              <a:latin typeface="微软雅黑" panose="020B0503020204020204" pitchFamily="34" charset="-122"/>
              <a:ea typeface="微软雅黑" panose="020B0503020204020204" pitchFamily="34" charset="-122"/>
            </a:endParaRPr>
          </a:p>
          <a:p>
            <a:pPr marL="0" indent="0" algn="ctr">
              <a:spcBef>
                <a:spcPct val="20000"/>
              </a:spcBef>
            </a:pPr>
            <a:r>
              <a:rPr lang="zh-CN" altLang="en-US" sz="2400" b="1" dirty="0">
                <a:latin typeface="微软雅黑" panose="020B0503020204020204" pitchFamily="34" charset="-122"/>
                <a:ea typeface="微软雅黑" panose="020B0503020204020204" pitchFamily="34" charset="-122"/>
              </a:rPr>
              <a:t>短线超跌</a:t>
            </a:r>
            <a:r>
              <a:rPr lang="en-US" altLang="zh-CN" sz="2400" b="1" dirty="0">
                <a:latin typeface="微软雅黑" panose="020B0503020204020204" pitchFamily="34" charset="-122"/>
                <a:ea typeface="微软雅黑" panose="020B0503020204020204" pitchFamily="34" charset="-122"/>
              </a:rPr>
              <a:t>15-30%</a:t>
            </a:r>
            <a:r>
              <a:rPr lang="zh-CN" altLang="en-US" sz="2400" b="1" dirty="0">
                <a:latin typeface="微软雅黑" panose="020B0503020204020204" pitchFamily="34" charset="-122"/>
                <a:ea typeface="微软雅黑" panose="020B0503020204020204" pitchFamily="34" charset="-122"/>
              </a:rPr>
              <a:t>的应用策略</a:t>
            </a:r>
            <a:endParaRPr lang="zh-CN" altLang="en-US" sz="24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r>
              <a:rPr lang="zh-CN" altLang="en-US" sz="1600" b="1" dirty="0">
                <a:latin typeface="微软雅黑" panose="020B0503020204020204" pitchFamily="34" charset="-122"/>
                <a:ea typeface="微软雅黑" panose="020B0503020204020204" pitchFamily="34" charset="-122"/>
              </a:rPr>
              <a:t>      牛市中级调整，但在反弹后会有二次探底，抓受伤主力。</a:t>
            </a:r>
            <a:endParaRPr lang="en-US" altLang="zh-CN" sz="16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endParaRPr lang="en-US" altLang="zh-CN" sz="1600" b="1" dirty="0">
              <a:latin typeface="微软雅黑" panose="020B0503020204020204" pitchFamily="34" charset="-122"/>
              <a:ea typeface="微软雅黑" panose="020B0503020204020204" pitchFamily="34" charset="-122"/>
            </a:endParaRPr>
          </a:p>
          <a:p>
            <a:pPr marL="0" indent="0" algn="ctr">
              <a:spcBef>
                <a:spcPct val="20000"/>
              </a:spcBef>
            </a:pPr>
            <a:r>
              <a:rPr lang="zh-CN" altLang="en-US" sz="2400" b="1" dirty="0">
                <a:latin typeface="微软雅黑" panose="020B0503020204020204" pitchFamily="34" charset="-122"/>
                <a:ea typeface="微软雅黑" panose="020B0503020204020204" pitchFamily="34" charset="-122"/>
              </a:rPr>
              <a:t>短线超跌</a:t>
            </a:r>
            <a:r>
              <a:rPr lang="en-US" altLang="zh-CN" sz="2400" b="1" dirty="0">
                <a:latin typeface="微软雅黑" panose="020B0503020204020204" pitchFamily="34" charset="-122"/>
                <a:ea typeface="微软雅黑" panose="020B0503020204020204" pitchFamily="34" charset="-122"/>
              </a:rPr>
              <a:t>30-50</a:t>
            </a:r>
            <a:r>
              <a:rPr lang="zh-CN" altLang="en-US" sz="2400" b="1" dirty="0">
                <a:latin typeface="微软雅黑" panose="020B0503020204020204" pitchFamily="34" charset="-122"/>
                <a:ea typeface="微软雅黑" panose="020B0503020204020204" pitchFamily="34" charset="-122"/>
              </a:rPr>
              <a:t>以上的应用策略</a:t>
            </a:r>
            <a:endParaRPr lang="zh-CN" altLang="en-US" sz="24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r>
              <a:rPr lang="zh-CN" altLang="en-US" sz="1600" b="1" dirty="0">
                <a:latin typeface="微软雅黑" panose="020B0503020204020204" pitchFamily="34" charset="-122"/>
                <a:ea typeface="微软雅黑" panose="020B0503020204020204" pitchFamily="34" charset="-122"/>
              </a:rPr>
              <a:t>      群体超跌反弹，市场将形成一波以跌幅较大个股为主流的上涨行情。</a:t>
            </a:r>
            <a:endParaRPr lang="en-US" altLang="zh-CN" sz="16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endParaRPr lang="en-US" altLang="zh-CN" sz="1600" b="1" dirty="0">
              <a:latin typeface="微软雅黑" panose="020B0503020204020204" pitchFamily="34" charset="-122"/>
              <a:ea typeface="微软雅黑" panose="020B0503020204020204" pitchFamily="34" charset="-122"/>
            </a:endParaRPr>
          </a:p>
          <a:p>
            <a:pPr marL="0" indent="0" algn="ctr">
              <a:spcBef>
                <a:spcPct val="20000"/>
              </a:spcBef>
            </a:pPr>
            <a:r>
              <a:rPr lang="zh-CN" altLang="en-US" sz="2400" b="1" dirty="0">
                <a:latin typeface="微软雅黑" panose="020B0503020204020204" pitchFamily="34" charset="-122"/>
                <a:ea typeface="微软雅黑" panose="020B0503020204020204" pitchFamily="34" charset="-122"/>
              </a:rPr>
              <a:t>短线超跌</a:t>
            </a:r>
            <a:r>
              <a:rPr lang="en-US" altLang="zh-CN" sz="2400" b="1" dirty="0">
                <a:latin typeface="微软雅黑" panose="020B0503020204020204" pitchFamily="34" charset="-122"/>
                <a:ea typeface="微软雅黑" panose="020B0503020204020204" pitchFamily="34" charset="-122"/>
              </a:rPr>
              <a:t>50%</a:t>
            </a:r>
            <a:r>
              <a:rPr lang="zh-CN" altLang="en-US" sz="2400" b="1" dirty="0">
                <a:latin typeface="微软雅黑" panose="020B0503020204020204" pitchFamily="34" charset="-122"/>
                <a:ea typeface="微软雅黑" panose="020B0503020204020204" pitchFamily="34" charset="-122"/>
              </a:rPr>
              <a:t>以上应用策略</a:t>
            </a:r>
            <a:endParaRPr lang="zh-CN" altLang="en-US" sz="24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r>
              <a:rPr lang="zh-CN" altLang="en-US" sz="1600" b="1" dirty="0">
                <a:latin typeface="微软雅黑" panose="020B0503020204020204" pitchFamily="34" charset="-122"/>
                <a:ea typeface="微软雅黑" panose="020B0503020204020204" pitchFamily="34" charset="-122"/>
              </a:rPr>
              <a:t>   熊市、超跌反弹。</a:t>
            </a:r>
            <a:endParaRPr lang="zh-CN" altLang="en-US" sz="16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r>
              <a:rPr lang="zh-CN" altLang="en-US" sz="2000" b="1" dirty="0">
                <a:latin typeface="微软雅黑" panose="020B0503020204020204" pitchFamily="34" charset="-122"/>
                <a:ea typeface="微软雅黑" panose="020B0503020204020204" pitchFamily="34" charset="-122"/>
              </a:rPr>
              <a:t>   </a:t>
            </a:r>
            <a:endParaRPr lang="en-US" altLang="zh-CN" sz="20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r>
              <a:rPr lang="en-US" altLang="zh-CN" sz="2000" b="1" dirty="0">
                <a:latin typeface="微软雅黑" panose="020B0503020204020204" pitchFamily="34" charset="-122"/>
                <a:ea typeface="微软雅黑" panose="020B0503020204020204" pitchFamily="34" charset="-122"/>
              </a:rPr>
              <a:t>   </a:t>
            </a:r>
            <a:r>
              <a:rPr lang="zh-CN" altLang="en-US" sz="2000" b="1" dirty="0">
                <a:latin typeface="微软雅黑" panose="020B0503020204020204" pitchFamily="34" charset="-122"/>
                <a:ea typeface="微软雅黑" panose="020B0503020204020204" pitchFamily="34" charset="-122"/>
              </a:rPr>
              <a:t>注意事项：</a:t>
            </a:r>
            <a:r>
              <a:rPr lang="zh-CN" altLang="en-US" sz="1600" b="1" dirty="0">
                <a:latin typeface="微软雅黑" panose="020B0503020204020204" pitchFamily="34" charset="-122"/>
                <a:ea typeface="微软雅黑" panose="020B0503020204020204" pitchFamily="34" charset="-122"/>
              </a:rPr>
              <a:t>短线超跌大部分时间处于</a:t>
            </a:r>
            <a:r>
              <a:rPr lang="en-US" altLang="zh-CN" sz="1600" b="1" dirty="0">
                <a:latin typeface="微软雅黑" panose="020B0503020204020204" pitchFamily="34" charset="-122"/>
                <a:ea typeface="微软雅黑" panose="020B0503020204020204" pitchFamily="34" charset="-122"/>
              </a:rPr>
              <a:t>0</a:t>
            </a:r>
            <a:r>
              <a:rPr lang="zh-CN" altLang="en-US" sz="1600" b="1" dirty="0">
                <a:latin typeface="微软雅黑" panose="020B0503020204020204" pitchFamily="34" charset="-122"/>
                <a:ea typeface="微软雅黑" panose="020B0503020204020204" pitchFamily="34" charset="-122"/>
              </a:rPr>
              <a:t>的位置。</a:t>
            </a:r>
            <a:endParaRPr lang="zh-CN" altLang="en-US" sz="1600" b="1"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综合使用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grpSp>
        <p:nvGrpSpPr>
          <p:cNvPr id="6" name="组合 5"/>
          <p:cNvGrpSpPr/>
          <p:nvPr/>
        </p:nvGrpSpPr>
        <p:grpSpPr>
          <a:xfrm>
            <a:off x="579803" y="1488828"/>
            <a:ext cx="11032394" cy="1584770"/>
            <a:chOff x="483870" y="2859179"/>
            <a:chExt cx="8176260" cy="1284422"/>
          </a:xfrm>
        </p:grpSpPr>
        <p:pic>
          <p:nvPicPr>
            <p:cNvPr id="7" name="图片 6"/>
            <p:cNvPicPr>
              <a:picLocks noChangeAspect="1"/>
            </p:cNvPicPr>
            <p:nvPr/>
          </p:nvPicPr>
          <p:blipFill>
            <a:blip r:embed="rId1"/>
            <a:stretch>
              <a:fillRect/>
            </a:stretch>
          </p:blipFill>
          <p:spPr>
            <a:xfrm>
              <a:off x="483870" y="2859179"/>
              <a:ext cx="8176260" cy="1284422"/>
            </a:xfrm>
            <a:prstGeom prst="rect">
              <a:avLst/>
            </a:prstGeom>
          </p:spPr>
        </p:pic>
        <p:grpSp>
          <p:nvGrpSpPr>
            <p:cNvPr id="8" name="Group 14"/>
            <p:cNvGrpSpPr/>
            <p:nvPr/>
          </p:nvGrpSpPr>
          <p:grpSpPr bwMode="auto">
            <a:xfrm>
              <a:off x="2375086" y="3105065"/>
              <a:ext cx="1225550" cy="865187"/>
              <a:chOff x="385" y="1706"/>
              <a:chExt cx="772" cy="545"/>
            </a:xfrm>
          </p:grpSpPr>
          <p:sp>
            <p:nvSpPr>
              <p:cNvPr id="19" name="AutoShape 4"/>
              <p:cNvSpPr>
                <a:spLocks noChangeArrowheads="1"/>
              </p:cNvSpPr>
              <p:nvPr/>
            </p:nvSpPr>
            <p:spPr bwMode="auto">
              <a:xfrm>
                <a:off x="476" y="1706"/>
                <a:ext cx="681" cy="227"/>
              </a:xfrm>
              <a:prstGeom prst="wedgeRoundRectCallout">
                <a:avLst>
                  <a:gd name="adj1" fmla="val -53380"/>
                  <a:gd name="adj2" fmla="val 102866"/>
                  <a:gd name="adj3" fmla="val 16667"/>
                </a:avLst>
              </a:prstGeom>
              <a:solidFill>
                <a:srgbClr val="000080">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a:solidFill>
                      <a:schemeClr val="bg1"/>
                    </a:solidFill>
                    <a:latin typeface="微软雅黑" panose="020B0503020204020204" pitchFamily="34" charset="-122"/>
                    <a:ea typeface="微软雅黑" panose="020B0503020204020204" pitchFamily="34" charset="-122"/>
                  </a:rPr>
                  <a:t>超跌反弹</a:t>
                </a: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20" name="Rectangle 7"/>
              <p:cNvSpPr>
                <a:spLocks noChangeArrowheads="1"/>
              </p:cNvSpPr>
              <p:nvPr/>
            </p:nvSpPr>
            <p:spPr bwMode="auto">
              <a:xfrm>
                <a:off x="385" y="2069"/>
                <a:ext cx="408" cy="182"/>
              </a:xfrm>
              <a:prstGeom prst="rect">
                <a:avLst/>
              </a:prstGeom>
              <a:solidFill>
                <a:srgbClr val="0000FF">
                  <a:alpha val="4196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latin typeface="微软雅黑" panose="020B0503020204020204" pitchFamily="34" charset="-122"/>
                  <a:ea typeface="微软雅黑" panose="020B0503020204020204" pitchFamily="34" charset="-122"/>
                </a:endParaRPr>
              </a:p>
            </p:txBody>
          </p:sp>
        </p:grpSp>
        <p:grpSp>
          <p:nvGrpSpPr>
            <p:cNvPr id="9" name="Group 15"/>
            <p:cNvGrpSpPr/>
            <p:nvPr/>
          </p:nvGrpSpPr>
          <p:grpSpPr bwMode="auto">
            <a:xfrm>
              <a:off x="3665695" y="3532102"/>
              <a:ext cx="1482725" cy="458788"/>
              <a:chOff x="1430" y="1933"/>
              <a:chExt cx="934" cy="289"/>
            </a:xfrm>
          </p:grpSpPr>
          <p:sp>
            <p:nvSpPr>
              <p:cNvPr id="17" name="Rectangle 8"/>
              <p:cNvSpPr>
                <a:spLocks noChangeArrowheads="1"/>
              </p:cNvSpPr>
              <p:nvPr/>
            </p:nvSpPr>
            <p:spPr bwMode="auto">
              <a:xfrm>
                <a:off x="1430" y="1933"/>
                <a:ext cx="125" cy="276"/>
              </a:xfrm>
              <a:prstGeom prst="rect">
                <a:avLst/>
              </a:prstGeom>
              <a:solidFill>
                <a:srgbClr val="800000">
                  <a:alpha val="4588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latin typeface="微软雅黑" panose="020B0503020204020204" pitchFamily="34" charset="-122"/>
                  <a:ea typeface="微软雅黑" panose="020B0503020204020204" pitchFamily="34" charset="-122"/>
                </a:endParaRPr>
              </a:p>
            </p:txBody>
          </p:sp>
          <p:sp>
            <p:nvSpPr>
              <p:cNvPr id="18" name="AutoShape 11"/>
              <p:cNvSpPr>
                <a:spLocks noChangeArrowheads="1"/>
              </p:cNvSpPr>
              <p:nvPr/>
            </p:nvSpPr>
            <p:spPr bwMode="auto">
              <a:xfrm>
                <a:off x="1683" y="1995"/>
                <a:ext cx="681" cy="227"/>
              </a:xfrm>
              <a:prstGeom prst="wedgeRoundRectCallout">
                <a:avLst>
                  <a:gd name="adj1" fmla="val -70704"/>
                  <a:gd name="adj2" fmla="val -26653"/>
                  <a:gd name="adj3" fmla="val 16667"/>
                </a:avLst>
              </a:prstGeom>
              <a:solidFill>
                <a:srgbClr val="FF0000">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solidFill>
                      <a:schemeClr val="bg1"/>
                    </a:solidFill>
                    <a:latin typeface="微软雅黑" panose="020B0503020204020204" pitchFamily="34" charset="-122"/>
                    <a:ea typeface="微软雅黑" panose="020B0503020204020204" pitchFamily="34" charset="-122"/>
                  </a:rPr>
                  <a:t>回档买入</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2" name="Group 16"/>
            <p:cNvGrpSpPr/>
            <p:nvPr/>
          </p:nvGrpSpPr>
          <p:grpSpPr bwMode="auto">
            <a:xfrm>
              <a:off x="6432417" y="3021421"/>
              <a:ext cx="1279526" cy="768350"/>
              <a:chOff x="1182" y="1339"/>
              <a:chExt cx="806" cy="484"/>
            </a:xfrm>
          </p:grpSpPr>
          <p:sp>
            <p:nvSpPr>
              <p:cNvPr id="15" name="Rectangle 9"/>
              <p:cNvSpPr>
                <a:spLocks noChangeArrowheads="1"/>
              </p:cNvSpPr>
              <p:nvPr/>
            </p:nvSpPr>
            <p:spPr bwMode="auto">
              <a:xfrm>
                <a:off x="1610" y="1661"/>
                <a:ext cx="378" cy="162"/>
              </a:xfrm>
              <a:prstGeom prst="rect">
                <a:avLst/>
              </a:prstGeom>
              <a:solidFill>
                <a:srgbClr val="FFFF00">
                  <a:alpha val="45882"/>
                </a:srgbClr>
              </a:solidFill>
              <a:ln>
                <a:noFill/>
              </a:ln>
              <a:effectLst/>
              <a:extLs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latin typeface="微软雅黑" panose="020B0503020204020204" pitchFamily="34" charset="-122"/>
                  <a:ea typeface="微软雅黑" panose="020B0503020204020204" pitchFamily="34" charset="-122"/>
                </a:endParaRPr>
              </a:p>
            </p:txBody>
          </p:sp>
          <p:sp>
            <p:nvSpPr>
              <p:cNvPr id="16" name="AutoShape 12"/>
              <p:cNvSpPr>
                <a:spLocks noChangeArrowheads="1"/>
              </p:cNvSpPr>
              <p:nvPr/>
            </p:nvSpPr>
            <p:spPr bwMode="auto">
              <a:xfrm>
                <a:off x="1182" y="1339"/>
                <a:ext cx="681" cy="220"/>
              </a:xfrm>
              <a:prstGeom prst="wedgeRoundRectCallout">
                <a:avLst>
                  <a:gd name="adj1" fmla="val 44599"/>
                  <a:gd name="adj2" fmla="val 94470"/>
                  <a:gd name="adj3" fmla="val 16667"/>
                </a:avLst>
              </a:prstGeom>
              <a:solidFill>
                <a:srgbClr val="FFFF00">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solidFill>
                      <a:schemeClr val="bg1"/>
                    </a:solidFill>
                    <a:latin typeface="微软雅黑" panose="020B0503020204020204" pitchFamily="34" charset="-122"/>
                    <a:ea typeface="微软雅黑" panose="020B0503020204020204" pitchFamily="34" charset="-122"/>
                  </a:rPr>
                  <a:t>强者恒强</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11" name="Group 17"/>
            <p:cNvGrpSpPr/>
            <p:nvPr/>
          </p:nvGrpSpPr>
          <p:grpSpPr bwMode="auto">
            <a:xfrm>
              <a:off x="4747261" y="2961481"/>
              <a:ext cx="1482725" cy="539750"/>
              <a:chOff x="1992" y="1253"/>
              <a:chExt cx="934" cy="340"/>
            </a:xfrm>
          </p:grpSpPr>
          <p:sp>
            <p:nvSpPr>
              <p:cNvPr id="12" name="Rectangle 10"/>
              <p:cNvSpPr>
                <a:spLocks noChangeArrowheads="1"/>
              </p:cNvSpPr>
              <p:nvPr/>
            </p:nvSpPr>
            <p:spPr bwMode="auto">
              <a:xfrm>
                <a:off x="1992" y="1253"/>
                <a:ext cx="125" cy="340"/>
              </a:xfrm>
              <a:prstGeom prst="rect">
                <a:avLst/>
              </a:prstGeom>
              <a:solidFill>
                <a:srgbClr val="FF00FF">
                  <a:alpha val="4588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latin typeface="微软雅黑" panose="020B0503020204020204" pitchFamily="34" charset="-122"/>
                  <a:ea typeface="微软雅黑" panose="020B0503020204020204" pitchFamily="34" charset="-122"/>
                </a:endParaRPr>
              </a:p>
            </p:txBody>
          </p:sp>
          <p:sp>
            <p:nvSpPr>
              <p:cNvPr id="14" name="AutoShape 13"/>
              <p:cNvSpPr>
                <a:spLocks noChangeArrowheads="1"/>
              </p:cNvSpPr>
              <p:nvPr/>
            </p:nvSpPr>
            <p:spPr bwMode="auto">
              <a:xfrm>
                <a:off x="2245" y="1253"/>
                <a:ext cx="681" cy="227"/>
              </a:xfrm>
              <a:prstGeom prst="wedgeRoundRectCallout">
                <a:avLst>
                  <a:gd name="adj1" fmla="val -65507"/>
                  <a:gd name="adj2" fmla="val 34318"/>
                  <a:gd name="adj3" fmla="val 16667"/>
                </a:avLst>
              </a:prstGeom>
              <a:solidFill>
                <a:srgbClr val="FF00FF">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solidFill>
                      <a:schemeClr val="bg1"/>
                    </a:solidFill>
                    <a:latin typeface="微软雅黑" panose="020B0503020204020204" pitchFamily="34" charset="-122"/>
                    <a:ea typeface="微软雅黑" panose="020B0503020204020204" pitchFamily="34" charset="-122"/>
                  </a:rPr>
                  <a:t>短线追涨</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grpSp>
        <p:nvGrpSpPr>
          <p:cNvPr id="21" name="组合 20"/>
          <p:cNvGrpSpPr/>
          <p:nvPr/>
        </p:nvGrpSpPr>
        <p:grpSpPr>
          <a:xfrm>
            <a:off x="579803" y="3834560"/>
            <a:ext cx="11032394" cy="1584770"/>
            <a:chOff x="483870" y="1106579"/>
            <a:chExt cx="8176260" cy="1284422"/>
          </a:xfrm>
        </p:grpSpPr>
        <p:pic>
          <p:nvPicPr>
            <p:cNvPr id="22" name="图片 21"/>
            <p:cNvPicPr>
              <a:picLocks noChangeAspect="1"/>
            </p:cNvPicPr>
            <p:nvPr/>
          </p:nvPicPr>
          <p:blipFill>
            <a:blip r:embed="rId1"/>
            <a:stretch>
              <a:fillRect/>
            </a:stretch>
          </p:blipFill>
          <p:spPr>
            <a:xfrm>
              <a:off x="483870" y="1106579"/>
              <a:ext cx="8176260" cy="1284422"/>
            </a:xfrm>
            <a:prstGeom prst="rect">
              <a:avLst/>
            </a:prstGeom>
          </p:spPr>
        </p:pic>
        <p:grpSp>
          <p:nvGrpSpPr>
            <p:cNvPr id="23" name="Group 16"/>
            <p:cNvGrpSpPr/>
            <p:nvPr/>
          </p:nvGrpSpPr>
          <p:grpSpPr bwMode="auto">
            <a:xfrm>
              <a:off x="3185164" y="1475553"/>
              <a:ext cx="1368425" cy="865187"/>
              <a:chOff x="476" y="1706"/>
              <a:chExt cx="862" cy="545"/>
            </a:xfrm>
          </p:grpSpPr>
          <p:sp>
            <p:nvSpPr>
              <p:cNvPr id="33" name="AutoShape 6"/>
              <p:cNvSpPr>
                <a:spLocks noChangeArrowheads="1"/>
              </p:cNvSpPr>
              <p:nvPr/>
            </p:nvSpPr>
            <p:spPr bwMode="auto">
              <a:xfrm>
                <a:off x="476" y="1706"/>
                <a:ext cx="681" cy="227"/>
              </a:xfrm>
              <a:prstGeom prst="wedgeRoundRectCallout">
                <a:avLst>
                  <a:gd name="adj1" fmla="val 46003"/>
                  <a:gd name="adj2" fmla="val 107095"/>
                  <a:gd name="adj3" fmla="val 16667"/>
                </a:avLst>
              </a:prstGeom>
              <a:solidFill>
                <a:srgbClr val="000080">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a:solidFill>
                      <a:schemeClr val="bg1"/>
                    </a:solidFill>
                    <a:latin typeface="微软雅黑" panose="020B0503020204020204" pitchFamily="34" charset="-122"/>
                    <a:ea typeface="微软雅黑" panose="020B0503020204020204" pitchFamily="34" charset="-122"/>
                  </a:rPr>
                  <a:t>超跌机会</a:t>
                </a: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34" name="Rectangle 9"/>
              <p:cNvSpPr>
                <a:spLocks noChangeArrowheads="1"/>
              </p:cNvSpPr>
              <p:nvPr/>
            </p:nvSpPr>
            <p:spPr bwMode="auto">
              <a:xfrm>
                <a:off x="1032" y="2069"/>
                <a:ext cx="306" cy="182"/>
              </a:xfrm>
              <a:prstGeom prst="rect">
                <a:avLst/>
              </a:prstGeom>
              <a:solidFill>
                <a:srgbClr val="0000FF">
                  <a:alpha val="4196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latin typeface="微软雅黑" panose="020B0503020204020204" pitchFamily="34" charset="-122"/>
                  <a:ea typeface="微软雅黑" panose="020B0503020204020204" pitchFamily="34" charset="-122"/>
                </a:endParaRPr>
              </a:p>
            </p:txBody>
          </p:sp>
        </p:grpSp>
        <p:grpSp>
          <p:nvGrpSpPr>
            <p:cNvPr id="24" name="Group 17"/>
            <p:cNvGrpSpPr/>
            <p:nvPr/>
          </p:nvGrpSpPr>
          <p:grpSpPr bwMode="auto">
            <a:xfrm>
              <a:off x="4572340" y="1725825"/>
              <a:ext cx="1582738" cy="649287"/>
              <a:chOff x="1430" y="1842"/>
              <a:chExt cx="997" cy="409"/>
            </a:xfrm>
          </p:grpSpPr>
          <p:sp>
            <p:nvSpPr>
              <p:cNvPr id="31" name="Rectangle 10"/>
              <p:cNvSpPr>
                <a:spLocks noChangeArrowheads="1"/>
              </p:cNvSpPr>
              <p:nvPr/>
            </p:nvSpPr>
            <p:spPr bwMode="auto">
              <a:xfrm>
                <a:off x="1430" y="1842"/>
                <a:ext cx="168" cy="409"/>
              </a:xfrm>
              <a:prstGeom prst="rect">
                <a:avLst/>
              </a:prstGeom>
              <a:solidFill>
                <a:srgbClr val="800000">
                  <a:alpha val="4588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latin typeface="微软雅黑" panose="020B0503020204020204" pitchFamily="34" charset="-122"/>
                  <a:ea typeface="微软雅黑" panose="020B0503020204020204" pitchFamily="34" charset="-122"/>
                </a:endParaRPr>
              </a:p>
            </p:txBody>
          </p:sp>
          <p:sp>
            <p:nvSpPr>
              <p:cNvPr id="32" name="AutoShape 13"/>
              <p:cNvSpPr>
                <a:spLocks noChangeArrowheads="1"/>
              </p:cNvSpPr>
              <p:nvPr/>
            </p:nvSpPr>
            <p:spPr bwMode="auto">
              <a:xfrm>
                <a:off x="1746" y="2024"/>
                <a:ext cx="681" cy="227"/>
              </a:xfrm>
              <a:prstGeom prst="wedgeRoundRectCallout">
                <a:avLst>
                  <a:gd name="adj1" fmla="val -70704"/>
                  <a:gd name="adj2" fmla="val -26653"/>
                  <a:gd name="adj3" fmla="val 16667"/>
                </a:avLst>
              </a:prstGeom>
              <a:solidFill>
                <a:srgbClr val="FF0000">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a:solidFill>
                      <a:schemeClr val="bg1"/>
                    </a:solidFill>
                    <a:latin typeface="微软雅黑" panose="020B0503020204020204" pitchFamily="34" charset="-122"/>
                    <a:ea typeface="微软雅黑" panose="020B0503020204020204" pitchFamily="34" charset="-122"/>
                  </a:rPr>
                  <a:t>新入主力</a:t>
                </a:r>
                <a:endParaRPr lang="zh-CN" altLang="en-US" sz="1600">
                  <a:solidFill>
                    <a:schemeClr val="bg1"/>
                  </a:solidFill>
                  <a:latin typeface="微软雅黑" panose="020B0503020204020204" pitchFamily="34" charset="-122"/>
                  <a:ea typeface="微软雅黑" panose="020B0503020204020204" pitchFamily="34" charset="-122"/>
                </a:endParaRPr>
              </a:p>
            </p:txBody>
          </p:sp>
        </p:grpSp>
        <p:grpSp>
          <p:nvGrpSpPr>
            <p:cNvPr id="25" name="Group 18"/>
            <p:cNvGrpSpPr/>
            <p:nvPr/>
          </p:nvGrpSpPr>
          <p:grpSpPr bwMode="auto">
            <a:xfrm>
              <a:off x="6155078" y="1116778"/>
              <a:ext cx="1655763" cy="935038"/>
              <a:chOff x="1066" y="1253"/>
              <a:chExt cx="1043" cy="589"/>
            </a:xfrm>
          </p:grpSpPr>
          <p:sp>
            <p:nvSpPr>
              <p:cNvPr id="29" name="Rectangle 11"/>
              <p:cNvSpPr>
                <a:spLocks noChangeArrowheads="1"/>
              </p:cNvSpPr>
              <p:nvPr/>
            </p:nvSpPr>
            <p:spPr bwMode="auto">
              <a:xfrm>
                <a:off x="1610" y="1661"/>
                <a:ext cx="499" cy="181"/>
              </a:xfrm>
              <a:prstGeom prst="rect">
                <a:avLst/>
              </a:prstGeom>
              <a:solidFill>
                <a:srgbClr val="FFFF00">
                  <a:alpha val="45882"/>
                </a:srgbClr>
              </a:solidFill>
              <a:ln>
                <a:noFill/>
              </a:ln>
              <a:effectLst/>
              <a:extLs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latin typeface="微软雅黑" panose="020B0503020204020204" pitchFamily="34" charset="-122"/>
                  <a:ea typeface="微软雅黑" panose="020B0503020204020204" pitchFamily="34" charset="-122"/>
                </a:endParaRPr>
              </a:p>
            </p:txBody>
          </p:sp>
          <p:sp>
            <p:nvSpPr>
              <p:cNvPr id="30" name="AutoShape 14"/>
              <p:cNvSpPr>
                <a:spLocks noChangeArrowheads="1"/>
              </p:cNvSpPr>
              <p:nvPr/>
            </p:nvSpPr>
            <p:spPr bwMode="auto">
              <a:xfrm>
                <a:off x="1066" y="1253"/>
                <a:ext cx="681" cy="227"/>
              </a:xfrm>
              <a:prstGeom prst="wedgeRoundRectCallout">
                <a:avLst>
                  <a:gd name="adj1" fmla="val 38255"/>
                  <a:gd name="adj2" fmla="val 138106"/>
                  <a:gd name="adj3" fmla="val 16667"/>
                </a:avLst>
              </a:prstGeom>
              <a:solidFill>
                <a:srgbClr val="FFFF00">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a:solidFill>
                      <a:schemeClr val="bg1"/>
                    </a:solidFill>
                    <a:latin typeface="微软雅黑" panose="020B0503020204020204" pitchFamily="34" charset="-122"/>
                    <a:ea typeface="微软雅黑" panose="020B0503020204020204" pitchFamily="34" charset="-122"/>
                  </a:rPr>
                  <a:t>控盘主力</a:t>
                </a:r>
                <a:endParaRPr lang="zh-CN" altLang="en-US" sz="1600">
                  <a:solidFill>
                    <a:schemeClr val="bg1"/>
                  </a:solidFill>
                  <a:latin typeface="微软雅黑" panose="020B0503020204020204" pitchFamily="34" charset="-122"/>
                  <a:ea typeface="微软雅黑" panose="020B0503020204020204" pitchFamily="34" charset="-122"/>
                </a:endParaRPr>
              </a:p>
            </p:txBody>
          </p:sp>
        </p:grpSp>
        <p:grpSp>
          <p:nvGrpSpPr>
            <p:cNvPr id="26" name="Group 19"/>
            <p:cNvGrpSpPr/>
            <p:nvPr/>
          </p:nvGrpSpPr>
          <p:grpSpPr bwMode="auto">
            <a:xfrm>
              <a:off x="3471707" y="1113720"/>
              <a:ext cx="1908175" cy="485775"/>
              <a:chOff x="1642" y="1262"/>
              <a:chExt cx="1202" cy="306"/>
            </a:xfrm>
          </p:grpSpPr>
          <p:sp>
            <p:nvSpPr>
              <p:cNvPr id="27" name="Rectangle 12"/>
              <p:cNvSpPr>
                <a:spLocks noChangeArrowheads="1"/>
              </p:cNvSpPr>
              <p:nvPr/>
            </p:nvSpPr>
            <p:spPr bwMode="auto">
              <a:xfrm>
                <a:off x="2503" y="1291"/>
                <a:ext cx="341" cy="277"/>
              </a:xfrm>
              <a:prstGeom prst="rect">
                <a:avLst/>
              </a:prstGeom>
              <a:solidFill>
                <a:srgbClr val="FF00FF">
                  <a:alpha val="4588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latin typeface="微软雅黑" panose="020B0503020204020204" pitchFamily="34" charset="-122"/>
                  <a:ea typeface="微软雅黑" panose="020B0503020204020204" pitchFamily="34" charset="-122"/>
                </a:endParaRPr>
              </a:p>
            </p:txBody>
          </p:sp>
          <p:sp>
            <p:nvSpPr>
              <p:cNvPr id="28" name="AutoShape 15"/>
              <p:cNvSpPr>
                <a:spLocks noChangeArrowheads="1"/>
              </p:cNvSpPr>
              <p:nvPr/>
            </p:nvSpPr>
            <p:spPr bwMode="auto">
              <a:xfrm>
                <a:off x="1642" y="1262"/>
                <a:ext cx="681" cy="191"/>
              </a:xfrm>
              <a:prstGeom prst="wedgeRoundRectCallout">
                <a:avLst>
                  <a:gd name="adj1" fmla="val 77577"/>
                  <a:gd name="adj2" fmla="val 13173"/>
                  <a:gd name="adj3" fmla="val 16667"/>
                </a:avLst>
              </a:prstGeom>
              <a:solidFill>
                <a:srgbClr val="FF00FF">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solidFill>
                      <a:schemeClr val="bg1"/>
                    </a:solidFill>
                    <a:latin typeface="微软雅黑" panose="020B0503020204020204" pitchFamily="34" charset="-122"/>
                    <a:ea typeface="微软雅黑" panose="020B0503020204020204" pitchFamily="34" charset="-122"/>
                  </a:rPr>
                  <a:t>拉升主力</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spTree>
    <p:custDataLst>
      <p:tags r:id="rId2"/>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1104265" y="2071370"/>
            <a:ext cx="3199130" cy="10147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PART </a:t>
            </a:r>
            <a:r>
              <a:rPr kumimoji="0" lang="zh-CN" altLang="en-US"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0</a:t>
            </a:r>
            <a:r>
              <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4</a:t>
            </a:r>
            <a:endPar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endParaRPr>
          </a:p>
        </p:txBody>
      </p:sp>
      <p:sp>
        <p:nvSpPr>
          <p:cNvPr id="14" name="文本框 13"/>
          <p:cNvSpPr txBox="1"/>
          <p:nvPr userDrawn="1"/>
        </p:nvSpPr>
        <p:spPr>
          <a:xfrm>
            <a:off x="1104265" y="2335530"/>
            <a:ext cx="9839325" cy="1918970"/>
          </a:xfrm>
          <a:prstGeom prst="rect">
            <a:avLst/>
          </a:prstGeom>
          <a:noFill/>
        </p:spPr>
        <p:txBody>
          <a:bodyPr wrap="square" rtlCol="0">
            <a:spAutoFit/>
          </a:bodyPr>
          <a:lstStyle/>
          <a:p>
            <a:pPr algn="l">
              <a:lnSpc>
                <a:spcPct val="180000"/>
              </a:lnSpc>
            </a:pPr>
            <a:r>
              <a:rPr lang="zh-CN" altLang="en-US" sz="66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综合使用，进退有度</a:t>
            </a:r>
            <a:endParaRPr lang="zh-CN" altLang="en-US" sz="6600" b="1"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大盘分析，综合使用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pic>
        <p:nvPicPr>
          <p:cNvPr id="29" name="图片 28"/>
          <p:cNvPicPr>
            <a:picLocks noChangeAspect="1"/>
          </p:cNvPicPr>
          <p:nvPr/>
        </p:nvPicPr>
        <p:blipFill>
          <a:blip r:embed="rId1"/>
          <a:stretch>
            <a:fillRect/>
          </a:stretch>
        </p:blipFill>
        <p:spPr>
          <a:xfrm>
            <a:off x="308104" y="1290750"/>
            <a:ext cx="7778282" cy="4099803"/>
          </a:xfrm>
          <a:prstGeom prst="rect">
            <a:avLst/>
          </a:prstGeom>
        </p:spPr>
      </p:pic>
      <p:sp>
        <p:nvSpPr>
          <p:cNvPr id="30" name="文本框 29"/>
          <p:cNvSpPr txBox="1"/>
          <p:nvPr/>
        </p:nvSpPr>
        <p:spPr>
          <a:xfrm>
            <a:off x="1212024" y="5489727"/>
            <a:ext cx="5970443" cy="458715"/>
          </a:xfrm>
          <a:prstGeom prst="rect">
            <a:avLst/>
          </a:prstGeom>
          <a:noFill/>
        </p:spPr>
        <p:txBody>
          <a:bodyPr wrap="square" rtlCol="0">
            <a:spAutoFit/>
          </a:bodyPr>
          <a:lstStyle/>
          <a:p>
            <a:pPr algn="ctr">
              <a:lnSpc>
                <a:spcPct val="130000"/>
              </a:lnSpc>
              <a:spcBef>
                <a:spcPts val="150"/>
              </a:spcBef>
            </a:pPr>
            <a:r>
              <a:rPr lang="zh-CN" altLang="en-US" sz="2000" b="1" dirty="0">
                <a:latin typeface="-apple-system"/>
              </a:rPr>
              <a:t>牛线下移为最大风险，熊线上移为最大机会</a:t>
            </a:r>
            <a:endParaRPr lang="zh-CN" altLang="en-US" sz="2000" b="1" dirty="0">
              <a:latin typeface="-apple-system"/>
            </a:endParaRPr>
          </a:p>
        </p:txBody>
      </p:sp>
      <p:sp>
        <p:nvSpPr>
          <p:cNvPr id="31" name="文本框 30"/>
          <p:cNvSpPr txBox="1"/>
          <p:nvPr/>
        </p:nvSpPr>
        <p:spPr>
          <a:xfrm>
            <a:off x="8172654" y="1189942"/>
            <a:ext cx="3562054" cy="4857676"/>
          </a:xfrm>
          <a:prstGeom prst="rect">
            <a:avLst/>
          </a:prstGeom>
          <a:noFill/>
        </p:spPr>
        <p:txBody>
          <a:bodyPr wrap="square" rtlCol="0">
            <a:spAutoFit/>
          </a:bodyPr>
          <a:lstStyle/>
          <a:p>
            <a:pPr algn="just">
              <a:lnSpc>
                <a:spcPct val="130000"/>
              </a:lnSpc>
              <a:spcBef>
                <a:spcPts val="150"/>
              </a:spcBef>
            </a:pPr>
            <a:r>
              <a:rPr lang="zh-CN" altLang="en-US" sz="1400" b="1" dirty="0">
                <a:latin typeface="-apple-system"/>
              </a:rPr>
              <a:t>短线机会：</a:t>
            </a:r>
            <a:endParaRPr lang="en-US" altLang="zh-CN" sz="1400" b="1" dirty="0">
              <a:latin typeface="-apple-system"/>
            </a:endParaRPr>
          </a:p>
          <a:p>
            <a:pPr algn="just">
              <a:lnSpc>
                <a:spcPct val="130000"/>
              </a:lnSpc>
              <a:spcBef>
                <a:spcPts val="150"/>
              </a:spcBef>
            </a:pPr>
            <a:r>
              <a:rPr lang="zh-CN" altLang="en-US" sz="1400" b="1" dirty="0">
                <a:latin typeface="-apple-system"/>
              </a:rPr>
              <a:t>短线上攻：启动向上大于中线</a:t>
            </a:r>
            <a:endParaRPr lang="en-US" altLang="zh-CN" sz="1400" b="1" dirty="0">
              <a:latin typeface="-apple-system"/>
            </a:endParaRPr>
          </a:p>
          <a:p>
            <a:pPr algn="just">
              <a:lnSpc>
                <a:spcPct val="130000"/>
              </a:lnSpc>
              <a:spcBef>
                <a:spcPts val="150"/>
              </a:spcBef>
            </a:pPr>
            <a:r>
              <a:rPr lang="zh-CN" altLang="en-US" sz="1400" b="1" dirty="0">
                <a:latin typeface="-apple-system"/>
              </a:rPr>
              <a:t>参考指数：深证、创业板、中证</a:t>
            </a:r>
            <a:r>
              <a:rPr lang="en-US" altLang="zh-CN" sz="1400" b="1" dirty="0">
                <a:latin typeface="-apple-system"/>
              </a:rPr>
              <a:t>1000</a:t>
            </a:r>
            <a:endParaRPr lang="en-US" altLang="zh-CN" sz="1400" b="1" dirty="0">
              <a:latin typeface="-apple-system"/>
            </a:endParaRPr>
          </a:p>
          <a:p>
            <a:pPr algn="just">
              <a:lnSpc>
                <a:spcPct val="130000"/>
              </a:lnSpc>
              <a:spcBef>
                <a:spcPts val="150"/>
              </a:spcBef>
            </a:pPr>
            <a:r>
              <a:rPr lang="zh-CN" altLang="en-US" sz="1400" b="1" dirty="0">
                <a:latin typeface="-apple-system"/>
              </a:rPr>
              <a:t>选股方法：跟资金选概念，选热点，做短线</a:t>
            </a:r>
            <a:endParaRPr lang="en-US" altLang="zh-CN" sz="1400" b="1" dirty="0">
              <a:latin typeface="-apple-system"/>
            </a:endParaRPr>
          </a:p>
          <a:p>
            <a:pPr algn="just">
              <a:lnSpc>
                <a:spcPct val="130000"/>
              </a:lnSpc>
              <a:spcBef>
                <a:spcPts val="150"/>
              </a:spcBef>
            </a:pPr>
            <a:r>
              <a:rPr lang="zh-CN" altLang="en-US" sz="1400" b="1" dirty="0">
                <a:latin typeface="-apple-system"/>
              </a:rPr>
              <a:t>操作方法：</a:t>
            </a:r>
            <a:r>
              <a:rPr lang="en-US" altLang="zh-CN" sz="1400" b="1" dirty="0">
                <a:latin typeface="-apple-system"/>
              </a:rPr>
              <a:t>B</a:t>
            </a:r>
            <a:r>
              <a:rPr lang="zh-CN" altLang="en-US" sz="1400" b="1" dirty="0">
                <a:latin typeface="-apple-system"/>
              </a:rPr>
              <a:t>点回档，涨停复制，双龙战法等</a:t>
            </a:r>
            <a:endParaRPr lang="en-US" altLang="zh-CN" sz="1400" b="1" dirty="0">
              <a:latin typeface="-apple-system"/>
            </a:endParaRPr>
          </a:p>
          <a:p>
            <a:pPr algn="just">
              <a:lnSpc>
                <a:spcPct val="130000"/>
              </a:lnSpc>
              <a:spcBef>
                <a:spcPts val="150"/>
              </a:spcBef>
            </a:pPr>
            <a:r>
              <a:rPr lang="zh-CN" altLang="en-US" sz="1400" b="1" dirty="0">
                <a:latin typeface="-apple-system"/>
              </a:rPr>
              <a:t>风险信号：短线上攻向下，及其他风险信号。</a:t>
            </a:r>
            <a:endParaRPr lang="en-US" altLang="zh-CN" sz="1400" b="1" dirty="0">
              <a:latin typeface="-apple-system"/>
            </a:endParaRPr>
          </a:p>
          <a:p>
            <a:pPr algn="just">
              <a:lnSpc>
                <a:spcPct val="130000"/>
              </a:lnSpc>
              <a:spcBef>
                <a:spcPts val="150"/>
              </a:spcBef>
            </a:pPr>
            <a:endParaRPr lang="en-US" altLang="zh-CN" sz="1400" b="1" dirty="0">
              <a:latin typeface="-apple-system"/>
            </a:endParaRPr>
          </a:p>
          <a:p>
            <a:pPr algn="just">
              <a:lnSpc>
                <a:spcPct val="130000"/>
              </a:lnSpc>
              <a:spcBef>
                <a:spcPts val="150"/>
              </a:spcBef>
            </a:pPr>
            <a:r>
              <a:rPr lang="zh-CN" altLang="en-US" sz="1400" b="1" dirty="0">
                <a:latin typeface="-apple-system"/>
              </a:rPr>
              <a:t>中线机会：</a:t>
            </a:r>
            <a:endParaRPr lang="en-US" altLang="zh-CN" sz="1400" b="1" dirty="0">
              <a:latin typeface="-apple-system"/>
            </a:endParaRPr>
          </a:p>
          <a:p>
            <a:pPr algn="just">
              <a:lnSpc>
                <a:spcPct val="130000"/>
              </a:lnSpc>
              <a:spcBef>
                <a:spcPts val="150"/>
              </a:spcBef>
            </a:pPr>
            <a:r>
              <a:rPr lang="zh-CN" altLang="en-US" sz="1400" b="1" dirty="0">
                <a:latin typeface="-apple-system"/>
              </a:rPr>
              <a:t>中线上攻：启动向上大于短线</a:t>
            </a:r>
            <a:endParaRPr lang="en-US" altLang="zh-CN" sz="1400" b="1" dirty="0">
              <a:latin typeface="-apple-system"/>
            </a:endParaRPr>
          </a:p>
          <a:p>
            <a:pPr algn="just">
              <a:lnSpc>
                <a:spcPct val="130000"/>
              </a:lnSpc>
              <a:spcBef>
                <a:spcPts val="150"/>
              </a:spcBef>
            </a:pPr>
            <a:r>
              <a:rPr lang="zh-CN" altLang="en-US" sz="1400" b="1" dirty="0">
                <a:latin typeface="-apple-system"/>
              </a:rPr>
              <a:t>参考指数：上证、中证</a:t>
            </a:r>
            <a:r>
              <a:rPr lang="en-US" altLang="zh-CN" sz="1400" b="1" dirty="0">
                <a:latin typeface="-apple-system"/>
              </a:rPr>
              <a:t>100</a:t>
            </a:r>
            <a:r>
              <a:rPr lang="zh-CN" altLang="en-US" sz="1400" b="1" dirty="0">
                <a:latin typeface="-apple-system"/>
              </a:rPr>
              <a:t>、沪深</a:t>
            </a:r>
            <a:r>
              <a:rPr lang="en-US" altLang="zh-CN" sz="1400" b="1" dirty="0">
                <a:latin typeface="-apple-system"/>
              </a:rPr>
              <a:t>300</a:t>
            </a:r>
            <a:endParaRPr lang="en-US" altLang="zh-CN" sz="1400" b="1" dirty="0">
              <a:latin typeface="-apple-system"/>
            </a:endParaRPr>
          </a:p>
          <a:p>
            <a:pPr algn="just">
              <a:lnSpc>
                <a:spcPct val="130000"/>
              </a:lnSpc>
              <a:spcBef>
                <a:spcPts val="150"/>
              </a:spcBef>
            </a:pPr>
            <a:r>
              <a:rPr lang="zh-CN" altLang="en-US" sz="1400" b="1" dirty="0">
                <a:latin typeface="-apple-system"/>
              </a:rPr>
              <a:t>选股方法：跟机构选行业，跟资金选控盘。</a:t>
            </a:r>
            <a:endParaRPr lang="en-US" altLang="zh-CN" sz="1400" b="1" dirty="0">
              <a:latin typeface="-apple-system"/>
            </a:endParaRPr>
          </a:p>
          <a:p>
            <a:pPr algn="just">
              <a:lnSpc>
                <a:spcPct val="130000"/>
              </a:lnSpc>
              <a:spcBef>
                <a:spcPts val="150"/>
              </a:spcBef>
            </a:pPr>
            <a:r>
              <a:rPr lang="zh-CN" altLang="en-US" sz="1400" b="1" dirty="0">
                <a:latin typeface="-apple-system"/>
              </a:rPr>
              <a:t>操作方法：控盘双突破，控盘金叉，高控盘反复做等</a:t>
            </a:r>
            <a:endParaRPr lang="en-US" altLang="zh-CN" sz="1400" b="1" dirty="0">
              <a:latin typeface="-apple-system"/>
            </a:endParaRPr>
          </a:p>
          <a:p>
            <a:pPr algn="just">
              <a:lnSpc>
                <a:spcPct val="130000"/>
              </a:lnSpc>
              <a:spcBef>
                <a:spcPts val="150"/>
              </a:spcBef>
            </a:pPr>
            <a:r>
              <a:rPr lang="zh-CN" altLang="en-US" sz="1400" b="1" dirty="0">
                <a:latin typeface="-apple-system"/>
              </a:rPr>
              <a:t>风险信号：中线上攻向下，绿柱大阴线，及其他风险信号。</a:t>
            </a:r>
            <a:endParaRPr lang="zh-CN" altLang="en-US" sz="1400" b="1" dirty="0">
              <a:latin typeface="-apple-system"/>
            </a:endParaRPr>
          </a:p>
        </p:txBody>
      </p:sp>
    </p:spTree>
    <p:custDataLst>
      <p:tags r:id="rId2"/>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综合使用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pic>
        <p:nvPicPr>
          <p:cNvPr id="5" name="图片 4"/>
          <p:cNvPicPr>
            <a:picLocks noChangeAspect="1"/>
          </p:cNvPicPr>
          <p:nvPr/>
        </p:nvPicPr>
        <p:blipFill>
          <a:blip r:embed="rId1"/>
          <a:srcRect/>
          <a:stretch>
            <a:fillRect/>
          </a:stretch>
        </p:blipFill>
        <p:spPr>
          <a:xfrm>
            <a:off x="1550035" y="749935"/>
            <a:ext cx="9204960" cy="4998085"/>
          </a:xfrm>
          <a:prstGeom prst="rect">
            <a:avLst/>
          </a:prstGeom>
        </p:spPr>
      </p:pic>
      <p:sp>
        <p:nvSpPr>
          <p:cNvPr id="13" name="文本框 12"/>
          <p:cNvSpPr txBox="1"/>
          <p:nvPr/>
        </p:nvSpPr>
        <p:spPr>
          <a:xfrm>
            <a:off x="1088228" y="5816980"/>
            <a:ext cx="10015268" cy="645160"/>
          </a:xfrm>
          <a:prstGeom prst="rect">
            <a:avLst/>
          </a:prstGeom>
          <a:noFill/>
        </p:spPr>
        <p:txBody>
          <a:bodyPr wrap="square" rtlCol="0">
            <a:spAutoFit/>
          </a:bodyPr>
          <a:lstStyle/>
          <a:p>
            <a:pPr lvl="0" algn="ctr">
              <a:buClrTx/>
              <a:buSzTx/>
              <a:buFontTx/>
            </a:pPr>
            <a:r>
              <a:rPr lang="zh-CN" b="1" dirty="0" smtClean="0">
                <a:latin typeface="思源黑体 CN Medium" panose="020B0600000000000000" charset="-122"/>
                <a:ea typeface="思源黑体 CN Medium" panose="020B0600000000000000" charset="-122"/>
                <a:sym typeface="+mn-ea"/>
              </a:rPr>
              <a:t>浮盈如何落袋为安，比还有没有机会更重要。中线上攻和自己的关系，指数月线和自己的关系。</a:t>
            </a:r>
            <a:endParaRPr lang="zh-CN" b="1" dirty="0" smtClean="0">
              <a:latin typeface="思源黑体 CN Medium" panose="020B0600000000000000" charset="-122"/>
              <a:ea typeface="思源黑体 CN Medium" panose="020B0600000000000000" charset="-122"/>
              <a:sym typeface="+mn-ea"/>
            </a:endParaRPr>
          </a:p>
          <a:p>
            <a:pPr lvl="0" algn="ctr">
              <a:buClrTx/>
              <a:buSzTx/>
              <a:buFontTx/>
            </a:pPr>
            <a:r>
              <a:rPr lang="zh-CN" altLang="en-US" b="1" dirty="0" smtClean="0">
                <a:latin typeface="思源黑体 CN Medium" panose="020B0600000000000000" charset="-122"/>
                <a:ea typeface="思源黑体 CN Medium" panose="020B0600000000000000" charset="-122"/>
                <a:sym typeface="+mn-ea"/>
              </a:rPr>
              <a:t>机会不是每天有，也不是我的就一定是机会，赌徒心里要不得。财不入急门。</a:t>
            </a:r>
            <a:endParaRPr lang="zh-CN" altLang="en-US" b="1" dirty="0" smtClean="0">
              <a:latin typeface="思源黑体 CN Medium" panose="020B0600000000000000" charset="-122"/>
              <a:ea typeface="思源黑体 CN Medium" panose="020B0600000000000000" charset="-122"/>
              <a:sym typeface="+mn-ea"/>
            </a:endParaRPr>
          </a:p>
        </p:txBody>
      </p:sp>
      <p:pic>
        <p:nvPicPr>
          <p:cNvPr id="35" name="图片 34"/>
          <p:cNvPicPr>
            <a:picLocks noChangeAspect="1"/>
          </p:cNvPicPr>
          <p:nvPr/>
        </p:nvPicPr>
        <p:blipFill>
          <a:blip r:embed="rId2"/>
          <a:stretch>
            <a:fillRect/>
          </a:stretch>
        </p:blipFill>
        <p:spPr>
          <a:xfrm>
            <a:off x="1774825" y="1283970"/>
            <a:ext cx="5125720" cy="2961640"/>
          </a:xfrm>
          <a:prstGeom prst="rect">
            <a:avLst/>
          </a:prstGeom>
          <a:ln>
            <a:solidFill>
              <a:schemeClr val="tx1"/>
            </a:solidFill>
          </a:ln>
        </p:spPr>
      </p:pic>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综合使用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5" name="文本框 4"/>
          <p:cNvSpPr txBox="1"/>
          <p:nvPr/>
        </p:nvSpPr>
        <p:spPr>
          <a:xfrm>
            <a:off x="1010123" y="5848095"/>
            <a:ext cx="10015268" cy="645160"/>
          </a:xfrm>
          <a:prstGeom prst="rect">
            <a:avLst/>
          </a:prstGeom>
          <a:noFill/>
        </p:spPr>
        <p:txBody>
          <a:bodyPr wrap="square" rtlCol="0">
            <a:spAutoFit/>
          </a:bodyPr>
          <a:lstStyle/>
          <a:p>
            <a:pPr lvl="0" algn="ctr">
              <a:buClrTx/>
              <a:buSzTx/>
              <a:buFontTx/>
            </a:pPr>
            <a:r>
              <a:rPr lang="zh-CN" b="1" dirty="0" smtClean="0">
                <a:latin typeface="思源黑体 CN Medium" panose="020B0600000000000000" charset="-122"/>
                <a:ea typeface="思源黑体 CN Medium" panose="020B0600000000000000" charset="-122"/>
                <a:sym typeface="+mn-ea"/>
              </a:rPr>
              <a:t>短线操作关注短线上攻，控盘突破关注中线上攻。</a:t>
            </a:r>
            <a:endParaRPr lang="zh-CN" b="1" dirty="0" smtClean="0">
              <a:latin typeface="思源黑体 CN Medium" panose="020B0600000000000000" charset="-122"/>
              <a:ea typeface="思源黑体 CN Medium" panose="020B0600000000000000" charset="-122"/>
              <a:sym typeface="+mn-ea"/>
            </a:endParaRPr>
          </a:p>
          <a:p>
            <a:pPr lvl="0" algn="ctr">
              <a:buClrTx/>
              <a:buSzTx/>
              <a:buFontTx/>
            </a:pPr>
            <a:r>
              <a:rPr lang="zh-CN" b="1" dirty="0" smtClean="0">
                <a:latin typeface="思源黑体 CN Medium" panose="020B0600000000000000" charset="-122"/>
                <a:ea typeface="思源黑体 CN Medium" panose="020B0600000000000000" charset="-122"/>
                <a:sym typeface="+mn-ea"/>
              </a:rPr>
              <a:t>拐头向下，注意控盘突破进入防守，破趋势离场，风险释放，中线走平，寻找控盘突破</a:t>
            </a:r>
            <a:endParaRPr lang="zh-CN" b="1" dirty="0" smtClean="0">
              <a:latin typeface="思源黑体 CN Medium" panose="020B0600000000000000" charset="-122"/>
              <a:ea typeface="思源黑体 CN Medium" panose="020B0600000000000000" charset="-122"/>
              <a:sym typeface="+mn-ea"/>
            </a:endParaRPr>
          </a:p>
        </p:txBody>
      </p:sp>
      <p:pic>
        <p:nvPicPr>
          <p:cNvPr id="6" name="图片 5"/>
          <p:cNvPicPr>
            <a:picLocks noChangeAspect="1"/>
          </p:cNvPicPr>
          <p:nvPr/>
        </p:nvPicPr>
        <p:blipFill>
          <a:blip r:embed="rId1"/>
          <a:stretch>
            <a:fillRect/>
          </a:stretch>
        </p:blipFill>
        <p:spPr>
          <a:xfrm>
            <a:off x="1404620" y="724535"/>
            <a:ext cx="9382760" cy="5094605"/>
          </a:xfrm>
          <a:prstGeom prst="rect">
            <a:avLst/>
          </a:prstGeom>
        </p:spPr>
      </p:pic>
    </p:spTree>
    <p:custDataLst>
      <p:tags r:id="rId2"/>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综合使用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4" name="文本框 3"/>
          <p:cNvSpPr txBox="1"/>
          <p:nvPr/>
        </p:nvSpPr>
        <p:spPr>
          <a:xfrm>
            <a:off x="1010123" y="5851905"/>
            <a:ext cx="10015268" cy="645160"/>
          </a:xfrm>
          <a:prstGeom prst="rect">
            <a:avLst/>
          </a:prstGeom>
          <a:noFill/>
        </p:spPr>
        <p:txBody>
          <a:bodyPr wrap="square" rtlCol="0">
            <a:spAutoFit/>
          </a:bodyPr>
          <a:lstStyle/>
          <a:p>
            <a:pPr lvl="0" algn="ctr">
              <a:buClrTx/>
              <a:buSzTx/>
              <a:buFontTx/>
            </a:pPr>
            <a:r>
              <a:rPr lang="zh-CN" b="1" dirty="0" smtClean="0">
                <a:latin typeface="思源黑体 CN Medium" panose="020B0600000000000000" charset="-122"/>
                <a:ea typeface="思源黑体 CN Medium" panose="020B0600000000000000" charset="-122"/>
                <a:sym typeface="+mn-ea"/>
              </a:rPr>
              <a:t>月线死叉，主题行情，跟随资金优选主题，月线金叉，普涨行情，跟随趋势顺势而为。</a:t>
            </a:r>
            <a:endParaRPr lang="zh-CN" b="1" dirty="0" smtClean="0">
              <a:latin typeface="思源黑体 CN Medium" panose="020B0600000000000000" charset="-122"/>
              <a:ea typeface="思源黑体 CN Medium" panose="020B0600000000000000" charset="-122"/>
              <a:sym typeface="+mn-ea"/>
            </a:endParaRPr>
          </a:p>
          <a:p>
            <a:pPr lvl="0" algn="ctr">
              <a:buClrTx/>
              <a:buSzTx/>
              <a:buFontTx/>
            </a:pPr>
            <a:r>
              <a:rPr lang="zh-CN" b="1" dirty="0" smtClean="0">
                <a:latin typeface="思源黑体 CN Medium" panose="020B0600000000000000" charset="-122"/>
                <a:ea typeface="思源黑体 CN Medium" panose="020B0600000000000000" charset="-122"/>
                <a:sym typeface="+mn-ea"/>
              </a:rPr>
              <a:t>月线死叉，颗粒归仓，小仓位练手，月线金叉，播种待涨，顺势持股。</a:t>
            </a:r>
            <a:endParaRPr lang="zh-CN" b="1" dirty="0" smtClean="0">
              <a:latin typeface="思源黑体 CN Medium" panose="020B0600000000000000" charset="-122"/>
              <a:ea typeface="思源黑体 CN Medium" panose="020B0600000000000000" charset="-122"/>
              <a:sym typeface="+mn-ea"/>
            </a:endParaRPr>
          </a:p>
        </p:txBody>
      </p:sp>
      <p:pic>
        <p:nvPicPr>
          <p:cNvPr id="5" name="图片 4"/>
          <p:cNvPicPr>
            <a:picLocks noChangeAspect="1"/>
          </p:cNvPicPr>
          <p:nvPr/>
        </p:nvPicPr>
        <p:blipFill>
          <a:blip r:embed="rId1"/>
          <a:srcRect/>
          <a:stretch>
            <a:fillRect/>
          </a:stretch>
        </p:blipFill>
        <p:spPr>
          <a:xfrm>
            <a:off x="1375410" y="725805"/>
            <a:ext cx="9440545" cy="5126355"/>
          </a:xfrm>
          <a:prstGeom prst="rect">
            <a:avLst/>
          </a:prstGeom>
        </p:spPr>
      </p:pic>
      <p:pic>
        <p:nvPicPr>
          <p:cNvPr id="7" name="图片 6"/>
          <p:cNvPicPr>
            <a:picLocks noChangeAspect="1"/>
          </p:cNvPicPr>
          <p:nvPr/>
        </p:nvPicPr>
        <p:blipFill>
          <a:blip r:embed="rId2"/>
          <a:stretch>
            <a:fillRect/>
          </a:stretch>
        </p:blipFill>
        <p:spPr>
          <a:xfrm>
            <a:off x="1503045" y="1473200"/>
            <a:ext cx="4321810" cy="2497455"/>
          </a:xfrm>
          <a:prstGeom prst="rect">
            <a:avLst/>
          </a:prstGeom>
          <a:ln>
            <a:solidFill>
              <a:schemeClr val="tx1"/>
            </a:solidFill>
          </a:ln>
        </p:spPr>
      </p:pic>
    </p:spTree>
    <p:custDataLst>
      <p:tags r:id="rId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综合使用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3" name="文本框 2"/>
          <p:cNvSpPr txBox="1"/>
          <p:nvPr/>
        </p:nvSpPr>
        <p:spPr>
          <a:xfrm>
            <a:off x="1010123" y="5870955"/>
            <a:ext cx="10015268" cy="583565"/>
          </a:xfrm>
          <a:prstGeom prst="rect">
            <a:avLst/>
          </a:prstGeom>
          <a:noFill/>
        </p:spPr>
        <p:txBody>
          <a:bodyPr wrap="square" rtlCol="0">
            <a:spAutoFit/>
          </a:bodyPr>
          <a:lstStyle/>
          <a:p>
            <a:pPr lvl="0" algn="ctr">
              <a:buClrTx/>
              <a:buSzTx/>
              <a:buFontTx/>
            </a:pPr>
            <a:r>
              <a:rPr lang="zh-CN" sz="1600" b="1" dirty="0" smtClean="0">
                <a:latin typeface="思源黑体 CN Medium" panose="020B0600000000000000" charset="-122"/>
                <a:ea typeface="思源黑体 CN Medium" panose="020B0600000000000000" charset="-122"/>
                <a:sym typeface="+mn-ea"/>
              </a:rPr>
              <a:t>中线上攻向下，第一次风险，结合资金观察。牛线首次下移，最大风险。月线死叉，最后离场时机</a:t>
            </a:r>
            <a:r>
              <a:rPr lang="zh-CN" altLang="en-US" sz="1600" b="1" dirty="0" smtClean="0">
                <a:latin typeface="思源黑体 CN Medium" panose="020B0600000000000000" charset="-122"/>
                <a:ea typeface="思源黑体 CN Medium" panose="020B0600000000000000" charset="-122"/>
                <a:sym typeface="+mn-ea"/>
              </a:rPr>
              <a:t>。</a:t>
            </a:r>
            <a:endParaRPr lang="zh-CN" sz="1600" b="1" dirty="0" smtClean="0">
              <a:latin typeface="思源黑体 CN Medium" panose="020B0600000000000000" charset="-122"/>
              <a:ea typeface="思源黑体 CN Medium" panose="020B0600000000000000" charset="-122"/>
              <a:sym typeface="+mn-ea"/>
            </a:endParaRPr>
          </a:p>
          <a:p>
            <a:pPr lvl="0" algn="ctr">
              <a:buClrTx/>
              <a:buSzTx/>
              <a:buFontTx/>
            </a:pPr>
            <a:r>
              <a:rPr lang="zh-CN" sz="1600" b="1" dirty="0" smtClean="0">
                <a:latin typeface="思源黑体 CN Medium" panose="020B0600000000000000" charset="-122"/>
                <a:ea typeface="思源黑体 CN Medium" panose="020B0600000000000000" charset="-122"/>
                <a:sym typeface="+mn-ea"/>
              </a:rPr>
              <a:t>中线上攻企稳，第一次机会</a:t>
            </a:r>
            <a:r>
              <a:rPr lang="en-US" altLang="zh-CN" sz="1600" b="1" dirty="0" smtClean="0">
                <a:latin typeface="思源黑体 CN Medium" panose="020B0600000000000000" charset="-122"/>
                <a:ea typeface="思源黑体 CN Medium" panose="020B0600000000000000" charset="-122"/>
                <a:sym typeface="+mn-ea"/>
              </a:rPr>
              <a:t>3</a:t>
            </a:r>
            <a:r>
              <a:rPr lang="zh-CN" altLang="en-US" sz="1600" b="1" dirty="0" smtClean="0">
                <a:latin typeface="思源黑体 CN Medium" panose="020B0600000000000000" charset="-122"/>
                <a:ea typeface="思源黑体 CN Medium" panose="020B0600000000000000" charset="-122"/>
                <a:sym typeface="+mn-ea"/>
              </a:rPr>
              <a:t>。熊线首次上移</a:t>
            </a:r>
            <a:r>
              <a:rPr lang="en-US" altLang="zh-CN" sz="1600" b="1" dirty="0" smtClean="0">
                <a:latin typeface="思源黑体 CN Medium" panose="020B0600000000000000" charset="-122"/>
                <a:ea typeface="思源黑体 CN Medium" panose="020B0600000000000000" charset="-122"/>
                <a:sym typeface="+mn-ea"/>
              </a:rPr>
              <a:t>5</a:t>
            </a:r>
            <a:r>
              <a:rPr lang="zh-CN" altLang="en-US" sz="1600" b="1" dirty="0" smtClean="0">
                <a:latin typeface="思源黑体 CN Medium" panose="020B0600000000000000" charset="-122"/>
                <a:ea typeface="思源黑体 CN Medium" panose="020B0600000000000000" charset="-122"/>
                <a:sym typeface="+mn-ea"/>
              </a:rPr>
              <a:t>，熊线首次上移后第一个金叉</a:t>
            </a:r>
            <a:r>
              <a:rPr lang="en-US" altLang="zh-CN" sz="1600" b="1" dirty="0" smtClean="0">
                <a:latin typeface="思源黑体 CN Medium" panose="020B0600000000000000" charset="-122"/>
                <a:ea typeface="思源黑体 CN Medium" panose="020B0600000000000000" charset="-122"/>
                <a:sym typeface="+mn-ea"/>
              </a:rPr>
              <a:t>7</a:t>
            </a:r>
            <a:r>
              <a:rPr lang="zh-CN" altLang="en-US" sz="1600" b="1" dirty="0" smtClean="0">
                <a:latin typeface="思源黑体 CN Medium" panose="020B0600000000000000" charset="-122"/>
                <a:ea typeface="思源黑体 CN Medium" panose="020B0600000000000000" charset="-122"/>
                <a:sym typeface="+mn-ea"/>
              </a:rPr>
              <a:t>，月线金叉剩余浮仓</a:t>
            </a:r>
            <a:endParaRPr lang="zh-CN" altLang="en-US" sz="1600" b="1" dirty="0" smtClean="0">
              <a:latin typeface="思源黑体 CN Medium" panose="020B0600000000000000" charset="-122"/>
              <a:ea typeface="思源黑体 CN Medium" panose="020B0600000000000000" charset="-122"/>
              <a:sym typeface="+mn-ea"/>
            </a:endParaRPr>
          </a:p>
        </p:txBody>
      </p:sp>
      <p:pic>
        <p:nvPicPr>
          <p:cNvPr id="4" name="图片 3"/>
          <p:cNvPicPr>
            <a:picLocks noChangeAspect="1"/>
          </p:cNvPicPr>
          <p:nvPr/>
        </p:nvPicPr>
        <p:blipFill>
          <a:blip r:embed="rId1"/>
          <a:srcRect/>
          <a:stretch>
            <a:fillRect/>
          </a:stretch>
        </p:blipFill>
        <p:spPr>
          <a:xfrm>
            <a:off x="1378585" y="738505"/>
            <a:ext cx="9452610" cy="5132705"/>
          </a:xfrm>
          <a:prstGeom prst="rect">
            <a:avLst/>
          </a:prstGeom>
        </p:spPr>
      </p:pic>
    </p:spTree>
    <p:custDataLst>
      <p:tags r:id="rId2"/>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综合使用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grpSp>
        <p:nvGrpSpPr>
          <p:cNvPr id="16" name="组合 15"/>
          <p:cNvGrpSpPr/>
          <p:nvPr/>
        </p:nvGrpSpPr>
        <p:grpSpPr>
          <a:xfrm>
            <a:off x="2286494" y="1039160"/>
            <a:ext cx="7619012" cy="5024182"/>
            <a:chOff x="2102958" y="1168556"/>
            <a:chExt cx="5041106" cy="3494858"/>
          </a:xfrm>
        </p:grpSpPr>
        <p:sp>
          <p:nvSpPr>
            <p:cNvPr id="17" name="文本框 1"/>
            <p:cNvSpPr txBox="1">
              <a:spLocks noChangeArrowheads="1"/>
            </p:cNvSpPr>
            <p:nvPr/>
          </p:nvSpPr>
          <p:spPr bwMode="auto">
            <a:xfrm>
              <a:off x="2405378" y="4259226"/>
              <a:ext cx="4529888" cy="40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150000"/>
                </a:lnSpc>
              </a:pPr>
              <a:r>
                <a:rPr lang="zh-CN" altLang="en-US" sz="2400" b="1" dirty="0">
                  <a:latin typeface="微软雅黑" panose="020B0503020204020204" pitchFamily="34" charset="-122"/>
                  <a:ea typeface="微软雅黑" panose="020B0503020204020204" pitchFamily="34" charset="-122"/>
                </a:rPr>
                <a:t>选对池塘钓大鱼，跟对市场才能赢</a:t>
              </a:r>
              <a:endParaRPr lang="en-US" altLang="zh-CN" sz="2400" b="1" dirty="0">
                <a:latin typeface="微软雅黑" panose="020B0503020204020204" pitchFamily="34" charset="-122"/>
                <a:ea typeface="微软雅黑" panose="020B0503020204020204" pitchFamily="34" charset="-122"/>
              </a:endParaRPr>
            </a:p>
          </p:txBody>
        </p:sp>
        <p:sp>
          <p:nvSpPr>
            <p:cNvPr id="18" name="MH_Other_1"/>
            <p:cNvSpPr/>
            <p:nvPr>
              <p:custDataLst>
                <p:tags r:id="rId1"/>
              </p:custDataLst>
            </p:nvPr>
          </p:nvSpPr>
          <p:spPr>
            <a:xfrm>
              <a:off x="4004386" y="1710289"/>
              <a:ext cx="1228725" cy="347663"/>
            </a:xfrm>
            <a:custGeom>
              <a:avLst/>
              <a:gdLst>
                <a:gd name="connsiteX0" fmla="*/ 0 w 2085975"/>
                <a:gd name="connsiteY0" fmla="*/ 0 h 590550"/>
                <a:gd name="connsiteX1" fmla="*/ 2085975 w 2085975"/>
                <a:gd name="connsiteY1" fmla="*/ 0 h 590550"/>
                <a:gd name="connsiteX2" fmla="*/ 1042988 w 2085975"/>
                <a:gd name="connsiteY2" fmla="*/ 590550 h 590550"/>
              </a:gdLst>
              <a:ahLst/>
              <a:cxnLst>
                <a:cxn ang="0">
                  <a:pos x="connsiteX0" y="connsiteY0"/>
                </a:cxn>
                <a:cxn ang="0">
                  <a:pos x="connsiteX1" y="connsiteY1"/>
                </a:cxn>
                <a:cxn ang="0">
                  <a:pos x="connsiteX2" y="connsiteY2"/>
                </a:cxn>
              </a:cxnLst>
              <a:rect l="l" t="t" r="r" b="b"/>
              <a:pathLst>
                <a:path w="2085975" h="590550">
                  <a:moveTo>
                    <a:pt x="0" y="0"/>
                  </a:moveTo>
                  <a:lnTo>
                    <a:pt x="2085975" y="0"/>
                  </a:lnTo>
                  <a:lnTo>
                    <a:pt x="1042988" y="590550"/>
                  </a:lnTo>
                  <a:close/>
                </a:path>
              </a:pathLst>
            </a:custGeom>
            <a:solidFill>
              <a:srgbClr val="EEB5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54000" anchor="ctr"/>
            <a:lstStyle/>
            <a:p>
              <a:pPr algn="ctr">
                <a:defRPr/>
              </a:pPr>
              <a:r>
                <a:rPr lang="en-US" altLang="zh-CN" sz="2400" dirty="0">
                  <a:solidFill>
                    <a:schemeClr val="tx1"/>
                  </a:solidFill>
                  <a:latin typeface="Impact" panose="020B0806030902050204" charset="0"/>
                </a:rPr>
                <a:t>01</a:t>
              </a:r>
              <a:endParaRPr lang="zh-CN" altLang="en-US" sz="2400" dirty="0">
                <a:solidFill>
                  <a:schemeClr val="tx1"/>
                </a:solidFill>
                <a:latin typeface="Impact" panose="020B0806030902050204" charset="0"/>
              </a:endParaRPr>
            </a:p>
          </p:txBody>
        </p:sp>
        <p:sp>
          <p:nvSpPr>
            <p:cNvPr id="19" name="MH_Other_2"/>
            <p:cNvSpPr/>
            <p:nvPr>
              <p:custDataLst>
                <p:tags r:id="rId2"/>
              </p:custDataLst>
            </p:nvPr>
          </p:nvSpPr>
          <p:spPr>
            <a:xfrm rot="2193026">
              <a:off x="3605527" y="2936633"/>
              <a:ext cx="1228725" cy="353616"/>
            </a:xfrm>
            <a:custGeom>
              <a:avLst/>
              <a:gdLst>
                <a:gd name="connsiteX0" fmla="*/ 0 w 1638044"/>
                <a:gd name="connsiteY0" fmla="*/ 471607 h 471607"/>
                <a:gd name="connsiteX1" fmla="*/ 814566 w 1638044"/>
                <a:gd name="connsiteY1" fmla="*/ 0 h 471607"/>
                <a:gd name="connsiteX2" fmla="*/ 1638044 w 1638044"/>
                <a:gd name="connsiteY2" fmla="*/ 455870 h 471607"/>
              </a:gdLst>
              <a:ahLst/>
              <a:cxnLst>
                <a:cxn ang="0">
                  <a:pos x="connsiteX0" y="connsiteY0"/>
                </a:cxn>
                <a:cxn ang="0">
                  <a:pos x="connsiteX1" y="connsiteY1"/>
                </a:cxn>
                <a:cxn ang="0">
                  <a:pos x="connsiteX2" y="connsiteY2"/>
                </a:cxn>
              </a:cxnLst>
              <a:rect l="l" t="t" r="r" b="b"/>
              <a:pathLst>
                <a:path w="1638044" h="471607">
                  <a:moveTo>
                    <a:pt x="0" y="471607"/>
                  </a:moveTo>
                  <a:lnTo>
                    <a:pt x="814566" y="0"/>
                  </a:lnTo>
                  <a:lnTo>
                    <a:pt x="1638044" y="455870"/>
                  </a:lnTo>
                  <a:close/>
                </a:path>
              </a:pathLst>
            </a:custGeom>
            <a:solidFill>
              <a:srgbClr val="EEB50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lnSpc>
                  <a:spcPct val="120000"/>
                </a:lnSpc>
                <a:defRPr/>
              </a:pPr>
              <a:r>
                <a:rPr lang="en-US" altLang="zh-CN" sz="2400" dirty="0">
                  <a:solidFill>
                    <a:schemeClr val="tx1"/>
                  </a:solidFill>
                  <a:latin typeface="Impact" panose="020B0806030902050204" charset="0"/>
                  <a:ea typeface="微软雅黑" panose="020B0503020204020204" pitchFamily="34" charset="-122"/>
                </a:rPr>
                <a:t>04</a:t>
              </a:r>
              <a:endParaRPr lang="zh-CN" altLang="en-US" sz="2400" dirty="0">
                <a:solidFill>
                  <a:schemeClr val="tx1"/>
                </a:solidFill>
                <a:latin typeface="Impact" panose="020B0806030902050204" charset="0"/>
                <a:ea typeface="微软雅黑" panose="020B0503020204020204" pitchFamily="34" charset="-122"/>
              </a:endParaRPr>
            </a:p>
          </p:txBody>
        </p:sp>
        <p:sp>
          <p:nvSpPr>
            <p:cNvPr id="20" name="MH_Other_3"/>
            <p:cNvSpPr/>
            <p:nvPr>
              <p:custDataLst>
                <p:tags r:id="rId3"/>
              </p:custDataLst>
            </p:nvPr>
          </p:nvSpPr>
          <p:spPr>
            <a:xfrm rot="1147473">
              <a:off x="3787693" y="1740056"/>
              <a:ext cx="359569" cy="1227534"/>
            </a:xfrm>
            <a:custGeom>
              <a:avLst/>
              <a:gdLst>
                <a:gd name="connsiteX0" fmla="*/ 0 w 479745"/>
                <a:gd name="connsiteY0" fmla="*/ 0 h 1637806"/>
                <a:gd name="connsiteX1" fmla="*/ 479745 w 479745"/>
                <a:gd name="connsiteY1" fmla="*/ 809802 h 1637806"/>
                <a:gd name="connsiteX2" fmla="*/ 32150 w 479745"/>
                <a:gd name="connsiteY2" fmla="*/ 1637806 h 1637806"/>
              </a:gdLst>
              <a:ahLst/>
              <a:cxnLst>
                <a:cxn ang="0">
                  <a:pos x="connsiteX0" y="connsiteY0"/>
                </a:cxn>
                <a:cxn ang="0">
                  <a:pos x="connsiteX1" y="connsiteY1"/>
                </a:cxn>
                <a:cxn ang="0">
                  <a:pos x="connsiteX2" y="connsiteY2"/>
                </a:cxn>
              </a:cxnLst>
              <a:rect l="l" t="t" r="r" b="b"/>
              <a:pathLst>
                <a:path w="479745" h="1637806">
                  <a:moveTo>
                    <a:pt x="0" y="0"/>
                  </a:moveTo>
                  <a:lnTo>
                    <a:pt x="479745" y="809802"/>
                  </a:lnTo>
                  <a:lnTo>
                    <a:pt x="32150" y="1637806"/>
                  </a:lnTo>
                  <a:close/>
                </a:path>
              </a:pathLst>
            </a:custGeom>
            <a:solidFill>
              <a:srgbClr val="EEB50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27000" bIns="0" anchor="ctr"/>
            <a:lstStyle/>
            <a:p>
              <a:pPr algn="ctr">
                <a:lnSpc>
                  <a:spcPct val="120000"/>
                </a:lnSpc>
                <a:defRPr/>
              </a:pPr>
              <a:r>
                <a:rPr lang="en-US" altLang="zh-CN" sz="2400" dirty="0">
                  <a:solidFill>
                    <a:schemeClr val="tx1"/>
                  </a:solidFill>
                  <a:latin typeface="Impact" panose="020B0806030902050204" charset="0"/>
                  <a:ea typeface="微软雅黑" panose="020B0503020204020204" pitchFamily="34" charset="-122"/>
                </a:rPr>
                <a:t>05</a:t>
              </a:r>
              <a:endParaRPr lang="zh-CN" altLang="en-US" sz="2400" dirty="0">
                <a:solidFill>
                  <a:schemeClr val="tx1"/>
                </a:solidFill>
                <a:latin typeface="Impact" panose="020B0806030902050204" charset="0"/>
                <a:ea typeface="微软雅黑" panose="020B0503020204020204" pitchFamily="34" charset="-122"/>
              </a:endParaRPr>
            </a:p>
          </p:txBody>
        </p:sp>
        <p:sp>
          <p:nvSpPr>
            <p:cNvPr id="21" name="MH_Other_4"/>
            <p:cNvSpPr/>
            <p:nvPr>
              <p:custDataLst>
                <p:tags r:id="rId4"/>
              </p:custDataLst>
            </p:nvPr>
          </p:nvSpPr>
          <p:spPr>
            <a:xfrm rot="20800599">
              <a:off x="5085473" y="1721005"/>
              <a:ext cx="396479" cy="1223963"/>
            </a:xfrm>
            <a:custGeom>
              <a:avLst/>
              <a:gdLst>
                <a:gd name="connsiteX0" fmla="*/ 395436 w 528996"/>
                <a:gd name="connsiteY0" fmla="*/ 0 h 1632667"/>
                <a:gd name="connsiteX1" fmla="*/ 528996 w 528996"/>
                <a:gd name="connsiteY1" fmla="*/ 1632667 h 1632667"/>
                <a:gd name="connsiteX2" fmla="*/ 0 w 528996"/>
                <a:gd name="connsiteY2" fmla="*/ 854146 h 1632667"/>
              </a:gdLst>
              <a:ahLst/>
              <a:cxnLst>
                <a:cxn ang="0">
                  <a:pos x="connsiteX0" y="connsiteY0"/>
                </a:cxn>
                <a:cxn ang="0">
                  <a:pos x="connsiteX1" y="connsiteY1"/>
                </a:cxn>
                <a:cxn ang="0">
                  <a:pos x="connsiteX2" y="connsiteY2"/>
                </a:cxn>
              </a:cxnLst>
              <a:rect l="l" t="t" r="r" b="b"/>
              <a:pathLst>
                <a:path w="528996" h="1632667">
                  <a:moveTo>
                    <a:pt x="395436" y="0"/>
                  </a:moveTo>
                  <a:lnTo>
                    <a:pt x="528996" y="1632667"/>
                  </a:lnTo>
                  <a:lnTo>
                    <a:pt x="0" y="854146"/>
                  </a:lnTo>
                  <a:close/>
                </a:path>
              </a:pathLst>
            </a:custGeom>
            <a:solidFill>
              <a:srgbClr val="EEB50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lnSpc>
                  <a:spcPct val="120000"/>
                </a:lnSpc>
                <a:defRPr/>
              </a:pPr>
              <a:r>
                <a:rPr lang="en-US" altLang="zh-CN" sz="2400" dirty="0">
                  <a:solidFill>
                    <a:schemeClr val="tx1"/>
                  </a:solidFill>
                  <a:latin typeface="Impact" panose="020B0806030902050204" charset="0"/>
                  <a:ea typeface="微软雅黑" panose="020B0503020204020204" pitchFamily="34" charset="-122"/>
                </a:rPr>
                <a:t>02</a:t>
              </a:r>
              <a:endParaRPr lang="zh-CN" altLang="en-US" sz="2400" dirty="0">
                <a:solidFill>
                  <a:schemeClr val="tx1"/>
                </a:solidFill>
                <a:latin typeface="Impact" panose="020B0806030902050204" charset="0"/>
                <a:ea typeface="微软雅黑" panose="020B0503020204020204" pitchFamily="34" charset="-122"/>
              </a:endParaRPr>
            </a:p>
          </p:txBody>
        </p:sp>
        <p:sp>
          <p:nvSpPr>
            <p:cNvPr id="22" name="MH_Other_5"/>
            <p:cNvSpPr/>
            <p:nvPr>
              <p:custDataLst>
                <p:tags r:id="rId5"/>
              </p:custDataLst>
            </p:nvPr>
          </p:nvSpPr>
          <p:spPr>
            <a:xfrm rot="19341796">
              <a:off x="4404437" y="2936635"/>
              <a:ext cx="1227535" cy="365522"/>
            </a:xfrm>
            <a:custGeom>
              <a:avLst/>
              <a:gdLst>
                <a:gd name="connsiteX0" fmla="*/ 1637452 w 1637452"/>
                <a:gd name="connsiteY0" fmla="*/ 486965 h 486965"/>
                <a:gd name="connsiteX1" fmla="*/ 0 w 1637452"/>
                <a:gd name="connsiteY1" fmla="*/ 440176 h 486965"/>
                <a:gd name="connsiteX2" fmla="*/ 831972 w 1637452"/>
                <a:gd name="connsiteY2" fmla="*/ 0 h 486965"/>
              </a:gdLst>
              <a:ahLst/>
              <a:cxnLst>
                <a:cxn ang="0">
                  <a:pos x="connsiteX0" y="connsiteY0"/>
                </a:cxn>
                <a:cxn ang="0">
                  <a:pos x="connsiteX1" y="connsiteY1"/>
                </a:cxn>
                <a:cxn ang="0">
                  <a:pos x="connsiteX2" y="connsiteY2"/>
                </a:cxn>
              </a:cxnLst>
              <a:rect l="l" t="t" r="r" b="b"/>
              <a:pathLst>
                <a:path w="1637452" h="486965">
                  <a:moveTo>
                    <a:pt x="1637452" y="486965"/>
                  </a:moveTo>
                  <a:lnTo>
                    <a:pt x="0" y="440176"/>
                  </a:lnTo>
                  <a:lnTo>
                    <a:pt x="831972" y="0"/>
                  </a:lnTo>
                  <a:close/>
                </a:path>
              </a:pathLst>
            </a:custGeom>
            <a:solidFill>
              <a:srgbClr val="EEB50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20000"/>
                </a:lnSpc>
                <a:defRPr/>
              </a:pPr>
              <a:r>
                <a:rPr lang="en-US" altLang="zh-CN" sz="2400" dirty="0">
                  <a:solidFill>
                    <a:schemeClr val="tx1"/>
                  </a:solidFill>
                  <a:latin typeface="Impact" panose="020B0806030902050204" charset="0"/>
                  <a:ea typeface="微软雅黑" panose="020B0503020204020204" pitchFamily="34" charset="-122"/>
                </a:rPr>
                <a:t>03</a:t>
              </a:r>
              <a:endParaRPr lang="zh-CN" altLang="en-US" sz="2400" dirty="0">
                <a:solidFill>
                  <a:schemeClr val="tx1"/>
                </a:solidFill>
                <a:latin typeface="Impact" panose="020B0806030902050204" charset="0"/>
                <a:ea typeface="微软雅黑" panose="020B0503020204020204" pitchFamily="34" charset="-122"/>
              </a:endParaRPr>
            </a:p>
          </p:txBody>
        </p:sp>
        <p:sp>
          <p:nvSpPr>
            <p:cNvPr id="23" name="MH_SubTitle_1"/>
            <p:cNvSpPr>
              <a:spLocks noChangeArrowheads="1"/>
            </p:cNvSpPr>
            <p:nvPr>
              <p:custDataLst>
                <p:tags r:id="rId6"/>
              </p:custDataLst>
            </p:nvPr>
          </p:nvSpPr>
          <p:spPr bwMode="auto">
            <a:xfrm>
              <a:off x="3817458" y="1168556"/>
              <a:ext cx="161329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a:lnSpc>
                  <a:spcPct val="150000"/>
                </a:lnSpc>
              </a:pPr>
              <a:r>
                <a:rPr lang="en-US" altLang="zh-CN" sz="1600" b="1" dirty="0">
                  <a:latin typeface="微软雅黑" panose="020B0503020204020204" pitchFamily="34" charset="-122"/>
                  <a:ea typeface="微软雅黑" panose="020B0503020204020204" pitchFamily="34" charset="-122"/>
                </a:rPr>
                <a:t>1</a:t>
              </a:r>
              <a:r>
                <a:rPr lang="zh-CN" altLang="zh-CN" sz="1600" b="1" dirty="0">
                  <a:latin typeface="微软雅黑" panose="020B0503020204020204" pitchFamily="34" charset="-122"/>
                  <a:ea typeface="微软雅黑" panose="020B0503020204020204" pitchFamily="34" charset="-122"/>
                </a:rPr>
                <a:t>、</a:t>
              </a:r>
              <a:r>
                <a:rPr lang="en-US" altLang="zh-CN" sz="1600" b="1" dirty="0">
                  <a:latin typeface="微软雅黑" panose="020B0503020204020204" pitchFamily="34" charset="-122"/>
                  <a:ea typeface="微软雅黑" panose="020B0503020204020204" pitchFamily="34" charset="-122"/>
                </a:rPr>
                <a:t>BS</a:t>
              </a:r>
              <a:r>
                <a:rPr lang="zh-CN" altLang="en-US" sz="1600" b="1" dirty="0">
                  <a:latin typeface="微软雅黑" panose="020B0503020204020204" pitchFamily="34" charset="-122"/>
                  <a:ea typeface="微软雅黑" panose="020B0503020204020204" pitchFamily="34" charset="-122"/>
                </a:rPr>
                <a:t>点有无机会</a:t>
              </a:r>
              <a:endParaRPr lang="en-US" altLang="zh-CN" sz="1600" b="1" dirty="0">
                <a:latin typeface="微软雅黑" panose="020B0503020204020204" pitchFamily="34" charset="-122"/>
                <a:ea typeface="微软雅黑" panose="020B0503020204020204" pitchFamily="34" charset="-122"/>
              </a:endParaRPr>
            </a:p>
          </p:txBody>
        </p:sp>
        <p:sp>
          <p:nvSpPr>
            <p:cNvPr id="24" name="MH_Title_1"/>
            <p:cNvSpPr>
              <a:spLocks noChangeArrowheads="1"/>
            </p:cNvSpPr>
            <p:nvPr>
              <p:custDataLst>
                <p:tags r:id="rId7"/>
              </p:custDataLst>
            </p:nvPr>
          </p:nvSpPr>
          <p:spPr bwMode="auto">
            <a:xfrm>
              <a:off x="4180600" y="2077003"/>
              <a:ext cx="897731" cy="832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eaLnBrk="1" hangingPunct="1">
                <a:lnSpc>
                  <a:spcPct val="130000"/>
                </a:lnSpc>
              </a:pPr>
              <a:r>
                <a:rPr lang="zh-CN" altLang="en-US" sz="2400" b="1" dirty="0">
                  <a:latin typeface="微软雅黑" panose="020B0503020204020204" pitchFamily="34" charset="-122"/>
                  <a:ea typeface="微软雅黑" panose="020B0503020204020204" pitchFamily="34" charset="-122"/>
                </a:rPr>
                <a:t>控制</a:t>
              </a:r>
              <a:endParaRPr lang="en-US" altLang="zh-CN" sz="2400" b="1" dirty="0">
                <a:latin typeface="微软雅黑" panose="020B0503020204020204" pitchFamily="34" charset="-122"/>
                <a:ea typeface="微软雅黑" panose="020B0503020204020204" pitchFamily="34" charset="-122"/>
              </a:endParaRPr>
            </a:p>
            <a:p>
              <a:pPr algn="ctr" eaLnBrk="1" hangingPunct="1">
                <a:lnSpc>
                  <a:spcPct val="130000"/>
                </a:lnSpc>
              </a:pPr>
              <a:r>
                <a:rPr lang="zh-CN" altLang="en-US" sz="2400" b="1" dirty="0">
                  <a:latin typeface="微软雅黑" panose="020B0503020204020204" pitchFamily="34" charset="-122"/>
                  <a:ea typeface="微软雅黑" panose="020B0503020204020204" pitchFamily="34" charset="-122"/>
                </a:rPr>
                <a:t>仓位</a:t>
              </a:r>
              <a:endParaRPr lang="zh-CN" altLang="en-US" sz="2400" b="1" dirty="0">
                <a:latin typeface="微软雅黑" panose="020B0503020204020204" pitchFamily="34" charset="-122"/>
                <a:ea typeface="微软雅黑" panose="020B0503020204020204" pitchFamily="34" charset="-122"/>
              </a:endParaRPr>
            </a:p>
          </p:txBody>
        </p:sp>
        <p:sp>
          <p:nvSpPr>
            <p:cNvPr id="25" name="MH_SubTitle_2"/>
            <p:cNvSpPr>
              <a:spLocks noChangeArrowheads="1"/>
            </p:cNvSpPr>
            <p:nvPr>
              <p:custDataLst>
                <p:tags r:id="rId8"/>
              </p:custDataLst>
            </p:nvPr>
          </p:nvSpPr>
          <p:spPr bwMode="auto">
            <a:xfrm>
              <a:off x="5515289" y="1980562"/>
              <a:ext cx="1628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a:lnSpc>
                  <a:spcPct val="150000"/>
                </a:lnSpc>
              </a:pPr>
              <a:r>
                <a:rPr lang="en-US" altLang="zh-CN" sz="1600" b="1" dirty="0">
                  <a:latin typeface="微软雅黑" panose="020B0503020204020204" pitchFamily="34" charset="-122"/>
                  <a:ea typeface="微软雅黑" panose="020B0503020204020204" pitchFamily="34" charset="-122"/>
                </a:rPr>
                <a:t>2</a:t>
              </a:r>
              <a:r>
                <a:rPr lang="zh-CN" altLang="zh-CN" sz="1600" b="1"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颜色区域选择方法。</a:t>
              </a:r>
              <a:endParaRPr lang="en-US" altLang="zh-CN" sz="1600" b="1" dirty="0">
                <a:latin typeface="微软雅黑" panose="020B0503020204020204" pitchFamily="34" charset="-122"/>
                <a:ea typeface="微软雅黑" panose="020B0503020204020204" pitchFamily="34" charset="-122"/>
              </a:endParaRPr>
            </a:p>
          </p:txBody>
        </p:sp>
        <p:sp>
          <p:nvSpPr>
            <p:cNvPr id="26" name="MH_SubTitle_3"/>
            <p:cNvSpPr>
              <a:spLocks noChangeArrowheads="1"/>
            </p:cNvSpPr>
            <p:nvPr>
              <p:custDataLst>
                <p:tags r:id="rId9"/>
              </p:custDataLst>
            </p:nvPr>
          </p:nvSpPr>
          <p:spPr bwMode="auto">
            <a:xfrm>
              <a:off x="5175961" y="3275962"/>
              <a:ext cx="1629966"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a:lnSpc>
                  <a:spcPct val="150000"/>
                </a:lnSpc>
              </a:pPr>
              <a:r>
                <a:rPr lang="en-US" altLang="zh-CN" sz="1600" b="1" dirty="0">
                  <a:latin typeface="微软雅黑" panose="020B0503020204020204" pitchFamily="34" charset="-122"/>
                  <a:ea typeface="微软雅黑" panose="020B0503020204020204" pitchFamily="34" charset="-122"/>
                </a:rPr>
                <a:t>3</a:t>
              </a:r>
              <a:r>
                <a:rPr lang="zh-CN" altLang="zh-CN" sz="1600" b="1"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二八分化寻找方向</a:t>
              </a:r>
              <a:r>
                <a:rPr lang="zh-CN" altLang="zh-CN" sz="1600" b="1" dirty="0">
                  <a:latin typeface="微软雅黑" panose="020B0503020204020204" pitchFamily="34" charset="-122"/>
                  <a:ea typeface="微软雅黑" panose="020B0503020204020204" pitchFamily="34" charset="-122"/>
                </a:rPr>
                <a:t>。</a:t>
              </a:r>
              <a:endParaRPr lang="en-US" altLang="zh-CN" sz="1600" b="1" dirty="0">
                <a:latin typeface="微软雅黑" panose="020B0503020204020204" pitchFamily="34" charset="-122"/>
                <a:ea typeface="微软雅黑" panose="020B0503020204020204" pitchFamily="34" charset="-122"/>
              </a:endParaRPr>
            </a:p>
          </p:txBody>
        </p:sp>
        <p:sp>
          <p:nvSpPr>
            <p:cNvPr id="27" name="MH_SubTitle_4"/>
            <p:cNvSpPr>
              <a:spLocks noChangeArrowheads="1"/>
            </p:cNvSpPr>
            <p:nvPr>
              <p:custDataLst>
                <p:tags r:id="rId10"/>
              </p:custDataLst>
            </p:nvPr>
          </p:nvSpPr>
          <p:spPr bwMode="auto">
            <a:xfrm>
              <a:off x="2405378" y="3275962"/>
              <a:ext cx="162996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a:lnSpc>
                  <a:spcPct val="150000"/>
                </a:lnSpc>
              </a:pPr>
              <a:r>
                <a:rPr lang="en-US" altLang="zh-CN" sz="1600" b="1" dirty="0">
                  <a:latin typeface="微软雅黑" panose="020B0503020204020204" pitchFamily="34" charset="-122"/>
                  <a:ea typeface="微软雅黑" panose="020B0503020204020204" pitchFamily="34" charset="-122"/>
                </a:rPr>
                <a:t>4</a:t>
              </a:r>
              <a:r>
                <a:rPr lang="zh-CN" altLang="en-US" sz="1600" b="1" dirty="0">
                  <a:latin typeface="微软雅黑" panose="020B0503020204020204" pitchFamily="34" charset="-122"/>
                  <a:ea typeface="微软雅黑" panose="020B0503020204020204" pitchFamily="34" charset="-122"/>
                </a:rPr>
                <a:t>、细分市场寻找机会。</a:t>
              </a:r>
              <a:endParaRPr lang="en-US" altLang="zh-CN" sz="1600" b="1" dirty="0">
                <a:latin typeface="微软雅黑" panose="020B0503020204020204" pitchFamily="34" charset="-122"/>
                <a:ea typeface="微软雅黑" panose="020B0503020204020204" pitchFamily="34" charset="-122"/>
              </a:endParaRPr>
            </a:p>
          </p:txBody>
        </p:sp>
        <p:sp>
          <p:nvSpPr>
            <p:cNvPr id="28" name="MH_SubTitle_5"/>
            <p:cNvSpPr>
              <a:spLocks noChangeArrowheads="1"/>
            </p:cNvSpPr>
            <p:nvPr>
              <p:custDataLst>
                <p:tags r:id="rId11"/>
              </p:custDataLst>
            </p:nvPr>
          </p:nvSpPr>
          <p:spPr bwMode="auto">
            <a:xfrm>
              <a:off x="2102958" y="1980562"/>
              <a:ext cx="1628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a:lnSpc>
                  <a:spcPct val="150000"/>
                </a:lnSpc>
              </a:pPr>
              <a:r>
                <a:rPr lang="en-US" altLang="zh-CN" sz="1600" b="1" dirty="0">
                  <a:latin typeface="微软雅黑" panose="020B0503020204020204" pitchFamily="34" charset="-122"/>
                  <a:ea typeface="微软雅黑" panose="020B0503020204020204" pitchFamily="34" charset="-122"/>
                </a:rPr>
                <a:t>5</a:t>
              </a:r>
              <a:r>
                <a:rPr lang="zh-CN" altLang="en-US" sz="1600" b="1" dirty="0">
                  <a:latin typeface="微软雅黑" panose="020B0503020204020204" pitchFamily="34" charset="-122"/>
                  <a:ea typeface="微软雅黑" panose="020B0503020204020204" pitchFamily="34" charset="-122"/>
                </a:rPr>
                <a:t>、资金情况决定仓位。</a:t>
              </a:r>
              <a:endParaRPr lang="en-US" altLang="zh-CN" sz="1600" b="1" dirty="0">
                <a:latin typeface="微软雅黑" panose="020B0503020204020204" pitchFamily="34" charset="-122"/>
                <a:ea typeface="微软雅黑" panose="020B0503020204020204" pitchFamily="34" charset="-122"/>
              </a:endParaRPr>
            </a:p>
          </p:txBody>
        </p:sp>
      </p:grpSp>
    </p:spTree>
    <p:custDataLst>
      <p:tags r:id="rId1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追踪资金的模式</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grpSp>
        <p:nvGrpSpPr>
          <p:cNvPr id="5" name="组合 4"/>
          <p:cNvGrpSpPr/>
          <p:nvPr>
            <p:custDataLst>
              <p:tags r:id="rId1"/>
            </p:custDataLst>
          </p:nvPr>
        </p:nvGrpSpPr>
        <p:grpSpPr>
          <a:xfrm>
            <a:off x="1454214" y="1093128"/>
            <a:ext cx="9270305" cy="4871264"/>
            <a:chOff x="1681480" y="1528763"/>
            <a:chExt cx="7975600" cy="4165270"/>
          </a:xfrm>
        </p:grpSpPr>
        <p:sp>
          <p:nvSpPr>
            <p:cNvPr id="6" name="MH_Other_1"/>
            <p:cNvSpPr/>
            <p:nvPr>
              <p:custDataLst>
                <p:tags r:id="rId2"/>
              </p:custDataLst>
            </p:nvPr>
          </p:nvSpPr>
          <p:spPr>
            <a:xfrm flipH="1">
              <a:off x="1681480" y="2263775"/>
              <a:ext cx="7975600" cy="31750"/>
            </a:xfrm>
            <a:custGeom>
              <a:avLst/>
              <a:gdLst>
                <a:gd name="connsiteX0" fmla="*/ 7977051 w 7977051"/>
                <a:gd name="connsiteY0" fmla="*/ 0 h 31619"/>
                <a:gd name="connsiteX1" fmla="*/ 0 w 7977051"/>
                <a:gd name="connsiteY1" fmla="*/ 0 h 31619"/>
                <a:gd name="connsiteX2" fmla="*/ 0 w 7977051"/>
                <a:gd name="connsiteY2" fmla="*/ 31619 h 31619"/>
                <a:gd name="connsiteX3" fmla="*/ 7977051 w 7977051"/>
                <a:gd name="connsiteY3" fmla="*/ 31619 h 31619"/>
                <a:gd name="connsiteX4" fmla="*/ 7977051 w 7977051"/>
                <a:gd name="connsiteY4" fmla="*/ 15810 h 31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7051" h="31619">
                  <a:moveTo>
                    <a:pt x="7977051" y="0"/>
                  </a:moveTo>
                  <a:lnTo>
                    <a:pt x="0" y="0"/>
                  </a:lnTo>
                  <a:lnTo>
                    <a:pt x="0" y="31619"/>
                  </a:lnTo>
                  <a:lnTo>
                    <a:pt x="7977051" y="31619"/>
                  </a:lnTo>
                  <a:lnTo>
                    <a:pt x="7977051" y="15810"/>
                  </a:lnTo>
                  <a:close/>
                </a:path>
              </a:pathLst>
            </a:custGeom>
            <a:solidFill>
              <a:srgbClr val="29B9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dirty="0">
                <a:solidFill>
                  <a:schemeClr val="tx1"/>
                </a:solidFill>
                <a:latin typeface="Calibri" panose="020F0502020204030204"/>
                <a:ea typeface="微软雅黑" panose="020B0503020204020204" pitchFamily="34" charset="-122"/>
              </a:endParaRPr>
            </a:p>
          </p:txBody>
        </p:sp>
        <p:sp>
          <p:nvSpPr>
            <p:cNvPr id="7" name="MH_Other_2"/>
            <p:cNvSpPr/>
            <p:nvPr>
              <p:custDataLst>
                <p:tags r:id="rId3"/>
              </p:custDataLst>
            </p:nvPr>
          </p:nvSpPr>
          <p:spPr>
            <a:xfrm>
              <a:off x="3257868" y="2159000"/>
              <a:ext cx="211137" cy="209550"/>
            </a:xfrm>
            <a:prstGeom prst="ellipse">
              <a:avLst/>
            </a:prstGeom>
            <a:solidFill>
              <a:srgbClr val="FFFFFF"/>
            </a:solidFill>
            <a:ln w="57150">
              <a:solidFill>
                <a:srgbClr val="F472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dirty="0">
                <a:solidFill>
                  <a:schemeClr val="tx1"/>
                </a:solidFill>
                <a:latin typeface="Calibri" panose="020F0502020204030204"/>
                <a:ea typeface="微软雅黑" panose="020B0503020204020204" pitchFamily="34" charset="-122"/>
              </a:endParaRPr>
            </a:p>
          </p:txBody>
        </p:sp>
        <p:sp>
          <p:nvSpPr>
            <p:cNvPr id="8" name="MH_Other_3"/>
            <p:cNvSpPr/>
            <p:nvPr>
              <p:custDataLst>
                <p:tags r:id="rId4"/>
              </p:custDataLst>
            </p:nvPr>
          </p:nvSpPr>
          <p:spPr>
            <a:xfrm>
              <a:off x="5551805" y="2159000"/>
              <a:ext cx="211138" cy="209550"/>
            </a:xfrm>
            <a:prstGeom prst="ellipse">
              <a:avLst/>
            </a:prstGeom>
            <a:solidFill>
              <a:srgbClr val="FFFFFF"/>
            </a:solidFill>
            <a:ln w="57150">
              <a:solidFill>
                <a:srgbClr val="F5BD0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dirty="0">
                <a:solidFill>
                  <a:schemeClr val="tx1"/>
                </a:solidFill>
                <a:latin typeface="Calibri" panose="020F0502020204030204"/>
                <a:ea typeface="微软雅黑" panose="020B0503020204020204" pitchFamily="34" charset="-122"/>
              </a:endParaRPr>
            </a:p>
          </p:txBody>
        </p:sp>
        <p:sp>
          <p:nvSpPr>
            <p:cNvPr id="9" name="MH_Other_4"/>
            <p:cNvSpPr/>
            <p:nvPr>
              <p:custDataLst>
                <p:tags r:id="rId5"/>
              </p:custDataLst>
            </p:nvPr>
          </p:nvSpPr>
          <p:spPr>
            <a:xfrm>
              <a:off x="7869555" y="2159000"/>
              <a:ext cx="209550" cy="209550"/>
            </a:xfrm>
            <a:prstGeom prst="ellipse">
              <a:avLst/>
            </a:prstGeom>
            <a:solidFill>
              <a:srgbClr val="FFFFFF"/>
            </a:solidFill>
            <a:ln w="57150">
              <a:solidFill>
                <a:srgbClr val="29B9A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dirty="0">
                <a:solidFill>
                  <a:schemeClr val="tx1"/>
                </a:solidFill>
                <a:latin typeface="Calibri" panose="020F0502020204030204"/>
                <a:ea typeface="微软雅黑" panose="020B0503020204020204" pitchFamily="34" charset="-122"/>
              </a:endParaRPr>
            </a:p>
          </p:txBody>
        </p:sp>
        <p:cxnSp>
          <p:nvCxnSpPr>
            <p:cNvPr id="2" name="MH_Other_5"/>
            <p:cNvCxnSpPr/>
            <p:nvPr>
              <p:custDataLst>
                <p:tags r:id="rId6"/>
              </p:custDataLst>
            </p:nvPr>
          </p:nvCxnSpPr>
          <p:spPr>
            <a:xfrm flipV="1">
              <a:off x="3367405" y="2263775"/>
              <a:ext cx="0" cy="601663"/>
            </a:xfrm>
            <a:prstGeom prst="line">
              <a:avLst/>
            </a:prstGeom>
            <a:ln w="19050">
              <a:solidFill>
                <a:srgbClr val="F47264"/>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11" name="MH_Other_6"/>
            <p:cNvCxnSpPr/>
            <p:nvPr>
              <p:custDataLst>
                <p:tags r:id="rId7"/>
              </p:custDataLst>
            </p:nvPr>
          </p:nvCxnSpPr>
          <p:spPr>
            <a:xfrm flipV="1">
              <a:off x="5656580" y="2263775"/>
              <a:ext cx="0" cy="601663"/>
            </a:xfrm>
            <a:prstGeom prst="line">
              <a:avLst/>
            </a:prstGeom>
            <a:ln w="19050">
              <a:solidFill>
                <a:srgbClr val="F5BD0B"/>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12" name="MH_Other_7"/>
            <p:cNvCxnSpPr/>
            <p:nvPr>
              <p:custDataLst>
                <p:tags r:id="rId8"/>
              </p:custDataLst>
            </p:nvPr>
          </p:nvCxnSpPr>
          <p:spPr>
            <a:xfrm flipV="1">
              <a:off x="7975918" y="2263775"/>
              <a:ext cx="0" cy="601663"/>
            </a:xfrm>
            <a:prstGeom prst="line">
              <a:avLst/>
            </a:prstGeom>
            <a:ln w="19050">
              <a:solidFill>
                <a:srgbClr val="29B9A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13" name="MH_SubTitle_1"/>
            <p:cNvSpPr/>
            <p:nvPr>
              <p:custDataLst>
                <p:tags r:id="rId9"/>
              </p:custDataLst>
            </p:nvPr>
          </p:nvSpPr>
          <p:spPr>
            <a:xfrm>
              <a:off x="2556193" y="2971800"/>
              <a:ext cx="1614487" cy="344488"/>
            </a:xfrm>
            <a:prstGeom prst="roundRect">
              <a:avLst/>
            </a:prstGeom>
            <a:solidFill>
              <a:srgbClr val="F4726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defTabSz="685800">
                <a:defRPr/>
              </a:pPr>
              <a:r>
                <a:rPr lang="zh-CN" altLang="en-US" dirty="0">
                  <a:solidFill>
                    <a:schemeClr val="tx1"/>
                  </a:solidFill>
                  <a:latin typeface="微软雅黑" panose="020B0503020204020204" pitchFamily="34" charset="-122"/>
                  <a:ea typeface="微软雅黑" panose="020B0503020204020204" pitchFamily="34" charset="-122"/>
                </a:rPr>
                <a:t>大盘资金</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4" name="MH_SubTitle_2"/>
            <p:cNvSpPr/>
            <p:nvPr>
              <p:custDataLst>
                <p:tags r:id="rId10"/>
              </p:custDataLst>
            </p:nvPr>
          </p:nvSpPr>
          <p:spPr>
            <a:xfrm>
              <a:off x="4850130" y="2971800"/>
              <a:ext cx="1612900" cy="344488"/>
            </a:xfrm>
            <a:prstGeom prst="roundRect">
              <a:avLst/>
            </a:prstGeom>
            <a:solidFill>
              <a:srgbClr val="F5BD0B"/>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defTabSz="685800">
                <a:defRPr/>
              </a:pPr>
              <a:r>
                <a:rPr lang="zh-CN" altLang="en-US" dirty="0">
                  <a:solidFill>
                    <a:schemeClr val="tx1"/>
                  </a:solidFill>
                  <a:latin typeface="微软雅黑" panose="020B0503020204020204" pitchFamily="34" charset="-122"/>
                  <a:ea typeface="微软雅黑" panose="020B0503020204020204" pitchFamily="34" charset="-122"/>
                </a:rPr>
                <a:t>板块资金</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MH_SubTitle_3"/>
            <p:cNvSpPr/>
            <p:nvPr>
              <p:custDataLst>
                <p:tags r:id="rId11"/>
              </p:custDataLst>
            </p:nvPr>
          </p:nvSpPr>
          <p:spPr>
            <a:xfrm>
              <a:off x="7144068" y="2971800"/>
              <a:ext cx="1612900" cy="344488"/>
            </a:xfrm>
            <a:prstGeom prst="roundRect">
              <a:avLst/>
            </a:prstGeom>
            <a:solidFill>
              <a:srgbClr val="29B9A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defTabSz="685800">
                <a:defRPr/>
              </a:pPr>
              <a:r>
                <a:rPr lang="zh-CN" altLang="en-US" dirty="0">
                  <a:solidFill>
                    <a:schemeClr val="tx1"/>
                  </a:solidFill>
                  <a:latin typeface="微软雅黑" panose="020B0503020204020204" pitchFamily="34" charset="-122"/>
                  <a:ea typeface="微软雅黑" panose="020B0503020204020204" pitchFamily="34" charset="-122"/>
                </a:rPr>
                <a:t>个股资金</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MH_Text_1"/>
            <p:cNvSpPr txBox="1">
              <a:spLocks noChangeArrowheads="1"/>
            </p:cNvSpPr>
            <p:nvPr>
              <p:custDataLst>
                <p:tags r:id="rId12"/>
              </p:custDataLst>
            </p:nvPr>
          </p:nvSpPr>
          <p:spPr bwMode="auto">
            <a:xfrm>
              <a:off x="2530793" y="3381375"/>
              <a:ext cx="1614487" cy="1703388"/>
            </a:xfrm>
            <a:prstGeom prst="rect">
              <a:avLst/>
            </a:prstGeom>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有没有机会</a:t>
              </a:r>
              <a:endParaRPr lang="en-US" altLang="zh-CN" sz="2000" b="1" dirty="0">
                <a:latin typeface="微软雅黑" panose="020B0503020204020204" pitchFamily="34" charset="-122"/>
                <a:ea typeface="微软雅黑" panose="020B0503020204020204" pitchFamily="34" charset="-122"/>
              </a:endParaRPr>
            </a:p>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控制仓位</a:t>
              </a:r>
              <a:endParaRPr lang="zh-CN" altLang="en-US" sz="2000" b="1" dirty="0">
                <a:latin typeface="微软雅黑" panose="020B0503020204020204" pitchFamily="34" charset="-122"/>
                <a:ea typeface="微软雅黑" panose="020B0503020204020204" pitchFamily="34" charset="-122"/>
              </a:endParaRPr>
            </a:p>
          </p:txBody>
        </p:sp>
        <p:sp>
          <p:nvSpPr>
            <p:cNvPr id="17" name="MH_Text_2"/>
            <p:cNvSpPr txBox="1">
              <a:spLocks noChangeArrowheads="1"/>
            </p:cNvSpPr>
            <p:nvPr>
              <p:custDataLst>
                <p:tags r:id="rId13"/>
              </p:custDataLst>
            </p:nvPr>
          </p:nvSpPr>
          <p:spPr bwMode="auto">
            <a:xfrm>
              <a:off x="4532381" y="3417990"/>
              <a:ext cx="2038847" cy="1703388"/>
            </a:xfrm>
            <a:prstGeom prst="rect">
              <a:avLst/>
            </a:prstGeom>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寻找资金热点</a:t>
              </a:r>
              <a:endParaRPr lang="en-US" altLang="zh-CN" sz="2000" b="1" dirty="0">
                <a:latin typeface="微软雅黑" panose="020B0503020204020204" pitchFamily="34" charset="-122"/>
                <a:ea typeface="微软雅黑" panose="020B0503020204020204" pitchFamily="34" charset="-122"/>
              </a:endParaRPr>
            </a:p>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把握最新机会</a:t>
              </a:r>
              <a:endParaRPr lang="zh-CN" altLang="en-US" sz="2000" b="1" dirty="0">
                <a:latin typeface="微软雅黑" panose="020B0503020204020204" pitchFamily="34" charset="-122"/>
                <a:ea typeface="微软雅黑" panose="020B0503020204020204" pitchFamily="34" charset="-122"/>
              </a:endParaRPr>
            </a:p>
          </p:txBody>
        </p:sp>
        <p:sp>
          <p:nvSpPr>
            <p:cNvPr id="18" name="MH_Text_3"/>
            <p:cNvSpPr txBox="1">
              <a:spLocks noChangeArrowheads="1"/>
            </p:cNvSpPr>
            <p:nvPr>
              <p:custDataLst>
                <p:tags r:id="rId14"/>
              </p:custDataLst>
            </p:nvPr>
          </p:nvSpPr>
          <p:spPr bwMode="auto">
            <a:xfrm>
              <a:off x="7062310" y="3381375"/>
              <a:ext cx="1614488" cy="1701800"/>
            </a:xfrm>
            <a:prstGeom prst="rect">
              <a:avLst/>
            </a:prstGeom>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资金介入</a:t>
              </a:r>
              <a:endParaRPr lang="en-US" altLang="zh-CN" sz="2000" b="1" dirty="0">
                <a:latin typeface="微软雅黑" panose="020B0503020204020204" pitchFamily="34" charset="-122"/>
                <a:ea typeface="微软雅黑" panose="020B0503020204020204" pitchFamily="34" charset="-122"/>
              </a:endParaRPr>
            </a:p>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才有机会</a:t>
              </a:r>
              <a:endParaRPr lang="zh-CN" altLang="en-US" sz="2000" b="1" dirty="0">
                <a:latin typeface="微软雅黑" panose="020B0503020204020204" pitchFamily="34" charset="-122"/>
                <a:ea typeface="微软雅黑" panose="020B0503020204020204" pitchFamily="34" charset="-122"/>
              </a:endParaRPr>
            </a:p>
          </p:txBody>
        </p:sp>
        <p:sp>
          <p:nvSpPr>
            <p:cNvPr id="19" name="MH_Other_8"/>
            <p:cNvSpPr>
              <a:spLocks noChangeAspect="1"/>
            </p:cNvSpPr>
            <p:nvPr>
              <p:custDataLst>
                <p:tags r:id="rId15"/>
              </p:custDataLst>
            </p:nvPr>
          </p:nvSpPr>
          <p:spPr>
            <a:xfrm>
              <a:off x="7690168" y="1528763"/>
              <a:ext cx="520700" cy="520700"/>
            </a:xfrm>
            <a:prstGeom prst="ellipse">
              <a:avLst/>
            </a:prstGeom>
            <a:solidFill>
              <a:srgbClr val="29B9A6"/>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4000" dirty="0">
                <a:solidFill>
                  <a:schemeClr val="tx1"/>
                </a:solidFill>
                <a:latin typeface="FontAwesome" pitchFamily="2" charset="0"/>
                <a:ea typeface="微软雅黑" panose="020B0503020204020204" pitchFamily="34" charset="-122"/>
              </a:endParaRPr>
            </a:p>
          </p:txBody>
        </p:sp>
        <p:sp>
          <p:nvSpPr>
            <p:cNvPr id="20" name="MH_Other_9"/>
            <p:cNvSpPr>
              <a:spLocks noEditPoints="1"/>
            </p:cNvSpPr>
            <p:nvPr>
              <p:custDataLst>
                <p:tags r:id="rId16"/>
              </p:custDataLst>
            </p:nvPr>
          </p:nvSpPr>
          <p:spPr bwMode="auto">
            <a:xfrm>
              <a:off x="7806055" y="1646238"/>
              <a:ext cx="290513" cy="285750"/>
            </a:xfrm>
            <a:custGeom>
              <a:avLst/>
              <a:gdLst>
                <a:gd name="T0" fmla="*/ 59 w 64"/>
                <a:gd name="T1" fmla="*/ 63 h 63"/>
                <a:gd name="T2" fmla="*/ 55 w 64"/>
                <a:gd name="T3" fmla="*/ 61 h 63"/>
                <a:gd name="T4" fmla="*/ 42 w 64"/>
                <a:gd name="T5" fmla="*/ 48 h 63"/>
                <a:gd name="T6" fmla="*/ 27 w 64"/>
                <a:gd name="T7" fmla="*/ 53 h 63"/>
                <a:gd name="T8" fmla="*/ 0 w 64"/>
                <a:gd name="T9" fmla="*/ 26 h 63"/>
                <a:gd name="T10" fmla="*/ 27 w 64"/>
                <a:gd name="T11" fmla="*/ 0 h 63"/>
                <a:gd name="T12" fmla="*/ 54 w 64"/>
                <a:gd name="T13" fmla="*/ 26 h 63"/>
                <a:gd name="T14" fmla="*/ 49 w 64"/>
                <a:gd name="T15" fmla="*/ 41 h 63"/>
                <a:gd name="T16" fmla="*/ 62 w 64"/>
                <a:gd name="T17" fmla="*/ 54 h 63"/>
                <a:gd name="T18" fmla="*/ 64 w 64"/>
                <a:gd name="T19" fmla="*/ 58 h 63"/>
                <a:gd name="T20" fmla="*/ 59 w 64"/>
                <a:gd name="T21" fmla="*/ 63 h 63"/>
                <a:gd name="T22" fmla="*/ 27 w 64"/>
                <a:gd name="T23" fmla="*/ 9 h 63"/>
                <a:gd name="T24" fmla="*/ 10 w 64"/>
                <a:gd name="T25" fmla="*/ 26 h 63"/>
                <a:gd name="T26" fmla="*/ 27 w 64"/>
                <a:gd name="T27" fmla="*/ 43 h 63"/>
                <a:gd name="T28" fmla="*/ 44 w 64"/>
                <a:gd name="T29" fmla="*/ 26 h 63"/>
                <a:gd name="T30" fmla="*/ 27 w 64"/>
                <a:gd name="T31" fmla="*/ 9 h 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4" h="63">
                  <a:moveTo>
                    <a:pt x="59" y="63"/>
                  </a:moveTo>
                  <a:cubicBezTo>
                    <a:pt x="57" y="63"/>
                    <a:pt x="56" y="62"/>
                    <a:pt x="55" y="61"/>
                  </a:cubicBezTo>
                  <a:cubicBezTo>
                    <a:pt x="42" y="48"/>
                    <a:pt x="42" y="48"/>
                    <a:pt x="42" y="48"/>
                  </a:cubicBezTo>
                  <a:cubicBezTo>
                    <a:pt x="38" y="51"/>
                    <a:pt x="33" y="53"/>
                    <a:pt x="27" y="53"/>
                  </a:cubicBezTo>
                  <a:cubicBezTo>
                    <a:pt x="12" y="53"/>
                    <a:pt x="0" y="41"/>
                    <a:pt x="0" y="26"/>
                  </a:cubicBezTo>
                  <a:cubicBezTo>
                    <a:pt x="0" y="12"/>
                    <a:pt x="12" y="0"/>
                    <a:pt x="27" y="0"/>
                  </a:cubicBezTo>
                  <a:cubicBezTo>
                    <a:pt x="42" y="0"/>
                    <a:pt x="54" y="12"/>
                    <a:pt x="54" y="26"/>
                  </a:cubicBezTo>
                  <a:cubicBezTo>
                    <a:pt x="54" y="32"/>
                    <a:pt x="52" y="37"/>
                    <a:pt x="49" y="41"/>
                  </a:cubicBezTo>
                  <a:cubicBezTo>
                    <a:pt x="62" y="54"/>
                    <a:pt x="62" y="54"/>
                    <a:pt x="62" y="54"/>
                  </a:cubicBezTo>
                  <a:cubicBezTo>
                    <a:pt x="63" y="55"/>
                    <a:pt x="64" y="57"/>
                    <a:pt x="64" y="58"/>
                  </a:cubicBezTo>
                  <a:cubicBezTo>
                    <a:pt x="64" y="61"/>
                    <a:pt x="61" y="63"/>
                    <a:pt x="59" y="63"/>
                  </a:cubicBezTo>
                  <a:close/>
                  <a:moveTo>
                    <a:pt x="27" y="9"/>
                  </a:moveTo>
                  <a:cubicBezTo>
                    <a:pt x="18" y="9"/>
                    <a:pt x="10" y="17"/>
                    <a:pt x="10" y="26"/>
                  </a:cubicBezTo>
                  <a:cubicBezTo>
                    <a:pt x="10" y="36"/>
                    <a:pt x="18" y="43"/>
                    <a:pt x="27" y="43"/>
                  </a:cubicBezTo>
                  <a:cubicBezTo>
                    <a:pt x="37" y="43"/>
                    <a:pt x="44" y="36"/>
                    <a:pt x="44" y="26"/>
                  </a:cubicBezTo>
                  <a:cubicBezTo>
                    <a:pt x="44" y="17"/>
                    <a:pt x="37" y="9"/>
                    <a:pt x="27" y="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85800">
                <a:defRPr/>
              </a:pPr>
              <a:endParaRPr lang="zh-CN" altLang="en-US">
                <a:latin typeface="Calibri" panose="020F0502020204030204"/>
                <a:ea typeface="宋体" panose="02010600030101010101" pitchFamily="2" charset="-122"/>
              </a:endParaRPr>
            </a:p>
          </p:txBody>
        </p:sp>
        <p:sp>
          <p:nvSpPr>
            <p:cNvPr id="21" name="MH_Other_10"/>
            <p:cNvSpPr>
              <a:spLocks noChangeAspect="1"/>
            </p:cNvSpPr>
            <p:nvPr>
              <p:custDataLst>
                <p:tags r:id="rId17"/>
              </p:custDataLst>
            </p:nvPr>
          </p:nvSpPr>
          <p:spPr>
            <a:xfrm>
              <a:off x="3107055" y="1528763"/>
              <a:ext cx="519113" cy="520700"/>
            </a:xfrm>
            <a:prstGeom prst="ellipse">
              <a:avLst/>
            </a:prstGeom>
            <a:solidFill>
              <a:srgbClr val="F47264"/>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4000" dirty="0">
                <a:solidFill>
                  <a:schemeClr val="tx1"/>
                </a:solidFill>
                <a:latin typeface="FontAwesome" pitchFamily="2" charset="0"/>
                <a:ea typeface="微软雅黑" panose="020B0503020204020204" pitchFamily="34" charset="-122"/>
              </a:endParaRPr>
            </a:p>
          </p:txBody>
        </p:sp>
        <p:sp>
          <p:nvSpPr>
            <p:cNvPr id="22" name="MH_Other_11"/>
            <p:cNvSpPr>
              <a:spLocks noEditPoints="1"/>
            </p:cNvSpPr>
            <p:nvPr>
              <p:custDataLst>
                <p:tags r:id="rId18"/>
              </p:custDataLst>
            </p:nvPr>
          </p:nvSpPr>
          <p:spPr bwMode="auto">
            <a:xfrm>
              <a:off x="3219768" y="1641475"/>
              <a:ext cx="293687" cy="295275"/>
            </a:xfrm>
            <a:custGeom>
              <a:avLst/>
              <a:gdLst>
                <a:gd name="T0" fmla="*/ 2147483646 w 58"/>
                <a:gd name="T1" fmla="*/ 2147483646 h 58"/>
                <a:gd name="T2" fmla="*/ 2147483646 w 58"/>
                <a:gd name="T3" fmla="*/ 2147483646 h 58"/>
                <a:gd name="T4" fmla="*/ 2147483646 w 58"/>
                <a:gd name="T5" fmla="*/ 2147483646 h 58"/>
                <a:gd name="T6" fmla="*/ 2147483646 w 58"/>
                <a:gd name="T7" fmla="*/ 2147483646 h 58"/>
                <a:gd name="T8" fmla="*/ 2147483646 w 58"/>
                <a:gd name="T9" fmla="*/ 2147483646 h 58"/>
                <a:gd name="T10" fmla="*/ 2147483646 w 58"/>
                <a:gd name="T11" fmla="*/ 2147483646 h 58"/>
                <a:gd name="T12" fmla="*/ 2147483646 w 58"/>
                <a:gd name="T13" fmla="*/ 2147483646 h 58"/>
                <a:gd name="T14" fmla="*/ 2147483646 w 58"/>
                <a:gd name="T15" fmla="*/ 2147483646 h 58"/>
                <a:gd name="T16" fmla="*/ 2147483646 w 58"/>
                <a:gd name="T17" fmla="*/ 2147483646 h 58"/>
                <a:gd name="T18" fmla="*/ 2147483646 w 58"/>
                <a:gd name="T19" fmla="*/ 2147483646 h 58"/>
                <a:gd name="T20" fmla="*/ 2147483646 w 58"/>
                <a:gd name="T21" fmla="*/ 2147483646 h 58"/>
                <a:gd name="T22" fmla="*/ 2147483646 w 58"/>
                <a:gd name="T23" fmla="*/ 2147483646 h 58"/>
                <a:gd name="T24" fmla="*/ 2147483646 w 58"/>
                <a:gd name="T25" fmla="*/ 2147483646 h 58"/>
                <a:gd name="T26" fmla="*/ 2147483646 w 58"/>
                <a:gd name="T27" fmla="*/ 2147483646 h 58"/>
                <a:gd name="T28" fmla="*/ 2147483646 w 58"/>
                <a:gd name="T29" fmla="*/ 2147483646 h 58"/>
                <a:gd name="T30" fmla="*/ 2147483646 w 58"/>
                <a:gd name="T31" fmla="*/ 2147483646 h 58"/>
                <a:gd name="T32" fmla="*/ 2147483646 w 58"/>
                <a:gd name="T33" fmla="*/ 2147483646 h 58"/>
                <a:gd name="T34" fmla="*/ 2147483646 w 58"/>
                <a:gd name="T35" fmla="*/ 2147483646 h 58"/>
                <a:gd name="T36" fmla="*/ 2147483646 w 58"/>
                <a:gd name="T37" fmla="*/ 2147483646 h 58"/>
                <a:gd name="T38" fmla="*/ 2147483646 w 58"/>
                <a:gd name="T39" fmla="*/ 2147483646 h 58"/>
                <a:gd name="T40" fmla="*/ 2147483646 w 58"/>
                <a:gd name="T41" fmla="*/ 2147483646 h 58"/>
                <a:gd name="T42" fmla="*/ 2147483646 w 58"/>
                <a:gd name="T43" fmla="*/ 2147483646 h 58"/>
                <a:gd name="T44" fmla="*/ 2147483646 w 58"/>
                <a:gd name="T45" fmla="*/ 2147483646 h 58"/>
                <a:gd name="T46" fmla="*/ 2147483646 w 58"/>
                <a:gd name="T47" fmla="*/ 2147483646 h 58"/>
                <a:gd name="T48" fmla="*/ 2147483646 w 58"/>
                <a:gd name="T49" fmla="*/ 2147483646 h 58"/>
                <a:gd name="T50" fmla="*/ 2147483646 w 58"/>
                <a:gd name="T51" fmla="*/ 2147483646 h 58"/>
                <a:gd name="T52" fmla="*/ 0 w 58"/>
                <a:gd name="T53" fmla="*/ 2147483646 h 58"/>
                <a:gd name="T54" fmla="*/ 0 w 58"/>
                <a:gd name="T55" fmla="*/ 2147483646 h 58"/>
                <a:gd name="T56" fmla="*/ 2147483646 w 58"/>
                <a:gd name="T57" fmla="*/ 2147483646 h 58"/>
                <a:gd name="T58" fmla="*/ 2147483646 w 58"/>
                <a:gd name="T59" fmla="*/ 2147483646 h 58"/>
                <a:gd name="T60" fmla="*/ 2147483646 w 58"/>
                <a:gd name="T61" fmla="*/ 2147483646 h 58"/>
                <a:gd name="T62" fmla="*/ 2147483646 w 58"/>
                <a:gd name="T63" fmla="*/ 2147483646 h 58"/>
                <a:gd name="T64" fmla="*/ 2147483646 w 58"/>
                <a:gd name="T65" fmla="*/ 2147483646 h 58"/>
                <a:gd name="T66" fmla="*/ 2147483646 w 58"/>
                <a:gd name="T67" fmla="*/ 2147483646 h 58"/>
                <a:gd name="T68" fmla="*/ 2147483646 w 58"/>
                <a:gd name="T69" fmla="*/ 2147483646 h 58"/>
                <a:gd name="T70" fmla="*/ 2147483646 w 58"/>
                <a:gd name="T71" fmla="*/ 2147483646 h 58"/>
                <a:gd name="T72" fmla="*/ 2147483646 w 58"/>
                <a:gd name="T73" fmla="*/ 2147483646 h 58"/>
                <a:gd name="T74" fmla="*/ 2147483646 w 58"/>
                <a:gd name="T75" fmla="*/ 2147483646 h 58"/>
                <a:gd name="T76" fmla="*/ 2147483646 w 58"/>
                <a:gd name="T77" fmla="*/ 2147483646 h 58"/>
                <a:gd name="T78" fmla="*/ 2147483646 w 58"/>
                <a:gd name="T79" fmla="*/ 0 h 58"/>
                <a:gd name="T80" fmla="*/ 2147483646 w 58"/>
                <a:gd name="T81" fmla="*/ 0 h 58"/>
                <a:gd name="T82" fmla="*/ 2147483646 w 58"/>
                <a:gd name="T83" fmla="*/ 2147483646 h 58"/>
                <a:gd name="T84" fmla="*/ 2147483646 w 58"/>
                <a:gd name="T85" fmla="*/ 2147483646 h 58"/>
                <a:gd name="T86" fmla="*/ 2147483646 w 58"/>
                <a:gd name="T87" fmla="*/ 2147483646 h 58"/>
                <a:gd name="T88" fmla="*/ 2147483646 w 58"/>
                <a:gd name="T89" fmla="*/ 2147483646 h 58"/>
                <a:gd name="T90" fmla="*/ 2147483646 w 58"/>
                <a:gd name="T91" fmla="*/ 2147483646 h 58"/>
                <a:gd name="T92" fmla="*/ 2147483646 w 58"/>
                <a:gd name="T93" fmla="*/ 2147483646 h 58"/>
                <a:gd name="T94" fmla="*/ 2147483646 w 58"/>
                <a:gd name="T95" fmla="*/ 2147483646 h 58"/>
                <a:gd name="T96" fmla="*/ 2147483646 w 58"/>
                <a:gd name="T97" fmla="*/ 2147483646 h 58"/>
                <a:gd name="T98" fmla="*/ 2147483646 w 58"/>
                <a:gd name="T99" fmla="*/ 2147483646 h 58"/>
                <a:gd name="T100" fmla="*/ 2147483646 w 58"/>
                <a:gd name="T101" fmla="*/ 2147483646 h 58"/>
                <a:gd name="T102" fmla="*/ 2147483646 w 58"/>
                <a:gd name="T103" fmla="*/ 2147483646 h 58"/>
                <a:gd name="T104" fmla="*/ 2147483646 w 58"/>
                <a:gd name="T105" fmla="*/ 2147483646 h 58"/>
                <a:gd name="T106" fmla="*/ 2147483646 w 58"/>
                <a:gd name="T107" fmla="*/ 2147483646 h 58"/>
                <a:gd name="T108" fmla="*/ 2147483646 w 58"/>
                <a:gd name="T109" fmla="*/ 2147483646 h 58"/>
                <a:gd name="T110" fmla="*/ 2147483646 w 58"/>
                <a:gd name="T111" fmla="*/ 2147483646 h 58"/>
                <a:gd name="T112" fmla="*/ 2147483646 w 58"/>
                <a:gd name="T113" fmla="*/ 2147483646 h 58"/>
                <a:gd name="T114" fmla="*/ 2147483646 w 58"/>
                <a:gd name="T115" fmla="*/ 2147483646 h 58"/>
                <a:gd name="T116" fmla="*/ 2147483646 w 58"/>
                <a:gd name="T117" fmla="*/ 2147483646 h 58"/>
                <a:gd name="T118" fmla="*/ 2147483646 w 58"/>
                <a:gd name="T119" fmla="*/ 2147483646 h 5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 h="58">
                  <a:moveTo>
                    <a:pt x="58" y="33"/>
                  </a:moveTo>
                  <a:cubicBezTo>
                    <a:pt x="58" y="34"/>
                    <a:pt x="58" y="34"/>
                    <a:pt x="57" y="34"/>
                  </a:cubicBezTo>
                  <a:cubicBezTo>
                    <a:pt x="50" y="35"/>
                    <a:pt x="50" y="35"/>
                    <a:pt x="50" y="35"/>
                  </a:cubicBezTo>
                  <a:cubicBezTo>
                    <a:pt x="50" y="37"/>
                    <a:pt x="49" y="38"/>
                    <a:pt x="49" y="39"/>
                  </a:cubicBezTo>
                  <a:cubicBezTo>
                    <a:pt x="50" y="41"/>
                    <a:pt x="51" y="42"/>
                    <a:pt x="53" y="44"/>
                  </a:cubicBezTo>
                  <a:cubicBezTo>
                    <a:pt x="53" y="44"/>
                    <a:pt x="53" y="45"/>
                    <a:pt x="53" y="45"/>
                  </a:cubicBezTo>
                  <a:cubicBezTo>
                    <a:pt x="53" y="45"/>
                    <a:pt x="53" y="46"/>
                    <a:pt x="53" y="46"/>
                  </a:cubicBezTo>
                  <a:cubicBezTo>
                    <a:pt x="52" y="47"/>
                    <a:pt x="47" y="53"/>
                    <a:pt x="45" y="53"/>
                  </a:cubicBezTo>
                  <a:cubicBezTo>
                    <a:pt x="45" y="53"/>
                    <a:pt x="45" y="53"/>
                    <a:pt x="44" y="52"/>
                  </a:cubicBezTo>
                  <a:cubicBezTo>
                    <a:pt x="39" y="48"/>
                    <a:pt x="39" y="48"/>
                    <a:pt x="39" y="48"/>
                  </a:cubicBezTo>
                  <a:cubicBezTo>
                    <a:pt x="38" y="49"/>
                    <a:pt x="37" y="49"/>
                    <a:pt x="36" y="50"/>
                  </a:cubicBezTo>
                  <a:cubicBezTo>
                    <a:pt x="35" y="52"/>
                    <a:pt x="35" y="55"/>
                    <a:pt x="34" y="57"/>
                  </a:cubicBezTo>
                  <a:cubicBezTo>
                    <a:pt x="34" y="57"/>
                    <a:pt x="34" y="58"/>
                    <a:pt x="33" y="58"/>
                  </a:cubicBezTo>
                  <a:cubicBezTo>
                    <a:pt x="25" y="58"/>
                    <a:pt x="25" y="58"/>
                    <a:pt x="25" y="58"/>
                  </a:cubicBezTo>
                  <a:cubicBezTo>
                    <a:pt x="24" y="58"/>
                    <a:pt x="23" y="57"/>
                    <a:pt x="23" y="57"/>
                  </a:cubicBezTo>
                  <a:cubicBezTo>
                    <a:pt x="22" y="50"/>
                    <a:pt x="22" y="50"/>
                    <a:pt x="22" y="50"/>
                  </a:cubicBezTo>
                  <a:cubicBezTo>
                    <a:pt x="21" y="49"/>
                    <a:pt x="20" y="49"/>
                    <a:pt x="19" y="48"/>
                  </a:cubicBezTo>
                  <a:cubicBezTo>
                    <a:pt x="14" y="52"/>
                    <a:pt x="14" y="52"/>
                    <a:pt x="14" y="52"/>
                  </a:cubicBezTo>
                  <a:cubicBezTo>
                    <a:pt x="13" y="53"/>
                    <a:pt x="13" y="53"/>
                    <a:pt x="13" y="53"/>
                  </a:cubicBezTo>
                  <a:cubicBezTo>
                    <a:pt x="12" y="53"/>
                    <a:pt x="12" y="53"/>
                    <a:pt x="12" y="52"/>
                  </a:cubicBezTo>
                  <a:cubicBezTo>
                    <a:pt x="10" y="50"/>
                    <a:pt x="7" y="48"/>
                    <a:pt x="5" y="46"/>
                  </a:cubicBezTo>
                  <a:cubicBezTo>
                    <a:pt x="5" y="46"/>
                    <a:pt x="5" y="45"/>
                    <a:pt x="5" y="45"/>
                  </a:cubicBezTo>
                  <a:cubicBezTo>
                    <a:pt x="5" y="45"/>
                    <a:pt x="5" y="44"/>
                    <a:pt x="5" y="44"/>
                  </a:cubicBezTo>
                  <a:cubicBezTo>
                    <a:pt x="7" y="42"/>
                    <a:pt x="8" y="41"/>
                    <a:pt x="9" y="39"/>
                  </a:cubicBezTo>
                  <a:cubicBezTo>
                    <a:pt x="9" y="38"/>
                    <a:pt x="8" y="37"/>
                    <a:pt x="8" y="35"/>
                  </a:cubicBezTo>
                  <a:cubicBezTo>
                    <a:pt x="1" y="34"/>
                    <a:pt x="1" y="34"/>
                    <a:pt x="1" y="34"/>
                  </a:cubicBezTo>
                  <a:cubicBezTo>
                    <a:pt x="0" y="34"/>
                    <a:pt x="0" y="33"/>
                    <a:pt x="0" y="33"/>
                  </a:cubicBezTo>
                  <a:cubicBezTo>
                    <a:pt x="0" y="24"/>
                    <a:pt x="0" y="24"/>
                    <a:pt x="0" y="24"/>
                  </a:cubicBezTo>
                  <a:cubicBezTo>
                    <a:pt x="0" y="24"/>
                    <a:pt x="0" y="23"/>
                    <a:pt x="1" y="23"/>
                  </a:cubicBezTo>
                  <a:cubicBezTo>
                    <a:pt x="8" y="22"/>
                    <a:pt x="8" y="22"/>
                    <a:pt x="8" y="22"/>
                  </a:cubicBezTo>
                  <a:cubicBezTo>
                    <a:pt x="8" y="21"/>
                    <a:pt x="9" y="20"/>
                    <a:pt x="9" y="18"/>
                  </a:cubicBezTo>
                  <a:cubicBezTo>
                    <a:pt x="8" y="17"/>
                    <a:pt x="7" y="15"/>
                    <a:pt x="5" y="13"/>
                  </a:cubicBezTo>
                  <a:cubicBezTo>
                    <a:pt x="5" y="13"/>
                    <a:pt x="5" y="13"/>
                    <a:pt x="5" y="12"/>
                  </a:cubicBezTo>
                  <a:cubicBezTo>
                    <a:pt x="5" y="12"/>
                    <a:pt x="5" y="12"/>
                    <a:pt x="5" y="11"/>
                  </a:cubicBezTo>
                  <a:cubicBezTo>
                    <a:pt x="6" y="10"/>
                    <a:pt x="11" y="5"/>
                    <a:pt x="13" y="5"/>
                  </a:cubicBezTo>
                  <a:cubicBezTo>
                    <a:pt x="13" y="5"/>
                    <a:pt x="13" y="5"/>
                    <a:pt x="14" y="5"/>
                  </a:cubicBezTo>
                  <a:cubicBezTo>
                    <a:pt x="19" y="9"/>
                    <a:pt x="19" y="9"/>
                    <a:pt x="19" y="9"/>
                  </a:cubicBezTo>
                  <a:cubicBezTo>
                    <a:pt x="20" y="9"/>
                    <a:pt x="21" y="8"/>
                    <a:pt x="22" y="8"/>
                  </a:cubicBezTo>
                  <a:cubicBezTo>
                    <a:pt x="22" y="5"/>
                    <a:pt x="23" y="3"/>
                    <a:pt x="23" y="1"/>
                  </a:cubicBezTo>
                  <a:cubicBezTo>
                    <a:pt x="23" y="0"/>
                    <a:pt x="24" y="0"/>
                    <a:pt x="25" y="0"/>
                  </a:cubicBezTo>
                  <a:cubicBezTo>
                    <a:pt x="33" y="0"/>
                    <a:pt x="33" y="0"/>
                    <a:pt x="33" y="0"/>
                  </a:cubicBezTo>
                  <a:cubicBezTo>
                    <a:pt x="34" y="0"/>
                    <a:pt x="34" y="0"/>
                    <a:pt x="34" y="1"/>
                  </a:cubicBezTo>
                  <a:cubicBezTo>
                    <a:pt x="36" y="8"/>
                    <a:pt x="36" y="8"/>
                    <a:pt x="36" y="8"/>
                  </a:cubicBezTo>
                  <a:cubicBezTo>
                    <a:pt x="37" y="8"/>
                    <a:pt x="38" y="9"/>
                    <a:pt x="39" y="9"/>
                  </a:cubicBezTo>
                  <a:cubicBezTo>
                    <a:pt x="44" y="5"/>
                    <a:pt x="44" y="5"/>
                    <a:pt x="44" y="5"/>
                  </a:cubicBezTo>
                  <a:cubicBezTo>
                    <a:pt x="45" y="5"/>
                    <a:pt x="45" y="5"/>
                    <a:pt x="45" y="5"/>
                  </a:cubicBezTo>
                  <a:cubicBezTo>
                    <a:pt x="46" y="5"/>
                    <a:pt x="46" y="5"/>
                    <a:pt x="46" y="5"/>
                  </a:cubicBezTo>
                  <a:cubicBezTo>
                    <a:pt x="48" y="7"/>
                    <a:pt x="51" y="9"/>
                    <a:pt x="52" y="12"/>
                  </a:cubicBezTo>
                  <a:cubicBezTo>
                    <a:pt x="53" y="12"/>
                    <a:pt x="53" y="12"/>
                    <a:pt x="53" y="12"/>
                  </a:cubicBezTo>
                  <a:cubicBezTo>
                    <a:pt x="53" y="13"/>
                    <a:pt x="53" y="13"/>
                    <a:pt x="52" y="13"/>
                  </a:cubicBezTo>
                  <a:cubicBezTo>
                    <a:pt x="51" y="15"/>
                    <a:pt x="50" y="17"/>
                    <a:pt x="48" y="18"/>
                  </a:cubicBezTo>
                  <a:cubicBezTo>
                    <a:pt x="49" y="20"/>
                    <a:pt x="50" y="21"/>
                    <a:pt x="50" y="22"/>
                  </a:cubicBezTo>
                  <a:cubicBezTo>
                    <a:pt x="57" y="23"/>
                    <a:pt x="57" y="23"/>
                    <a:pt x="57" y="23"/>
                  </a:cubicBezTo>
                  <a:cubicBezTo>
                    <a:pt x="58" y="23"/>
                    <a:pt x="58" y="24"/>
                    <a:pt x="58" y="25"/>
                  </a:cubicBezTo>
                  <a:lnTo>
                    <a:pt x="58" y="33"/>
                  </a:lnTo>
                  <a:close/>
                  <a:moveTo>
                    <a:pt x="29" y="19"/>
                  </a:moveTo>
                  <a:cubicBezTo>
                    <a:pt x="24" y="19"/>
                    <a:pt x="19" y="23"/>
                    <a:pt x="19" y="29"/>
                  </a:cubicBezTo>
                  <a:cubicBezTo>
                    <a:pt x="19" y="34"/>
                    <a:pt x="24" y="38"/>
                    <a:pt x="29" y="38"/>
                  </a:cubicBezTo>
                  <a:cubicBezTo>
                    <a:pt x="34" y="38"/>
                    <a:pt x="39" y="34"/>
                    <a:pt x="39" y="29"/>
                  </a:cubicBezTo>
                  <a:cubicBezTo>
                    <a:pt x="39" y="23"/>
                    <a:pt x="34" y="19"/>
                    <a:pt x="29" y="1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85800">
                <a:defRPr/>
              </a:pPr>
              <a:endParaRPr lang="zh-CN" altLang="en-US">
                <a:latin typeface="Calibri" panose="020F0502020204030204"/>
                <a:ea typeface="宋体" panose="02010600030101010101" pitchFamily="2" charset="-122"/>
              </a:endParaRPr>
            </a:p>
          </p:txBody>
        </p:sp>
        <p:sp>
          <p:nvSpPr>
            <p:cNvPr id="23" name="MH_Other_12"/>
            <p:cNvSpPr>
              <a:spLocks noChangeAspect="1"/>
            </p:cNvSpPr>
            <p:nvPr>
              <p:custDataLst>
                <p:tags r:id="rId19"/>
              </p:custDataLst>
            </p:nvPr>
          </p:nvSpPr>
          <p:spPr>
            <a:xfrm>
              <a:off x="5397818" y="1528763"/>
              <a:ext cx="520700" cy="520700"/>
            </a:xfrm>
            <a:prstGeom prst="ellipse">
              <a:avLst/>
            </a:prstGeom>
            <a:solidFill>
              <a:srgbClr val="F5BD0B"/>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4000" dirty="0">
                <a:solidFill>
                  <a:schemeClr val="tx1"/>
                </a:solidFill>
                <a:latin typeface="FontAwesome" pitchFamily="2" charset="0"/>
                <a:ea typeface="微软雅黑" panose="020B0503020204020204" pitchFamily="34" charset="-122"/>
              </a:endParaRPr>
            </a:p>
          </p:txBody>
        </p:sp>
        <p:sp>
          <p:nvSpPr>
            <p:cNvPr id="24" name="MH_Other_13"/>
            <p:cNvSpPr>
              <a:spLocks noEditPoints="1"/>
            </p:cNvSpPr>
            <p:nvPr>
              <p:custDataLst>
                <p:tags r:id="rId20"/>
              </p:custDataLst>
            </p:nvPr>
          </p:nvSpPr>
          <p:spPr bwMode="auto">
            <a:xfrm>
              <a:off x="5502593" y="1643063"/>
              <a:ext cx="311150" cy="292100"/>
            </a:xfrm>
            <a:custGeom>
              <a:avLst/>
              <a:gdLst>
                <a:gd name="T0" fmla="*/ 2147483646 w 73"/>
                <a:gd name="T1" fmla="*/ 2147483646 h 68"/>
                <a:gd name="T2" fmla="*/ 2147483646 w 73"/>
                <a:gd name="T3" fmla="*/ 2147483646 h 68"/>
                <a:gd name="T4" fmla="*/ 0 w 73"/>
                <a:gd name="T5" fmla="*/ 2147483646 h 68"/>
                <a:gd name="T6" fmla="*/ 2147483646 w 73"/>
                <a:gd name="T7" fmla="*/ 2147483646 h 68"/>
                <a:gd name="T8" fmla="*/ 2147483646 w 73"/>
                <a:gd name="T9" fmla="*/ 2147483646 h 68"/>
                <a:gd name="T10" fmla="*/ 2147483646 w 73"/>
                <a:gd name="T11" fmla="*/ 2147483646 h 68"/>
                <a:gd name="T12" fmla="*/ 2147483646 w 73"/>
                <a:gd name="T13" fmla="*/ 2147483646 h 68"/>
                <a:gd name="T14" fmla="*/ 2147483646 w 73"/>
                <a:gd name="T15" fmla="*/ 2147483646 h 68"/>
                <a:gd name="T16" fmla="*/ 2147483646 w 73"/>
                <a:gd name="T17" fmla="*/ 2147483646 h 68"/>
                <a:gd name="T18" fmla="*/ 2147483646 w 73"/>
                <a:gd name="T19" fmla="*/ 2147483646 h 68"/>
                <a:gd name="T20" fmla="*/ 2147483646 w 73"/>
                <a:gd name="T21" fmla="*/ 2147483646 h 68"/>
                <a:gd name="T22" fmla="*/ 2147483646 w 73"/>
                <a:gd name="T23" fmla="*/ 0 h 68"/>
                <a:gd name="T24" fmla="*/ 2147483646 w 73"/>
                <a:gd name="T25" fmla="*/ 2147483646 h 68"/>
                <a:gd name="T26" fmla="*/ 2147483646 w 73"/>
                <a:gd name="T27" fmla="*/ 2147483646 h 68"/>
                <a:gd name="T28" fmla="*/ 2147483646 w 73"/>
                <a:gd name="T29" fmla="*/ 2147483646 h 68"/>
                <a:gd name="T30" fmla="*/ 2147483646 w 73"/>
                <a:gd name="T31" fmla="*/ 2147483646 h 68"/>
                <a:gd name="T32" fmla="*/ 2147483646 w 73"/>
                <a:gd name="T33" fmla="*/ 2147483646 h 68"/>
                <a:gd name="T34" fmla="*/ 2147483646 w 73"/>
                <a:gd name="T35" fmla="*/ 2147483646 h 68"/>
                <a:gd name="T36" fmla="*/ 2147483646 w 73"/>
                <a:gd name="T37" fmla="*/ 2147483646 h 68"/>
                <a:gd name="T38" fmla="*/ 2147483646 w 73"/>
                <a:gd name="T39" fmla="*/ 2147483646 h 68"/>
                <a:gd name="T40" fmla="*/ 2147483646 w 73"/>
                <a:gd name="T41" fmla="*/ 2147483646 h 68"/>
                <a:gd name="T42" fmla="*/ 2147483646 w 73"/>
                <a:gd name="T43" fmla="*/ 2147483646 h 68"/>
                <a:gd name="T44" fmla="*/ 2147483646 w 73"/>
                <a:gd name="T45" fmla="*/ 2147483646 h 68"/>
                <a:gd name="T46" fmla="*/ 2147483646 w 73"/>
                <a:gd name="T47" fmla="*/ 2147483646 h 68"/>
                <a:gd name="T48" fmla="*/ 2147483646 w 73"/>
                <a:gd name="T49" fmla="*/ 2147483646 h 68"/>
                <a:gd name="T50" fmla="*/ 2147483646 w 73"/>
                <a:gd name="T51" fmla="*/ 2147483646 h 68"/>
                <a:gd name="T52" fmla="*/ 2147483646 w 73"/>
                <a:gd name="T53" fmla="*/ 2147483646 h 68"/>
                <a:gd name="T54" fmla="*/ 2147483646 w 73"/>
                <a:gd name="T55" fmla="*/ 2147483646 h 68"/>
                <a:gd name="T56" fmla="*/ 2147483646 w 73"/>
                <a:gd name="T57" fmla="*/ 2147483646 h 68"/>
                <a:gd name="T58" fmla="*/ 2147483646 w 73"/>
                <a:gd name="T59" fmla="*/ 0 h 68"/>
                <a:gd name="T60" fmla="*/ 2147483646 w 73"/>
                <a:gd name="T61" fmla="*/ 2147483646 h 68"/>
                <a:gd name="T62" fmla="*/ 2147483646 w 73"/>
                <a:gd name="T63" fmla="*/ 2147483646 h 68"/>
                <a:gd name="T64" fmla="*/ 2147483646 w 73"/>
                <a:gd name="T65" fmla="*/ 2147483646 h 68"/>
                <a:gd name="T66" fmla="*/ 2147483646 w 73"/>
                <a:gd name="T67" fmla="*/ 2147483646 h 68"/>
                <a:gd name="T68" fmla="*/ 2147483646 w 73"/>
                <a:gd name="T69" fmla="*/ 2147483646 h 68"/>
                <a:gd name="T70" fmla="*/ 2147483646 w 73"/>
                <a:gd name="T71" fmla="*/ 2147483646 h 68"/>
                <a:gd name="T72" fmla="*/ 2147483646 w 73"/>
                <a:gd name="T73" fmla="*/ 2147483646 h 68"/>
                <a:gd name="T74" fmla="*/ 2147483646 w 73"/>
                <a:gd name="T75" fmla="*/ 2147483646 h 68"/>
                <a:gd name="T76" fmla="*/ 2147483646 w 73"/>
                <a:gd name="T77" fmla="*/ 2147483646 h 68"/>
                <a:gd name="T78" fmla="*/ 2147483646 w 73"/>
                <a:gd name="T79" fmla="*/ 2147483646 h 68"/>
                <a:gd name="T80" fmla="*/ 2147483646 w 73"/>
                <a:gd name="T81" fmla="*/ 2147483646 h 6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3" h="68">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85800">
                <a:defRPr/>
              </a:pPr>
              <a:endParaRPr lang="zh-CN" altLang="en-US">
                <a:latin typeface="Calibri" panose="020F0502020204030204"/>
                <a:ea typeface="宋体" panose="02010600030101010101" pitchFamily="2" charset="-122"/>
              </a:endParaRPr>
            </a:p>
          </p:txBody>
        </p:sp>
        <p:sp>
          <p:nvSpPr>
            <p:cNvPr id="25" name="矩形 24"/>
            <p:cNvSpPr/>
            <p:nvPr/>
          </p:nvSpPr>
          <p:spPr>
            <a:xfrm>
              <a:off x="1886268" y="4430815"/>
              <a:ext cx="7540625" cy="1263218"/>
            </a:xfrm>
            <a:prstGeom prst="rect">
              <a:avLst/>
            </a:prstGeom>
          </p:spPr>
          <p:txBody>
            <a:bodyPr>
              <a:spAutoFit/>
            </a:bodyPr>
            <a:lstStyle/>
            <a:p>
              <a:pPr indent="200025" algn="just" defTabSz="685800">
                <a:lnSpc>
                  <a:spcPct val="150000"/>
                </a:lnSpc>
                <a:defRPr/>
              </a:pPr>
              <a:r>
                <a:rPr lang="zh-CN" altLang="zh-CN" sz="2000" dirty="0">
                  <a:latin typeface="微软雅黑" panose="020B0503020204020204" pitchFamily="34" charset="-122"/>
                  <a:ea typeface="微软雅黑" panose="020B0503020204020204" pitchFamily="34" charset="-122"/>
                </a:rPr>
                <a:t>每波的行情当中，只有个股的资金流入状态强于大盘资金流入状态的个股才能跑赢大盘，而这样的个股往往就是每轮行情的龙头股和领头羊。那些个股资金流入状态与大盘一样甚至弱于大盘的股票则很难有较好的表现。</a:t>
              </a:r>
              <a:endParaRPr lang="en-US" altLang="zh-CN" sz="2000" dirty="0">
                <a:latin typeface="微软雅黑" panose="020B0503020204020204" pitchFamily="34" charset="-122"/>
                <a:ea typeface="微软雅黑" panose="020B0503020204020204" pitchFamily="34" charset="-122"/>
              </a:endParaRPr>
            </a:p>
          </p:txBody>
        </p:sp>
      </p:grpSp>
    </p:spTree>
    <p:custDataLst>
      <p:tags r:id="rId2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0" y="0"/>
            <a:ext cx="12192000" cy="6858000"/>
          </a:xfrm>
          <a:prstGeom prst="rect">
            <a:avLst/>
          </a:prstGeom>
        </p:spPr>
      </p:pic>
      <p:pic>
        <p:nvPicPr>
          <p:cNvPr id="4" name="图片 3" descr="总"/>
          <p:cNvPicPr>
            <a:picLocks noChangeAspect="1"/>
          </p:cNvPicPr>
          <p:nvPr/>
        </p:nvPicPr>
        <p:blipFill>
          <a:blip r:embed="rId2"/>
          <a:stretch>
            <a:fillRect/>
          </a:stretch>
        </p:blipFill>
        <p:spPr>
          <a:xfrm>
            <a:off x="0" y="0"/>
            <a:ext cx="12192000" cy="6858000"/>
          </a:xfrm>
          <a:prstGeom prst="rect">
            <a:avLst/>
          </a:prstGeom>
        </p:spPr>
      </p:pic>
    </p:spTree>
    <p:custDataLst>
      <p:tags r:id="rId3"/>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组 25"/>
          <p:cNvPicPr>
            <a:picLocks noChangeAspect="1"/>
          </p:cNvPicPr>
          <p:nvPr>
            <p:custDataLst>
              <p:tags r:id="rId1"/>
            </p:custDataLst>
          </p:nvPr>
        </p:nvPicPr>
        <p:blipFill>
          <a:blip r:embed="rId2"/>
          <a:stretch>
            <a:fillRect/>
          </a:stretch>
        </p:blipFill>
        <p:spPr>
          <a:xfrm>
            <a:off x="3324225" y="1081405"/>
            <a:ext cx="6927850" cy="714375"/>
          </a:xfrm>
          <a:prstGeom prst="rect">
            <a:avLst/>
          </a:prstGeom>
        </p:spPr>
      </p:pic>
      <p:pic>
        <p:nvPicPr>
          <p:cNvPr id="36" name="图片 35" descr="组 25"/>
          <p:cNvPicPr>
            <a:picLocks noChangeAspect="1"/>
          </p:cNvPicPr>
          <p:nvPr>
            <p:custDataLst>
              <p:tags r:id="rId3"/>
            </p:custDataLst>
          </p:nvPr>
        </p:nvPicPr>
        <p:blipFill>
          <a:blip r:embed="rId2"/>
          <a:stretch>
            <a:fillRect/>
          </a:stretch>
        </p:blipFill>
        <p:spPr>
          <a:xfrm>
            <a:off x="4010025" y="1965960"/>
            <a:ext cx="6927850" cy="714375"/>
          </a:xfrm>
          <a:prstGeom prst="rect">
            <a:avLst/>
          </a:prstGeom>
        </p:spPr>
      </p:pic>
      <p:pic>
        <p:nvPicPr>
          <p:cNvPr id="37" name="图片 36" descr="组 25"/>
          <p:cNvPicPr>
            <a:picLocks noChangeAspect="1"/>
          </p:cNvPicPr>
          <p:nvPr>
            <p:custDataLst>
              <p:tags r:id="rId4"/>
            </p:custDataLst>
          </p:nvPr>
        </p:nvPicPr>
        <p:blipFill>
          <a:blip r:embed="rId2"/>
          <a:stretch>
            <a:fillRect/>
          </a:stretch>
        </p:blipFill>
        <p:spPr>
          <a:xfrm>
            <a:off x="3324225" y="2850515"/>
            <a:ext cx="6927850" cy="714375"/>
          </a:xfrm>
          <a:prstGeom prst="rect">
            <a:avLst/>
          </a:prstGeom>
        </p:spPr>
      </p:pic>
      <p:pic>
        <p:nvPicPr>
          <p:cNvPr id="38" name="图片 37" descr="组 25"/>
          <p:cNvPicPr>
            <a:picLocks noChangeAspect="1"/>
          </p:cNvPicPr>
          <p:nvPr>
            <p:custDataLst>
              <p:tags r:id="rId5"/>
            </p:custDataLst>
          </p:nvPr>
        </p:nvPicPr>
        <p:blipFill>
          <a:blip r:embed="rId2"/>
          <a:stretch>
            <a:fillRect/>
          </a:stretch>
        </p:blipFill>
        <p:spPr>
          <a:xfrm>
            <a:off x="4010025" y="3735070"/>
            <a:ext cx="6927850" cy="714375"/>
          </a:xfrm>
          <a:prstGeom prst="rect">
            <a:avLst/>
          </a:prstGeom>
        </p:spPr>
      </p:pic>
      <p:pic>
        <p:nvPicPr>
          <p:cNvPr id="39" name="图片 38" descr="组 25"/>
          <p:cNvPicPr>
            <a:picLocks noChangeAspect="1"/>
          </p:cNvPicPr>
          <p:nvPr>
            <p:custDataLst>
              <p:tags r:id="rId6"/>
            </p:custDataLst>
          </p:nvPr>
        </p:nvPicPr>
        <p:blipFill>
          <a:blip r:embed="rId2"/>
          <a:stretch>
            <a:fillRect/>
          </a:stretch>
        </p:blipFill>
        <p:spPr>
          <a:xfrm>
            <a:off x="3324225" y="4619625"/>
            <a:ext cx="6927850" cy="714375"/>
          </a:xfrm>
          <a:prstGeom prst="rect">
            <a:avLst/>
          </a:prstGeom>
        </p:spPr>
      </p:pic>
      <p:sp>
        <p:nvSpPr>
          <p:cNvPr id="6" name="文本框 5"/>
          <p:cNvSpPr txBox="1"/>
          <p:nvPr>
            <p:custDataLst>
              <p:tags r:id="rId7"/>
            </p:custDataLst>
          </p:nvPr>
        </p:nvSpPr>
        <p:spPr>
          <a:xfrm>
            <a:off x="4878705" y="864235"/>
            <a:ext cx="5340350" cy="922020"/>
          </a:xfrm>
          <a:prstGeom prst="rect">
            <a:avLst/>
          </a:prstGeom>
          <a:noFill/>
        </p:spPr>
        <p:txBody>
          <a:bodyPr wrap="square" rtlCol="0">
            <a:spAutoFit/>
          </a:bodyPr>
          <a:lstStyle/>
          <a:p>
            <a:pPr algn="l">
              <a:lnSpc>
                <a:spcPct val="180000"/>
              </a:lnSpc>
            </a:pPr>
            <a:r>
              <a:rPr lang="zh-CN" altLang="en-US" sz="30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跟随资金，把握趋势</a:t>
            </a:r>
            <a:endParaRPr lang="zh-CN" altLang="en-US" sz="3000"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
        <p:nvSpPr>
          <p:cNvPr id="40" name="文本框 39"/>
          <p:cNvSpPr txBox="1"/>
          <p:nvPr>
            <p:custDataLst>
              <p:tags r:id="rId8"/>
            </p:custDataLst>
          </p:nvPr>
        </p:nvSpPr>
        <p:spPr>
          <a:xfrm>
            <a:off x="4149725" y="781050"/>
            <a:ext cx="782955" cy="1088390"/>
          </a:xfrm>
          <a:prstGeom prst="rect">
            <a:avLst/>
          </a:prstGeom>
          <a:noFill/>
        </p:spPr>
        <p:txBody>
          <a:bodyPr wrap="square" rtlCol="0">
            <a:spAutoFit/>
          </a:bodyPr>
          <a:lstStyle/>
          <a:p>
            <a:pPr algn="ctr">
              <a:lnSpc>
                <a:spcPct val="180000"/>
              </a:lnSpc>
            </a:pPr>
            <a:r>
              <a:rPr lang="en-US" altLang="zh-CN" sz="3600">
                <a:solidFill>
                  <a:schemeClr val="bg1"/>
                </a:solidFill>
                <a:latin typeface="Impact" panose="020B0806030902050204" charset="0"/>
                <a:ea typeface="思源黑体 CN Regular" panose="020B0500000000000000" charset="-122"/>
                <a:cs typeface="Impact" panose="020B0806030902050204" charset="0"/>
              </a:rPr>
              <a:t>0 1</a:t>
            </a:r>
            <a:endParaRPr lang="en-US" altLang="zh-CN" sz="3600">
              <a:solidFill>
                <a:schemeClr val="bg1"/>
              </a:solidFill>
              <a:latin typeface="Impact" panose="020B0806030902050204" charset="0"/>
              <a:ea typeface="思源黑体 CN Regular" panose="020B0500000000000000" charset="-122"/>
              <a:cs typeface="Impact" panose="020B0806030902050204" charset="0"/>
            </a:endParaRPr>
          </a:p>
        </p:txBody>
      </p:sp>
      <p:sp>
        <p:nvSpPr>
          <p:cNvPr id="2" name="文本框 1"/>
          <p:cNvSpPr txBox="1"/>
          <p:nvPr>
            <p:custDataLst>
              <p:tags r:id="rId9"/>
            </p:custDataLst>
          </p:nvPr>
        </p:nvSpPr>
        <p:spPr>
          <a:xfrm>
            <a:off x="4086225" y="2547620"/>
            <a:ext cx="782955" cy="1088390"/>
          </a:xfrm>
          <a:prstGeom prst="rect">
            <a:avLst/>
          </a:prstGeom>
          <a:noFill/>
        </p:spPr>
        <p:txBody>
          <a:bodyPr wrap="square" rtlCol="0">
            <a:spAutoFit/>
          </a:bodyPr>
          <a:lstStyle/>
          <a:p>
            <a:pPr algn="ctr">
              <a:lnSpc>
                <a:spcPct val="180000"/>
              </a:lnSpc>
            </a:pPr>
            <a:r>
              <a:rPr lang="en-US" altLang="zh-CN" sz="3600">
                <a:solidFill>
                  <a:schemeClr val="bg1"/>
                </a:solidFill>
                <a:latin typeface="Impact" panose="020B0806030902050204" charset="0"/>
                <a:ea typeface="思源黑体 CN Regular" panose="020B0500000000000000" charset="-122"/>
                <a:cs typeface="Impact" panose="020B0806030902050204" charset="0"/>
              </a:rPr>
              <a:t>0 3</a:t>
            </a:r>
            <a:endParaRPr lang="en-US" altLang="zh-CN" sz="3600">
              <a:solidFill>
                <a:schemeClr val="bg1"/>
              </a:solidFill>
              <a:latin typeface="Impact" panose="020B0806030902050204" charset="0"/>
              <a:ea typeface="思源黑体 CN Regular" panose="020B0500000000000000" charset="-122"/>
              <a:cs typeface="Impact" panose="020B0806030902050204" charset="0"/>
            </a:endParaRPr>
          </a:p>
        </p:txBody>
      </p:sp>
      <p:sp>
        <p:nvSpPr>
          <p:cNvPr id="5" name="文本框 4"/>
          <p:cNvSpPr txBox="1"/>
          <p:nvPr>
            <p:custDataLst>
              <p:tags r:id="rId10"/>
            </p:custDataLst>
          </p:nvPr>
        </p:nvSpPr>
        <p:spPr>
          <a:xfrm>
            <a:off x="4086225" y="1664335"/>
            <a:ext cx="782955" cy="1088390"/>
          </a:xfrm>
          <a:prstGeom prst="rect">
            <a:avLst/>
          </a:prstGeom>
          <a:noFill/>
        </p:spPr>
        <p:txBody>
          <a:bodyPr wrap="square" rtlCol="0">
            <a:spAutoFit/>
          </a:bodyPr>
          <a:lstStyle/>
          <a:p>
            <a:pPr algn="ctr">
              <a:lnSpc>
                <a:spcPct val="180000"/>
              </a:lnSpc>
            </a:pPr>
            <a:r>
              <a:rPr lang="en-US" altLang="zh-CN" sz="3600">
                <a:solidFill>
                  <a:schemeClr val="bg1"/>
                </a:solidFill>
                <a:latin typeface="Impact" panose="020B0806030902050204" charset="0"/>
                <a:ea typeface="思源黑体 CN Regular" panose="020B0500000000000000" charset="-122"/>
                <a:cs typeface="Impact" panose="020B0806030902050204" charset="0"/>
              </a:rPr>
              <a:t>0 2</a:t>
            </a:r>
            <a:endParaRPr lang="en-US" altLang="zh-CN" sz="3600">
              <a:solidFill>
                <a:schemeClr val="bg1"/>
              </a:solidFill>
              <a:latin typeface="Impact" panose="020B0806030902050204" charset="0"/>
              <a:ea typeface="思源黑体 CN Regular" panose="020B0500000000000000" charset="-122"/>
              <a:cs typeface="Impact" panose="020B0806030902050204" charset="0"/>
            </a:endParaRPr>
          </a:p>
        </p:txBody>
      </p:sp>
      <p:sp>
        <p:nvSpPr>
          <p:cNvPr id="11" name="文本框 10"/>
          <p:cNvSpPr txBox="1"/>
          <p:nvPr>
            <p:custDataLst>
              <p:tags r:id="rId11"/>
            </p:custDataLst>
          </p:nvPr>
        </p:nvSpPr>
        <p:spPr>
          <a:xfrm>
            <a:off x="4086225" y="3452495"/>
            <a:ext cx="782955" cy="1088390"/>
          </a:xfrm>
          <a:prstGeom prst="rect">
            <a:avLst/>
          </a:prstGeom>
          <a:noFill/>
        </p:spPr>
        <p:txBody>
          <a:bodyPr wrap="square" rtlCol="0">
            <a:spAutoFit/>
          </a:bodyPr>
          <a:lstStyle/>
          <a:p>
            <a:pPr algn="ctr">
              <a:lnSpc>
                <a:spcPct val="180000"/>
              </a:lnSpc>
            </a:pPr>
            <a:r>
              <a:rPr lang="en-US" altLang="zh-CN" sz="3600">
                <a:solidFill>
                  <a:schemeClr val="bg1"/>
                </a:solidFill>
                <a:latin typeface="Impact" panose="020B0806030902050204" charset="0"/>
                <a:ea typeface="思源黑体 CN Regular" panose="020B0500000000000000" charset="-122"/>
                <a:cs typeface="Impact" panose="020B0806030902050204" charset="0"/>
              </a:rPr>
              <a:t>0 4</a:t>
            </a:r>
            <a:endParaRPr lang="en-US" altLang="zh-CN" sz="3600">
              <a:solidFill>
                <a:schemeClr val="bg1"/>
              </a:solidFill>
              <a:latin typeface="Impact" panose="020B0806030902050204" charset="0"/>
              <a:ea typeface="思源黑体 CN Regular" panose="020B0500000000000000" charset="-122"/>
              <a:cs typeface="Impact" panose="020B0806030902050204" charset="0"/>
            </a:endParaRPr>
          </a:p>
        </p:txBody>
      </p:sp>
      <p:sp>
        <p:nvSpPr>
          <p:cNvPr id="12" name="文本框 11"/>
          <p:cNvSpPr txBox="1"/>
          <p:nvPr>
            <p:custDataLst>
              <p:tags r:id="rId12"/>
            </p:custDataLst>
          </p:nvPr>
        </p:nvSpPr>
        <p:spPr>
          <a:xfrm>
            <a:off x="4086225" y="4331335"/>
            <a:ext cx="782955" cy="1088390"/>
          </a:xfrm>
          <a:prstGeom prst="rect">
            <a:avLst/>
          </a:prstGeom>
          <a:noFill/>
        </p:spPr>
        <p:txBody>
          <a:bodyPr wrap="square" rtlCol="0">
            <a:spAutoFit/>
          </a:bodyPr>
          <a:lstStyle/>
          <a:p>
            <a:pPr algn="ctr">
              <a:lnSpc>
                <a:spcPct val="180000"/>
              </a:lnSpc>
            </a:pPr>
            <a:r>
              <a:rPr lang="en-US" altLang="zh-CN" sz="3600">
                <a:solidFill>
                  <a:schemeClr val="bg1"/>
                </a:solidFill>
                <a:latin typeface="Impact" panose="020B0806030902050204" charset="0"/>
                <a:ea typeface="思源黑体 CN Regular" panose="020B0500000000000000" charset="-122"/>
                <a:cs typeface="Impact" panose="020B0806030902050204" charset="0"/>
              </a:rPr>
              <a:t>0 5</a:t>
            </a:r>
            <a:endParaRPr lang="en-US" altLang="zh-CN" sz="3600">
              <a:solidFill>
                <a:schemeClr val="bg1"/>
              </a:solidFill>
              <a:latin typeface="Impact" panose="020B0806030902050204" charset="0"/>
              <a:ea typeface="思源黑体 CN Regular" panose="020B0500000000000000" charset="-122"/>
              <a:cs typeface="Impact" panose="020B0806030902050204" charset="0"/>
            </a:endParaRPr>
          </a:p>
        </p:txBody>
      </p:sp>
      <p:sp>
        <p:nvSpPr>
          <p:cNvPr id="13" name="文本框 12"/>
          <p:cNvSpPr txBox="1"/>
          <p:nvPr>
            <p:custDataLst>
              <p:tags r:id="rId13"/>
            </p:custDataLst>
          </p:nvPr>
        </p:nvSpPr>
        <p:spPr>
          <a:xfrm>
            <a:off x="4878705" y="1747520"/>
            <a:ext cx="5340350" cy="922020"/>
          </a:xfrm>
          <a:prstGeom prst="rect">
            <a:avLst/>
          </a:prstGeom>
          <a:noFill/>
        </p:spPr>
        <p:txBody>
          <a:bodyPr wrap="square" rtlCol="0">
            <a:spAutoFit/>
          </a:bodyPr>
          <a:lstStyle/>
          <a:p>
            <a:pPr algn="l">
              <a:lnSpc>
                <a:spcPct val="180000"/>
              </a:lnSpc>
            </a:pPr>
            <a:r>
              <a:rPr lang="zh-CN" altLang="en-US" sz="30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五彩</a:t>
            </a:r>
            <a:r>
              <a:rPr lang="en-US" altLang="zh-CN" sz="30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K</a:t>
            </a:r>
            <a:r>
              <a:rPr lang="zh-CN" altLang="en-US" sz="30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线，阶段状态</a:t>
            </a:r>
            <a:endParaRPr lang="zh-CN" altLang="en-US" sz="3000"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
        <p:nvSpPr>
          <p:cNvPr id="14" name="文本框 13"/>
          <p:cNvSpPr txBox="1"/>
          <p:nvPr>
            <p:custDataLst>
              <p:tags r:id="rId14"/>
            </p:custDataLst>
          </p:nvPr>
        </p:nvSpPr>
        <p:spPr>
          <a:xfrm>
            <a:off x="4878705" y="2630805"/>
            <a:ext cx="5340350" cy="922020"/>
          </a:xfrm>
          <a:prstGeom prst="rect">
            <a:avLst/>
          </a:prstGeom>
          <a:noFill/>
        </p:spPr>
        <p:txBody>
          <a:bodyPr wrap="square" rtlCol="0">
            <a:spAutoFit/>
          </a:bodyPr>
          <a:lstStyle/>
          <a:p>
            <a:pPr algn="l">
              <a:lnSpc>
                <a:spcPct val="180000"/>
              </a:lnSpc>
            </a:pPr>
            <a:r>
              <a:rPr lang="zh-CN" altLang="en-US" sz="30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牛线熊线，趋势波段</a:t>
            </a:r>
            <a:endParaRPr lang="zh-CN" altLang="en-US" sz="3000"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
        <p:nvSpPr>
          <p:cNvPr id="15" name="文本框 14"/>
          <p:cNvSpPr txBox="1"/>
          <p:nvPr>
            <p:custDataLst>
              <p:tags r:id="rId15"/>
            </p:custDataLst>
          </p:nvPr>
        </p:nvSpPr>
        <p:spPr>
          <a:xfrm>
            <a:off x="4878705" y="4414520"/>
            <a:ext cx="5340350" cy="922020"/>
          </a:xfrm>
          <a:prstGeom prst="rect">
            <a:avLst/>
          </a:prstGeom>
          <a:noFill/>
        </p:spPr>
        <p:txBody>
          <a:bodyPr wrap="square" rtlCol="0">
            <a:spAutoFit/>
          </a:bodyPr>
          <a:lstStyle/>
          <a:p>
            <a:pPr algn="l">
              <a:lnSpc>
                <a:spcPct val="180000"/>
              </a:lnSpc>
            </a:pPr>
            <a:r>
              <a:rPr lang="zh-CN" altLang="en-US" sz="3000">
                <a:solidFill>
                  <a:schemeClr val="bg1"/>
                </a:solidFill>
                <a:latin typeface="思源黑体 CN Regular" panose="020B0500000000000000" charset="-122"/>
                <a:ea typeface="思源黑体 CN Regular" panose="020B0500000000000000" charset="-122"/>
                <a:cs typeface="思源黑体 CN Regular" panose="020B0500000000000000" charset="-122"/>
              </a:rPr>
              <a:t>综合使用，进退有度</a:t>
            </a:r>
            <a:endParaRPr lang="zh-CN" altLang="en-US" sz="3000">
              <a:solidFill>
                <a:schemeClr val="bg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6" name="文本框 15"/>
          <p:cNvSpPr txBox="1"/>
          <p:nvPr>
            <p:custDataLst>
              <p:tags r:id="rId16"/>
            </p:custDataLst>
          </p:nvPr>
        </p:nvSpPr>
        <p:spPr>
          <a:xfrm>
            <a:off x="4878705" y="3535680"/>
            <a:ext cx="5340350" cy="922020"/>
          </a:xfrm>
          <a:prstGeom prst="rect">
            <a:avLst/>
          </a:prstGeom>
          <a:noFill/>
        </p:spPr>
        <p:txBody>
          <a:bodyPr wrap="square" rtlCol="0">
            <a:spAutoFit/>
          </a:bodyPr>
          <a:lstStyle/>
          <a:p>
            <a:pPr algn="l">
              <a:lnSpc>
                <a:spcPct val="180000"/>
              </a:lnSpc>
            </a:pPr>
            <a:r>
              <a:rPr lang="zh-CN" altLang="en-US" sz="30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横向样本，区间战法</a:t>
            </a:r>
            <a:endParaRPr lang="zh-CN" altLang="en-US" sz="3000"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Tree>
    <p:custDataLst>
      <p:tags r:id="rId17"/>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1104265" y="2071370"/>
            <a:ext cx="3199130" cy="10147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PART </a:t>
            </a:r>
            <a:r>
              <a:rPr kumimoji="0" lang="zh-CN" altLang="en-US"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0</a:t>
            </a:r>
            <a:r>
              <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1</a:t>
            </a:r>
            <a:endPar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endParaRPr>
          </a:p>
        </p:txBody>
      </p:sp>
      <p:sp>
        <p:nvSpPr>
          <p:cNvPr id="14" name="文本框 13"/>
          <p:cNvSpPr txBox="1"/>
          <p:nvPr userDrawn="1"/>
        </p:nvSpPr>
        <p:spPr>
          <a:xfrm>
            <a:off x="1104265" y="2335530"/>
            <a:ext cx="9839325" cy="1918970"/>
          </a:xfrm>
          <a:prstGeom prst="rect">
            <a:avLst/>
          </a:prstGeom>
          <a:noFill/>
        </p:spPr>
        <p:txBody>
          <a:bodyPr wrap="square" rtlCol="0">
            <a:spAutoFit/>
          </a:bodyPr>
          <a:lstStyle/>
          <a:p>
            <a:pPr algn="l">
              <a:lnSpc>
                <a:spcPct val="180000"/>
              </a:lnSpc>
            </a:pPr>
            <a:r>
              <a:rPr lang="zh-CN" altLang="en-US" sz="66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跟随资金，把握趋势</a:t>
            </a:r>
            <a:endParaRPr lang="zh-CN" altLang="en-US" sz="6600" b="1"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追踪资金的模式</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grpSp>
        <p:nvGrpSpPr>
          <p:cNvPr id="5" name="组合 4"/>
          <p:cNvGrpSpPr/>
          <p:nvPr>
            <p:custDataLst>
              <p:tags r:id="rId1"/>
            </p:custDataLst>
          </p:nvPr>
        </p:nvGrpSpPr>
        <p:grpSpPr>
          <a:xfrm>
            <a:off x="1454214" y="1093128"/>
            <a:ext cx="9270305" cy="4871264"/>
            <a:chOff x="1681480" y="1528763"/>
            <a:chExt cx="7975600" cy="4165270"/>
          </a:xfrm>
        </p:grpSpPr>
        <p:sp>
          <p:nvSpPr>
            <p:cNvPr id="6" name="MH_Other_1"/>
            <p:cNvSpPr/>
            <p:nvPr>
              <p:custDataLst>
                <p:tags r:id="rId2"/>
              </p:custDataLst>
            </p:nvPr>
          </p:nvSpPr>
          <p:spPr>
            <a:xfrm flipH="1">
              <a:off x="1681480" y="2263775"/>
              <a:ext cx="7975600" cy="31750"/>
            </a:xfrm>
            <a:custGeom>
              <a:avLst/>
              <a:gdLst>
                <a:gd name="connsiteX0" fmla="*/ 7977051 w 7977051"/>
                <a:gd name="connsiteY0" fmla="*/ 0 h 31619"/>
                <a:gd name="connsiteX1" fmla="*/ 0 w 7977051"/>
                <a:gd name="connsiteY1" fmla="*/ 0 h 31619"/>
                <a:gd name="connsiteX2" fmla="*/ 0 w 7977051"/>
                <a:gd name="connsiteY2" fmla="*/ 31619 h 31619"/>
                <a:gd name="connsiteX3" fmla="*/ 7977051 w 7977051"/>
                <a:gd name="connsiteY3" fmla="*/ 31619 h 31619"/>
                <a:gd name="connsiteX4" fmla="*/ 7977051 w 7977051"/>
                <a:gd name="connsiteY4" fmla="*/ 15810 h 31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7051" h="31619">
                  <a:moveTo>
                    <a:pt x="7977051" y="0"/>
                  </a:moveTo>
                  <a:lnTo>
                    <a:pt x="0" y="0"/>
                  </a:lnTo>
                  <a:lnTo>
                    <a:pt x="0" y="31619"/>
                  </a:lnTo>
                  <a:lnTo>
                    <a:pt x="7977051" y="31619"/>
                  </a:lnTo>
                  <a:lnTo>
                    <a:pt x="7977051" y="15810"/>
                  </a:lnTo>
                  <a:close/>
                </a:path>
              </a:pathLst>
            </a:custGeom>
            <a:solidFill>
              <a:srgbClr val="29B9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dirty="0">
                <a:solidFill>
                  <a:schemeClr val="tx1"/>
                </a:solidFill>
                <a:latin typeface="Calibri" panose="020F0502020204030204"/>
                <a:ea typeface="微软雅黑" panose="020B0503020204020204" pitchFamily="34" charset="-122"/>
              </a:endParaRPr>
            </a:p>
          </p:txBody>
        </p:sp>
        <p:sp>
          <p:nvSpPr>
            <p:cNvPr id="7" name="MH_Other_2"/>
            <p:cNvSpPr/>
            <p:nvPr>
              <p:custDataLst>
                <p:tags r:id="rId3"/>
              </p:custDataLst>
            </p:nvPr>
          </p:nvSpPr>
          <p:spPr>
            <a:xfrm>
              <a:off x="3257868" y="2159000"/>
              <a:ext cx="211137" cy="209550"/>
            </a:xfrm>
            <a:prstGeom prst="ellipse">
              <a:avLst/>
            </a:prstGeom>
            <a:solidFill>
              <a:srgbClr val="FFFFFF"/>
            </a:solidFill>
            <a:ln w="57150">
              <a:solidFill>
                <a:srgbClr val="F472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dirty="0">
                <a:solidFill>
                  <a:schemeClr val="tx1"/>
                </a:solidFill>
                <a:latin typeface="Calibri" panose="020F0502020204030204"/>
                <a:ea typeface="微软雅黑" panose="020B0503020204020204" pitchFamily="34" charset="-122"/>
              </a:endParaRPr>
            </a:p>
          </p:txBody>
        </p:sp>
        <p:sp>
          <p:nvSpPr>
            <p:cNvPr id="8" name="MH_Other_3"/>
            <p:cNvSpPr/>
            <p:nvPr>
              <p:custDataLst>
                <p:tags r:id="rId4"/>
              </p:custDataLst>
            </p:nvPr>
          </p:nvSpPr>
          <p:spPr>
            <a:xfrm>
              <a:off x="5551805" y="2159000"/>
              <a:ext cx="211138" cy="209550"/>
            </a:xfrm>
            <a:prstGeom prst="ellipse">
              <a:avLst/>
            </a:prstGeom>
            <a:solidFill>
              <a:srgbClr val="FFFFFF"/>
            </a:solidFill>
            <a:ln w="57150">
              <a:solidFill>
                <a:srgbClr val="F5BD0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dirty="0">
                <a:solidFill>
                  <a:schemeClr val="tx1"/>
                </a:solidFill>
                <a:latin typeface="Calibri" panose="020F0502020204030204"/>
                <a:ea typeface="微软雅黑" panose="020B0503020204020204" pitchFamily="34" charset="-122"/>
              </a:endParaRPr>
            </a:p>
          </p:txBody>
        </p:sp>
        <p:sp>
          <p:nvSpPr>
            <p:cNvPr id="9" name="MH_Other_4"/>
            <p:cNvSpPr/>
            <p:nvPr>
              <p:custDataLst>
                <p:tags r:id="rId5"/>
              </p:custDataLst>
            </p:nvPr>
          </p:nvSpPr>
          <p:spPr>
            <a:xfrm>
              <a:off x="7869555" y="2159000"/>
              <a:ext cx="209550" cy="209550"/>
            </a:xfrm>
            <a:prstGeom prst="ellipse">
              <a:avLst/>
            </a:prstGeom>
            <a:solidFill>
              <a:srgbClr val="FFFFFF"/>
            </a:solidFill>
            <a:ln w="57150">
              <a:solidFill>
                <a:srgbClr val="29B9A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dirty="0">
                <a:solidFill>
                  <a:schemeClr val="tx1"/>
                </a:solidFill>
                <a:latin typeface="Calibri" panose="020F0502020204030204"/>
                <a:ea typeface="微软雅黑" panose="020B0503020204020204" pitchFamily="34" charset="-122"/>
              </a:endParaRPr>
            </a:p>
          </p:txBody>
        </p:sp>
        <p:cxnSp>
          <p:nvCxnSpPr>
            <p:cNvPr id="2" name="MH_Other_5"/>
            <p:cNvCxnSpPr/>
            <p:nvPr>
              <p:custDataLst>
                <p:tags r:id="rId6"/>
              </p:custDataLst>
            </p:nvPr>
          </p:nvCxnSpPr>
          <p:spPr>
            <a:xfrm flipV="1">
              <a:off x="3367405" y="2263775"/>
              <a:ext cx="0" cy="601663"/>
            </a:xfrm>
            <a:prstGeom prst="line">
              <a:avLst/>
            </a:prstGeom>
            <a:ln w="19050">
              <a:solidFill>
                <a:srgbClr val="F47264"/>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11" name="MH_Other_6"/>
            <p:cNvCxnSpPr/>
            <p:nvPr>
              <p:custDataLst>
                <p:tags r:id="rId7"/>
              </p:custDataLst>
            </p:nvPr>
          </p:nvCxnSpPr>
          <p:spPr>
            <a:xfrm flipV="1">
              <a:off x="5656580" y="2263775"/>
              <a:ext cx="0" cy="601663"/>
            </a:xfrm>
            <a:prstGeom prst="line">
              <a:avLst/>
            </a:prstGeom>
            <a:ln w="19050">
              <a:solidFill>
                <a:srgbClr val="F5BD0B"/>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12" name="MH_Other_7"/>
            <p:cNvCxnSpPr/>
            <p:nvPr>
              <p:custDataLst>
                <p:tags r:id="rId8"/>
              </p:custDataLst>
            </p:nvPr>
          </p:nvCxnSpPr>
          <p:spPr>
            <a:xfrm flipV="1">
              <a:off x="7975918" y="2263775"/>
              <a:ext cx="0" cy="601663"/>
            </a:xfrm>
            <a:prstGeom prst="line">
              <a:avLst/>
            </a:prstGeom>
            <a:ln w="19050">
              <a:solidFill>
                <a:srgbClr val="29B9A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13" name="MH_SubTitle_1"/>
            <p:cNvSpPr/>
            <p:nvPr>
              <p:custDataLst>
                <p:tags r:id="rId9"/>
              </p:custDataLst>
            </p:nvPr>
          </p:nvSpPr>
          <p:spPr>
            <a:xfrm>
              <a:off x="2556193" y="2971800"/>
              <a:ext cx="1614487" cy="344488"/>
            </a:xfrm>
            <a:prstGeom prst="roundRect">
              <a:avLst/>
            </a:prstGeom>
            <a:solidFill>
              <a:srgbClr val="F4726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defTabSz="685800">
                <a:defRPr/>
              </a:pPr>
              <a:r>
                <a:rPr lang="zh-CN" altLang="en-US" dirty="0">
                  <a:solidFill>
                    <a:schemeClr val="tx1"/>
                  </a:solidFill>
                  <a:latin typeface="微软雅黑" panose="020B0503020204020204" pitchFamily="34" charset="-122"/>
                  <a:ea typeface="微软雅黑" panose="020B0503020204020204" pitchFamily="34" charset="-122"/>
                </a:rPr>
                <a:t>大盘资金</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4" name="MH_SubTitle_2"/>
            <p:cNvSpPr/>
            <p:nvPr>
              <p:custDataLst>
                <p:tags r:id="rId10"/>
              </p:custDataLst>
            </p:nvPr>
          </p:nvSpPr>
          <p:spPr>
            <a:xfrm>
              <a:off x="4850130" y="2971800"/>
              <a:ext cx="1612900" cy="344488"/>
            </a:xfrm>
            <a:prstGeom prst="roundRect">
              <a:avLst/>
            </a:prstGeom>
            <a:solidFill>
              <a:srgbClr val="F5BD0B"/>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defTabSz="685800">
                <a:defRPr/>
              </a:pPr>
              <a:r>
                <a:rPr lang="zh-CN" altLang="en-US" dirty="0">
                  <a:solidFill>
                    <a:schemeClr val="tx1"/>
                  </a:solidFill>
                  <a:latin typeface="微软雅黑" panose="020B0503020204020204" pitchFamily="34" charset="-122"/>
                  <a:ea typeface="微软雅黑" panose="020B0503020204020204" pitchFamily="34" charset="-122"/>
                </a:rPr>
                <a:t>板块资金</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MH_SubTitle_3"/>
            <p:cNvSpPr/>
            <p:nvPr>
              <p:custDataLst>
                <p:tags r:id="rId11"/>
              </p:custDataLst>
            </p:nvPr>
          </p:nvSpPr>
          <p:spPr>
            <a:xfrm>
              <a:off x="7144068" y="2971800"/>
              <a:ext cx="1612900" cy="344488"/>
            </a:xfrm>
            <a:prstGeom prst="roundRect">
              <a:avLst/>
            </a:prstGeom>
            <a:solidFill>
              <a:srgbClr val="29B9A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defTabSz="685800">
                <a:defRPr/>
              </a:pPr>
              <a:r>
                <a:rPr lang="zh-CN" altLang="en-US" dirty="0">
                  <a:solidFill>
                    <a:schemeClr val="tx1"/>
                  </a:solidFill>
                  <a:latin typeface="微软雅黑" panose="020B0503020204020204" pitchFamily="34" charset="-122"/>
                  <a:ea typeface="微软雅黑" panose="020B0503020204020204" pitchFamily="34" charset="-122"/>
                </a:rPr>
                <a:t>个股资金</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MH_Text_1"/>
            <p:cNvSpPr txBox="1">
              <a:spLocks noChangeArrowheads="1"/>
            </p:cNvSpPr>
            <p:nvPr>
              <p:custDataLst>
                <p:tags r:id="rId12"/>
              </p:custDataLst>
            </p:nvPr>
          </p:nvSpPr>
          <p:spPr bwMode="auto">
            <a:xfrm>
              <a:off x="2530793" y="3381375"/>
              <a:ext cx="1614487" cy="1703388"/>
            </a:xfrm>
            <a:prstGeom prst="rect">
              <a:avLst/>
            </a:prstGeom>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有没有机会</a:t>
              </a:r>
              <a:endParaRPr lang="en-US" altLang="zh-CN" sz="2000" b="1" dirty="0">
                <a:latin typeface="微软雅黑" panose="020B0503020204020204" pitchFamily="34" charset="-122"/>
                <a:ea typeface="微软雅黑" panose="020B0503020204020204" pitchFamily="34" charset="-122"/>
              </a:endParaRPr>
            </a:p>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控制仓位</a:t>
              </a:r>
              <a:endParaRPr lang="zh-CN" altLang="en-US" sz="2000" b="1" dirty="0">
                <a:latin typeface="微软雅黑" panose="020B0503020204020204" pitchFamily="34" charset="-122"/>
                <a:ea typeface="微软雅黑" panose="020B0503020204020204" pitchFamily="34" charset="-122"/>
              </a:endParaRPr>
            </a:p>
          </p:txBody>
        </p:sp>
        <p:sp>
          <p:nvSpPr>
            <p:cNvPr id="17" name="MH_Text_2"/>
            <p:cNvSpPr txBox="1">
              <a:spLocks noChangeArrowheads="1"/>
            </p:cNvSpPr>
            <p:nvPr>
              <p:custDataLst>
                <p:tags r:id="rId13"/>
              </p:custDataLst>
            </p:nvPr>
          </p:nvSpPr>
          <p:spPr bwMode="auto">
            <a:xfrm>
              <a:off x="4532381" y="3417990"/>
              <a:ext cx="2038847" cy="1703388"/>
            </a:xfrm>
            <a:prstGeom prst="rect">
              <a:avLst/>
            </a:prstGeom>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寻找资金热点</a:t>
              </a:r>
              <a:endParaRPr lang="en-US" altLang="zh-CN" sz="2000" b="1" dirty="0">
                <a:latin typeface="微软雅黑" panose="020B0503020204020204" pitchFamily="34" charset="-122"/>
                <a:ea typeface="微软雅黑" panose="020B0503020204020204" pitchFamily="34" charset="-122"/>
              </a:endParaRPr>
            </a:p>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把握最新机会</a:t>
              </a:r>
              <a:endParaRPr lang="zh-CN" altLang="en-US" sz="2000" b="1" dirty="0">
                <a:latin typeface="微软雅黑" panose="020B0503020204020204" pitchFamily="34" charset="-122"/>
                <a:ea typeface="微软雅黑" panose="020B0503020204020204" pitchFamily="34" charset="-122"/>
              </a:endParaRPr>
            </a:p>
          </p:txBody>
        </p:sp>
        <p:sp>
          <p:nvSpPr>
            <p:cNvPr id="18" name="MH_Text_3"/>
            <p:cNvSpPr txBox="1">
              <a:spLocks noChangeArrowheads="1"/>
            </p:cNvSpPr>
            <p:nvPr>
              <p:custDataLst>
                <p:tags r:id="rId14"/>
              </p:custDataLst>
            </p:nvPr>
          </p:nvSpPr>
          <p:spPr bwMode="auto">
            <a:xfrm>
              <a:off x="7062310" y="3381375"/>
              <a:ext cx="1614488" cy="1701800"/>
            </a:xfrm>
            <a:prstGeom prst="rect">
              <a:avLst/>
            </a:prstGeom>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资金介入</a:t>
              </a:r>
              <a:endParaRPr lang="en-US" altLang="zh-CN" sz="2000" b="1" dirty="0">
                <a:latin typeface="微软雅黑" panose="020B0503020204020204" pitchFamily="34" charset="-122"/>
                <a:ea typeface="微软雅黑" panose="020B0503020204020204" pitchFamily="34" charset="-122"/>
              </a:endParaRPr>
            </a:p>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才有机会</a:t>
              </a:r>
              <a:endParaRPr lang="zh-CN" altLang="en-US" sz="2000" b="1" dirty="0">
                <a:latin typeface="微软雅黑" panose="020B0503020204020204" pitchFamily="34" charset="-122"/>
                <a:ea typeface="微软雅黑" panose="020B0503020204020204" pitchFamily="34" charset="-122"/>
              </a:endParaRPr>
            </a:p>
          </p:txBody>
        </p:sp>
        <p:sp>
          <p:nvSpPr>
            <p:cNvPr id="19" name="MH_Other_8"/>
            <p:cNvSpPr>
              <a:spLocks noChangeAspect="1"/>
            </p:cNvSpPr>
            <p:nvPr>
              <p:custDataLst>
                <p:tags r:id="rId15"/>
              </p:custDataLst>
            </p:nvPr>
          </p:nvSpPr>
          <p:spPr>
            <a:xfrm>
              <a:off x="7690168" y="1528763"/>
              <a:ext cx="520700" cy="520700"/>
            </a:xfrm>
            <a:prstGeom prst="ellipse">
              <a:avLst/>
            </a:prstGeom>
            <a:solidFill>
              <a:srgbClr val="29B9A6"/>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4000" dirty="0">
                <a:solidFill>
                  <a:schemeClr val="tx1"/>
                </a:solidFill>
                <a:latin typeface="FontAwesome" pitchFamily="2" charset="0"/>
                <a:ea typeface="微软雅黑" panose="020B0503020204020204" pitchFamily="34" charset="-122"/>
              </a:endParaRPr>
            </a:p>
          </p:txBody>
        </p:sp>
        <p:sp>
          <p:nvSpPr>
            <p:cNvPr id="20" name="MH_Other_9"/>
            <p:cNvSpPr>
              <a:spLocks noEditPoints="1"/>
            </p:cNvSpPr>
            <p:nvPr>
              <p:custDataLst>
                <p:tags r:id="rId16"/>
              </p:custDataLst>
            </p:nvPr>
          </p:nvSpPr>
          <p:spPr bwMode="auto">
            <a:xfrm>
              <a:off x="7806055" y="1646238"/>
              <a:ext cx="290513" cy="285750"/>
            </a:xfrm>
            <a:custGeom>
              <a:avLst/>
              <a:gdLst>
                <a:gd name="T0" fmla="*/ 59 w 64"/>
                <a:gd name="T1" fmla="*/ 63 h 63"/>
                <a:gd name="T2" fmla="*/ 55 w 64"/>
                <a:gd name="T3" fmla="*/ 61 h 63"/>
                <a:gd name="T4" fmla="*/ 42 w 64"/>
                <a:gd name="T5" fmla="*/ 48 h 63"/>
                <a:gd name="T6" fmla="*/ 27 w 64"/>
                <a:gd name="T7" fmla="*/ 53 h 63"/>
                <a:gd name="T8" fmla="*/ 0 w 64"/>
                <a:gd name="T9" fmla="*/ 26 h 63"/>
                <a:gd name="T10" fmla="*/ 27 w 64"/>
                <a:gd name="T11" fmla="*/ 0 h 63"/>
                <a:gd name="T12" fmla="*/ 54 w 64"/>
                <a:gd name="T13" fmla="*/ 26 h 63"/>
                <a:gd name="T14" fmla="*/ 49 w 64"/>
                <a:gd name="T15" fmla="*/ 41 h 63"/>
                <a:gd name="T16" fmla="*/ 62 w 64"/>
                <a:gd name="T17" fmla="*/ 54 h 63"/>
                <a:gd name="T18" fmla="*/ 64 w 64"/>
                <a:gd name="T19" fmla="*/ 58 h 63"/>
                <a:gd name="T20" fmla="*/ 59 w 64"/>
                <a:gd name="T21" fmla="*/ 63 h 63"/>
                <a:gd name="T22" fmla="*/ 27 w 64"/>
                <a:gd name="T23" fmla="*/ 9 h 63"/>
                <a:gd name="T24" fmla="*/ 10 w 64"/>
                <a:gd name="T25" fmla="*/ 26 h 63"/>
                <a:gd name="T26" fmla="*/ 27 w 64"/>
                <a:gd name="T27" fmla="*/ 43 h 63"/>
                <a:gd name="T28" fmla="*/ 44 w 64"/>
                <a:gd name="T29" fmla="*/ 26 h 63"/>
                <a:gd name="T30" fmla="*/ 27 w 64"/>
                <a:gd name="T31" fmla="*/ 9 h 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4" h="63">
                  <a:moveTo>
                    <a:pt x="59" y="63"/>
                  </a:moveTo>
                  <a:cubicBezTo>
                    <a:pt x="57" y="63"/>
                    <a:pt x="56" y="62"/>
                    <a:pt x="55" y="61"/>
                  </a:cubicBezTo>
                  <a:cubicBezTo>
                    <a:pt x="42" y="48"/>
                    <a:pt x="42" y="48"/>
                    <a:pt x="42" y="48"/>
                  </a:cubicBezTo>
                  <a:cubicBezTo>
                    <a:pt x="38" y="51"/>
                    <a:pt x="33" y="53"/>
                    <a:pt x="27" y="53"/>
                  </a:cubicBezTo>
                  <a:cubicBezTo>
                    <a:pt x="12" y="53"/>
                    <a:pt x="0" y="41"/>
                    <a:pt x="0" y="26"/>
                  </a:cubicBezTo>
                  <a:cubicBezTo>
                    <a:pt x="0" y="12"/>
                    <a:pt x="12" y="0"/>
                    <a:pt x="27" y="0"/>
                  </a:cubicBezTo>
                  <a:cubicBezTo>
                    <a:pt x="42" y="0"/>
                    <a:pt x="54" y="12"/>
                    <a:pt x="54" y="26"/>
                  </a:cubicBezTo>
                  <a:cubicBezTo>
                    <a:pt x="54" y="32"/>
                    <a:pt x="52" y="37"/>
                    <a:pt x="49" y="41"/>
                  </a:cubicBezTo>
                  <a:cubicBezTo>
                    <a:pt x="62" y="54"/>
                    <a:pt x="62" y="54"/>
                    <a:pt x="62" y="54"/>
                  </a:cubicBezTo>
                  <a:cubicBezTo>
                    <a:pt x="63" y="55"/>
                    <a:pt x="64" y="57"/>
                    <a:pt x="64" y="58"/>
                  </a:cubicBezTo>
                  <a:cubicBezTo>
                    <a:pt x="64" y="61"/>
                    <a:pt x="61" y="63"/>
                    <a:pt x="59" y="63"/>
                  </a:cubicBezTo>
                  <a:close/>
                  <a:moveTo>
                    <a:pt x="27" y="9"/>
                  </a:moveTo>
                  <a:cubicBezTo>
                    <a:pt x="18" y="9"/>
                    <a:pt x="10" y="17"/>
                    <a:pt x="10" y="26"/>
                  </a:cubicBezTo>
                  <a:cubicBezTo>
                    <a:pt x="10" y="36"/>
                    <a:pt x="18" y="43"/>
                    <a:pt x="27" y="43"/>
                  </a:cubicBezTo>
                  <a:cubicBezTo>
                    <a:pt x="37" y="43"/>
                    <a:pt x="44" y="36"/>
                    <a:pt x="44" y="26"/>
                  </a:cubicBezTo>
                  <a:cubicBezTo>
                    <a:pt x="44" y="17"/>
                    <a:pt x="37" y="9"/>
                    <a:pt x="27" y="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85800">
                <a:defRPr/>
              </a:pPr>
              <a:endParaRPr lang="zh-CN" altLang="en-US">
                <a:latin typeface="Calibri" panose="020F0502020204030204"/>
                <a:ea typeface="宋体" panose="02010600030101010101" pitchFamily="2" charset="-122"/>
              </a:endParaRPr>
            </a:p>
          </p:txBody>
        </p:sp>
        <p:sp>
          <p:nvSpPr>
            <p:cNvPr id="21" name="MH_Other_10"/>
            <p:cNvSpPr>
              <a:spLocks noChangeAspect="1"/>
            </p:cNvSpPr>
            <p:nvPr>
              <p:custDataLst>
                <p:tags r:id="rId17"/>
              </p:custDataLst>
            </p:nvPr>
          </p:nvSpPr>
          <p:spPr>
            <a:xfrm>
              <a:off x="3107055" y="1528763"/>
              <a:ext cx="519113" cy="520700"/>
            </a:xfrm>
            <a:prstGeom prst="ellipse">
              <a:avLst/>
            </a:prstGeom>
            <a:solidFill>
              <a:srgbClr val="F47264"/>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4000" dirty="0">
                <a:solidFill>
                  <a:schemeClr val="tx1"/>
                </a:solidFill>
                <a:latin typeface="FontAwesome" pitchFamily="2" charset="0"/>
                <a:ea typeface="微软雅黑" panose="020B0503020204020204" pitchFamily="34" charset="-122"/>
              </a:endParaRPr>
            </a:p>
          </p:txBody>
        </p:sp>
        <p:sp>
          <p:nvSpPr>
            <p:cNvPr id="22" name="MH_Other_11"/>
            <p:cNvSpPr>
              <a:spLocks noEditPoints="1"/>
            </p:cNvSpPr>
            <p:nvPr>
              <p:custDataLst>
                <p:tags r:id="rId18"/>
              </p:custDataLst>
            </p:nvPr>
          </p:nvSpPr>
          <p:spPr bwMode="auto">
            <a:xfrm>
              <a:off x="3219768" y="1641475"/>
              <a:ext cx="293687" cy="295275"/>
            </a:xfrm>
            <a:custGeom>
              <a:avLst/>
              <a:gdLst>
                <a:gd name="T0" fmla="*/ 2147483646 w 58"/>
                <a:gd name="T1" fmla="*/ 2147483646 h 58"/>
                <a:gd name="T2" fmla="*/ 2147483646 w 58"/>
                <a:gd name="T3" fmla="*/ 2147483646 h 58"/>
                <a:gd name="T4" fmla="*/ 2147483646 w 58"/>
                <a:gd name="T5" fmla="*/ 2147483646 h 58"/>
                <a:gd name="T6" fmla="*/ 2147483646 w 58"/>
                <a:gd name="T7" fmla="*/ 2147483646 h 58"/>
                <a:gd name="T8" fmla="*/ 2147483646 w 58"/>
                <a:gd name="T9" fmla="*/ 2147483646 h 58"/>
                <a:gd name="T10" fmla="*/ 2147483646 w 58"/>
                <a:gd name="T11" fmla="*/ 2147483646 h 58"/>
                <a:gd name="T12" fmla="*/ 2147483646 w 58"/>
                <a:gd name="T13" fmla="*/ 2147483646 h 58"/>
                <a:gd name="T14" fmla="*/ 2147483646 w 58"/>
                <a:gd name="T15" fmla="*/ 2147483646 h 58"/>
                <a:gd name="T16" fmla="*/ 2147483646 w 58"/>
                <a:gd name="T17" fmla="*/ 2147483646 h 58"/>
                <a:gd name="T18" fmla="*/ 2147483646 w 58"/>
                <a:gd name="T19" fmla="*/ 2147483646 h 58"/>
                <a:gd name="T20" fmla="*/ 2147483646 w 58"/>
                <a:gd name="T21" fmla="*/ 2147483646 h 58"/>
                <a:gd name="T22" fmla="*/ 2147483646 w 58"/>
                <a:gd name="T23" fmla="*/ 2147483646 h 58"/>
                <a:gd name="T24" fmla="*/ 2147483646 w 58"/>
                <a:gd name="T25" fmla="*/ 2147483646 h 58"/>
                <a:gd name="T26" fmla="*/ 2147483646 w 58"/>
                <a:gd name="T27" fmla="*/ 2147483646 h 58"/>
                <a:gd name="T28" fmla="*/ 2147483646 w 58"/>
                <a:gd name="T29" fmla="*/ 2147483646 h 58"/>
                <a:gd name="T30" fmla="*/ 2147483646 w 58"/>
                <a:gd name="T31" fmla="*/ 2147483646 h 58"/>
                <a:gd name="T32" fmla="*/ 2147483646 w 58"/>
                <a:gd name="T33" fmla="*/ 2147483646 h 58"/>
                <a:gd name="T34" fmla="*/ 2147483646 w 58"/>
                <a:gd name="T35" fmla="*/ 2147483646 h 58"/>
                <a:gd name="T36" fmla="*/ 2147483646 w 58"/>
                <a:gd name="T37" fmla="*/ 2147483646 h 58"/>
                <a:gd name="T38" fmla="*/ 2147483646 w 58"/>
                <a:gd name="T39" fmla="*/ 2147483646 h 58"/>
                <a:gd name="T40" fmla="*/ 2147483646 w 58"/>
                <a:gd name="T41" fmla="*/ 2147483646 h 58"/>
                <a:gd name="T42" fmla="*/ 2147483646 w 58"/>
                <a:gd name="T43" fmla="*/ 2147483646 h 58"/>
                <a:gd name="T44" fmla="*/ 2147483646 w 58"/>
                <a:gd name="T45" fmla="*/ 2147483646 h 58"/>
                <a:gd name="T46" fmla="*/ 2147483646 w 58"/>
                <a:gd name="T47" fmla="*/ 2147483646 h 58"/>
                <a:gd name="T48" fmla="*/ 2147483646 w 58"/>
                <a:gd name="T49" fmla="*/ 2147483646 h 58"/>
                <a:gd name="T50" fmla="*/ 2147483646 w 58"/>
                <a:gd name="T51" fmla="*/ 2147483646 h 58"/>
                <a:gd name="T52" fmla="*/ 0 w 58"/>
                <a:gd name="T53" fmla="*/ 2147483646 h 58"/>
                <a:gd name="T54" fmla="*/ 0 w 58"/>
                <a:gd name="T55" fmla="*/ 2147483646 h 58"/>
                <a:gd name="T56" fmla="*/ 2147483646 w 58"/>
                <a:gd name="T57" fmla="*/ 2147483646 h 58"/>
                <a:gd name="T58" fmla="*/ 2147483646 w 58"/>
                <a:gd name="T59" fmla="*/ 2147483646 h 58"/>
                <a:gd name="T60" fmla="*/ 2147483646 w 58"/>
                <a:gd name="T61" fmla="*/ 2147483646 h 58"/>
                <a:gd name="T62" fmla="*/ 2147483646 w 58"/>
                <a:gd name="T63" fmla="*/ 2147483646 h 58"/>
                <a:gd name="T64" fmla="*/ 2147483646 w 58"/>
                <a:gd name="T65" fmla="*/ 2147483646 h 58"/>
                <a:gd name="T66" fmla="*/ 2147483646 w 58"/>
                <a:gd name="T67" fmla="*/ 2147483646 h 58"/>
                <a:gd name="T68" fmla="*/ 2147483646 w 58"/>
                <a:gd name="T69" fmla="*/ 2147483646 h 58"/>
                <a:gd name="T70" fmla="*/ 2147483646 w 58"/>
                <a:gd name="T71" fmla="*/ 2147483646 h 58"/>
                <a:gd name="T72" fmla="*/ 2147483646 w 58"/>
                <a:gd name="T73" fmla="*/ 2147483646 h 58"/>
                <a:gd name="T74" fmla="*/ 2147483646 w 58"/>
                <a:gd name="T75" fmla="*/ 2147483646 h 58"/>
                <a:gd name="T76" fmla="*/ 2147483646 w 58"/>
                <a:gd name="T77" fmla="*/ 2147483646 h 58"/>
                <a:gd name="T78" fmla="*/ 2147483646 w 58"/>
                <a:gd name="T79" fmla="*/ 0 h 58"/>
                <a:gd name="T80" fmla="*/ 2147483646 w 58"/>
                <a:gd name="T81" fmla="*/ 0 h 58"/>
                <a:gd name="T82" fmla="*/ 2147483646 w 58"/>
                <a:gd name="T83" fmla="*/ 2147483646 h 58"/>
                <a:gd name="T84" fmla="*/ 2147483646 w 58"/>
                <a:gd name="T85" fmla="*/ 2147483646 h 58"/>
                <a:gd name="T86" fmla="*/ 2147483646 w 58"/>
                <a:gd name="T87" fmla="*/ 2147483646 h 58"/>
                <a:gd name="T88" fmla="*/ 2147483646 w 58"/>
                <a:gd name="T89" fmla="*/ 2147483646 h 58"/>
                <a:gd name="T90" fmla="*/ 2147483646 w 58"/>
                <a:gd name="T91" fmla="*/ 2147483646 h 58"/>
                <a:gd name="T92" fmla="*/ 2147483646 w 58"/>
                <a:gd name="T93" fmla="*/ 2147483646 h 58"/>
                <a:gd name="T94" fmla="*/ 2147483646 w 58"/>
                <a:gd name="T95" fmla="*/ 2147483646 h 58"/>
                <a:gd name="T96" fmla="*/ 2147483646 w 58"/>
                <a:gd name="T97" fmla="*/ 2147483646 h 58"/>
                <a:gd name="T98" fmla="*/ 2147483646 w 58"/>
                <a:gd name="T99" fmla="*/ 2147483646 h 58"/>
                <a:gd name="T100" fmla="*/ 2147483646 w 58"/>
                <a:gd name="T101" fmla="*/ 2147483646 h 58"/>
                <a:gd name="T102" fmla="*/ 2147483646 w 58"/>
                <a:gd name="T103" fmla="*/ 2147483646 h 58"/>
                <a:gd name="T104" fmla="*/ 2147483646 w 58"/>
                <a:gd name="T105" fmla="*/ 2147483646 h 58"/>
                <a:gd name="T106" fmla="*/ 2147483646 w 58"/>
                <a:gd name="T107" fmla="*/ 2147483646 h 58"/>
                <a:gd name="T108" fmla="*/ 2147483646 w 58"/>
                <a:gd name="T109" fmla="*/ 2147483646 h 58"/>
                <a:gd name="T110" fmla="*/ 2147483646 w 58"/>
                <a:gd name="T111" fmla="*/ 2147483646 h 58"/>
                <a:gd name="T112" fmla="*/ 2147483646 w 58"/>
                <a:gd name="T113" fmla="*/ 2147483646 h 58"/>
                <a:gd name="T114" fmla="*/ 2147483646 w 58"/>
                <a:gd name="T115" fmla="*/ 2147483646 h 58"/>
                <a:gd name="T116" fmla="*/ 2147483646 w 58"/>
                <a:gd name="T117" fmla="*/ 2147483646 h 58"/>
                <a:gd name="T118" fmla="*/ 2147483646 w 58"/>
                <a:gd name="T119" fmla="*/ 2147483646 h 5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 h="58">
                  <a:moveTo>
                    <a:pt x="58" y="33"/>
                  </a:moveTo>
                  <a:cubicBezTo>
                    <a:pt x="58" y="34"/>
                    <a:pt x="58" y="34"/>
                    <a:pt x="57" y="34"/>
                  </a:cubicBezTo>
                  <a:cubicBezTo>
                    <a:pt x="50" y="35"/>
                    <a:pt x="50" y="35"/>
                    <a:pt x="50" y="35"/>
                  </a:cubicBezTo>
                  <a:cubicBezTo>
                    <a:pt x="50" y="37"/>
                    <a:pt x="49" y="38"/>
                    <a:pt x="49" y="39"/>
                  </a:cubicBezTo>
                  <a:cubicBezTo>
                    <a:pt x="50" y="41"/>
                    <a:pt x="51" y="42"/>
                    <a:pt x="53" y="44"/>
                  </a:cubicBezTo>
                  <a:cubicBezTo>
                    <a:pt x="53" y="44"/>
                    <a:pt x="53" y="45"/>
                    <a:pt x="53" y="45"/>
                  </a:cubicBezTo>
                  <a:cubicBezTo>
                    <a:pt x="53" y="45"/>
                    <a:pt x="53" y="46"/>
                    <a:pt x="53" y="46"/>
                  </a:cubicBezTo>
                  <a:cubicBezTo>
                    <a:pt x="52" y="47"/>
                    <a:pt x="47" y="53"/>
                    <a:pt x="45" y="53"/>
                  </a:cubicBezTo>
                  <a:cubicBezTo>
                    <a:pt x="45" y="53"/>
                    <a:pt x="45" y="53"/>
                    <a:pt x="44" y="52"/>
                  </a:cubicBezTo>
                  <a:cubicBezTo>
                    <a:pt x="39" y="48"/>
                    <a:pt x="39" y="48"/>
                    <a:pt x="39" y="48"/>
                  </a:cubicBezTo>
                  <a:cubicBezTo>
                    <a:pt x="38" y="49"/>
                    <a:pt x="37" y="49"/>
                    <a:pt x="36" y="50"/>
                  </a:cubicBezTo>
                  <a:cubicBezTo>
                    <a:pt x="35" y="52"/>
                    <a:pt x="35" y="55"/>
                    <a:pt x="34" y="57"/>
                  </a:cubicBezTo>
                  <a:cubicBezTo>
                    <a:pt x="34" y="57"/>
                    <a:pt x="34" y="58"/>
                    <a:pt x="33" y="58"/>
                  </a:cubicBezTo>
                  <a:cubicBezTo>
                    <a:pt x="25" y="58"/>
                    <a:pt x="25" y="58"/>
                    <a:pt x="25" y="58"/>
                  </a:cubicBezTo>
                  <a:cubicBezTo>
                    <a:pt x="24" y="58"/>
                    <a:pt x="23" y="57"/>
                    <a:pt x="23" y="57"/>
                  </a:cubicBezTo>
                  <a:cubicBezTo>
                    <a:pt x="22" y="50"/>
                    <a:pt x="22" y="50"/>
                    <a:pt x="22" y="50"/>
                  </a:cubicBezTo>
                  <a:cubicBezTo>
                    <a:pt x="21" y="49"/>
                    <a:pt x="20" y="49"/>
                    <a:pt x="19" y="48"/>
                  </a:cubicBezTo>
                  <a:cubicBezTo>
                    <a:pt x="14" y="52"/>
                    <a:pt x="14" y="52"/>
                    <a:pt x="14" y="52"/>
                  </a:cubicBezTo>
                  <a:cubicBezTo>
                    <a:pt x="13" y="53"/>
                    <a:pt x="13" y="53"/>
                    <a:pt x="13" y="53"/>
                  </a:cubicBezTo>
                  <a:cubicBezTo>
                    <a:pt x="12" y="53"/>
                    <a:pt x="12" y="53"/>
                    <a:pt x="12" y="52"/>
                  </a:cubicBezTo>
                  <a:cubicBezTo>
                    <a:pt x="10" y="50"/>
                    <a:pt x="7" y="48"/>
                    <a:pt x="5" y="46"/>
                  </a:cubicBezTo>
                  <a:cubicBezTo>
                    <a:pt x="5" y="46"/>
                    <a:pt x="5" y="45"/>
                    <a:pt x="5" y="45"/>
                  </a:cubicBezTo>
                  <a:cubicBezTo>
                    <a:pt x="5" y="45"/>
                    <a:pt x="5" y="44"/>
                    <a:pt x="5" y="44"/>
                  </a:cubicBezTo>
                  <a:cubicBezTo>
                    <a:pt x="7" y="42"/>
                    <a:pt x="8" y="41"/>
                    <a:pt x="9" y="39"/>
                  </a:cubicBezTo>
                  <a:cubicBezTo>
                    <a:pt x="9" y="38"/>
                    <a:pt x="8" y="37"/>
                    <a:pt x="8" y="35"/>
                  </a:cubicBezTo>
                  <a:cubicBezTo>
                    <a:pt x="1" y="34"/>
                    <a:pt x="1" y="34"/>
                    <a:pt x="1" y="34"/>
                  </a:cubicBezTo>
                  <a:cubicBezTo>
                    <a:pt x="0" y="34"/>
                    <a:pt x="0" y="33"/>
                    <a:pt x="0" y="33"/>
                  </a:cubicBezTo>
                  <a:cubicBezTo>
                    <a:pt x="0" y="24"/>
                    <a:pt x="0" y="24"/>
                    <a:pt x="0" y="24"/>
                  </a:cubicBezTo>
                  <a:cubicBezTo>
                    <a:pt x="0" y="24"/>
                    <a:pt x="0" y="23"/>
                    <a:pt x="1" y="23"/>
                  </a:cubicBezTo>
                  <a:cubicBezTo>
                    <a:pt x="8" y="22"/>
                    <a:pt x="8" y="22"/>
                    <a:pt x="8" y="22"/>
                  </a:cubicBezTo>
                  <a:cubicBezTo>
                    <a:pt x="8" y="21"/>
                    <a:pt x="9" y="20"/>
                    <a:pt x="9" y="18"/>
                  </a:cubicBezTo>
                  <a:cubicBezTo>
                    <a:pt x="8" y="17"/>
                    <a:pt x="7" y="15"/>
                    <a:pt x="5" y="13"/>
                  </a:cubicBezTo>
                  <a:cubicBezTo>
                    <a:pt x="5" y="13"/>
                    <a:pt x="5" y="13"/>
                    <a:pt x="5" y="12"/>
                  </a:cubicBezTo>
                  <a:cubicBezTo>
                    <a:pt x="5" y="12"/>
                    <a:pt x="5" y="12"/>
                    <a:pt x="5" y="11"/>
                  </a:cubicBezTo>
                  <a:cubicBezTo>
                    <a:pt x="6" y="10"/>
                    <a:pt x="11" y="5"/>
                    <a:pt x="13" y="5"/>
                  </a:cubicBezTo>
                  <a:cubicBezTo>
                    <a:pt x="13" y="5"/>
                    <a:pt x="13" y="5"/>
                    <a:pt x="14" y="5"/>
                  </a:cubicBezTo>
                  <a:cubicBezTo>
                    <a:pt x="19" y="9"/>
                    <a:pt x="19" y="9"/>
                    <a:pt x="19" y="9"/>
                  </a:cubicBezTo>
                  <a:cubicBezTo>
                    <a:pt x="20" y="9"/>
                    <a:pt x="21" y="8"/>
                    <a:pt x="22" y="8"/>
                  </a:cubicBezTo>
                  <a:cubicBezTo>
                    <a:pt x="22" y="5"/>
                    <a:pt x="23" y="3"/>
                    <a:pt x="23" y="1"/>
                  </a:cubicBezTo>
                  <a:cubicBezTo>
                    <a:pt x="23" y="0"/>
                    <a:pt x="24" y="0"/>
                    <a:pt x="25" y="0"/>
                  </a:cubicBezTo>
                  <a:cubicBezTo>
                    <a:pt x="33" y="0"/>
                    <a:pt x="33" y="0"/>
                    <a:pt x="33" y="0"/>
                  </a:cubicBezTo>
                  <a:cubicBezTo>
                    <a:pt x="34" y="0"/>
                    <a:pt x="34" y="0"/>
                    <a:pt x="34" y="1"/>
                  </a:cubicBezTo>
                  <a:cubicBezTo>
                    <a:pt x="36" y="8"/>
                    <a:pt x="36" y="8"/>
                    <a:pt x="36" y="8"/>
                  </a:cubicBezTo>
                  <a:cubicBezTo>
                    <a:pt x="37" y="8"/>
                    <a:pt x="38" y="9"/>
                    <a:pt x="39" y="9"/>
                  </a:cubicBezTo>
                  <a:cubicBezTo>
                    <a:pt x="44" y="5"/>
                    <a:pt x="44" y="5"/>
                    <a:pt x="44" y="5"/>
                  </a:cubicBezTo>
                  <a:cubicBezTo>
                    <a:pt x="45" y="5"/>
                    <a:pt x="45" y="5"/>
                    <a:pt x="45" y="5"/>
                  </a:cubicBezTo>
                  <a:cubicBezTo>
                    <a:pt x="46" y="5"/>
                    <a:pt x="46" y="5"/>
                    <a:pt x="46" y="5"/>
                  </a:cubicBezTo>
                  <a:cubicBezTo>
                    <a:pt x="48" y="7"/>
                    <a:pt x="51" y="9"/>
                    <a:pt x="52" y="12"/>
                  </a:cubicBezTo>
                  <a:cubicBezTo>
                    <a:pt x="53" y="12"/>
                    <a:pt x="53" y="12"/>
                    <a:pt x="53" y="12"/>
                  </a:cubicBezTo>
                  <a:cubicBezTo>
                    <a:pt x="53" y="13"/>
                    <a:pt x="53" y="13"/>
                    <a:pt x="52" y="13"/>
                  </a:cubicBezTo>
                  <a:cubicBezTo>
                    <a:pt x="51" y="15"/>
                    <a:pt x="50" y="17"/>
                    <a:pt x="48" y="18"/>
                  </a:cubicBezTo>
                  <a:cubicBezTo>
                    <a:pt x="49" y="20"/>
                    <a:pt x="50" y="21"/>
                    <a:pt x="50" y="22"/>
                  </a:cubicBezTo>
                  <a:cubicBezTo>
                    <a:pt x="57" y="23"/>
                    <a:pt x="57" y="23"/>
                    <a:pt x="57" y="23"/>
                  </a:cubicBezTo>
                  <a:cubicBezTo>
                    <a:pt x="58" y="23"/>
                    <a:pt x="58" y="24"/>
                    <a:pt x="58" y="25"/>
                  </a:cubicBezTo>
                  <a:lnTo>
                    <a:pt x="58" y="33"/>
                  </a:lnTo>
                  <a:close/>
                  <a:moveTo>
                    <a:pt x="29" y="19"/>
                  </a:moveTo>
                  <a:cubicBezTo>
                    <a:pt x="24" y="19"/>
                    <a:pt x="19" y="23"/>
                    <a:pt x="19" y="29"/>
                  </a:cubicBezTo>
                  <a:cubicBezTo>
                    <a:pt x="19" y="34"/>
                    <a:pt x="24" y="38"/>
                    <a:pt x="29" y="38"/>
                  </a:cubicBezTo>
                  <a:cubicBezTo>
                    <a:pt x="34" y="38"/>
                    <a:pt x="39" y="34"/>
                    <a:pt x="39" y="29"/>
                  </a:cubicBezTo>
                  <a:cubicBezTo>
                    <a:pt x="39" y="23"/>
                    <a:pt x="34" y="19"/>
                    <a:pt x="29" y="1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85800">
                <a:defRPr/>
              </a:pPr>
              <a:endParaRPr lang="zh-CN" altLang="en-US">
                <a:latin typeface="Calibri" panose="020F0502020204030204"/>
                <a:ea typeface="宋体" panose="02010600030101010101" pitchFamily="2" charset="-122"/>
              </a:endParaRPr>
            </a:p>
          </p:txBody>
        </p:sp>
        <p:sp>
          <p:nvSpPr>
            <p:cNvPr id="23" name="MH_Other_12"/>
            <p:cNvSpPr>
              <a:spLocks noChangeAspect="1"/>
            </p:cNvSpPr>
            <p:nvPr>
              <p:custDataLst>
                <p:tags r:id="rId19"/>
              </p:custDataLst>
            </p:nvPr>
          </p:nvSpPr>
          <p:spPr>
            <a:xfrm>
              <a:off x="5397818" y="1528763"/>
              <a:ext cx="520700" cy="520700"/>
            </a:xfrm>
            <a:prstGeom prst="ellipse">
              <a:avLst/>
            </a:prstGeom>
            <a:solidFill>
              <a:srgbClr val="F5BD0B"/>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4000" dirty="0">
                <a:solidFill>
                  <a:schemeClr val="tx1"/>
                </a:solidFill>
                <a:latin typeface="FontAwesome" pitchFamily="2" charset="0"/>
                <a:ea typeface="微软雅黑" panose="020B0503020204020204" pitchFamily="34" charset="-122"/>
              </a:endParaRPr>
            </a:p>
          </p:txBody>
        </p:sp>
        <p:sp>
          <p:nvSpPr>
            <p:cNvPr id="24" name="MH_Other_13"/>
            <p:cNvSpPr>
              <a:spLocks noEditPoints="1"/>
            </p:cNvSpPr>
            <p:nvPr>
              <p:custDataLst>
                <p:tags r:id="rId20"/>
              </p:custDataLst>
            </p:nvPr>
          </p:nvSpPr>
          <p:spPr bwMode="auto">
            <a:xfrm>
              <a:off x="5502593" y="1643063"/>
              <a:ext cx="311150" cy="292100"/>
            </a:xfrm>
            <a:custGeom>
              <a:avLst/>
              <a:gdLst>
                <a:gd name="T0" fmla="*/ 2147483646 w 73"/>
                <a:gd name="T1" fmla="*/ 2147483646 h 68"/>
                <a:gd name="T2" fmla="*/ 2147483646 w 73"/>
                <a:gd name="T3" fmla="*/ 2147483646 h 68"/>
                <a:gd name="T4" fmla="*/ 0 w 73"/>
                <a:gd name="T5" fmla="*/ 2147483646 h 68"/>
                <a:gd name="T6" fmla="*/ 2147483646 w 73"/>
                <a:gd name="T7" fmla="*/ 2147483646 h 68"/>
                <a:gd name="T8" fmla="*/ 2147483646 w 73"/>
                <a:gd name="T9" fmla="*/ 2147483646 h 68"/>
                <a:gd name="T10" fmla="*/ 2147483646 w 73"/>
                <a:gd name="T11" fmla="*/ 2147483646 h 68"/>
                <a:gd name="T12" fmla="*/ 2147483646 w 73"/>
                <a:gd name="T13" fmla="*/ 2147483646 h 68"/>
                <a:gd name="T14" fmla="*/ 2147483646 w 73"/>
                <a:gd name="T15" fmla="*/ 2147483646 h 68"/>
                <a:gd name="T16" fmla="*/ 2147483646 w 73"/>
                <a:gd name="T17" fmla="*/ 2147483646 h 68"/>
                <a:gd name="T18" fmla="*/ 2147483646 w 73"/>
                <a:gd name="T19" fmla="*/ 2147483646 h 68"/>
                <a:gd name="T20" fmla="*/ 2147483646 w 73"/>
                <a:gd name="T21" fmla="*/ 2147483646 h 68"/>
                <a:gd name="T22" fmla="*/ 2147483646 w 73"/>
                <a:gd name="T23" fmla="*/ 0 h 68"/>
                <a:gd name="T24" fmla="*/ 2147483646 w 73"/>
                <a:gd name="T25" fmla="*/ 2147483646 h 68"/>
                <a:gd name="T26" fmla="*/ 2147483646 w 73"/>
                <a:gd name="T27" fmla="*/ 2147483646 h 68"/>
                <a:gd name="T28" fmla="*/ 2147483646 w 73"/>
                <a:gd name="T29" fmla="*/ 2147483646 h 68"/>
                <a:gd name="T30" fmla="*/ 2147483646 w 73"/>
                <a:gd name="T31" fmla="*/ 2147483646 h 68"/>
                <a:gd name="T32" fmla="*/ 2147483646 w 73"/>
                <a:gd name="T33" fmla="*/ 2147483646 h 68"/>
                <a:gd name="T34" fmla="*/ 2147483646 w 73"/>
                <a:gd name="T35" fmla="*/ 2147483646 h 68"/>
                <a:gd name="T36" fmla="*/ 2147483646 w 73"/>
                <a:gd name="T37" fmla="*/ 2147483646 h 68"/>
                <a:gd name="T38" fmla="*/ 2147483646 w 73"/>
                <a:gd name="T39" fmla="*/ 2147483646 h 68"/>
                <a:gd name="T40" fmla="*/ 2147483646 w 73"/>
                <a:gd name="T41" fmla="*/ 2147483646 h 68"/>
                <a:gd name="T42" fmla="*/ 2147483646 w 73"/>
                <a:gd name="T43" fmla="*/ 2147483646 h 68"/>
                <a:gd name="T44" fmla="*/ 2147483646 w 73"/>
                <a:gd name="T45" fmla="*/ 2147483646 h 68"/>
                <a:gd name="T46" fmla="*/ 2147483646 w 73"/>
                <a:gd name="T47" fmla="*/ 2147483646 h 68"/>
                <a:gd name="T48" fmla="*/ 2147483646 w 73"/>
                <a:gd name="T49" fmla="*/ 2147483646 h 68"/>
                <a:gd name="T50" fmla="*/ 2147483646 w 73"/>
                <a:gd name="T51" fmla="*/ 2147483646 h 68"/>
                <a:gd name="T52" fmla="*/ 2147483646 w 73"/>
                <a:gd name="T53" fmla="*/ 2147483646 h 68"/>
                <a:gd name="T54" fmla="*/ 2147483646 w 73"/>
                <a:gd name="T55" fmla="*/ 2147483646 h 68"/>
                <a:gd name="T56" fmla="*/ 2147483646 w 73"/>
                <a:gd name="T57" fmla="*/ 2147483646 h 68"/>
                <a:gd name="T58" fmla="*/ 2147483646 w 73"/>
                <a:gd name="T59" fmla="*/ 0 h 68"/>
                <a:gd name="T60" fmla="*/ 2147483646 w 73"/>
                <a:gd name="T61" fmla="*/ 2147483646 h 68"/>
                <a:gd name="T62" fmla="*/ 2147483646 w 73"/>
                <a:gd name="T63" fmla="*/ 2147483646 h 68"/>
                <a:gd name="T64" fmla="*/ 2147483646 w 73"/>
                <a:gd name="T65" fmla="*/ 2147483646 h 68"/>
                <a:gd name="T66" fmla="*/ 2147483646 w 73"/>
                <a:gd name="T67" fmla="*/ 2147483646 h 68"/>
                <a:gd name="T68" fmla="*/ 2147483646 w 73"/>
                <a:gd name="T69" fmla="*/ 2147483646 h 68"/>
                <a:gd name="T70" fmla="*/ 2147483646 w 73"/>
                <a:gd name="T71" fmla="*/ 2147483646 h 68"/>
                <a:gd name="T72" fmla="*/ 2147483646 w 73"/>
                <a:gd name="T73" fmla="*/ 2147483646 h 68"/>
                <a:gd name="T74" fmla="*/ 2147483646 w 73"/>
                <a:gd name="T75" fmla="*/ 2147483646 h 68"/>
                <a:gd name="T76" fmla="*/ 2147483646 w 73"/>
                <a:gd name="T77" fmla="*/ 2147483646 h 68"/>
                <a:gd name="T78" fmla="*/ 2147483646 w 73"/>
                <a:gd name="T79" fmla="*/ 2147483646 h 68"/>
                <a:gd name="T80" fmla="*/ 2147483646 w 73"/>
                <a:gd name="T81" fmla="*/ 2147483646 h 6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3" h="68">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85800">
                <a:defRPr/>
              </a:pPr>
              <a:endParaRPr lang="zh-CN" altLang="en-US">
                <a:latin typeface="Calibri" panose="020F0502020204030204"/>
                <a:ea typeface="宋体" panose="02010600030101010101" pitchFamily="2" charset="-122"/>
              </a:endParaRPr>
            </a:p>
          </p:txBody>
        </p:sp>
        <p:sp>
          <p:nvSpPr>
            <p:cNvPr id="25" name="矩形 24"/>
            <p:cNvSpPr/>
            <p:nvPr/>
          </p:nvSpPr>
          <p:spPr>
            <a:xfrm>
              <a:off x="1886268" y="4430815"/>
              <a:ext cx="7540625" cy="1263218"/>
            </a:xfrm>
            <a:prstGeom prst="rect">
              <a:avLst/>
            </a:prstGeom>
          </p:spPr>
          <p:txBody>
            <a:bodyPr>
              <a:spAutoFit/>
            </a:bodyPr>
            <a:lstStyle/>
            <a:p>
              <a:pPr indent="200025" algn="just" defTabSz="685800">
                <a:lnSpc>
                  <a:spcPct val="150000"/>
                </a:lnSpc>
                <a:defRPr/>
              </a:pPr>
              <a:r>
                <a:rPr lang="zh-CN" altLang="zh-CN" sz="2000" dirty="0">
                  <a:latin typeface="微软雅黑" panose="020B0503020204020204" pitchFamily="34" charset="-122"/>
                  <a:ea typeface="微软雅黑" panose="020B0503020204020204" pitchFamily="34" charset="-122"/>
                </a:rPr>
                <a:t>每波的行情当中，只有个股的资金流入状态强于大盘资金流入状态的个股才能跑赢大盘，而这样的个股往往就是每轮行情的龙头股和领头羊。那些个股资金流入状态与大盘一样甚至弱于大盘的股票则很难有较好的表现。</a:t>
              </a:r>
              <a:endParaRPr lang="en-US" altLang="zh-CN" sz="2000" dirty="0">
                <a:latin typeface="微软雅黑" panose="020B0503020204020204" pitchFamily="34" charset="-122"/>
                <a:ea typeface="微软雅黑" panose="020B0503020204020204" pitchFamily="34" charset="-122"/>
              </a:endParaRPr>
            </a:p>
          </p:txBody>
        </p:sp>
      </p:grpSp>
    </p:spTree>
    <p:custDataLst>
      <p:tags r:id="rId2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日线级别的资金</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pic>
        <p:nvPicPr>
          <p:cNvPr id="2" name="图片 1"/>
          <p:cNvPicPr>
            <a:picLocks noChangeAspect="1"/>
          </p:cNvPicPr>
          <p:nvPr/>
        </p:nvPicPr>
        <p:blipFill>
          <a:blip r:embed="rId1"/>
          <a:stretch>
            <a:fillRect/>
          </a:stretch>
        </p:blipFill>
        <p:spPr>
          <a:xfrm>
            <a:off x="1071845" y="834722"/>
            <a:ext cx="6234529" cy="963265"/>
          </a:xfrm>
          <a:prstGeom prst="rect">
            <a:avLst/>
          </a:prstGeom>
        </p:spPr>
        <p:style>
          <a:lnRef idx="2">
            <a:schemeClr val="dk1"/>
          </a:lnRef>
          <a:fillRef idx="1">
            <a:schemeClr val="lt1"/>
          </a:fillRef>
          <a:effectRef idx="0">
            <a:schemeClr val="dk1"/>
          </a:effectRef>
          <a:fontRef idx="minor">
            <a:schemeClr val="dk1"/>
          </a:fontRef>
        </p:style>
      </p:pic>
      <p:pic>
        <p:nvPicPr>
          <p:cNvPr id="6" name="图片 5"/>
          <p:cNvPicPr>
            <a:picLocks noChangeAspect="1"/>
          </p:cNvPicPr>
          <p:nvPr/>
        </p:nvPicPr>
        <p:blipFill>
          <a:blip r:embed="rId2"/>
          <a:stretch>
            <a:fillRect/>
          </a:stretch>
        </p:blipFill>
        <p:spPr>
          <a:xfrm>
            <a:off x="1071845" y="1964651"/>
            <a:ext cx="6234529" cy="624343"/>
          </a:xfrm>
          <a:prstGeom prst="rect">
            <a:avLst/>
          </a:prstGeom>
        </p:spPr>
        <p:style>
          <a:lnRef idx="2">
            <a:schemeClr val="dk1"/>
          </a:lnRef>
          <a:fillRef idx="1">
            <a:schemeClr val="lt1"/>
          </a:fillRef>
          <a:effectRef idx="0">
            <a:schemeClr val="dk1"/>
          </a:effectRef>
          <a:fontRef idx="minor">
            <a:schemeClr val="dk1"/>
          </a:fontRef>
        </p:style>
      </p:pic>
      <p:pic>
        <p:nvPicPr>
          <p:cNvPr id="8" name="图片 7"/>
          <p:cNvPicPr>
            <a:picLocks noChangeAspect="1"/>
          </p:cNvPicPr>
          <p:nvPr/>
        </p:nvPicPr>
        <p:blipFill>
          <a:blip r:embed="rId3"/>
          <a:stretch>
            <a:fillRect/>
          </a:stretch>
        </p:blipFill>
        <p:spPr>
          <a:xfrm>
            <a:off x="1071845" y="2755657"/>
            <a:ext cx="6234529" cy="727295"/>
          </a:xfrm>
          <a:prstGeom prst="rect">
            <a:avLst/>
          </a:prstGeom>
        </p:spPr>
        <p:style>
          <a:lnRef idx="2">
            <a:schemeClr val="dk1"/>
          </a:lnRef>
          <a:fillRef idx="1">
            <a:schemeClr val="lt1"/>
          </a:fillRef>
          <a:effectRef idx="0">
            <a:schemeClr val="dk1"/>
          </a:effectRef>
          <a:fontRef idx="minor">
            <a:schemeClr val="dk1"/>
          </a:fontRef>
        </p:style>
      </p:pic>
      <p:pic>
        <p:nvPicPr>
          <p:cNvPr id="9" name="图片 8"/>
          <p:cNvPicPr>
            <a:picLocks noChangeAspect="1"/>
          </p:cNvPicPr>
          <p:nvPr/>
        </p:nvPicPr>
        <p:blipFill>
          <a:blip r:embed="rId4"/>
          <a:stretch>
            <a:fillRect/>
          </a:stretch>
        </p:blipFill>
        <p:spPr>
          <a:xfrm>
            <a:off x="1071845" y="3649616"/>
            <a:ext cx="6234529" cy="702386"/>
          </a:xfrm>
          <a:prstGeom prst="rect">
            <a:avLst/>
          </a:prstGeom>
        </p:spPr>
        <p:style>
          <a:lnRef idx="2">
            <a:schemeClr val="dk1"/>
          </a:lnRef>
          <a:fillRef idx="1">
            <a:schemeClr val="lt1"/>
          </a:fillRef>
          <a:effectRef idx="0">
            <a:schemeClr val="dk1"/>
          </a:effectRef>
          <a:fontRef idx="minor">
            <a:schemeClr val="dk1"/>
          </a:fontRef>
        </p:style>
      </p:pic>
      <p:pic>
        <p:nvPicPr>
          <p:cNvPr id="3" name="图片 2"/>
          <p:cNvPicPr>
            <a:picLocks noChangeAspect="1"/>
          </p:cNvPicPr>
          <p:nvPr/>
        </p:nvPicPr>
        <p:blipFill>
          <a:blip r:embed="rId5"/>
          <a:stretch>
            <a:fillRect/>
          </a:stretch>
        </p:blipFill>
        <p:spPr>
          <a:xfrm>
            <a:off x="8000613" y="824480"/>
            <a:ext cx="3011414" cy="2863712"/>
          </a:xfrm>
          <a:prstGeom prst="rect">
            <a:avLst/>
          </a:prstGeom>
        </p:spPr>
        <p:style>
          <a:lnRef idx="2">
            <a:schemeClr val="dk1"/>
          </a:lnRef>
          <a:fillRef idx="1">
            <a:schemeClr val="lt1"/>
          </a:fillRef>
          <a:effectRef idx="0">
            <a:schemeClr val="dk1"/>
          </a:effectRef>
          <a:fontRef idx="minor">
            <a:schemeClr val="dk1"/>
          </a:fontRef>
        </p:style>
      </p:pic>
      <p:pic>
        <p:nvPicPr>
          <p:cNvPr id="13" name="图片 12"/>
          <p:cNvPicPr>
            <a:picLocks noChangeAspect="1"/>
          </p:cNvPicPr>
          <p:nvPr/>
        </p:nvPicPr>
        <p:blipFill>
          <a:blip r:embed="rId6"/>
          <a:stretch>
            <a:fillRect/>
          </a:stretch>
        </p:blipFill>
        <p:spPr>
          <a:xfrm>
            <a:off x="7756149" y="3853583"/>
            <a:ext cx="1700695" cy="2288490"/>
          </a:xfrm>
          <a:prstGeom prst="rect">
            <a:avLst/>
          </a:prstGeom>
        </p:spPr>
        <p:style>
          <a:lnRef idx="2">
            <a:schemeClr val="dk1"/>
          </a:lnRef>
          <a:fillRef idx="1">
            <a:schemeClr val="lt1"/>
          </a:fillRef>
          <a:effectRef idx="0">
            <a:schemeClr val="dk1"/>
          </a:effectRef>
          <a:fontRef idx="minor">
            <a:schemeClr val="dk1"/>
          </a:fontRef>
        </p:style>
      </p:pic>
      <p:pic>
        <p:nvPicPr>
          <p:cNvPr id="14" name="图片 13"/>
          <p:cNvPicPr>
            <a:picLocks noChangeAspect="1"/>
          </p:cNvPicPr>
          <p:nvPr/>
        </p:nvPicPr>
        <p:blipFill>
          <a:blip r:embed="rId7"/>
          <a:stretch>
            <a:fillRect/>
          </a:stretch>
        </p:blipFill>
        <p:spPr>
          <a:xfrm>
            <a:off x="9568830" y="3853583"/>
            <a:ext cx="1700695" cy="2288885"/>
          </a:xfrm>
          <a:prstGeom prst="rect">
            <a:avLst/>
          </a:prstGeom>
        </p:spPr>
        <p:style>
          <a:lnRef idx="2">
            <a:schemeClr val="dk1"/>
          </a:lnRef>
          <a:fillRef idx="1">
            <a:schemeClr val="lt1"/>
          </a:fillRef>
          <a:effectRef idx="0">
            <a:schemeClr val="dk1"/>
          </a:effectRef>
          <a:fontRef idx="minor">
            <a:schemeClr val="dk1"/>
          </a:fontRef>
        </p:style>
      </p:pic>
      <p:pic>
        <p:nvPicPr>
          <p:cNvPr id="15" name="图片 14"/>
          <p:cNvPicPr>
            <a:picLocks noChangeAspect="1"/>
          </p:cNvPicPr>
          <p:nvPr/>
        </p:nvPicPr>
        <p:blipFill>
          <a:blip r:embed="rId8"/>
          <a:stretch>
            <a:fillRect/>
          </a:stretch>
        </p:blipFill>
        <p:spPr>
          <a:xfrm>
            <a:off x="1071845" y="4480695"/>
            <a:ext cx="6246826" cy="1642237"/>
          </a:xfrm>
          <a:prstGeom prst="rect">
            <a:avLst/>
          </a:prstGeom>
        </p:spPr>
        <p:style>
          <a:lnRef idx="2">
            <a:schemeClr val="dk1"/>
          </a:lnRef>
          <a:fillRef idx="1">
            <a:schemeClr val="lt1"/>
          </a:fillRef>
          <a:effectRef idx="0">
            <a:schemeClr val="dk1"/>
          </a:effectRef>
          <a:fontRef idx="minor">
            <a:schemeClr val="dk1"/>
          </a:fontRef>
        </p:style>
      </p:pic>
      <p:sp>
        <p:nvSpPr>
          <p:cNvPr id="16" name="矩形: 圆角 13"/>
          <p:cNvSpPr/>
          <p:nvPr/>
        </p:nvSpPr>
        <p:spPr>
          <a:xfrm>
            <a:off x="2978234" y="1334547"/>
            <a:ext cx="2178302" cy="24466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100" b="1" dirty="0">
                <a:solidFill>
                  <a:srgbClr val="FF0000"/>
                </a:solidFill>
              </a:rPr>
              <a:t>流动资金代表持续性</a:t>
            </a:r>
            <a:endParaRPr lang="zh-CN" altLang="en-US" sz="1100" b="1" dirty="0">
              <a:solidFill>
                <a:srgbClr val="FF0000"/>
              </a:solidFill>
            </a:endParaRPr>
          </a:p>
        </p:txBody>
      </p:sp>
      <p:sp>
        <p:nvSpPr>
          <p:cNvPr id="17" name="矩形: 圆角 45"/>
          <p:cNvSpPr/>
          <p:nvPr/>
        </p:nvSpPr>
        <p:spPr>
          <a:xfrm>
            <a:off x="2978234" y="2050281"/>
            <a:ext cx="2178302" cy="24466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100" b="1" dirty="0">
                <a:solidFill>
                  <a:srgbClr val="FF0000"/>
                </a:solidFill>
              </a:rPr>
              <a:t>净买额代表短期机会</a:t>
            </a:r>
            <a:endParaRPr lang="zh-CN" altLang="en-US" sz="1100" b="1" dirty="0">
              <a:solidFill>
                <a:srgbClr val="FF0000"/>
              </a:solidFill>
            </a:endParaRPr>
          </a:p>
        </p:txBody>
      </p:sp>
      <p:sp>
        <p:nvSpPr>
          <p:cNvPr id="18" name="矩形: 圆角 47"/>
          <p:cNvSpPr/>
          <p:nvPr/>
        </p:nvSpPr>
        <p:spPr>
          <a:xfrm>
            <a:off x="2978233" y="2835087"/>
            <a:ext cx="2178302" cy="24466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100" b="1" dirty="0">
                <a:solidFill>
                  <a:srgbClr val="FF0000"/>
                </a:solidFill>
              </a:rPr>
              <a:t>高控盘用于中期趋势</a:t>
            </a:r>
            <a:endParaRPr lang="zh-CN" altLang="en-US" sz="1100" b="1" dirty="0">
              <a:solidFill>
                <a:srgbClr val="FF0000"/>
              </a:solidFill>
            </a:endParaRPr>
          </a:p>
        </p:txBody>
      </p:sp>
      <p:sp>
        <p:nvSpPr>
          <p:cNvPr id="19" name="矩形: 圆角 48"/>
          <p:cNvSpPr/>
          <p:nvPr/>
        </p:nvSpPr>
        <p:spPr>
          <a:xfrm>
            <a:off x="2978232" y="3700681"/>
            <a:ext cx="2178302" cy="24466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100" dirty="0"/>
              <a:t>主力追踪主动买盘中期</a:t>
            </a:r>
            <a:endParaRPr lang="zh-CN" altLang="en-US" sz="1100" dirty="0"/>
          </a:p>
        </p:txBody>
      </p:sp>
      <p:sp>
        <p:nvSpPr>
          <p:cNvPr id="20" name="矩形: 圆角 49"/>
          <p:cNvSpPr/>
          <p:nvPr/>
        </p:nvSpPr>
        <p:spPr>
          <a:xfrm>
            <a:off x="2978232" y="4518667"/>
            <a:ext cx="2178302" cy="24466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100" dirty="0"/>
              <a:t>至尊数据短期累积数据</a:t>
            </a:r>
            <a:endParaRPr lang="zh-CN" altLang="en-US" sz="1100" dirty="0"/>
          </a:p>
        </p:txBody>
      </p:sp>
      <p:sp>
        <p:nvSpPr>
          <p:cNvPr id="21" name="矩形: 圆角 50"/>
          <p:cNvSpPr/>
          <p:nvPr/>
        </p:nvSpPr>
        <p:spPr>
          <a:xfrm>
            <a:off x="8000614" y="1637580"/>
            <a:ext cx="1829828" cy="24466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100" dirty="0"/>
              <a:t>机构分析中线资金</a:t>
            </a:r>
            <a:endParaRPr lang="zh-CN" altLang="en-US" sz="1100" dirty="0"/>
          </a:p>
        </p:txBody>
      </p:sp>
      <p:sp>
        <p:nvSpPr>
          <p:cNvPr id="22" name="矩形: 圆角 51"/>
          <p:cNvSpPr/>
          <p:nvPr/>
        </p:nvSpPr>
        <p:spPr>
          <a:xfrm>
            <a:off x="9631338" y="4875497"/>
            <a:ext cx="1573923" cy="24466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100" dirty="0"/>
              <a:t>主力控盘中线</a:t>
            </a:r>
            <a:endParaRPr lang="zh-CN" altLang="en-US" sz="1100" dirty="0"/>
          </a:p>
        </p:txBody>
      </p:sp>
      <p:sp>
        <p:nvSpPr>
          <p:cNvPr id="23" name="矩形: 圆角 52"/>
          <p:cNvSpPr/>
          <p:nvPr/>
        </p:nvSpPr>
        <p:spPr>
          <a:xfrm>
            <a:off x="7819535" y="4997828"/>
            <a:ext cx="1573923" cy="24466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100" dirty="0"/>
              <a:t>主力净买波段</a:t>
            </a:r>
            <a:endParaRPr lang="zh-CN" altLang="en-US" sz="1100" dirty="0"/>
          </a:p>
        </p:txBody>
      </p:sp>
    </p:spTree>
    <p:custDataLst>
      <p:tags r:id="rId9"/>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浪花与潮汐</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pic>
        <p:nvPicPr>
          <p:cNvPr id="5" name="图片 4"/>
          <p:cNvPicPr>
            <a:picLocks noChangeAspect="1"/>
          </p:cNvPicPr>
          <p:nvPr/>
        </p:nvPicPr>
        <p:blipFill>
          <a:blip r:embed="rId1"/>
          <a:stretch>
            <a:fillRect/>
          </a:stretch>
        </p:blipFill>
        <p:spPr>
          <a:xfrm>
            <a:off x="642620" y="874395"/>
            <a:ext cx="3204210" cy="2045970"/>
          </a:xfrm>
          <a:prstGeom prst="rect">
            <a:avLst/>
          </a:prstGeom>
          <a:ln>
            <a:solidFill>
              <a:schemeClr val="tx1"/>
            </a:solidFill>
          </a:ln>
        </p:spPr>
      </p:pic>
      <p:grpSp>
        <p:nvGrpSpPr>
          <p:cNvPr id="22" name="组合 21"/>
          <p:cNvGrpSpPr/>
          <p:nvPr/>
        </p:nvGrpSpPr>
        <p:grpSpPr>
          <a:xfrm>
            <a:off x="643389" y="874370"/>
            <a:ext cx="10929911" cy="5184655"/>
            <a:chOff x="437607" y="783537"/>
            <a:chExt cx="8068598" cy="3955331"/>
          </a:xfrm>
        </p:grpSpPr>
        <p:pic>
          <p:nvPicPr>
            <p:cNvPr id="23" name="图片 22"/>
            <p:cNvPicPr>
              <a:picLocks noChangeAspect="1"/>
            </p:cNvPicPr>
            <p:nvPr/>
          </p:nvPicPr>
          <p:blipFill>
            <a:blip r:embed="rId2"/>
            <a:stretch>
              <a:fillRect/>
            </a:stretch>
          </p:blipFill>
          <p:spPr>
            <a:xfrm>
              <a:off x="437607" y="3651122"/>
              <a:ext cx="4446873" cy="1087746"/>
            </a:xfrm>
            <a:prstGeom prst="rect">
              <a:avLst/>
            </a:prstGeom>
          </p:spPr>
          <p:style>
            <a:lnRef idx="2">
              <a:schemeClr val="dk1"/>
            </a:lnRef>
            <a:fillRef idx="1">
              <a:schemeClr val="lt1"/>
            </a:fillRef>
            <a:effectRef idx="0">
              <a:schemeClr val="dk1"/>
            </a:effectRef>
            <a:fontRef idx="minor">
              <a:schemeClr val="dk1"/>
            </a:fontRef>
          </p:style>
        </p:pic>
        <p:pic>
          <p:nvPicPr>
            <p:cNvPr id="25" name="图片 24"/>
            <p:cNvPicPr>
              <a:picLocks noChangeAspect="1"/>
            </p:cNvPicPr>
            <p:nvPr/>
          </p:nvPicPr>
          <p:blipFill>
            <a:blip r:embed="rId3"/>
            <a:stretch>
              <a:fillRect/>
            </a:stretch>
          </p:blipFill>
          <p:spPr>
            <a:xfrm>
              <a:off x="4960041" y="2492984"/>
              <a:ext cx="3522619" cy="1356921"/>
            </a:xfrm>
            <a:prstGeom prst="rect">
              <a:avLst/>
            </a:prstGeom>
          </p:spPr>
          <p:style>
            <a:lnRef idx="2">
              <a:schemeClr val="dk1"/>
            </a:lnRef>
            <a:fillRef idx="1">
              <a:schemeClr val="lt1"/>
            </a:fillRef>
            <a:effectRef idx="0">
              <a:schemeClr val="dk1"/>
            </a:effectRef>
            <a:fontRef idx="minor">
              <a:schemeClr val="dk1"/>
            </a:fontRef>
          </p:style>
        </p:pic>
        <p:pic>
          <p:nvPicPr>
            <p:cNvPr id="26" name="图片 25"/>
            <p:cNvPicPr>
              <a:picLocks noChangeAspect="1"/>
            </p:cNvPicPr>
            <p:nvPr/>
          </p:nvPicPr>
          <p:blipFill>
            <a:blip r:embed="rId4"/>
            <a:stretch>
              <a:fillRect/>
            </a:stretch>
          </p:blipFill>
          <p:spPr>
            <a:xfrm>
              <a:off x="2851467" y="783537"/>
              <a:ext cx="2040573" cy="1563619"/>
            </a:xfrm>
            <a:prstGeom prst="rect">
              <a:avLst/>
            </a:prstGeom>
          </p:spPr>
          <p:style>
            <a:lnRef idx="2">
              <a:schemeClr val="dk1"/>
            </a:lnRef>
            <a:fillRef idx="1">
              <a:schemeClr val="lt1"/>
            </a:fillRef>
            <a:effectRef idx="0">
              <a:schemeClr val="dk1"/>
            </a:effectRef>
            <a:fontRef idx="minor">
              <a:schemeClr val="dk1"/>
            </a:fontRef>
          </p:style>
        </p:pic>
        <p:pic>
          <p:nvPicPr>
            <p:cNvPr id="27" name="图片 26"/>
            <p:cNvPicPr>
              <a:picLocks noChangeAspect="1"/>
            </p:cNvPicPr>
            <p:nvPr/>
          </p:nvPicPr>
          <p:blipFill>
            <a:blip r:embed="rId5"/>
            <a:stretch>
              <a:fillRect/>
            </a:stretch>
          </p:blipFill>
          <p:spPr>
            <a:xfrm>
              <a:off x="445167" y="2421847"/>
              <a:ext cx="4446873" cy="1125712"/>
            </a:xfrm>
            <a:prstGeom prst="rect">
              <a:avLst/>
            </a:prstGeom>
          </p:spPr>
          <p:style>
            <a:lnRef idx="2">
              <a:schemeClr val="dk1"/>
            </a:lnRef>
            <a:fillRef idx="1">
              <a:schemeClr val="lt1"/>
            </a:fillRef>
            <a:effectRef idx="0">
              <a:schemeClr val="dk1"/>
            </a:effectRef>
            <a:fontRef idx="minor">
              <a:schemeClr val="dk1"/>
            </a:fontRef>
          </p:style>
        </p:pic>
        <p:pic>
          <p:nvPicPr>
            <p:cNvPr id="28" name="图片 27"/>
            <p:cNvPicPr>
              <a:picLocks noChangeAspect="1"/>
            </p:cNvPicPr>
            <p:nvPr/>
          </p:nvPicPr>
          <p:blipFill rotWithShape="1">
            <a:blip r:embed="rId6"/>
            <a:srcRect l="3759"/>
            <a:stretch>
              <a:fillRect/>
            </a:stretch>
          </p:blipFill>
          <p:spPr>
            <a:xfrm>
              <a:off x="4941346" y="1464210"/>
              <a:ext cx="3541314" cy="983468"/>
            </a:xfrm>
            <a:prstGeom prst="rect">
              <a:avLst/>
            </a:prstGeom>
          </p:spPr>
          <p:style>
            <a:lnRef idx="2">
              <a:schemeClr val="dk1"/>
            </a:lnRef>
            <a:fillRef idx="1">
              <a:schemeClr val="lt1"/>
            </a:fillRef>
            <a:effectRef idx="0">
              <a:schemeClr val="dk1"/>
            </a:effectRef>
            <a:fontRef idx="minor">
              <a:schemeClr val="dk1"/>
            </a:fontRef>
          </p:style>
        </p:pic>
        <p:pic>
          <p:nvPicPr>
            <p:cNvPr id="29" name="图片 28"/>
            <p:cNvPicPr>
              <a:picLocks noChangeAspect="1"/>
            </p:cNvPicPr>
            <p:nvPr/>
          </p:nvPicPr>
          <p:blipFill rotWithShape="1">
            <a:blip r:embed="rId7"/>
            <a:srcRect l="3786"/>
            <a:stretch>
              <a:fillRect/>
            </a:stretch>
          </p:blipFill>
          <p:spPr>
            <a:xfrm>
              <a:off x="4946196" y="783537"/>
              <a:ext cx="3541314" cy="635367"/>
            </a:xfrm>
            <a:prstGeom prst="rect">
              <a:avLst/>
            </a:prstGeom>
          </p:spPr>
          <p:style>
            <a:lnRef idx="2">
              <a:schemeClr val="dk1"/>
            </a:lnRef>
            <a:fillRef idx="1">
              <a:schemeClr val="lt1"/>
            </a:fillRef>
            <a:effectRef idx="0">
              <a:schemeClr val="dk1"/>
            </a:effectRef>
            <a:fontRef idx="minor">
              <a:schemeClr val="dk1"/>
            </a:fontRef>
          </p:style>
        </p:pic>
        <p:sp>
          <p:nvSpPr>
            <p:cNvPr id="31" name="矩形: 圆角 27"/>
            <p:cNvSpPr/>
            <p:nvPr/>
          </p:nvSpPr>
          <p:spPr>
            <a:xfrm>
              <a:off x="1970415" y="1812791"/>
              <a:ext cx="1786835" cy="1828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100" dirty="0"/>
                <a:t>L2</a:t>
              </a:r>
              <a:r>
                <a:rPr lang="zh-CN" altLang="en-US" sz="1100" dirty="0"/>
                <a:t>数据日线短期</a:t>
              </a:r>
              <a:endParaRPr lang="zh-CN" altLang="en-US" sz="1100" dirty="0"/>
            </a:p>
          </p:txBody>
        </p:sp>
        <p:sp>
          <p:nvSpPr>
            <p:cNvPr id="32" name="矩形: 圆角 36"/>
            <p:cNvSpPr/>
            <p:nvPr/>
          </p:nvSpPr>
          <p:spPr>
            <a:xfrm>
              <a:off x="1908742" y="3039194"/>
              <a:ext cx="1786835" cy="1828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100" dirty="0"/>
                <a:t>L2</a:t>
              </a:r>
              <a:r>
                <a:rPr lang="zh-CN" altLang="en-US" sz="1100" dirty="0"/>
                <a:t>数据日线短期</a:t>
              </a:r>
              <a:endParaRPr lang="zh-CN" altLang="en-US" sz="1100" dirty="0"/>
            </a:p>
          </p:txBody>
        </p:sp>
        <p:sp>
          <p:nvSpPr>
            <p:cNvPr id="33" name="矩形: 圆角 37"/>
            <p:cNvSpPr/>
            <p:nvPr/>
          </p:nvSpPr>
          <p:spPr>
            <a:xfrm>
              <a:off x="1908741" y="4146922"/>
              <a:ext cx="1786835" cy="1828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100" dirty="0"/>
                <a:t>L2</a:t>
              </a:r>
              <a:r>
                <a:rPr lang="zh-CN" altLang="en-US" sz="1100" dirty="0"/>
                <a:t>数据日线短期</a:t>
              </a:r>
              <a:endParaRPr lang="zh-CN" altLang="en-US" sz="1100" dirty="0"/>
            </a:p>
          </p:txBody>
        </p:sp>
        <p:sp>
          <p:nvSpPr>
            <p:cNvPr id="34" name="矩形: 圆角 38"/>
            <p:cNvSpPr/>
            <p:nvPr/>
          </p:nvSpPr>
          <p:spPr>
            <a:xfrm>
              <a:off x="5827932" y="884858"/>
              <a:ext cx="1786835" cy="1828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100" dirty="0"/>
                <a:t>L2</a:t>
              </a:r>
              <a:r>
                <a:rPr lang="zh-CN" altLang="en-US" sz="1100" dirty="0"/>
                <a:t>数据日线短期</a:t>
              </a:r>
              <a:endParaRPr lang="zh-CN" altLang="en-US" sz="1100" dirty="0"/>
            </a:p>
          </p:txBody>
        </p:sp>
        <p:sp>
          <p:nvSpPr>
            <p:cNvPr id="35" name="矩形: 圆角 39"/>
            <p:cNvSpPr/>
            <p:nvPr/>
          </p:nvSpPr>
          <p:spPr>
            <a:xfrm>
              <a:off x="5827932" y="1864504"/>
              <a:ext cx="1786835" cy="1828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100" dirty="0"/>
                <a:t>L2</a:t>
              </a:r>
              <a:r>
                <a:rPr lang="zh-CN" altLang="en-US" sz="1100" dirty="0"/>
                <a:t>数据日线短期</a:t>
              </a:r>
              <a:endParaRPr lang="zh-CN" altLang="en-US" sz="1100" dirty="0"/>
            </a:p>
          </p:txBody>
        </p:sp>
        <p:sp>
          <p:nvSpPr>
            <p:cNvPr id="36" name="矩形: 圆角 40"/>
            <p:cNvSpPr/>
            <p:nvPr/>
          </p:nvSpPr>
          <p:spPr>
            <a:xfrm>
              <a:off x="5827932" y="3080004"/>
              <a:ext cx="1786835" cy="1828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100" dirty="0"/>
                <a:t>L2</a:t>
              </a:r>
              <a:r>
                <a:rPr lang="zh-CN" altLang="en-US" sz="1100" dirty="0"/>
                <a:t>数据日线短期</a:t>
              </a:r>
              <a:endParaRPr lang="zh-CN" altLang="en-US" sz="1100" dirty="0"/>
            </a:p>
          </p:txBody>
        </p:sp>
        <p:sp>
          <p:nvSpPr>
            <p:cNvPr id="37" name="文本框 36"/>
            <p:cNvSpPr txBox="1"/>
            <p:nvPr/>
          </p:nvSpPr>
          <p:spPr>
            <a:xfrm>
              <a:off x="4960041" y="3955436"/>
              <a:ext cx="3546164" cy="7748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zh-CN" altLang="en-US" sz="2000" dirty="0"/>
                <a:t>资金分析从大到小，最后用更精准的资金数据，大盘</a:t>
              </a:r>
              <a:r>
                <a:rPr lang="en-US" altLang="zh-CN" sz="2000" dirty="0"/>
                <a:t>-</a:t>
              </a:r>
              <a:r>
                <a:rPr lang="zh-CN" altLang="en-US" sz="2000" dirty="0"/>
                <a:t>板块</a:t>
              </a:r>
              <a:r>
                <a:rPr lang="en-US" altLang="zh-CN" sz="2000" dirty="0"/>
                <a:t>-</a:t>
              </a:r>
              <a:r>
                <a:rPr lang="zh-CN" altLang="en-US" sz="2000" dirty="0"/>
                <a:t>个股，资金持续</a:t>
              </a:r>
              <a:r>
                <a:rPr lang="en-US" altLang="zh-CN" sz="2000" dirty="0"/>
                <a:t>-</a:t>
              </a:r>
              <a:r>
                <a:rPr lang="zh-CN" altLang="en-US" sz="2000" dirty="0"/>
                <a:t>波段</a:t>
              </a:r>
              <a:r>
                <a:rPr lang="en-US" altLang="zh-CN" sz="2000" dirty="0"/>
                <a:t>-</a:t>
              </a:r>
              <a:r>
                <a:rPr lang="zh-CN" altLang="en-US" sz="2000" dirty="0"/>
                <a:t>短期</a:t>
              </a:r>
              <a:r>
                <a:rPr lang="en-US" altLang="zh-CN" sz="2000" dirty="0"/>
                <a:t>-</a:t>
              </a:r>
              <a:r>
                <a:rPr lang="zh-CN" altLang="en-US" sz="2000" dirty="0"/>
                <a:t>分时。</a:t>
              </a:r>
              <a:endParaRPr lang="zh-CN" altLang="en-US" sz="2000" dirty="0"/>
            </a:p>
          </p:txBody>
        </p:sp>
      </p:grpSp>
    </p:spTree>
    <p:custDataLst>
      <p:tags r:id="rId8"/>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浪花与潮汐</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pic>
        <p:nvPicPr>
          <p:cNvPr id="6" name="图片 5"/>
          <p:cNvPicPr>
            <a:picLocks noChangeAspect="1"/>
          </p:cNvPicPr>
          <p:nvPr/>
        </p:nvPicPr>
        <p:blipFill>
          <a:blip r:embed="rId1"/>
          <a:stretch>
            <a:fillRect/>
          </a:stretch>
        </p:blipFill>
        <p:spPr>
          <a:xfrm>
            <a:off x="1497330" y="737235"/>
            <a:ext cx="9102725" cy="4930775"/>
          </a:xfrm>
          <a:prstGeom prst="rect">
            <a:avLst/>
          </a:prstGeom>
        </p:spPr>
      </p:pic>
      <p:pic>
        <p:nvPicPr>
          <p:cNvPr id="7" name="图片 6"/>
          <p:cNvPicPr>
            <a:picLocks noChangeAspect="1"/>
          </p:cNvPicPr>
          <p:nvPr/>
        </p:nvPicPr>
        <p:blipFill>
          <a:blip r:embed="rId2"/>
          <a:stretch>
            <a:fillRect/>
          </a:stretch>
        </p:blipFill>
        <p:spPr>
          <a:xfrm>
            <a:off x="1644650" y="2023110"/>
            <a:ext cx="3486785" cy="2382520"/>
          </a:xfrm>
          <a:prstGeom prst="rect">
            <a:avLst/>
          </a:prstGeom>
          <a:ln>
            <a:noFill/>
          </a:ln>
          <a:effectLst>
            <a:outerShdw blurRad="190500" algn="tl" rotWithShape="0">
              <a:srgbClr val="000000">
                <a:alpha val="70000"/>
              </a:srgbClr>
            </a:outerShdw>
          </a:effectLst>
        </p:spPr>
      </p:pic>
      <p:sp>
        <p:nvSpPr>
          <p:cNvPr id="8" name="文本框 7"/>
          <p:cNvSpPr txBox="1"/>
          <p:nvPr/>
        </p:nvSpPr>
        <p:spPr>
          <a:xfrm>
            <a:off x="2706237" y="5689140"/>
            <a:ext cx="6779393" cy="646331"/>
          </a:xfrm>
          <a:prstGeom prst="rect">
            <a:avLst/>
          </a:prstGeom>
          <a:noFill/>
        </p:spPr>
        <p:txBody>
          <a:bodyPr wrap="square" rtlCol="0">
            <a:spAutoFit/>
          </a:bodyPr>
          <a:lstStyle/>
          <a:p>
            <a:pPr algn="ctr"/>
            <a:r>
              <a:rPr lang="zh-CN" altLang="en-US" dirty="0">
                <a:solidFill>
                  <a:schemeClr val="tx1"/>
                </a:solidFill>
              </a:rPr>
              <a:t>短线波段：涨停</a:t>
            </a:r>
            <a:r>
              <a:rPr lang="en-US" altLang="zh-CN" dirty="0">
                <a:solidFill>
                  <a:schemeClr val="tx1"/>
                </a:solidFill>
              </a:rPr>
              <a:t>-</a:t>
            </a:r>
            <a:r>
              <a:rPr lang="zh-CN" altLang="en-US" dirty="0">
                <a:solidFill>
                  <a:schemeClr val="tx1"/>
                </a:solidFill>
              </a:rPr>
              <a:t>席位</a:t>
            </a:r>
            <a:r>
              <a:rPr lang="en-US" altLang="zh-CN" dirty="0">
                <a:solidFill>
                  <a:schemeClr val="tx1"/>
                </a:solidFill>
              </a:rPr>
              <a:t>-</a:t>
            </a:r>
            <a:r>
              <a:rPr lang="zh-CN" altLang="en-US" dirty="0">
                <a:solidFill>
                  <a:schemeClr val="tx1"/>
                </a:solidFill>
              </a:rPr>
              <a:t>资金流入，回踩</a:t>
            </a:r>
            <a:r>
              <a:rPr lang="en-US" altLang="zh-CN" dirty="0">
                <a:solidFill>
                  <a:schemeClr val="tx1"/>
                </a:solidFill>
              </a:rPr>
              <a:t>-</a:t>
            </a:r>
            <a:r>
              <a:rPr lang="zh-CN" altLang="en-US" dirty="0">
                <a:solidFill>
                  <a:schemeClr val="tx1"/>
                </a:solidFill>
              </a:rPr>
              <a:t>金叉</a:t>
            </a:r>
            <a:r>
              <a:rPr lang="en-US" altLang="zh-CN" dirty="0">
                <a:solidFill>
                  <a:schemeClr val="tx1"/>
                </a:solidFill>
              </a:rPr>
              <a:t>-</a:t>
            </a:r>
            <a:r>
              <a:rPr lang="zh-CN" altLang="en-US" dirty="0">
                <a:solidFill>
                  <a:schemeClr val="tx1"/>
                </a:solidFill>
              </a:rPr>
              <a:t>四线开花</a:t>
            </a:r>
            <a:endParaRPr lang="en-US" altLang="zh-CN" dirty="0">
              <a:solidFill>
                <a:schemeClr val="tx1"/>
              </a:solidFill>
            </a:endParaRPr>
          </a:p>
          <a:p>
            <a:pPr algn="ctr"/>
            <a:r>
              <a:rPr lang="zh-CN" altLang="en-US" dirty="0">
                <a:solidFill>
                  <a:schemeClr val="tx1"/>
                </a:solidFill>
              </a:rPr>
              <a:t>波段龙头：涨停</a:t>
            </a:r>
            <a:r>
              <a:rPr lang="en-US" altLang="zh-CN" dirty="0">
                <a:solidFill>
                  <a:schemeClr val="tx1"/>
                </a:solidFill>
              </a:rPr>
              <a:t>-</a:t>
            </a:r>
            <a:r>
              <a:rPr lang="zh-CN" altLang="en-US" dirty="0">
                <a:solidFill>
                  <a:schemeClr val="tx1"/>
                </a:solidFill>
              </a:rPr>
              <a:t>席位</a:t>
            </a:r>
            <a:r>
              <a:rPr lang="en-US" altLang="zh-CN" dirty="0">
                <a:solidFill>
                  <a:schemeClr val="tx1"/>
                </a:solidFill>
              </a:rPr>
              <a:t>-</a:t>
            </a:r>
            <a:r>
              <a:rPr lang="zh-CN" altLang="en-US" dirty="0">
                <a:solidFill>
                  <a:schemeClr val="tx1"/>
                </a:solidFill>
              </a:rPr>
              <a:t>控盘增加，回踩</a:t>
            </a:r>
            <a:r>
              <a:rPr lang="en-US" altLang="zh-CN" dirty="0">
                <a:solidFill>
                  <a:schemeClr val="tx1"/>
                </a:solidFill>
              </a:rPr>
              <a:t>-</a:t>
            </a:r>
            <a:r>
              <a:rPr lang="zh-CN" altLang="en-US" dirty="0">
                <a:solidFill>
                  <a:schemeClr val="tx1"/>
                </a:solidFill>
              </a:rPr>
              <a:t>金叉</a:t>
            </a:r>
            <a:r>
              <a:rPr lang="en-US" altLang="zh-CN" dirty="0">
                <a:solidFill>
                  <a:schemeClr val="tx1"/>
                </a:solidFill>
              </a:rPr>
              <a:t>-</a:t>
            </a:r>
            <a:r>
              <a:rPr lang="zh-CN" altLang="en-US" dirty="0">
                <a:solidFill>
                  <a:schemeClr val="tx1"/>
                </a:solidFill>
              </a:rPr>
              <a:t>四线开花</a:t>
            </a:r>
            <a:endParaRPr lang="zh-CN" altLang="en-US" dirty="0">
              <a:solidFill>
                <a:schemeClr val="tx1"/>
              </a:solidFill>
            </a:endParaRPr>
          </a:p>
        </p:txBody>
      </p:sp>
    </p:spTree>
    <p:custDataLst>
      <p:tags r:id="rId3"/>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0.xml><?xml version="1.0" encoding="utf-8"?>
<p:tagLst xmlns:p="http://schemas.openxmlformats.org/presentationml/2006/main">
  <p:tag name="KSO_WM_BEAUTIFY_FLAG" val="#wm#"/>
  <p:tag name="KSO_WM_TEMPLATE_CATEGORY" val="custom"/>
  <p:tag name="KSO_WM_TEMPLATE_INDEX" val="20205176"/>
</p:tagLst>
</file>

<file path=ppt/tags/tag101.xml><?xml version="1.0" encoding="utf-8"?>
<p:tagLst xmlns:p="http://schemas.openxmlformats.org/presentationml/2006/main">
  <p:tag name="KSO_WM_BEAUTIFY_FLAG" val="#wm#"/>
  <p:tag name="KSO_WM_TEMPLATE_CATEGORY" val="custom"/>
  <p:tag name="KSO_WM_TEMPLATE_INDEX" val="20205176"/>
</p:tagLst>
</file>

<file path=ppt/tags/tag102.xml><?xml version="1.0" encoding="utf-8"?>
<p:tagLst xmlns:p="http://schemas.openxmlformats.org/presentationml/2006/main">
  <p:tag name="KSO_WM_BEAUTIFY_FLAG" val="#wm#"/>
  <p:tag name="KSO_WM_TEMPLATE_CATEGORY" val="custom"/>
  <p:tag name="KSO_WM_TEMPLATE_INDEX" val="20205176"/>
</p:tagLst>
</file>

<file path=ppt/tags/tag103.xml><?xml version="1.0" encoding="utf-8"?>
<p:tagLst xmlns:p="http://schemas.openxmlformats.org/presentationml/2006/main">
  <p:tag name="KSO_WM_BEAUTIFY_FLAG" val="#wm#"/>
  <p:tag name="KSO_WM_TEMPLATE_CATEGORY" val="custom"/>
  <p:tag name="KSO_WM_TEMPLATE_INDEX" val="20205176"/>
</p:tagLst>
</file>

<file path=ppt/tags/tag104.xml><?xml version="1.0" encoding="utf-8"?>
<p:tagLst xmlns:p="http://schemas.openxmlformats.org/presentationml/2006/main">
  <p:tag name="KSO_WM_BEAUTIFY_FLAG" val="#wm#"/>
  <p:tag name="KSO_WM_TEMPLATE_CATEGORY" val="custom"/>
  <p:tag name="KSO_WM_TEMPLATE_INDEX" val="20205176"/>
</p:tagLst>
</file>

<file path=ppt/tags/tag105.xml><?xml version="1.0" encoding="utf-8"?>
<p:tagLst xmlns:p="http://schemas.openxmlformats.org/presentationml/2006/main">
  <p:tag name="KSO_WM_BEAUTIFY_FLAG" val="#wm#"/>
  <p:tag name="KSO_WM_TEMPLATE_CATEGORY" val="custom"/>
  <p:tag name="KSO_WM_TEMPLATE_INDEX" val="20205176"/>
</p:tagLst>
</file>

<file path=ppt/tags/tag106.xml><?xml version="1.0" encoding="utf-8"?>
<p:tagLst xmlns:p="http://schemas.openxmlformats.org/presentationml/2006/main">
  <p:tag name="KSO_WM_BEAUTIFY_FLAG" val="#wm#"/>
  <p:tag name="KSO_WM_TEMPLATE_CATEGORY" val="custom"/>
  <p:tag name="KSO_WM_TEMPLATE_INDEX" val="20205176"/>
</p:tagLst>
</file>

<file path=ppt/tags/tag107.xml><?xml version="1.0" encoding="utf-8"?>
<p:tagLst xmlns:p="http://schemas.openxmlformats.org/presentationml/2006/main">
  <p:tag name="KSO_WM_BEAUTIFY_FLAG" val="#wm#"/>
  <p:tag name="KSO_WM_TEMPLATE_CATEGORY" val="custom"/>
  <p:tag name="KSO_WM_TEMPLATE_INDEX" val="20205176"/>
</p:tagLst>
</file>

<file path=ppt/tags/tag108.xml><?xml version="1.0" encoding="utf-8"?>
<p:tagLst xmlns:p="http://schemas.openxmlformats.org/presentationml/2006/main">
  <p:tag name="MH" val="20190830150515"/>
  <p:tag name="MH_LIBRARY" val="GRAPHIC"/>
  <p:tag name="MH_TYPE" val="Other"/>
  <p:tag name="MH_ORDER" val="1"/>
</p:tagLst>
</file>

<file path=ppt/tags/tag109.xml><?xml version="1.0" encoding="utf-8"?>
<p:tagLst xmlns:p="http://schemas.openxmlformats.org/presentationml/2006/main">
  <p:tag name="MH" val="20190830150515"/>
  <p:tag name="MH_LIBRARY" val="GRAPHIC"/>
  <p:tag name="MH_TYPE" val="Other"/>
  <p:tag name="MH_ORDER"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0.xml><?xml version="1.0" encoding="utf-8"?>
<p:tagLst xmlns:p="http://schemas.openxmlformats.org/presentationml/2006/main">
  <p:tag name="MH" val="20190830150515"/>
  <p:tag name="MH_LIBRARY" val="GRAPHIC"/>
  <p:tag name="MH_TYPE" val="Other"/>
  <p:tag name="MH_ORDER" val="3"/>
</p:tagLst>
</file>

<file path=ppt/tags/tag111.xml><?xml version="1.0" encoding="utf-8"?>
<p:tagLst xmlns:p="http://schemas.openxmlformats.org/presentationml/2006/main">
  <p:tag name="MH" val="20190830150515"/>
  <p:tag name="MH_LIBRARY" val="GRAPHIC"/>
  <p:tag name="MH_TYPE" val="Other"/>
  <p:tag name="MH_ORDER" val="4"/>
</p:tagLst>
</file>

<file path=ppt/tags/tag112.xml><?xml version="1.0" encoding="utf-8"?>
<p:tagLst xmlns:p="http://schemas.openxmlformats.org/presentationml/2006/main">
  <p:tag name="MH" val="20190830150515"/>
  <p:tag name="MH_LIBRARY" val="GRAPHIC"/>
  <p:tag name="MH_TYPE" val="Other"/>
  <p:tag name="MH_ORDER" val="5"/>
</p:tagLst>
</file>

<file path=ppt/tags/tag113.xml><?xml version="1.0" encoding="utf-8"?>
<p:tagLst xmlns:p="http://schemas.openxmlformats.org/presentationml/2006/main">
  <p:tag name="MH" val="20190830150515"/>
  <p:tag name="MH_LIBRARY" val="GRAPHIC"/>
  <p:tag name="MH_TYPE" val="SubTitle"/>
  <p:tag name="MH_ORDER" val="1"/>
</p:tagLst>
</file>

<file path=ppt/tags/tag114.xml><?xml version="1.0" encoding="utf-8"?>
<p:tagLst xmlns:p="http://schemas.openxmlformats.org/presentationml/2006/main">
  <p:tag name="MH" val="20190830150515"/>
  <p:tag name="MH_LIBRARY" val="GRAPHIC"/>
  <p:tag name="MH_TYPE" val="Title"/>
  <p:tag name="MH_ORDER" val="1"/>
</p:tagLst>
</file>

<file path=ppt/tags/tag115.xml><?xml version="1.0" encoding="utf-8"?>
<p:tagLst xmlns:p="http://schemas.openxmlformats.org/presentationml/2006/main">
  <p:tag name="MH" val="20190830150515"/>
  <p:tag name="MH_LIBRARY" val="GRAPHIC"/>
  <p:tag name="MH_TYPE" val="SubTitle"/>
  <p:tag name="MH_ORDER" val="2"/>
</p:tagLst>
</file>

<file path=ppt/tags/tag116.xml><?xml version="1.0" encoding="utf-8"?>
<p:tagLst xmlns:p="http://schemas.openxmlformats.org/presentationml/2006/main">
  <p:tag name="MH" val="20190830150515"/>
  <p:tag name="MH_LIBRARY" val="GRAPHIC"/>
  <p:tag name="MH_TYPE" val="SubTitle"/>
  <p:tag name="MH_ORDER" val="3"/>
</p:tagLst>
</file>

<file path=ppt/tags/tag117.xml><?xml version="1.0" encoding="utf-8"?>
<p:tagLst xmlns:p="http://schemas.openxmlformats.org/presentationml/2006/main">
  <p:tag name="MH" val="20190830150515"/>
  <p:tag name="MH_LIBRARY" val="GRAPHIC"/>
  <p:tag name="MH_TYPE" val="SubTitle"/>
  <p:tag name="MH_ORDER" val="4"/>
</p:tagLst>
</file>

<file path=ppt/tags/tag118.xml><?xml version="1.0" encoding="utf-8"?>
<p:tagLst xmlns:p="http://schemas.openxmlformats.org/presentationml/2006/main">
  <p:tag name="MH" val="20190830150515"/>
  <p:tag name="MH_LIBRARY" val="GRAPHIC"/>
  <p:tag name="MH_TYPE" val="SubTitle"/>
  <p:tag name="MH_ORDER" val="5"/>
</p:tagLst>
</file>

<file path=ppt/tags/tag119.xml><?xml version="1.0" encoding="utf-8"?>
<p:tagLst xmlns:p="http://schemas.openxmlformats.org/presentationml/2006/main">
  <p:tag name="KSO_WM_BEAUTIFY_FLAG" val="#wm#"/>
  <p:tag name="KSO_WM_TEMPLATE_CATEGORY" val="custom"/>
  <p:tag name="KSO_WM_TEMPLATE_INDEX" val="20205176"/>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0.xml><?xml version="1.0" encoding="utf-8"?>
<p:tagLst xmlns:p="http://schemas.openxmlformats.org/presentationml/2006/main">
  <p:tag name="KSO_WM_BEAUTIFY_FLAG" val="#wm#"/>
  <p:tag name="KSO_WM_TEMPLATE_CATEGORY" val="custom"/>
  <p:tag name="KSO_WM_TEMPLATE_INDEX" val="20205176"/>
</p:tagLst>
</file>

<file path=ppt/tags/tag121.xml><?xml version="1.0" encoding="utf-8"?>
<p:tagLst xmlns:p="http://schemas.openxmlformats.org/presentationml/2006/main">
  <p:tag name="KSO_WM_BEAUTIFY_FLAG" val="#wm#"/>
  <p:tag name="KSO_WM_TEMPLATE_CATEGORY" val="custom"/>
  <p:tag name="KSO_WM_TEMPLATE_INDEX" val="20205176"/>
</p:tagLst>
</file>

<file path=ppt/tags/tag122.xml><?xml version="1.0" encoding="utf-8"?>
<p:tagLst xmlns:p="http://schemas.openxmlformats.org/presentationml/2006/main">
  <p:tag name="KSO_WM_BEAUTIFY_FLAG" val="#wm#"/>
  <p:tag name="KSO_WM_TEMPLATE_CATEGORY" val="custom"/>
  <p:tag name="KSO_WM_TEMPLATE_INDEX" val="20205176"/>
</p:tagLst>
</file>

<file path=ppt/tags/tag123.xml><?xml version="1.0" encoding="utf-8"?>
<p:tagLst xmlns:p="http://schemas.openxmlformats.org/presentationml/2006/main">
  <p:tag name="KSO_WM_BEAUTIFY_FLAG" val="#wm#"/>
  <p:tag name="KSO_WM_TEMPLATE_CATEGORY" val="custom"/>
  <p:tag name="KSO_WM_TEMPLATE_INDEX" val="20205176"/>
</p:tagLst>
</file>

<file path=ppt/tags/tag124.xml><?xml version="1.0" encoding="utf-8"?>
<p:tagLst xmlns:p="http://schemas.openxmlformats.org/presentationml/2006/main">
  <p:tag name="KSO_WPP_MARK_KEY" val="7fb726d2-c86b-42c1-b34d-3bbbdc299f5d"/>
  <p:tag name="RESOURCE_RECORD_KEY" val="{&quot;70&quot;:[3314671]}"/>
  <p:tag name="COMMONDATA" val="eyJoZGlkIjoiYjc1YjdlNDVhOTYwNTlmNGZhY2RiNDU0ODNiMzI1YmUifQ=="/>
  <p:tag name="commondata" val="eyJoZGlkIjoiMDRmMGE4YzIzMjcwOWQ1Y2M2ZjcxZTFkNDRmOGU4NmQifQ=="/>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3.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24.xml><?xml version="1.0" encoding="utf-8"?>
<p:tagLst xmlns:p="http://schemas.openxmlformats.org/presentationml/2006/main">
  <p:tag name="KSO_WM_UNIT_PLACING_PICTURE_USER_VIEWPORT" val="{&quot;height&quot;:7361,&quot;width&quot;:5875}"/>
</p:tagLst>
</file>

<file path=ppt/tags/tag25.xml><?xml version="1.0" encoding="utf-8"?>
<p:tagLst xmlns:p="http://schemas.openxmlformats.org/presentationml/2006/main">
  <p:tag name="KSO_WM_BEAUTIFY_FLAG" val="#wm#"/>
  <p:tag name="KSO_WM_TEMPLATE_CATEGORY" val="custom"/>
  <p:tag name="KSO_WM_TEMPLATE_INDEX" val="20205176"/>
  <p:tag name="KSO_WM_SPECIAL_SOURCE" val="bdnull"/>
</p:tagLst>
</file>

<file path=ppt/tags/tag26.xml><?xml version="1.0" encoding="utf-8"?>
<p:tagLst xmlns:p="http://schemas.openxmlformats.org/presentationml/2006/main">
  <p:tag name="KSO_WM_BEAUTIFY_FLAG" val="#wm#"/>
  <p:tag name="KSO_WM_TEMPLATE_CATEGORY" val="custom"/>
  <p:tag name="KSO_WM_TEMPLATE_INDEX" val="20205176"/>
</p:tagLst>
</file>

<file path=ppt/tags/tag27.xml><?xml version="1.0" encoding="utf-8"?>
<p:tagLst xmlns:p="http://schemas.openxmlformats.org/presentationml/2006/main">
  <p:tag name="KSO_WM_DIAGRAM_VIRTUALLY_FRAME" val="{&quot;height&quot;:383.56409448818897,&quot;left&quot;:114.50503937007875,&quot;top&quot;:86.07307086614173,&quot;width&quot;:729.9452755905511}"/>
</p:tagLst>
</file>

<file path=ppt/tags/tag28.xml><?xml version="1.0" encoding="utf-8"?>
<p:tagLst xmlns:p="http://schemas.openxmlformats.org/presentationml/2006/main">
  <p:tag name="MH" val="20170329184841"/>
  <p:tag name="MH_LIBRARY" val="GRAPHIC"/>
  <p:tag name="MH_TYPE" val="Other"/>
  <p:tag name="MH_ORDER" val="1"/>
  <p:tag name="KSO_WM_DIAGRAM_VIRTUALLY_FRAME" val="{&quot;height&quot;:383.56409448818897,&quot;left&quot;:114.50503937007875,&quot;top&quot;:86.07307086614173,&quot;width&quot;:729.9452755905511}"/>
</p:tagLst>
</file>

<file path=ppt/tags/tag29.xml><?xml version="1.0" encoding="utf-8"?>
<p:tagLst xmlns:p="http://schemas.openxmlformats.org/presentationml/2006/main">
  <p:tag name="MH" val="20170329184841"/>
  <p:tag name="MH_LIBRARY" val="GRAPHIC"/>
  <p:tag name="MH_TYPE" val="Other"/>
  <p:tag name="MH_ORDER" val="2"/>
  <p:tag name="KSO_WM_DIAGRAM_VIRTUALLY_FRAME" val="{&quot;height&quot;:383.56409448818897,&quot;left&quot;:114.50503937007875,&quot;top&quot;:86.07307086614173,&quot;width&quot;:729.9452755905511}"/>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0.xml><?xml version="1.0" encoding="utf-8"?>
<p:tagLst xmlns:p="http://schemas.openxmlformats.org/presentationml/2006/main">
  <p:tag name="MH" val="20170329184841"/>
  <p:tag name="MH_LIBRARY" val="GRAPHIC"/>
  <p:tag name="MH_TYPE" val="Other"/>
  <p:tag name="MH_ORDER" val="3"/>
  <p:tag name="KSO_WM_DIAGRAM_VIRTUALLY_FRAME" val="{&quot;height&quot;:383.56409448818897,&quot;left&quot;:114.50503937007875,&quot;top&quot;:86.07307086614173,&quot;width&quot;:729.9452755905511}"/>
</p:tagLst>
</file>

<file path=ppt/tags/tag31.xml><?xml version="1.0" encoding="utf-8"?>
<p:tagLst xmlns:p="http://schemas.openxmlformats.org/presentationml/2006/main">
  <p:tag name="MH" val="20170329184841"/>
  <p:tag name="MH_LIBRARY" val="GRAPHIC"/>
  <p:tag name="MH_TYPE" val="Other"/>
  <p:tag name="MH_ORDER" val="4"/>
  <p:tag name="KSO_WM_DIAGRAM_VIRTUALLY_FRAME" val="{&quot;height&quot;:383.56409448818897,&quot;left&quot;:114.50503937007875,&quot;top&quot;:86.07307086614173,&quot;width&quot;:729.9452755905511}"/>
</p:tagLst>
</file>

<file path=ppt/tags/tag32.xml><?xml version="1.0" encoding="utf-8"?>
<p:tagLst xmlns:p="http://schemas.openxmlformats.org/presentationml/2006/main">
  <p:tag name="MH" val="20170329184841"/>
  <p:tag name="MH_LIBRARY" val="GRAPHIC"/>
  <p:tag name="MH_TYPE" val="Other"/>
  <p:tag name="MH_ORDER" val="5"/>
  <p:tag name="KSO_WM_DIAGRAM_VIRTUALLY_FRAME" val="{&quot;height&quot;:383.56409448818897,&quot;left&quot;:114.50503937007875,&quot;top&quot;:86.07307086614173,&quot;width&quot;:729.9452755905511}"/>
</p:tagLst>
</file>

<file path=ppt/tags/tag33.xml><?xml version="1.0" encoding="utf-8"?>
<p:tagLst xmlns:p="http://schemas.openxmlformats.org/presentationml/2006/main">
  <p:tag name="MH" val="20170329184841"/>
  <p:tag name="MH_LIBRARY" val="GRAPHIC"/>
  <p:tag name="MH_TYPE" val="Other"/>
  <p:tag name="MH_ORDER" val="6"/>
  <p:tag name="KSO_WM_DIAGRAM_VIRTUALLY_FRAME" val="{&quot;height&quot;:383.56409448818897,&quot;left&quot;:114.50503937007875,&quot;top&quot;:86.07307086614173,&quot;width&quot;:729.9452755905511}"/>
</p:tagLst>
</file>

<file path=ppt/tags/tag34.xml><?xml version="1.0" encoding="utf-8"?>
<p:tagLst xmlns:p="http://schemas.openxmlformats.org/presentationml/2006/main">
  <p:tag name="MH" val="20170329184841"/>
  <p:tag name="MH_LIBRARY" val="GRAPHIC"/>
  <p:tag name="MH_TYPE" val="Other"/>
  <p:tag name="MH_ORDER" val="7"/>
  <p:tag name="KSO_WM_DIAGRAM_VIRTUALLY_FRAME" val="{&quot;height&quot;:383.56409448818897,&quot;left&quot;:114.50503937007875,&quot;top&quot;:86.07307086614173,&quot;width&quot;:729.9452755905511}"/>
</p:tagLst>
</file>

<file path=ppt/tags/tag35.xml><?xml version="1.0" encoding="utf-8"?>
<p:tagLst xmlns:p="http://schemas.openxmlformats.org/presentationml/2006/main">
  <p:tag name="MH" val="20170329184841"/>
  <p:tag name="MH_LIBRARY" val="GRAPHIC"/>
  <p:tag name="MH_TYPE" val="SubTitle"/>
  <p:tag name="MH_ORDER" val="1"/>
  <p:tag name="KSO_WM_DIAGRAM_VIRTUALLY_FRAME" val="{&quot;height&quot;:383.56409448818897,&quot;left&quot;:114.50503937007875,&quot;top&quot;:86.07307086614173,&quot;width&quot;:729.9452755905511}"/>
</p:tagLst>
</file>

<file path=ppt/tags/tag36.xml><?xml version="1.0" encoding="utf-8"?>
<p:tagLst xmlns:p="http://schemas.openxmlformats.org/presentationml/2006/main">
  <p:tag name="MH" val="20170329184841"/>
  <p:tag name="MH_LIBRARY" val="GRAPHIC"/>
  <p:tag name="MH_TYPE" val="SubTitle"/>
  <p:tag name="MH_ORDER" val="2"/>
  <p:tag name="KSO_WM_DIAGRAM_VIRTUALLY_FRAME" val="{&quot;height&quot;:383.56409448818897,&quot;left&quot;:114.50503937007875,&quot;top&quot;:86.07307086614173,&quot;width&quot;:729.9452755905511}"/>
</p:tagLst>
</file>

<file path=ppt/tags/tag37.xml><?xml version="1.0" encoding="utf-8"?>
<p:tagLst xmlns:p="http://schemas.openxmlformats.org/presentationml/2006/main">
  <p:tag name="MH" val="20170329184841"/>
  <p:tag name="MH_LIBRARY" val="GRAPHIC"/>
  <p:tag name="MH_TYPE" val="SubTitle"/>
  <p:tag name="MH_ORDER" val="3"/>
  <p:tag name="KSO_WM_DIAGRAM_VIRTUALLY_FRAME" val="{&quot;height&quot;:383.56409448818897,&quot;left&quot;:114.50503937007875,&quot;top&quot;:86.07307086614173,&quot;width&quot;:729.9452755905511}"/>
</p:tagLst>
</file>

<file path=ppt/tags/tag38.xml><?xml version="1.0" encoding="utf-8"?>
<p:tagLst xmlns:p="http://schemas.openxmlformats.org/presentationml/2006/main">
  <p:tag name="MH" val="20170329184841"/>
  <p:tag name="MH_LIBRARY" val="GRAPHIC"/>
  <p:tag name="MH_TYPE" val="Text"/>
  <p:tag name="MH_ORDER" val="1"/>
  <p:tag name="KSO_WM_DIAGRAM_VIRTUALLY_FRAME" val="{&quot;height&quot;:383.56409448818897,&quot;left&quot;:114.50503937007875,&quot;top&quot;:86.07307086614173,&quot;width&quot;:729.9452755905511}"/>
</p:tagLst>
</file>

<file path=ppt/tags/tag39.xml><?xml version="1.0" encoding="utf-8"?>
<p:tagLst xmlns:p="http://schemas.openxmlformats.org/presentationml/2006/main">
  <p:tag name="MH" val="20170329184841"/>
  <p:tag name="MH_LIBRARY" val="GRAPHIC"/>
  <p:tag name="MH_TYPE" val="Text"/>
  <p:tag name="MH_ORDER" val="2"/>
  <p:tag name="KSO_WM_DIAGRAM_VIRTUALLY_FRAME" val="{&quot;height&quot;:383.56409448818897,&quot;left&quot;:114.50503937007875,&quot;top&quot;:86.07307086614173,&quot;width&quot;:729.945275590551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0.xml><?xml version="1.0" encoding="utf-8"?>
<p:tagLst xmlns:p="http://schemas.openxmlformats.org/presentationml/2006/main">
  <p:tag name="MH" val="20170329184841"/>
  <p:tag name="MH_LIBRARY" val="GRAPHIC"/>
  <p:tag name="MH_TYPE" val="Text"/>
  <p:tag name="MH_ORDER" val="3"/>
  <p:tag name="KSO_WM_DIAGRAM_VIRTUALLY_FRAME" val="{&quot;height&quot;:383.56409448818897,&quot;left&quot;:114.50503937007875,&quot;top&quot;:86.07307086614173,&quot;width&quot;:729.9452755905511}"/>
</p:tagLst>
</file>

<file path=ppt/tags/tag41.xml><?xml version="1.0" encoding="utf-8"?>
<p:tagLst xmlns:p="http://schemas.openxmlformats.org/presentationml/2006/main">
  <p:tag name="MH" val="20170329184841"/>
  <p:tag name="MH_LIBRARY" val="GRAPHIC"/>
  <p:tag name="MH_TYPE" val="Other"/>
  <p:tag name="MH_ORDER" val="8"/>
  <p:tag name="KSO_WM_DIAGRAM_VIRTUALLY_FRAME" val="{&quot;height&quot;:383.56409448818897,&quot;left&quot;:114.50503937007875,&quot;top&quot;:86.07307086614173,&quot;width&quot;:729.9452755905511}"/>
</p:tagLst>
</file>

<file path=ppt/tags/tag42.xml><?xml version="1.0" encoding="utf-8"?>
<p:tagLst xmlns:p="http://schemas.openxmlformats.org/presentationml/2006/main">
  <p:tag name="MH" val="20170329184841"/>
  <p:tag name="MH_LIBRARY" val="GRAPHIC"/>
  <p:tag name="MH_TYPE" val="Other"/>
  <p:tag name="MH_ORDER" val="9"/>
  <p:tag name="KSO_WM_DIAGRAM_VIRTUALLY_FRAME" val="{&quot;height&quot;:383.56409448818897,&quot;left&quot;:114.50503937007875,&quot;top&quot;:86.07307086614173,&quot;width&quot;:729.9452755905511}"/>
</p:tagLst>
</file>

<file path=ppt/tags/tag43.xml><?xml version="1.0" encoding="utf-8"?>
<p:tagLst xmlns:p="http://schemas.openxmlformats.org/presentationml/2006/main">
  <p:tag name="MH" val="20170329184841"/>
  <p:tag name="MH_LIBRARY" val="GRAPHIC"/>
  <p:tag name="MH_TYPE" val="Other"/>
  <p:tag name="MH_ORDER" val="10"/>
  <p:tag name="KSO_WM_DIAGRAM_VIRTUALLY_FRAME" val="{&quot;height&quot;:383.56409448818897,&quot;left&quot;:114.50503937007875,&quot;top&quot;:86.07307086614173,&quot;width&quot;:729.9452755905511}"/>
</p:tagLst>
</file>

<file path=ppt/tags/tag44.xml><?xml version="1.0" encoding="utf-8"?>
<p:tagLst xmlns:p="http://schemas.openxmlformats.org/presentationml/2006/main">
  <p:tag name="MH" val="20170329184841"/>
  <p:tag name="MH_LIBRARY" val="GRAPHIC"/>
  <p:tag name="MH_TYPE" val="Other"/>
  <p:tag name="MH_ORDER" val="11"/>
  <p:tag name="KSO_WM_DIAGRAM_VIRTUALLY_FRAME" val="{&quot;height&quot;:383.56409448818897,&quot;left&quot;:114.50503937007875,&quot;top&quot;:86.07307086614173,&quot;width&quot;:729.9452755905511}"/>
</p:tagLst>
</file>

<file path=ppt/tags/tag45.xml><?xml version="1.0" encoding="utf-8"?>
<p:tagLst xmlns:p="http://schemas.openxmlformats.org/presentationml/2006/main">
  <p:tag name="MH" val="20170329184841"/>
  <p:tag name="MH_LIBRARY" val="GRAPHIC"/>
  <p:tag name="MH_TYPE" val="Other"/>
  <p:tag name="MH_ORDER" val="12"/>
  <p:tag name="KSO_WM_DIAGRAM_VIRTUALLY_FRAME" val="{&quot;height&quot;:383.56409448818897,&quot;left&quot;:114.50503937007875,&quot;top&quot;:86.07307086614173,&quot;width&quot;:729.9452755905511}"/>
</p:tagLst>
</file>

<file path=ppt/tags/tag46.xml><?xml version="1.0" encoding="utf-8"?>
<p:tagLst xmlns:p="http://schemas.openxmlformats.org/presentationml/2006/main">
  <p:tag name="MH" val="20170329184841"/>
  <p:tag name="MH_LIBRARY" val="GRAPHIC"/>
  <p:tag name="MH_TYPE" val="Other"/>
  <p:tag name="MH_ORDER" val="13"/>
  <p:tag name="KSO_WM_DIAGRAM_VIRTUALLY_FRAME" val="{&quot;height&quot;:383.56409448818897,&quot;left&quot;:114.50503937007875,&quot;top&quot;:86.07307086614173,&quot;width&quot;:729.9452755905511}"/>
</p:tagLst>
</file>

<file path=ppt/tags/tag47.xml><?xml version="1.0" encoding="utf-8"?>
<p:tagLst xmlns:p="http://schemas.openxmlformats.org/presentationml/2006/main">
  <p:tag name="KSO_WM_BEAUTIFY_FLAG" val="#wm#"/>
  <p:tag name="KSO_WM_TEMPLATE_CATEGORY" val="custom"/>
  <p:tag name="KSO_WM_TEMPLATE_INDEX" val="20205176"/>
</p:tagLst>
</file>

<file path=ppt/tags/tag48.xml><?xml version="1.0" encoding="utf-8"?>
<p:tagLst xmlns:p="http://schemas.openxmlformats.org/presentationml/2006/main">
  <p:tag name="KSO_WM_DIAGRAM_VIRTUALLY_FRAME" val="{&quot;height&quot;:365.25,&quot;left&quot;:261.75,&quot;top&quot;:61.5,&quot;width&quot;:599.5}"/>
</p:tagLst>
</file>

<file path=ppt/tags/tag49.xml><?xml version="1.0" encoding="utf-8"?>
<p:tagLst xmlns:p="http://schemas.openxmlformats.org/presentationml/2006/main">
  <p:tag name="KSO_WM_DIAGRAM_VIRTUALLY_FRAME" val="{&quot;height&quot;:365.25,&quot;left&quot;:261.75,&quot;top&quot;:61.5,&quot;width&quot;:599.5}"/>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0.xml><?xml version="1.0" encoding="utf-8"?>
<p:tagLst xmlns:p="http://schemas.openxmlformats.org/presentationml/2006/main">
  <p:tag name="KSO_WM_DIAGRAM_VIRTUALLY_FRAME" val="{&quot;height&quot;:365.25,&quot;left&quot;:261.75,&quot;top&quot;:61.5,&quot;width&quot;:599.5}"/>
</p:tagLst>
</file>

<file path=ppt/tags/tag51.xml><?xml version="1.0" encoding="utf-8"?>
<p:tagLst xmlns:p="http://schemas.openxmlformats.org/presentationml/2006/main">
  <p:tag name="KSO_WM_DIAGRAM_VIRTUALLY_FRAME" val="{&quot;height&quot;:365.25,&quot;left&quot;:261.75,&quot;top&quot;:61.5,&quot;width&quot;:599.5}"/>
</p:tagLst>
</file>

<file path=ppt/tags/tag52.xml><?xml version="1.0" encoding="utf-8"?>
<p:tagLst xmlns:p="http://schemas.openxmlformats.org/presentationml/2006/main">
  <p:tag name="KSO_WM_DIAGRAM_VIRTUALLY_FRAME" val="{&quot;height&quot;:365.25,&quot;left&quot;:261.75,&quot;top&quot;:61.5,&quot;width&quot;:599.5}"/>
</p:tagLst>
</file>

<file path=ppt/tags/tag53.xml><?xml version="1.0" encoding="utf-8"?>
<p:tagLst xmlns:p="http://schemas.openxmlformats.org/presentationml/2006/main">
  <p:tag name="KSO_WM_DIAGRAM_VIRTUALLY_FRAME" val="{&quot;height&quot;:365.25,&quot;left&quot;:261.75,&quot;top&quot;:61.5,&quot;width&quot;:599.5}"/>
</p:tagLst>
</file>

<file path=ppt/tags/tag54.xml><?xml version="1.0" encoding="utf-8"?>
<p:tagLst xmlns:p="http://schemas.openxmlformats.org/presentationml/2006/main">
  <p:tag name="KSO_WM_DIAGRAM_VIRTUALLY_FRAME" val="{&quot;height&quot;:365.25,&quot;left&quot;:261.75,&quot;top&quot;:61.5,&quot;width&quot;:599.5}"/>
</p:tagLst>
</file>

<file path=ppt/tags/tag55.xml><?xml version="1.0" encoding="utf-8"?>
<p:tagLst xmlns:p="http://schemas.openxmlformats.org/presentationml/2006/main">
  <p:tag name="KSO_WM_DIAGRAM_VIRTUALLY_FRAME" val="{&quot;height&quot;:365.25,&quot;left&quot;:261.75,&quot;top&quot;:61.5,&quot;width&quot;:599.5}"/>
</p:tagLst>
</file>

<file path=ppt/tags/tag56.xml><?xml version="1.0" encoding="utf-8"?>
<p:tagLst xmlns:p="http://schemas.openxmlformats.org/presentationml/2006/main">
  <p:tag name="KSO_WM_DIAGRAM_VIRTUALLY_FRAME" val="{&quot;height&quot;:365.25,&quot;left&quot;:261.75,&quot;top&quot;:61.5,&quot;width&quot;:599.5}"/>
</p:tagLst>
</file>

<file path=ppt/tags/tag57.xml><?xml version="1.0" encoding="utf-8"?>
<p:tagLst xmlns:p="http://schemas.openxmlformats.org/presentationml/2006/main">
  <p:tag name="KSO_WM_DIAGRAM_VIRTUALLY_FRAME" val="{&quot;height&quot;:365.25,&quot;left&quot;:261.75,&quot;top&quot;:61.5,&quot;width&quot;:599.5}"/>
</p:tagLst>
</file>

<file path=ppt/tags/tag58.xml><?xml version="1.0" encoding="utf-8"?>
<p:tagLst xmlns:p="http://schemas.openxmlformats.org/presentationml/2006/main">
  <p:tag name="KSO_WM_DIAGRAM_VIRTUALLY_FRAME" val="{&quot;height&quot;:365.25,&quot;left&quot;:261.75,&quot;top&quot;:61.5,&quot;width&quot;:599.5}"/>
</p:tagLst>
</file>

<file path=ppt/tags/tag59.xml><?xml version="1.0" encoding="utf-8"?>
<p:tagLst xmlns:p="http://schemas.openxmlformats.org/presentationml/2006/main">
  <p:tag name="KSO_WM_DIAGRAM_VIRTUALLY_FRAME" val="{&quot;height&quot;:365.25,&quot;left&quot;:261.75,&quot;top&quot;:61.5,&quot;width&quot;:599.5}"/>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0.xml><?xml version="1.0" encoding="utf-8"?>
<p:tagLst xmlns:p="http://schemas.openxmlformats.org/presentationml/2006/main">
  <p:tag name="KSO_WM_DIAGRAM_VIRTUALLY_FRAME" val="{&quot;height&quot;:365.25,&quot;left&quot;:261.75,&quot;top&quot;:61.5,&quot;width&quot;:599.5}"/>
</p:tagLst>
</file>

<file path=ppt/tags/tag61.xml><?xml version="1.0" encoding="utf-8"?>
<p:tagLst xmlns:p="http://schemas.openxmlformats.org/presentationml/2006/main">
  <p:tag name="KSO_WM_DIAGRAM_VIRTUALLY_FRAME" val="{&quot;height&quot;:365.25,&quot;left&quot;:261.75,&quot;top&quot;:61.5,&quot;width&quot;:599.5}"/>
</p:tagLst>
</file>

<file path=ppt/tags/tag62.xml><?xml version="1.0" encoding="utf-8"?>
<p:tagLst xmlns:p="http://schemas.openxmlformats.org/presentationml/2006/main">
  <p:tag name="KSO_WM_DIAGRAM_VIRTUALLY_FRAME" val="{&quot;height&quot;:365.25,&quot;left&quot;:261.75,&quot;top&quot;:61.5,&quot;width&quot;:599.5}"/>
</p:tagLst>
</file>

<file path=ppt/tags/tag63.xml><?xml version="1.0" encoding="utf-8"?>
<p:tagLst xmlns:p="http://schemas.openxmlformats.org/presentationml/2006/main">
  <p:tag name="KSO_WM_BEAUTIFY_FLAG" val="#wm#"/>
  <p:tag name="KSO_WM_TEMPLATE_CATEGORY" val="custom"/>
  <p:tag name="KSO_WM_TEMPLATE_INDEX" val="20205176"/>
</p:tagLst>
</file>

<file path=ppt/tags/tag64.xml><?xml version="1.0" encoding="utf-8"?>
<p:tagLst xmlns:p="http://schemas.openxmlformats.org/presentationml/2006/main">
  <p:tag name="KSO_WM_BEAUTIFY_FLAG" val="#wm#"/>
  <p:tag name="KSO_WM_TEMPLATE_CATEGORY" val="custom"/>
  <p:tag name="KSO_WM_TEMPLATE_INDEX" val="20205176"/>
</p:tagLst>
</file>

<file path=ppt/tags/tag65.xml><?xml version="1.0" encoding="utf-8"?>
<p:tagLst xmlns:p="http://schemas.openxmlformats.org/presentationml/2006/main">
  <p:tag name="KSO_WM_DIAGRAM_VIRTUALLY_FRAME" val="{&quot;height&quot;:383.56409448818897,&quot;left&quot;:114.50503937007875,&quot;top&quot;:86.07307086614173,&quot;width&quot;:729.9452755905511}"/>
</p:tagLst>
</file>

<file path=ppt/tags/tag66.xml><?xml version="1.0" encoding="utf-8"?>
<p:tagLst xmlns:p="http://schemas.openxmlformats.org/presentationml/2006/main">
  <p:tag name="MH" val="20170329184841"/>
  <p:tag name="MH_LIBRARY" val="GRAPHIC"/>
  <p:tag name="MH_TYPE" val="Other"/>
  <p:tag name="MH_ORDER" val="1"/>
  <p:tag name="KSO_WM_DIAGRAM_VIRTUALLY_FRAME" val="{&quot;height&quot;:383.56409448818897,&quot;left&quot;:114.50503937007875,&quot;top&quot;:86.07307086614173,&quot;width&quot;:729.9452755905511}"/>
</p:tagLst>
</file>

<file path=ppt/tags/tag67.xml><?xml version="1.0" encoding="utf-8"?>
<p:tagLst xmlns:p="http://schemas.openxmlformats.org/presentationml/2006/main">
  <p:tag name="MH" val="20170329184841"/>
  <p:tag name="MH_LIBRARY" val="GRAPHIC"/>
  <p:tag name="MH_TYPE" val="Other"/>
  <p:tag name="MH_ORDER" val="2"/>
  <p:tag name="KSO_WM_DIAGRAM_VIRTUALLY_FRAME" val="{&quot;height&quot;:383.56409448818897,&quot;left&quot;:114.50503937007875,&quot;top&quot;:86.07307086614173,&quot;width&quot;:729.9452755905511}"/>
</p:tagLst>
</file>

<file path=ppt/tags/tag68.xml><?xml version="1.0" encoding="utf-8"?>
<p:tagLst xmlns:p="http://schemas.openxmlformats.org/presentationml/2006/main">
  <p:tag name="MH" val="20170329184841"/>
  <p:tag name="MH_LIBRARY" val="GRAPHIC"/>
  <p:tag name="MH_TYPE" val="Other"/>
  <p:tag name="MH_ORDER" val="3"/>
  <p:tag name="KSO_WM_DIAGRAM_VIRTUALLY_FRAME" val="{&quot;height&quot;:383.56409448818897,&quot;left&quot;:114.50503937007875,&quot;top&quot;:86.07307086614173,&quot;width&quot;:729.9452755905511}"/>
</p:tagLst>
</file>

<file path=ppt/tags/tag69.xml><?xml version="1.0" encoding="utf-8"?>
<p:tagLst xmlns:p="http://schemas.openxmlformats.org/presentationml/2006/main">
  <p:tag name="MH" val="20170329184841"/>
  <p:tag name="MH_LIBRARY" val="GRAPHIC"/>
  <p:tag name="MH_TYPE" val="Other"/>
  <p:tag name="MH_ORDER" val="4"/>
  <p:tag name="KSO_WM_DIAGRAM_VIRTUALLY_FRAME" val="{&quot;height&quot;:383.56409448818897,&quot;left&quot;:114.50503937007875,&quot;top&quot;:86.07307086614173,&quot;width&quot;:729.945275590551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0.xml><?xml version="1.0" encoding="utf-8"?>
<p:tagLst xmlns:p="http://schemas.openxmlformats.org/presentationml/2006/main">
  <p:tag name="MH" val="20170329184841"/>
  <p:tag name="MH_LIBRARY" val="GRAPHIC"/>
  <p:tag name="MH_TYPE" val="Other"/>
  <p:tag name="MH_ORDER" val="5"/>
  <p:tag name="KSO_WM_DIAGRAM_VIRTUALLY_FRAME" val="{&quot;height&quot;:383.56409448818897,&quot;left&quot;:114.50503937007875,&quot;top&quot;:86.07307086614173,&quot;width&quot;:729.9452755905511}"/>
</p:tagLst>
</file>

<file path=ppt/tags/tag71.xml><?xml version="1.0" encoding="utf-8"?>
<p:tagLst xmlns:p="http://schemas.openxmlformats.org/presentationml/2006/main">
  <p:tag name="MH" val="20170329184841"/>
  <p:tag name="MH_LIBRARY" val="GRAPHIC"/>
  <p:tag name="MH_TYPE" val="Other"/>
  <p:tag name="MH_ORDER" val="6"/>
  <p:tag name="KSO_WM_DIAGRAM_VIRTUALLY_FRAME" val="{&quot;height&quot;:383.56409448818897,&quot;left&quot;:114.50503937007875,&quot;top&quot;:86.07307086614173,&quot;width&quot;:729.9452755905511}"/>
</p:tagLst>
</file>

<file path=ppt/tags/tag72.xml><?xml version="1.0" encoding="utf-8"?>
<p:tagLst xmlns:p="http://schemas.openxmlformats.org/presentationml/2006/main">
  <p:tag name="MH" val="20170329184841"/>
  <p:tag name="MH_LIBRARY" val="GRAPHIC"/>
  <p:tag name="MH_TYPE" val="Other"/>
  <p:tag name="MH_ORDER" val="7"/>
  <p:tag name="KSO_WM_DIAGRAM_VIRTUALLY_FRAME" val="{&quot;height&quot;:383.56409448818897,&quot;left&quot;:114.50503937007875,&quot;top&quot;:86.07307086614173,&quot;width&quot;:729.9452755905511}"/>
</p:tagLst>
</file>

<file path=ppt/tags/tag73.xml><?xml version="1.0" encoding="utf-8"?>
<p:tagLst xmlns:p="http://schemas.openxmlformats.org/presentationml/2006/main">
  <p:tag name="MH" val="20170329184841"/>
  <p:tag name="MH_LIBRARY" val="GRAPHIC"/>
  <p:tag name="MH_TYPE" val="SubTitle"/>
  <p:tag name="MH_ORDER" val="1"/>
  <p:tag name="KSO_WM_DIAGRAM_VIRTUALLY_FRAME" val="{&quot;height&quot;:383.56409448818897,&quot;left&quot;:114.50503937007875,&quot;top&quot;:86.07307086614173,&quot;width&quot;:729.9452755905511}"/>
</p:tagLst>
</file>

<file path=ppt/tags/tag74.xml><?xml version="1.0" encoding="utf-8"?>
<p:tagLst xmlns:p="http://schemas.openxmlformats.org/presentationml/2006/main">
  <p:tag name="MH" val="20170329184841"/>
  <p:tag name="MH_LIBRARY" val="GRAPHIC"/>
  <p:tag name="MH_TYPE" val="SubTitle"/>
  <p:tag name="MH_ORDER" val="2"/>
  <p:tag name="KSO_WM_DIAGRAM_VIRTUALLY_FRAME" val="{&quot;height&quot;:383.56409448818897,&quot;left&quot;:114.50503937007875,&quot;top&quot;:86.07307086614173,&quot;width&quot;:729.9452755905511}"/>
</p:tagLst>
</file>

<file path=ppt/tags/tag75.xml><?xml version="1.0" encoding="utf-8"?>
<p:tagLst xmlns:p="http://schemas.openxmlformats.org/presentationml/2006/main">
  <p:tag name="MH" val="20170329184841"/>
  <p:tag name="MH_LIBRARY" val="GRAPHIC"/>
  <p:tag name="MH_TYPE" val="SubTitle"/>
  <p:tag name="MH_ORDER" val="3"/>
  <p:tag name="KSO_WM_DIAGRAM_VIRTUALLY_FRAME" val="{&quot;height&quot;:383.56409448818897,&quot;left&quot;:114.50503937007875,&quot;top&quot;:86.07307086614173,&quot;width&quot;:729.9452755905511}"/>
</p:tagLst>
</file>

<file path=ppt/tags/tag76.xml><?xml version="1.0" encoding="utf-8"?>
<p:tagLst xmlns:p="http://schemas.openxmlformats.org/presentationml/2006/main">
  <p:tag name="MH" val="20170329184841"/>
  <p:tag name="MH_LIBRARY" val="GRAPHIC"/>
  <p:tag name="MH_TYPE" val="Text"/>
  <p:tag name="MH_ORDER" val="1"/>
  <p:tag name="KSO_WM_DIAGRAM_VIRTUALLY_FRAME" val="{&quot;height&quot;:383.56409448818897,&quot;left&quot;:114.50503937007875,&quot;top&quot;:86.07307086614173,&quot;width&quot;:729.9452755905511}"/>
</p:tagLst>
</file>

<file path=ppt/tags/tag77.xml><?xml version="1.0" encoding="utf-8"?>
<p:tagLst xmlns:p="http://schemas.openxmlformats.org/presentationml/2006/main">
  <p:tag name="MH" val="20170329184841"/>
  <p:tag name="MH_LIBRARY" val="GRAPHIC"/>
  <p:tag name="MH_TYPE" val="Text"/>
  <p:tag name="MH_ORDER" val="2"/>
  <p:tag name="KSO_WM_DIAGRAM_VIRTUALLY_FRAME" val="{&quot;height&quot;:383.56409448818897,&quot;left&quot;:114.50503937007875,&quot;top&quot;:86.07307086614173,&quot;width&quot;:729.9452755905511}"/>
</p:tagLst>
</file>

<file path=ppt/tags/tag78.xml><?xml version="1.0" encoding="utf-8"?>
<p:tagLst xmlns:p="http://schemas.openxmlformats.org/presentationml/2006/main">
  <p:tag name="MH" val="20170329184841"/>
  <p:tag name="MH_LIBRARY" val="GRAPHIC"/>
  <p:tag name="MH_TYPE" val="Text"/>
  <p:tag name="MH_ORDER" val="3"/>
  <p:tag name="KSO_WM_DIAGRAM_VIRTUALLY_FRAME" val="{&quot;height&quot;:383.56409448818897,&quot;left&quot;:114.50503937007875,&quot;top&quot;:86.07307086614173,&quot;width&quot;:729.9452755905511}"/>
</p:tagLst>
</file>

<file path=ppt/tags/tag79.xml><?xml version="1.0" encoding="utf-8"?>
<p:tagLst xmlns:p="http://schemas.openxmlformats.org/presentationml/2006/main">
  <p:tag name="MH" val="20170329184841"/>
  <p:tag name="MH_LIBRARY" val="GRAPHIC"/>
  <p:tag name="MH_TYPE" val="Other"/>
  <p:tag name="MH_ORDER" val="8"/>
  <p:tag name="KSO_WM_DIAGRAM_VIRTUALLY_FRAME" val="{&quot;height&quot;:383.56409448818897,&quot;left&quot;:114.50503937007875,&quot;top&quot;:86.07307086614173,&quot;width&quot;:729.945275590551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0.xml><?xml version="1.0" encoding="utf-8"?>
<p:tagLst xmlns:p="http://schemas.openxmlformats.org/presentationml/2006/main">
  <p:tag name="MH" val="20170329184841"/>
  <p:tag name="MH_LIBRARY" val="GRAPHIC"/>
  <p:tag name="MH_TYPE" val="Other"/>
  <p:tag name="MH_ORDER" val="9"/>
  <p:tag name="KSO_WM_DIAGRAM_VIRTUALLY_FRAME" val="{&quot;height&quot;:383.56409448818897,&quot;left&quot;:114.50503937007875,&quot;top&quot;:86.07307086614173,&quot;width&quot;:729.9452755905511}"/>
</p:tagLst>
</file>

<file path=ppt/tags/tag81.xml><?xml version="1.0" encoding="utf-8"?>
<p:tagLst xmlns:p="http://schemas.openxmlformats.org/presentationml/2006/main">
  <p:tag name="MH" val="20170329184841"/>
  <p:tag name="MH_LIBRARY" val="GRAPHIC"/>
  <p:tag name="MH_TYPE" val="Other"/>
  <p:tag name="MH_ORDER" val="10"/>
  <p:tag name="KSO_WM_DIAGRAM_VIRTUALLY_FRAME" val="{&quot;height&quot;:383.56409448818897,&quot;left&quot;:114.50503937007875,&quot;top&quot;:86.07307086614173,&quot;width&quot;:729.9452755905511}"/>
</p:tagLst>
</file>

<file path=ppt/tags/tag82.xml><?xml version="1.0" encoding="utf-8"?>
<p:tagLst xmlns:p="http://schemas.openxmlformats.org/presentationml/2006/main">
  <p:tag name="MH" val="20170329184841"/>
  <p:tag name="MH_LIBRARY" val="GRAPHIC"/>
  <p:tag name="MH_TYPE" val="Other"/>
  <p:tag name="MH_ORDER" val="11"/>
  <p:tag name="KSO_WM_DIAGRAM_VIRTUALLY_FRAME" val="{&quot;height&quot;:383.56409448818897,&quot;left&quot;:114.50503937007875,&quot;top&quot;:86.07307086614173,&quot;width&quot;:729.9452755905511}"/>
</p:tagLst>
</file>

<file path=ppt/tags/tag83.xml><?xml version="1.0" encoding="utf-8"?>
<p:tagLst xmlns:p="http://schemas.openxmlformats.org/presentationml/2006/main">
  <p:tag name="MH" val="20170329184841"/>
  <p:tag name="MH_LIBRARY" val="GRAPHIC"/>
  <p:tag name="MH_TYPE" val="Other"/>
  <p:tag name="MH_ORDER" val="12"/>
  <p:tag name="KSO_WM_DIAGRAM_VIRTUALLY_FRAME" val="{&quot;height&quot;:383.56409448818897,&quot;left&quot;:114.50503937007875,&quot;top&quot;:86.07307086614173,&quot;width&quot;:729.9452755905511}"/>
</p:tagLst>
</file>

<file path=ppt/tags/tag84.xml><?xml version="1.0" encoding="utf-8"?>
<p:tagLst xmlns:p="http://schemas.openxmlformats.org/presentationml/2006/main">
  <p:tag name="MH" val="20170329184841"/>
  <p:tag name="MH_LIBRARY" val="GRAPHIC"/>
  <p:tag name="MH_TYPE" val="Other"/>
  <p:tag name="MH_ORDER" val="13"/>
  <p:tag name="KSO_WM_DIAGRAM_VIRTUALLY_FRAME" val="{&quot;height&quot;:383.56409448818897,&quot;left&quot;:114.50503937007875,&quot;top&quot;:86.07307086614173,&quot;width&quot;:729.9452755905511}"/>
</p:tagLst>
</file>

<file path=ppt/tags/tag85.xml><?xml version="1.0" encoding="utf-8"?>
<p:tagLst xmlns:p="http://schemas.openxmlformats.org/presentationml/2006/main">
  <p:tag name="KSO_WM_BEAUTIFY_FLAG" val="#wm#"/>
  <p:tag name="KSO_WM_TEMPLATE_CATEGORY" val="custom"/>
  <p:tag name="KSO_WM_TEMPLATE_INDEX" val="20205176"/>
</p:tagLst>
</file>

<file path=ppt/tags/tag86.xml><?xml version="1.0" encoding="utf-8"?>
<p:tagLst xmlns:p="http://schemas.openxmlformats.org/presentationml/2006/main">
  <p:tag name="KSO_WM_BEAUTIFY_FLAG" val="#wm#"/>
  <p:tag name="KSO_WM_TEMPLATE_CATEGORY" val="custom"/>
  <p:tag name="KSO_WM_TEMPLATE_INDEX" val="20205176"/>
</p:tagLst>
</file>

<file path=ppt/tags/tag87.xml><?xml version="1.0" encoding="utf-8"?>
<p:tagLst xmlns:p="http://schemas.openxmlformats.org/presentationml/2006/main">
  <p:tag name="KSO_WM_BEAUTIFY_FLAG" val="#wm#"/>
  <p:tag name="KSO_WM_TEMPLATE_CATEGORY" val="custom"/>
  <p:tag name="KSO_WM_TEMPLATE_INDEX" val="20205176"/>
</p:tagLst>
</file>

<file path=ppt/tags/tag88.xml><?xml version="1.0" encoding="utf-8"?>
<p:tagLst xmlns:p="http://schemas.openxmlformats.org/presentationml/2006/main">
  <p:tag name="KSO_WM_BEAUTIFY_FLAG" val="#wm#"/>
  <p:tag name="KSO_WM_TEMPLATE_CATEGORY" val="custom"/>
  <p:tag name="KSO_WM_TEMPLATE_INDEX" val="20205176"/>
</p:tagLst>
</file>

<file path=ppt/tags/tag89.xml><?xml version="1.0" encoding="utf-8"?>
<p:tagLst xmlns:p="http://schemas.openxmlformats.org/presentationml/2006/main">
  <p:tag name="KSO_WM_BEAUTIFY_FLAG" val="#wm#"/>
  <p:tag name="KSO_WM_TEMPLATE_CATEGORY" val="custom"/>
  <p:tag name="KSO_WM_TEMPLATE_INDEX" val="20205176"/>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0.xml><?xml version="1.0" encoding="utf-8"?>
<p:tagLst xmlns:p="http://schemas.openxmlformats.org/presentationml/2006/main">
  <p:tag name="KSO_WM_BEAUTIFY_FLAG" val="#wm#"/>
  <p:tag name="KSO_WM_TEMPLATE_CATEGORY" val="custom"/>
  <p:tag name="KSO_WM_TEMPLATE_INDEX" val="20205176"/>
</p:tagLst>
</file>

<file path=ppt/tags/tag91.xml><?xml version="1.0" encoding="utf-8"?>
<p:tagLst xmlns:p="http://schemas.openxmlformats.org/presentationml/2006/main">
  <p:tag name="KSO_WM_BEAUTIFY_FLAG" val="#wm#"/>
  <p:tag name="KSO_WM_TEMPLATE_CATEGORY" val="custom"/>
  <p:tag name="KSO_WM_TEMPLATE_INDEX" val="20205176"/>
</p:tagLst>
</file>

<file path=ppt/tags/tag92.xml><?xml version="1.0" encoding="utf-8"?>
<p:tagLst xmlns:p="http://schemas.openxmlformats.org/presentationml/2006/main">
  <p:tag name="KSO_WM_BEAUTIFY_FLAG" val="#wm#"/>
  <p:tag name="KSO_WM_TEMPLATE_CATEGORY" val="custom"/>
  <p:tag name="KSO_WM_TEMPLATE_INDEX" val="20205176"/>
</p:tagLst>
</file>

<file path=ppt/tags/tag93.xml><?xml version="1.0" encoding="utf-8"?>
<p:tagLst xmlns:p="http://schemas.openxmlformats.org/presentationml/2006/main">
  <p:tag name="KSO_WM_BEAUTIFY_FLAG" val="#wm#"/>
  <p:tag name="KSO_WM_TEMPLATE_CATEGORY" val="custom"/>
  <p:tag name="KSO_WM_TEMPLATE_INDEX" val="20205176"/>
</p:tagLst>
</file>

<file path=ppt/tags/tag94.xml><?xml version="1.0" encoding="utf-8"?>
<p:tagLst xmlns:p="http://schemas.openxmlformats.org/presentationml/2006/main">
  <p:tag name="KSO_WM_BEAUTIFY_FLAG" val="#wm#"/>
  <p:tag name="KSO_WM_TEMPLATE_CATEGORY" val="custom"/>
  <p:tag name="KSO_WM_TEMPLATE_INDEX" val="20205176"/>
</p:tagLst>
</file>

<file path=ppt/tags/tag95.xml><?xml version="1.0" encoding="utf-8"?>
<p:tagLst xmlns:p="http://schemas.openxmlformats.org/presentationml/2006/main">
  <p:tag name="KSO_WM_BEAUTIFY_FLAG" val="#wm#"/>
  <p:tag name="KSO_WM_TEMPLATE_CATEGORY" val="custom"/>
  <p:tag name="KSO_WM_TEMPLATE_INDEX" val="20205176"/>
</p:tagLst>
</file>

<file path=ppt/tags/tag96.xml><?xml version="1.0" encoding="utf-8"?>
<p:tagLst xmlns:p="http://schemas.openxmlformats.org/presentationml/2006/main">
  <p:tag name="KSO_WM_BEAUTIFY_FLAG" val="#wm#"/>
  <p:tag name="KSO_WM_TEMPLATE_CATEGORY" val="custom"/>
  <p:tag name="KSO_WM_TEMPLATE_INDEX" val="20205176"/>
</p:tagLst>
</file>

<file path=ppt/tags/tag97.xml><?xml version="1.0" encoding="utf-8"?>
<p:tagLst xmlns:p="http://schemas.openxmlformats.org/presentationml/2006/main">
  <p:tag name="KSO_WM_BEAUTIFY_FLAG" val="#wm#"/>
  <p:tag name="KSO_WM_TEMPLATE_CATEGORY" val="custom"/>
  <p:tag name="KSO_WM_TEMPLATE_INDEX" val="20205176"/>
</p:tagLst>
</file>

<file path=ppt/tags/tag98.xml><?xml version="1.0" encoding="utf-8"?>
<p:tagLst xmlns:p="http://schemas.openxmlformats.org/presentationml/2006/main">
  <p:tag name="KSO_WM_BEAUTIFY_FLAG" val="#wm#"/>
  <p:tag name="KSO_WM_TEMPLATE_CATEGORY" val="custom"/>
  <p:tag name="KSO_WM_TEMPLATE_INDEX" val="20205176"/>
</p:tagLst>
</file>

<file path=ppt/tags/tag99.xml><?xml version="1.0" encoding="utf-8"?>
<p:tagLst xmlns:p="http://schemas.openxmlformats.org/presentationml/2006/main">
  <p:tag name="KSO_WM_BEAUTIFY_FLAG" val="#wm#"/>
  <p:tag name="KSO_WM_TEMPLATE_CATEGORY" val="custom"/>
  <p:tag name="KSO_WM_TEMPLATE_INDEX" val="20205176"/>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2984</Words>
  <Application>WPS 演示</Application>
  <PresentationFormat>宽屏</PresentationFormat>
  <Paragraphs>348</Paragraphs>
  <Slides>33</Slides>
  <Notes>0</Notes>
  <HiddenSlides>0</HiddenSlides>
  <MMClips>0</MMClips>
  <ScaleCrop>false</ScaleCrop>
  <HeadingPairs>
    <vt:vector size="6" baseType="variant">
      <vt:variant>
        <vt:lpstr>已用的字体</vt:lpstr>
      </vt:variant>
      <vt:variant>
        <vt:i4>25</vt:i4>
      </vt:variant>
      <vt:variant>
        <vt:lpstr>主题</vt:lpstr>
      </vt:variant>
      <vt:variant>
        <vt:i4>3</vt:i4>
      </vt:variant>
      <vt:variant>
        <vt:lpstr>幻灯片标题</vt:lpstr>
      </vt:variant>
      <vt:variant>
        <vt:i4>33</vt:i4>
      </vt:variant>
    </vt:vector>
  </HeadingPairs>
  <TitlesOfParts>
    <vt:vector size="61" baseType="lpstr">
      <vt:lpstr>Arial</vt:lpstr>
      <vt:lpstr>宋体</vt:lpstr>
      <vt:lpstr>Wingdings</vt:lpstr>
      <vt:lpstr>微软雅黑</vt:lpstr>
      <vt:lpstr>Wingdings</vt:lpstr>
      <vt:lpstr>优设标题黑</vt:lpstr>
      <vt:lpstr>黑体</vt:lpstr>
      <vt:lpstr>微软雅黑 Light</vt:lpstr>
      <vt:lpstr>思源黑体 CN Normal</vt:lpstr>
      <vt:lpstr>思源黑体 CN Medium</vt:lpstr>
      <vt:lpstr>思源黑体 CN Light</vt:lpstr>
      <vt:lpstr>思源黑体 CN Bold</vt:lpstr>
      <vt:lpstr>Calibri</vt:lpstr>
      <vt:lpstr>Calibri</vt:lpstr>
      <vt:lpstr>FontAwesome</vt:lpstr>
      <vt:lpstr>思源黑体 CN Regular</vt:lpstr>
      <vt:lpstr>Impact</vt:lpstr>
      <vt:lpstr>KSOFDDF4E7ED</vt:lpstr>
      <vt:lpstr>FFont-Family</vt:lpstr>
      <vt:lpstr>KSOF954951BB</vt:lpstr>
      <vt:lpstr>Arial Unicode MS</vt:lpstr>
      <vt:lpstr>-apple-system</vt:lpstr>
      <vt:lpstr>KSOF28C8607A</vt:lpstr>
      <vt:lpstr>KSOF6188761F</vt:lpstr>
      <vt:lpstr>KSOFDDF55C4C</vt:lpstr>
      <vt:lpstr>Office 主题​​</vt:lpstr>
      <vt:lpstr>1_自定义设计方案</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莓莓</cp:lastModifiedBy>
  <cp:revision>302</cp:revision>
  <dcterms:created xsi:type="dcterms:W3CDTF">2019-06-19T02:08:00Z</dcterms:created>
  <dcterms:modified xsi:type="dcterms:W3CDTF">2026-08-13T06:39:12Z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44C9183FFC23481289C70053040DE156_13</vt:lpwstr>
  </property>
</Properties>
</file>