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35"/>
  </p:notesMasterIdLst>
  <p:sldIdLst>
    <p:sldId id="336" r:id="rId5"/>
    <p:sldId id="337" r:id="rId6"/>
    <p:sldId id="342" r:id="rId7"/>
    <p:sldId id="359" r:id="rId8"/>
    <p:sldId id="369" r:id="rId9"/>
    <p:sldId id="365" r:id="rId10"/>
    <p:sldId id="371" r:id="rId11"/>
    <p:sldId id="372" r:id="rId12"/>
    <p:sldId id="373" r:id="rId13"/>
    <p:sldId id="374" r:id="rId14"/>
    <p:sldId id="375" r:id="rId15"/>
    <p:sldId id="376" r:id="rId16"/>
    <p:sldId id="377" r:id="rId17"/>
    <p:sldId id="390" r:id="rId18"/>
    <p:sldId id="378" r:id="rId19"/>
    <p:sldId id="379" r:id="rId20"/>
    <p:sldId id="380" r:id="rId21"/>
    <p:sldId id="386" r:id="rId22"/>
    <p:sldId id="387" r:id="rId23"/>
    <p:sldId id="388" r:id="rId24"/>
    <p:sldId id="381" r:id="rId25"/>
    <p:sldId id="382" r:id="rId26"/>
    <p:sldId id="389" r:id="rId27"/>
    <p:sldId id="391" r:id="rId28"/>
    <p:sldId id="383" r:id="rId29"/>
    <p:sldId id="392" r:id="rId30"/>
    <p:sldId id="393" r:id="rId31"/>
    <p:sldId id="271" r:id="rId32"/>
    <p:sldId id="395" r:id="rId33"/>
    <p:sldId id="394" r:id="rId34"/>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5" d="100"/>
          <a:sy n="115" d="100"/>
        </p:scale>
        <p:origin x="498" y="102"/>
      </p:cViewPr>
      <p:guideLst>
        <p:guide orient="horz" pos="2076"/>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0" Type="http://schemas.openxmlformats.org/officeDocument/2006/relationships/tags" Target="tags/tag101.xml"/><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notesMaster" Target="notesMasters/notesMaster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0_1080"/>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1270" y="6397625"/>
            <a:ext cx="12192000" cy="460375"/>
          </a:xfrm>
          <a:prstGeom prst="rect">
            <a:avLst/>
          </a:prstGeom>
          <a:noFill/>
        </p:spPr>
        <p:txBody>
          <a:bodyPr wrap="square" rtlCol="0">
            <a:spAutoFit/>
          </a:bodyPr>
          <a:lstStyle/>
          <a:p>
            <a:pPr algn="ct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经传多赢投研总监：杨春虎，投顾执业编号</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:A1120619100003;</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基金从业编号</a:t>
            </a:r>
            <a:r>
              <a:rPr lang="en-US" alt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:A20250618011797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2" name="图片 1" descr="总海报1080"/>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400-9088-988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5.xml"/><Relationship Id="rId2" Type="http://schemas.openxmlformats.org/officeDocument/2006/relationships/image" Target="../media/image10.png"/><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9.xml"/><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1.xml"/><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3.xml"/><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5.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8.xml"/></Relationships>
</file>

<file path=ppt/slides/_rels/slide2.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11.png"/><Relationship Id="rId18" Type="http://schemas.openxmlformats.org/officeDocument/2006/relationships/slideLayout" Target="../slideLayouts/slideLayout2.xml"/><Relationship Id="rId17" Type="http://schemas.openxmlformats.org/officeDocument/2006/relationships/tags" Target="../tags/tag41.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9.xml"/><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1.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2.xml"/><Relationship Id="rId2" Type="http://schemas.openxmlformats.org/officeDocument/2006/relationships/image" Target="../media/image37.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3.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4.xml"/><Relationship Id="rId2" Type="http://schemas.openxmlformats.org/officeDocument/2006/relationships/image" Target="../media/image37.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5.xml"/><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3" Type="http://schemas.openxmlformats.org/officeDocument/2006/relationships/slideLayout" Target="../slideLayouts/slideLayout5.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86.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98.xml"/><Relationship Id="rId2" Type="http://schemas.openxmlformats.org/officeDocument/2006/relationships/image" Target="../media/image42.png"/><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99.xml"/><Relationship Id="rId2" Type="http://schemas.openxmlformats.org/officeDocument/2006/relationships/image" Target="../media/image44.png"/><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0.xml"/></Relationships>
</file>

<file path=ppt/slides/_rels/slide4.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2" Type="http://schemas.openxmlformats.org/officeDocument/2006/relationships/slideLayout" Target="../slideLayouts/slideLayout5.xml"/><Relationship Id="rId21" Type="http://schemas.openxmlformats.org/officeDocument/2006/relationships/tags" Target="../tags/tag63.xml"/><Relationship Id="rId20" Type="http://schemas.openxmlformats.org/officeDocument/2006/relationships/tags" Target="../tags/tag62.xml"/><Relationship Id="rId2" Type="http://schemas.openxmlformats.org/officeDocument/2006/relationships/tags" Target="../tags/tag44.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0" Type="http://schemas.openxmlformats.org/officeDocument/2006/relationships/slideLayout" Target="../slideLayouts/slideLayout5.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65.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6.xml"/><Relationship Id="rId2" Type="http://schemas.openxmlformats.org/officeDocument/2006/relationships/image" Target="../media/image28.png"/><Relationship Id="rId1"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8.xml"/><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894455" y="3560445"/>
            <a:ext cx="1245870" cy="475615"/>
          </a:xfrm>
          <a:prstGeom prst="rect">
            <a:avLst/>
          </a:prstGeom>
          <a:noFill/>
        </p:spPr>
        <p:txBody>
          <a:bodyPr wrap="square" rtlCol="0">
            <a:spAutoFit/>
          </a:bodyPr>
          <a:lstStyle/>
          <a:p>
            <a:pPr algn="ctr"/>
            <a:r>
              <a:rPr lang="zh-CN" altLang="en-US" sz="2500">
                <a:solidFill>
                  <a:schemeClr val="accent1">
                    <a:lumMod val="75000"/>
                  </a:schemeClr>
                </a:solidFill>
                <a:latin typeface="思源黑体 CN Medium" panose="020B0600000000000000" charset="-122"/>
                <a:ea typeface="思源黑体 CN Medium" panose="020B0600000000000000" charset="-122"/>
                <a:sym typeface="+mn-ea"/>
              </a:rPr>
              <a:t>杨春虎</a:t>
            </a:r>
            <a:endParaRPr lang="zh-CN" altLang="en-US" sz="250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40325" y="3541395"/>
            <a:ext cx="3335020" cy="583565"/>
          </a:xfrm>
          <a:prstGeom prst="rect">
            <a:avLst/>
          </a:prstGeom>
          <a:noFill/>
        </p:spPr>
        <p:txBody>
          <a:bodyPr wrap="square" rtlCol="0">
            <a:spAutoFit/>
          </a:bodyPr>
          <a:lstStyle/>
          <a:p>
            <a:pPr algn="l"/>
            <a:r>
              <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投顾执业编号:A1120619100003</a:t>
            </a:r>
            <a:endPar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a:p>
            <a:pPr algn="l"/>
            <a:r>
              <a:rPr lang="zh-CN" altLang="en-US"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基金从业编号</a:t>
            </a:r>
            <a:r>
              <a:rPr lang="en-US" altLang="zh-CN"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rPr>
              <a:t>:A20250618011797</a:t>
            </a:r>
            <a:endParaRPr lang="en-US" altLang="zh-CN" sz="1600">
              <a:solidFill>
                <a:schemeClr val="accent1">
                  <a:lumMod val="75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2" name="文本框 11"/>
          <p:cNvSpPr txBox="1"/>
          <p:nvPr userDrawn="1"/>
        </p:nvSpPr>
        <p:spPr>
          <a:xfrm>
            <a:off x="1938655" y="4160520"/>
            <a:ext cx="5998210" cy="1322070"/>
          </a:xfrm>
          <a:prstGeom prst="rect">
            <a:avLst/>
          </a:prstGeom>
          <a:noFill/>
        </p:spPr>
        <p:txBody>
          <a:bodyPr wrap="square" rtlCol="0">
            <a:spAutoFit/>
          </a:bodyPr>
          <a:lstStyle/>
          <a:p>
            <a:pPr algn="just" fontAlgn="auto">
              <a:lnSpc>
                <a:spcPct val="125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经传多赢投研总监／软件产品架构师， 北京大学金融系毕业， 从业十余年，坚持以资金推动论为研究核心，形成了以机构思路选股，游资思路跟踪的稳健投资模型。独创双龙战法，机构分析战法等软件经典战法，深受广大用户的喜爱。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2" name="文本框 1"/>
          <p:cNvSpPr txBox="1"/>
          <p:nvPr/>
        </p:nvSpPr>
        <p:spPr>
          <a:xfrm>
            <a:off x="1276350" y="1181735"/>
            <a:ext cx="6313170" cy="2003425"/>
          </a:xfrm>
          <a:prstGeom prst="rect">
            <a:avLst/>
          </a:prstGeom>
          <a:noFill/>
        </p:spPr>
        <p:txBody>
          <a:bodyPr wrap="square" rtlCol="0">
            <a:noAutofit/>
          </a:bodyPr>
          <a:lstStyle/>
          <a:p>
            <a:pPr algn="l">
              <a:lnSpc>
                <a:spcPct val="90000"/>
              </a:lnSpc>
            </a:pPr>
            <a:r>
              <a:rPr lang="zh-CN" sz="7200" dirty="0" smtClean="0">
                <a:solidFill>
                  <a:schemeClr val="bg1"/>
                </a:solidFill>
                <a:latin typeface="思源黑体 CN Bold" panose="020B0800000000000000" charset="-122"/>
                <a:ea typeface="思源黑体 CN Bold" panose="020B0800000000000000" charset="-122"/>
                <a:cs typeface="思源黑体 CN Medium" panose="020B0600000000000000" charset="-122"/>
              </a:rPr>
              <a:t>大盘分析系列</a:t>
            </a:r>
            <a:endParaRPr lang="zh-CN" sz="7200" dirty="0">
              <a:solidFill>
                <a:schemeClr val="bg1"/>
              </a:solidFill>
              <a:latin typeface="思源黑体 CN Bold" panose="020B0800000000000000" charset="-122"/>
              <a:ea typeface="思源黑体 CN Bold" panose="020B0800000000000000" charset="-122"/>
              <a:cs typeface="思源黑体 CN Medium" panose="020B0600000000000000" charset="-122"/>
            </a:endParaRPr>
          </a:p>
        </p:txBody>
      </p:sp>
      <p:sp>
        <p:nvSpPr>
          <p:cNvPr id="3" name="文本框 2"/>
          <p:cNvSpPr txBox="1"/>
          <p:nvPr userDrawn="1"/>
        </p:nvSpPr>
        <p:spPr>
          <a:xfrm>
            <a:off x="1205230" y="3541395"/>
            <a:ext cx="2689225" cy="491490"/>
          </a:xfrm>
          <a:prstGeom prst="rect">
            <a:avLst/>
          </a:prstGeom>
          <a:noFill/>
        </p:spPr>
        <p:txBody>
          <a:bodyPr wrap="square" rtlCol="0">
            <a:spAutoFit/>
          </a:bodyPr>
          <a:lstStyle/>
          <a:p>
            <a:r>
              <a:rPr lang="en-US" sz="2600" dirty="0" smtClean="0">
                <a:solidFill>
                  <a:srgbClr val="915C09"/>
                </a:solidFill>
                <a:latin typeface="思源黑体 CN Medium" panose="020B0600000000000000" charset="-122"/>
                <a:ea typeface="思源黑体 CN Medium" panose="020B0600000000000000" charset="-122"/>
                <a:sym typeface="+mn-ea"/>
              </a:rPr>
              <a:t>04</a:t>
            </a:r>
            <a:r>
              <a:rPr sz="2600" dirty="0" smtClean="0">
                <a:solidFill>
                  <a:srgbClr val="915C09"/>
                </a:solidFill>
                <a:latin typeface="思源黑体 CN Medium" panose="020B0600000000000000" charset="-122"/>
                <a:ea typeface="思源黑体 CN Medium" panose="020B0600000000000000" charset="-122"/>
                <a:sym typeface="+mn-ea"/>
              </a:rPr>
              <a:t>月</a:t>
            </a:r>
            <a:r>
              <a:rPr lang="en-US" sz="2600" dirty="0" smtClean="0">
                <a:solidFill>
                  <a:srgbClr val="915C09"/>
                </a:solidFill>
                <a:latin typeface="思源黑体 CN Medium" panose="020B0600000000000000" charset="-122"/>
                <a:ea typeface="思源黑体 CN Medium" panose="020B0600000000000000" charset="-122"/>
                <a:sym typeface="+mn-ea"/>
              </a:rPr>
              <a:t>16</a:t>
            </a:r>
            <a:r>
              <a:rPr sz="2600" dirty="0" smtClean="0">
                <a:solidFill>
                  <a:srgbClr val="915C09"/>
                </a:solidFill>
                <a:latin typeface="思源黑体 CN Medium" panose="020B0600000000000000" charset="-122"/>
                <a:ea typeface="思源黑体 CN Medium" panose="020B0600000000000000" charset="-122"/>
                <a:sym typeface="+mn-ea"/>
              </a:rPr>
              <a:t>日 </a:t>
            </a:r>
            <a:r>
              <a:rPr lang="en-US" sz="2600" dirty="0">
                <a:solidFill>
                  <a:srgbClr val="915C09"/>
                </a:solidFill>
                <a:latin typeface="思源黑体 CN Medium" panose="020B0600000000000000" charset="-122"/>
                <a:ea typeface="思源黑体 CN Medium" panose="020B0600000000000000" charset="-122"/>
                <a:sym typeface="+mn-ea"/>
              </a:rPr>
              <a:t>20:15</a:t>
            </a:r>
            <a:endParaRPr sz="2600" dirty="0">
              <a:solidFill>
                <a:srgbClr val="915C09"/>
              </a:solidFill>
              <a:latin typeface="思源黑体 CN Medium" panose="020B0600000000000000" charset="-122"/>
              <a:ea typeface="思源黑体 CN Medium" panose="020B0600000000000000" charset="-122"/>
              <a:sym typeface="+mn-ea"/>
            </a:endParaRPr>
          </a:p>
        </p:txBody>
      </p:sp>
      <p:pic>
        <p:nvPicPr>
          <p:cNvPr id="25" name="图片 24" descr="图层 22"/>
          <p:cNvPicPr>
            <a:picLocks noChangeAspect="1"/>
          </p:cNvPicPr>
          <p:nvPr>
            <p:custDataLst>
              <p:tags r:id="rId1"/>
            </p:custDataLst>
          </p:nvPr>
        </p:nvPicPr>
        <p:blipFill>
          <a:blip r:embed="rId2"/>
          <a:stretch>
            <a:fillRect/>
          </a:stretch>
        </p:blipFill>
        <p:spPr>
          <a:xfrm>
            <a:off x="7958455" y="1109980"/>
            <a:ext cx="3730625" cy="467423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a:solidFill>
                  <a:schemeClr val="bg1"/>
                </a:solidFill>
                <a:uFillTx/>
                <a:latin typeface="思源黑体 CN Medium" panose="020B0600000000000000" charset="-122"/>
                <a:ea typeface="思源黑体 CN Medium" panose="020B0600000000000000" charset="-122"/>
                <a:sym typeface="+mn-ea"/>
              </a:rPr>
              <a:t>区域机会与风险识别</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4" name="组合 3"/>
          <p:cNvGrpSpPr/>
          <p:nvPr/>
        </p:nvGrpSpPr>
        <p:grpSpPr>
          <a:xfrm>
            <a:off x="696595" y="737235"/>
            <a:ext cx="10654030" cy="5542915"/>
            <a:chOff x="904009" y="918463"/>
            <a:chExt cx="7335982" cy="3866674"/>
          </a:xfrm>
        </p:grpSpPr>
        <p:pic>
          <p:nvPicPr>
            <p:cNvPr id="5" name="图片 4"/>
            <p:cNvPicPr>
              <a:picLocks noChangeAspect="1"/>
            </p:cNvPicPr>
            <p:nvPr/>
          </p:nvPicPr>
          <p:blipFill>
            <a:blip r:embed="rId1"/>
            <a:stretch>
              <a:fillRect/>
            </a:stretch>
          </p:blipFill>
          <p:spPr>
            <a:xfrm>
              <a:off x="904009" y="918463"/>
              <a:ext cx="7335982" cy="3866674"/>
            </a:xfrm>
            <a:prstGeom prst="rect">
              <a:avLst/>
            </a:prstGeom>
          </p:spPr>
        </p:pic>
        <p:sp>
          <p:nvSpPr>
            <p:cNvPr id="7" name="对话气泡: 圆角矩形 4"/>
            <p:cNvSpPr/>
            <p:nvPr/>
          </p:nvSpPr>
          <p:spPr>
            <a:xfrm>
              <a:off x="1993839" y="1798490"/>
              <a:ext cx="795769" cy="275590"/>
            </a:xfrm>
            <a:prstGeom prst="wedgeRoundRectCallout">
              <a:avLst>
                <a:gd name="adj1" fmla="val 48366"/>
                <a:gd name="adj2" fmla="val 125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短线区域</a:t>
              </a:r>
              <a:endParaRPr lang="zh-CN" altLang="en-US" sz="1050" dirty="0"/>
            </a:p>
          </p:txBody>
        </p:sp>
        <p:sp>
          <p:nvSpPr>
            <p:cNvPr id="11" name="对话气泡: 圆角矩形 5"/>
            <p:cNvSpPr/>
            <p:nvPr/>
          </p:nvSpPr>
          <p:spPr>
            <a:xfrm>
              <a:off x="3049206" y="1368043"/>
              <a:ext cx="795769" cy="275590"/>
            </a:xfrm>
            <a:prstGeom prst="wedgeRoundRectCallout">
              <a:avLst>
                <a:gd name="adj1" fmla="val 48366"/>
                <a:gd name="adj2" fmla="val 125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中线区域</a:t>
              </a:r>
              <a:endParaRPr lang="zh-CN" altLang="en-US" sz="1050" dirty="0"/>
            </a:p>
          </p:txBody>
        </p:sp>
        <p:sp>
          <p:nvSpPr>
            <p:cNvPr id="12" name="对话气泡: 圆角矩形 6"/>
            <p:cNvSpPr/>
            <p:nvPr/>
          </p:nvSpPr>
          <p:spPr>
            <a:xfrm>
              <a:off x="4648200" y="1437562"/>
              <a:ext cx="795769" cy="275590"/>
            </a:xfrm>
            <a:prstGeom prst="wedgeRoundRectCallout">
              <a:avLst>
                <a:gd name="adj1" fmla="val -68457"/>
                <a:gd name="adj2" fmla="val 5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系统性风险区域</a:t>
              </a:r>
              <a:endParaRPr lang="zh-CN" altLang="en-US" sz="1050" dirty="0"/>
            </a:p>
          </p:txBody>
        </p:sp>
        <p:sp>
          <p:nvSpPr>
            <p:cNvPr id="24" name="对话气泡: 圆角矩形 7"/>
            <p:cNvSpPr/>
            <p:nvPr/>
          </p:nvSpPr>
          <p:spPr>
            <a:xfrm>
              <a:off x="5571345" y="1994503"/>
              <a:ext cx="795769" cy="275590"/>
            </a:xfrm>
            <a:prstGeom prst="wedgeRoundRectCallout">
              <a:avLst>
                <a:gd name="adj1" fmla="val -68457"/>
                <a:gd name="adj2" fmla="val 50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风险区域</a:t>
              </a:r>
              <a:endParaRPr lang="zh-CN" altLang="en-US" sz="1050" dirty="0"/>
            </a:p>
          </p:txBody>
        </p:sp>
        <p:sp>
          <p:nvSpPr>
            <p:cNvPr id="25" name="对话气泡: 圆角矩形 8"/>
            <p:cNvSpPr/>
            <p:nvPr/>
          </p:nvSpPr>
          <p:spPr>
            <a:xfrm>
              <a:off x="4385997" y="2714005"/>
              <a:ext cx="795769" cy="275590"/>
            </a:xfrm>
            <a:prstGeom prst="wedgeRoundRectCallout">
              <a:avLst>
                <a:gd name="adj1" fmla="val 39748"/>
                <a:gd name="adj2" fmla="val -1126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超跌区域</a:t>
              </a:r>
              <a:endParaRPr lang="zh-CN" altLang="en-US" sz="1050" dirty="0"/>
            </a:p>
          </p:txBody>
        </p:sp>
        <p:sp>
          <p:nvSpPr>
            <p:cNvPr id="26" name="文本框 25"/>
            <p:cNvSpPr txBox="1"/>
            <p:nvPr/>
          </p:nvSpPr>
          <p:spPr>
            <a:xfrm>
              <a:off x="5026803" y="3569000"/>
              <a:ext cx="2613366" cy="815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sz="1400" dirty="0">
                  <a:solidFill>
                    <a:schemeClr val="bg1"/>
                  </a:solidFill>
                </a:rPr>
                <a:t>风险区域：市场整体风险大于机会。</a:t>
              </a:r>
              <a:endParaRPr lang="en-US" altLang="zh-CN" sz="1400" dirty="0">
                <a:solidFill>
                  <a:schemeClr val="bg1"/>
                </a:solidFill>
              </a:endParaRPr>
            </a:p>
            <a:p>
              <a:r>
                <a:rPr lang="zh-CN" altLang="en-US" sz="1400" dirty="0">
                  <a:solidFill>
                    <a:schemeClr val="bg1"/>
                  </a:solidFill>
                </a:rPr>
                <a:t>短线区域：跟踪短线上涨的股票。</a:t>
              </a:r>
              <a:endParaRPr lang="en-US" altLang="zh-CN" sz="1400" dirty="0">
                <a:solidFill>
                  <a:schemeClr val="bg1"/>
                </a:solidFill>
              </a:endParaRPr>
            </a:p>
            <a:p>
              <a:r>
                <a:rPr lang="zh-CN" altLang="en-US" sz="1400" dirty="0">
                  <a:solidFill>
                    <a:schemeClr val="bg1"/>
                  </a:solidFill>
                </a:rPr>
                <a:t>中线区域：跟踪中线上涨的股票短线机会。</a:t>
              </a:r>
              <a:endParaRPr lang="en-US" altLang="zh-CN" sz="1400" dirty="0">
                <a:solidFill>
                  <a:schemeClr val="bg1"/>
                </a:solidFill>
              </a:endParaRPr>
            </a:p>
            <a:p>
              <a:r>
                <a:rPr lang="zh-CN" altLang="en-US" sz="1400" dirty="0">
                  <a:solidFill>
                    <a:schemeClr val="bg1"/>
                  </a:solidFill>
                </a:rPr>
                <a:t>超跌区域：市场整体进入超跌随时反弹区域。</a:t>
              </a:r>
              <a:endParaRPr lang="en-US" altLang="zh-CN" sz="1400" dirty="0">
                <a:solidFill>
                  <a:schemeClr val="bg1"/>
                </a:solidFill>
              </a:endParaRPr>
            </a:p>
            <a:p>
              <a:r>
                <a:rPr lang="zh-CN" altLang="en-US" sz="1400" dirty="0">
                  <a:solidFill>
                    <a:schemeClr val="bg1"/>
                  </a:solidFill>
                </a:rPr>
                <a:t>系统性风险：资金大量逃离，风险将至。</a:t>
              </a:r>
              <a:endParaRPr lang="zh-CN" altLang="en-US" sz="1400" dirty="0">
                <a:solidFill>
                  <a:schemeClr val="bg1"/>
                </a:solidFill>
              </a:endParaRPr>
            </a:p>
          </p:txBody>
        </p:sp>
      </p:gr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3</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牛线熊线，趋势波段</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牛熊线的趋势应用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3" name="组合 2"/>
          <p:cNvGrpSpPr/>
          <p:nvPr/>
        </p:nvGrpSpPr>
        <p:grpSpPr>
          <a:xfrm>
            <a:off x="1087590" y="919052"/>
            <a:ext cx="10016819" cy="4291303"/>
            <a:chOff x="34925" y="1746250"/>
            <a:chExt cx="9051925" cy="3914775"/>
          </a:xfrm>
        </p:grpSpPr>
        <p:pic>
          <p:nvPicPr>
            <p:cNvPr id="4" name="Picture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 y="1746250"/>
              <a:ext cx="90297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reeform 21"/>
            <p:cNvSpPr/>
            <p:nvPr/>
          </p:nvSpPr>
          <p:spPr bwMode="auto">
            <a:xfrm>
              <a:off x="34925" y="2239963"/>
              <a:ext cx="8569325" cy="3287712"/>
            </a:xfrm>
            <a:custGeom>
              <a:avLst/>
              <a:gdLst>
                <a:gd name="T0" fmla="*/ 0 w 5398"/>
                <a:gd name="T1" fmla="*/ 2147483646 h 2071"/>
                <a:gd name="T2" fmla="*/ 2147483646 w 5398"/>
                <a:gd name="T3" fmla="*/ 2147483646 h 2071"/>
                <a:gd name="T4" fmla="*/ 2147483646 w 5398"/>
                <a:gd name="T5" fmla="*/ 2147483646 h 2071"/>
                <a:gd name="T6" fmla="*/ 2147483646 w 5398"/>
                <a:gd name="T7" fmla="*/ 2147483646 h 2071"/>
                <a:gd name="T8" fmla="*/ 2147483646 w 5398"/>
                <a:gd name="T9" fmla="*/ 2147483646 h 2071"/>
                <a:gd name="T10" fmla="*/ 2147483646 w 5398"/>
                <a:gd name="T11" fmla="*/ 2147483646 h 2071"/>
                <a:gd name="T12" fmla="*/ 2147483646 w 5398"/>
                <a:gd name="T13" fmla="*/ 2147483646 h 2071"/>
                <a:gd name="T14" fmla="*/ 2147483646 w 5398"/>
                <a:gd name="T15" fmla="*/ 2147483646 h 2071"/>
                <a:gd name="T16" fmla="*/ 2147483646 w 5398"/>
                <a:gd name="T17" fmla="*/ 2147483646 h 2071"/>
                <a:gd name="T18" fmla="*/ 2147483646 w 5398"/>
                <a:gd name="T19" fmla="*/ 2147483646 h 2071"/>
                <a:gd name="T20" fmla="*/ 2147483646 w 5398"/>
                <a:gd name="T21" fmla="*/ 2147483646 h 2071"/>
                <a:gd name="T22" fmla="*/ 2147483646 w 5398"/>
                <a:gd name="T23" fmla="*/ 2147483646 h 2071"/>
                <a:gd name="T24" fmla="*/ 2147483646 w 5398"/>
                <a:gd name="T25" fmla="*/ 2147483646 h 2071"/>
                <a:gd name="T26" fmla="*/ 2147483646 w 5398"/>
                <a:gd name="T27" fmla="*/ 2147483646 h 2071"/>
                <a:gd name="T28" fmla="*/ 2147483646 w 5398"/>
                <a:gd name="T29" fmla="*/ 2147483646 h 2071"/>
                <a:gd name="T30" fmla="*/ 2147483646 w 5398"/>
                <a:gd name="T31" fmla="*/ 2147483646 h 2071"/>
                <a:gd name="T32" fmla="*/ 2147483646 w 5398"/>
                <a:gd name="T33" fmla="*/ 2147483646 h 2071"/>
                <a:gd name="T34" fmla="*/ 2147483646 w 5398"/>
                <a:gd name="T35" fmla="*/ 2147483646 h 2071"/>
                <a:gd name="T36" fmla="*/ 2147483646 w 5398"/>
                <a:gd name="T37" fmla="*/ 2147483646 h 2071"/>
                <a:gd name="T38" fmla="*/ 2147483646 w 5398"/>
                <a:gd name="T39" fmla="*/ 2147483646 h 2071"/>
                <a:gd name="T40" fmla="*/ 2147483646 w 5398"/>
                <a:gd name="T41" fmla="*/ 2147483646 h 2071"/>
                <a:gd name="T42" fmla="*/ 2147483646 w 5398"/>
                <a:gd name="T43" fmla="*/ 2147483646 h 20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98" h="2071">
                  <a:moveTo>
                    <a:pt x="0" y="1149"/>
                  </a:moveTo>
                  <a:cubicBezTo>
                    <a:pt x="72" y="1046"/>
                    <a:pt x="144" y="944"/>
                    <a:pt x="182" y="967"/>
                  </a:cubicBezTo>
                  <a:cubicBezTo>
                    <a:pt x="220" y="990"/>
                    <a:pt x="174" y="1292"/>
                    <a:pt x="227" y="1285"/>
                  </a:cubicBezTo>
                  <a:cubicBezTo>
                    <a:pt x="280" y="1278"/>
                    <a:pt x="439" y="952"/>
                    <a:pt x="499" y="922"/>
                  </a:cubicBezTo>
                  <a:cubicBezTo>
                    <a:pt x="559" y="892"/>
                    <a:pt x="560" y="1080"/>
                    <a:pt x="590" y="1103"/>
                  </a:cubicBezTo>
                  <a:cubicBezTo>
                    <a:pt x="620" y="1126"/>
                    <a:pt x="613" y="914"/>
                    <a:pt x="681" y="1058"/>
                  </a:cubicBezTo>
                  <a:cubicBezTo>
                    <a:pt x="749" y="1202"/>
                    <a:pt x="892" y="1889"/>
                    <a:pt x="998" y="1965"/>
                  </a:cubicBezTo>
                  <a:cubicBezTo>
                    <a:pt x="1104" y="2041"/>
                    <a:pt x="1233" y="1504"/>
                    <a:pt x="1316" y="1512"/>
                  </a:cubicBezTo>
                  <a:cubicBezTo>
                    <a:pt x="1399" y="1520"/>
                    <a:pt x="1361" y="2071"/>
                    <a:pt x="1497" y="2011"/>
                  </a:cubicBezTo>
                  <a:cubicBezTo>
                    <a:pt x="1633" y="1951"/>
                    <a:pt x="1958" y="1194"/>
                    <a:pt x="2132" y="1149"/>
                  </a:cubicBezTo>
                  <a:cubicBezTo>
                    <a:pt x="2306" y="1104"/>
                    <a:pt x="2366" y="1761"/>
                    <a:pt x="2540" y="1738"/>
                  </a:cubicBezTo>
                  <a:cubicBezTo>
                    <a:pt x="2714" y="1715"/>
                    <a:pt x="3025" y="1096"/>
                    <a:pt x="3176" y="1013"/>
                  </a:cubicBezTo>
                  <a:cubicBezTo>
                    <a:pt x="3327" y="930"/>
                    <a:pt x="3350" y="1301"/>
                    <a:pt x="3448" y="1240"/>
                  </a:cubicBezTo>
                  <a:cubicBezTo>
                    <a:pt x="3546" y="1179"/>
                    <a:pt x="3682" y="748"/>
                    <a:pt x="3765" y="650"/>
                  </a:cubicBezTo>
                  <a:cubicBezTo>
                    <a:pt x="3848" y="552"/>
                    <a:pt x="3856" y="733"/>
                    <a:pt x="3947" y="650"/>
                  </a:cubicBezTo>
                  <a:cubicBezTo>
                    <a:pt x="4038" y="567"/>
                    <a:pt x="4227" y="166"/>
                    <a:pt x="4310" y="151"/>
                  </a:cubicBezTo>
                  <a:cubicBezTo>
                    <a:pt x="4393" y="136"/>
                    <a:pt x="4378" y="574"/>
                    <a:pt x="4446" y="559"/>
                  </a:cubicBezTo>
                  <a:cubicBezTo>
                    <a:pt x="4514" y="544"/>
                    <a:pt x="4635" y="120"/>
                    <a:pt x="4718" y="60"/>
                  </a:cubicBezTo>
                  <a:cubicBezTo>
                    <a:pt x="4801" y="0"/>
                    <a:pt x="4870" y="188"/>
                    <a:pt x="4945" y="196"/>
                  </a:cubicBezTo>
                  <a:cubicBezTo>
                    <a:pt x="5020" y="204"/>
                    <a:pt x="5118" y="61"/>
                    <a:pt x="5171" y="106"/>
                  </a:cubicBezTo>
                  <a:cubicBezTo>
                    <a:pt x="5224" y="151"/>
                    <a:pt x="5224" y="385"/>
                    <a:pt x="5262" y="468"/>
                  </a:cubicBezTo>
                  <a:cubicBezTo>
                    <a:pt x="5300" y="551"/>
                    <a:pt x="5375" y="581"/>
                    <a:pt x="5398" y="604"/>
                  </a:cubicBezTo>
                </a:path>
              </a:pathLst>
            </a:custGeom>
            <a:noFill/>
            <a:ln w="60325" cmpd="sng">
              <a:solidFill>
                <a:schemeClr val="bg1"/>
              </a:solidFill>
              <a:rou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27" name="AutoShape 22"/>
            <p:cNvSpPr>
              <a:spLocks noChangeArrowheads="1"/>
            </p:cNvSpPr>
            <p:nvPr/>
          </p:nvSpPr>
          <p:spPr bwMode="auto">
            <a:xfrm>
              <a:off x="611188" y="2767013"/>
              <a:ext cx="720725" cy="360362"/>
            </a:xfrm>
            <a:prstGeom prst="wedgeRoundRectCallout">
              <a:avLst>
                <a:gd name="adj1" fmla="val -11231"/>
                <a:gd name="adj2" fmla="val 214319"/>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8" name="AutoShape 23"/>
            <p:cNvSpPr>
              <a:spLocks noChangeArrowheads="1"/>
            </p:cNvSpPr>
            <p:nvPr/>
          </p:nvSpPr>
          <p:spPr bwMode="auto">
            <a:xfrm>
              <a:off x="1331913" y="3127375"/>
              <a:ext cx="720725" cy="360363"/>
            </a:xfrm>
            <a:prstGeom prst="wedgeRoundRectCallout">
              <a:avLst>
                <a:gd name="adj1" fmla="val -74671"/>
                <a:gd name="adj2" fmla="val 168500"/>
                <a:gd name="adj3" fmla="val 16667"/>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latin typeface="微软雅黑" panose="020B0503020204020204" pitchFamily="34" charset="-122"/>
                  <a:ea typeface="微软雅黑" panose="020B0503020204020204" pitchFamily="34" charset="-122"/>
                </a:rPr>
                <a:t>破位</a:t>
              </a:r>
              <a:endParaRPr lang="zh-CN" altLang="en-US" sz="1400">
                <a:latin typeface="微软雅黑" panose="020B0503020204020204" pitchFamily="34" charset="-122"/>
                <a:ea typeface="微软雅黑" panose="020B0503020204020204" pitchFamily="34" charset="-122"/>
              </a:endParaRPr>
            </a:p>
          </p:txBody>
        </p:sp>
        <p:sp>
          <p:nvSpPr>
            <p:cNvPr id="29" name="AutoShape 25"/>
            <p:cNvSpPr>
              <a:spLocks noChangeArrowheads="1"/>
            </p:cNvSpPr>
            <p:nvPr/>
          </p:nvSpPr>
          <p:spPr bwMode="auto">
            <a:xfrm>
              <a:off x="3059113" y="5072063"/>
              <a:ext cx="720725" cy="360362"/>
            </a:xfrm>
            <a:prstGeom prst="wedgeRoundRectCallout">
              <a:avLst>
                <a:gd name="adj1" fmla="val 57491"/>
                <a:gd name="adj2" fmla="val -132380"/>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0" name="AutoShape 26"/>
            <p:cNvSpPr>
              <a:spLocks noChangeArrowheads="1"/>
            </p:cNvSpPr>
            <p:nvPr/>
          </p:nvSpPr>
          <p:spPr bwMode="auto">
            <a:xfrm>
              <a:off x="7812088" y="3632200"/>
              <a:ext cx="720725" cy="360363"/>
            </a:xfrm>
            <a:prstGeom prst="wedgeRoundRectCallout">
              <a:avLst>
                <a:gd name="adj1" fmla="val 49120"/>
                <a:gd name="adj2" fmla="val -136782"/>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1" name="AutoShape 27"/>
            <p:cNvSpPr>
              <a:spLocks noChangeArrowheads="1"/>
            </p:cNvSpPr>
            <p:nvPr/>
          </p:nvSpPr>
          <p:spPr bwMode="auto">
            <a:xfrm>
              <a:off x="6588125" y="1831975"/>
              <a:ext cx="720725" cy="360363"/>
            </a:xfrm>
            <a:prstGeom prst="wedgeRoundRectCallout">
              <a:avLst>
                <a:gd name="adj1" fmla="val 82157"/>
                <a:gd name="adj2" fmla="val 73347"/>
                <a:gd name="adj3" fmla="val 16667"/>
              </a:avLst>
            </a:prstGeom>
            <a:solidFill>
              <a:srgbClr val="333333">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振荡</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2" name="AutoShape 28"/>
            <p:cNvSpPr>
              <a:spLocks noChangeArrowheads="1"/>
            </p:cNvSpPr>
            <p:nvPr/>
          </p:nvSpPr>
          <p:spPr bwMode="auto">
            <a:xfrm>
              <a:off x="2484438" y="3632200"/>
              <a:ext cx="720725" cy="360363"/>
            </a:xfrm>
            <a:prstGeom prst="wedgeRoundRectCallout">
              <a:avLst>
                <a:gd name="adj1" fmla="val -11231"/>
                <a:gd name="adj2" fmla="val 214319"/>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强势</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3" name="AutoShape 29"/>
            <p:cNvSpPr>
              <a:spLocks noChangeArrowheads="1"/>
            </p:cNvSpPr>
            <p:nvPr/>
          </p:nvSpPr>
          <p:spPr bwMode="auto">
            <a:xfrm>
              <a:off x="4356100" y="4999038"/>
              <a:ext cx="720725" cy="360362"/>
            </a:xfrm>
            <a:prstGeom prst="wedgeRoundRectCallout">
              <a:avLst>
                <a:gd name="adj1" fmla="val -77532"/>
                <a:gd name="adj2" fmla="val -82597"/>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4" name="AutoShape 30"/>
            <p:cNvSpPr>
              <a:spLocks noChangeArrowheads="1"/>
            </p:cNvSpPr>
            <p:nvPr/>
          </p:nvSpPr>
          <p:spPr bwMode="auto">
            <a:xfrm>
              <a:off x="395288" y="4927600"/>
              <a:ext cx="720725" cy="360363"/>
            </a:xfrm>
            <a:prstGeom prst="wedgeRoundRectCallout">
              <a:avLst>
                <a:gd name="adj1" fmla="val 79074"/>
                <a:gd name="adj2" fmla="val -126213"/>
                <a:gd name="adj3" fmla="val 16667"/>
              </a:avLst>
            </a:prstGeom>
            <a:solidFill>
              <a:schemeClr val="folHlink">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支撑</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5" name="AutoShape 31"/>
            <p:cNvSpPr>
              <a:spLocks noChangeArrowheads="1"/>
            </p:cNvSpPr>
            <p:nvPr/>
          </p:nvSpPr>
          <p:spPr bwMode="auto">
            <a:xfrm>
              <a:off x="8243888" y="1831975"/>
              <a:ext cx="720725" cy="360363"/>
            </a:xfrm>
            <a:prstGeom prst="wedgeRoundRectCallout">
              <a:avLst>
                <a:gd name="adj1" fmla="val -25773"/>
                <a:gd name="adj2" fmla="val 105065"/>
                <a:gd name="adj3" fmla="val 16667"/>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破位</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6" name="AutoShape 32"/>
            <p:cNvSpPr>
              <a:spLocks noChangeArrowheads="1"/>
            </p:cNvSpPr>
            <p:nvPr/>
          </p:nvSpPr>
          <p:spPr bwMode="auto">
            <a:xfrm>
              <a:off x="5076825" y="2840038"/>
              <a:ext cx="720725" cy="360362"/>
            </a:xfrm>
            <a:prstGeom prst="wedgeRoundRectCallout">
              <a:avLst>
                <a:gd name="adj1" fmla="val 39648"/>
                <a:gd name="adj2" fmla="val 102866"/>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强势</a:t>
              </a:r>
              <a:endParaRPr lang="zh-CN" altLang="en-US" sz="1400">
                <a:solidFill>
                  <a:schemeClr val="bg1"/>
                </a:solidFill>
                <a:latin typeface="微软雅黑" panose="020B0503020204020204" pitchFamily="34" charset="-122"/>
                <a:ea typeface="微软雅黑" panose="020B0503020204020204" pitchFamily="34" charset="-122"/>
              </a:endParaRPr>
            </a:p>
          </p:txBody>
        </p:sp>
        <p:grpSp>
          <p:nvGrpSpPr>
            <p:cNvPr id="37" name="Group 34"/>
            <p:cNvGrpSpPr/>
            <p:nvPr/>
          </p:nvGrpSpPr>
          <p:grpSpPr bwMode="auto">
            <a:xfrm>
              <a:off x="1547813" y="3990975"/>
              <a:ext cx="863600" cy="1081088"/>
              <a:chOff x="975" y="2341"/>
              <a:chExt cx="544" cy="681"/>
            </a:xfrm>
          </p:grpSpPr>
          <p:sp>
            <p:nvSpPr>
              <p:cNvPr id="38" name="AutoShape 24"/>
              <p:cNvSpPr>
                <a:spLocks noChangeArrowheads="1"/>
              </p:cNvSpPr>
              <p:nvPr/>
            </p:nvSpPr>
            <p:spPr bwMode="auto">
              <a:xfrm>
                <a:off x="975" y="2341"/>
                <a:ext cx="454" cy="227"/>
              </a:xfrm>
              <a:prstGeom prst="wedgeRoundRectCallout">
                <a:avLst>
                  <a:gd name="adj1" fmla="val -31278"/>
                  <a:gd name="adj2" fmla="val 194495"/>
                  <a:gd name="adj3" fmla="val 16667"/>
                </a:avLst>
              </a:prstGeom>
              <a:solidFill>
                <a:srgbClr val="00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a:solidFill>
                      <a:schemeClr val="bg1"/>
                    </a:solidFill>
                    <a:latin typeface="微软雅黑" panose="020B0503020204020204" pitchFamily="34" charset="-122"/>
                    <a:ea typeface="微软雅黑" panose="020B0503020204020204" pitchFamily="34" charset="-122"/>
                  </a:rPr>
                  <a:t>超跌</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9" name="Line 33"/>
              <p:cNvSpPr>
                <a:spLocks noChangeShapeType="1"/>
              </p:cNvSpPr>
              <p:nvPr/>
            </p:nvSpPr>
            <p:spPr bwMode="auto">
              <a:xfrm>
                <a:off x="1338" y="2523"/>
                <a:ext cx="181" cy="499"/>
              </a:xfrm>
              <a:prstGeom prst="line">
                <a:avLst/>
              </a:prstGeom>
              <a:noFill/>
              <a:ln w="28575">
                <a:solidFill>
                  <a:srgbClr val="00008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grpSp>
      </p:grpSp>
      <p:sp>
        <p:nvSpPr>
          <p:cNvPr id="40" name="矩形 39"/>
          <p:cNvSpPr/>
          <p:nvPr/>
        </p:nvSpPr>
        <p:spPr>
          <a:xfrm>
            <a:off x="3982158" y="5248021"/>
            <a:ext cx="4572000" cy="1107996"/>
          </a:xfrm>
          <a:prstGeom prst="rect">
            <a:avLst/>
          </a:prstGeom>
        </p:spPr>
        <p:txBody>
          <a:bodyPr>
            <a:spAutoFit/>
          </a:bodyPr>
          <a:lstStyle/>
          <a:p>
            <a:pPr algn="ctr">
              <a:spcBef>
                <a:spcPct val="20000"/>
              </a:spcBef>
            </a:pPr>
            <a:r>
              <a:rPr lang="zh-CN" altLang="en-US" b="1" dirty="0">
                <a:latin typeface="微软雅黑" panose="020B0503020204020204" pitchFamily="34" charset="-122"/>
                <a:ea typeface="微软雅黑" panose="020B0503020204020204" pitchFamily="34" charset="-122"/>
              </a:rPr>
              <a:t>牛线</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以顶点为基础的振荡箱体。</a:t>
            </a:r>
            <a:endParaRPr lang="zh-CN" altLang="en-US" b="1" dirty="0">
              <a:latin typeface="微软雅黑" panose="020B0503020204020204" pitchFamily="34" charset="-122"/>
              <a:ea typeface="微软雅黑" panose="020B0503020204020204" pitchFamily="34" charset="-122"/>
            </a:endParaRPr>
          </a:p>
          <a:p>
            <a:pPr algn="ctr">
              <a:spcBef>
                <a:spcPct val="20000"/>
              </a:spcBef>
            </a:pPr>
            <a:r>
              <a:rPr lang="zh-CN" altLang="en-US" b="1" dirty="0">
                <a:latin typeface="微软雅黑" panose="020B0503020204020204" pitchFamily="34" charset="-122"/>
                <a:ea typeface="微软雅黑" panose="020B0503020204020204" pitchFamily="34" charset="-122"/>
              </a:rPr>
              <a:t>熊线</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以底点为基础的振荡箱体。</a:t>
            </a:r>
            <a:endParaRPr lang="zh-CN" altLang="en-US"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zh-CN" altLang="en-US" sz="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牛线测试压力、熊线测试支撑。</a:t>
            </a:r>
            <a:endParaRPr lang="en-US" altLang="zh-CN"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牛熊线的各种形态</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文本框 3"/>
          <p:cNvSpPr txBox="1"/>
          <p:nvPr/>
        </p:nvSpPr>
        <p:spPr>
          <a:xfrm>
            <a:off x="816131" y="982176"/>
            <a:ext cx="10559738" cy="4893647"/>
          </a:xfrm>
          <a:prstGeom prst="rect">
            <a:avLst/>
          </a:prstGeom>
          <a:noFill/>
        </p:spPr>
        <p:txBody>
          <a:bodyPr wrap="square" rtlCol="0">
            <a:spAutoFit/>
          </a:bodyPr>
          <a:lstStyle/>
          <a:p>
            <a:r>
              <a:rPr lang="zh-CN" altLang="en-US" sz="2400" dirty="0"/>
              <a:t>正常形态：牛线上，熊线下，市场震荡。</a:t>
            </a:r>
            <a:endParaRPr lang="en-US" altLang="zh-CN" sz="2400" dirty="0"/>
          </a:p>
          <a:p>
            <a:endParaRPr lang="en-US" altLang="zh-CN" sz="2400" dirty="0"/>
          </a:p>
          <a:p>
            <a:r>
              <a:rPr lang="zh-CN" altLang="en-US" sz="2400" dirty="0"/>
              <a:t>强势形态：熊线在上，带动箱体向上突破，后续转为牛熊线同步向上。</a:t>
            </a:r>
            <a:endParaRPr lang="en-US" altLang="zh-CN" sz="2400" dirty="0"/>
          </a:p>
          <a:p>
            <a:endParaRPr lang="en-US" altLang="zh-CN" sz="2400" dirty="0"/>
          </a:p>
          <a:p>
            <a:r>
              <a:rPr lang="zh-CN" altLang="en-US" sz="2400" dirty="0"/>
              <a:t>弱势形态：牛线主动跌破熊线，杀跌开始。</a:t>
            </a:r>
            <a:endParaRPr lang="en-US" altLang="zh-CN" sz="2400" dirty="0"/>
          </a:p>
          <a:p>
            <a:endParaRPr lang="en-US" altLang="zh-CN" sz="2400" dirty="0"/>
          </a:p>
          <a:p>
            <a:r>
              <a:rPr lang="zh-CN" altLang="en-US" sz="2400" dirty="0"/>
              <a:t>启动形态：熊线主动上移。资金决定持续度，注意金叉或</a:t>
            </a:r>
            <a:r>
              <a:rPr lang="en-US" altLang="zh-CN" sz="2400" dirty="0"/>
              <a:t>B</a:t>
            </a:r>
            <a:r>
              <a:rPr lang="zh-CN" altLang="en-US" sz="2400" dirty="0"/>
              <a:t>点。</a:t>
            </a:r>
            <a:endParaRPr lang="en-US" altLang="zh-CN" sz="2400" dirty="0"/>
          </a:p>
          <a:p>
            <a:endParaRPr lang="en-US" altLang="zh-CN" sz="2400" dirty="0"/>
          </a:p>
          <a:p>
            <a:r>
              <a:rPr lang="zh-CN" altLang="en-US" sz="2400" dirty="0"/>
              <a:t>风险形态：熊线先上后走平，之后牛线上，注意死叉及</a:t>
            </a:r>
            <a:r>
              <a:rPr lang="en-US" altLang="zh-CN" sz="2400" dirty="0"/>
              <a:t>S</a:t>
            </a:r>
            <a:r>
              <a:rPr lang="zh-CN" altLang="en-US" sz="2400" dirty="0"/>
              <a:t>点。</a:t>
            </a:r>
            <a:endParaRPr lang="en-US" altLang="zh-CN" sz="2400" dirty="0"/>
          </a:p>
          <a:p>
            <a:endParaRPr lang="en-US" altLang="zh-CN" sz="2400" dirty="0"/>
          </a:p>
          <a:p>
            <a:r>
              <a:rPr lang="zh-CN" altLang="en-US" sz="2400" dirty="0"/>
              <a:t>洗盘形态：熊线下移，牛线走平，为洗盘，后期会反弹，。</a:t>
            </a:r>
            <a:endParaRPr lang="en-US" altLang="zh-CN" sz="2400" dirty="0"/>
          </a:p>
          <a:p>
            <a:endParaRPr lang="en-US" altLang="zh-CN" sz="2400" dirty="0"/>
          </a:p>
          <a:p>
            <a:r>
              <a:rPr lang="zh-CN" altLang="en-US" sz="2400" dirty="0"/>
              <a:t>熊线上移是最大机会，牛线下移是最大风险，其余时间短期震荡。</a:t>
            </a:r>
            <a:endParaRPr lang="zh-CN" altLang="en-US" sz="2400"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牛熊线综合使用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5" name="文本框 4"/>
          <p:cNvSpPr txBox="1"/>
          <p:nvPr/>
        </p:nvSpPr>
        <p:spPr>
          <a:xfrm>
            <a:off x="839308" y="579602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熊线首次上移是最大的机会，熊线首次上移之后的第一个金叉是最好的机会</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牛线首次下移是最大的风险，牛线首次下移之后的第一个死叉是最后的机会</a:t>
            </a:r>
            <a:endParaRPr lang="zh-CN" b="1" dirty="0" smtClean="0">
              <a:latin typeface="思源黑体 CN Medium" panose="020B0600000000000000" charset="-122"/>
              <a:ea typeface="思源黑体 CN Medium" panose="020B0600000000000000" charset="-122"/>
              <a:sym typeface="+mn-ea"/>
            </a:endParaRPr>
          </a:p>
        </p:txBody>
      </p:sp>
      <p:pic>
        <p:nvPicPr>
          <p:cNvPr id="7" name="图片 6"/>
          <p:cNvPicPr>
            <a:picLocks noChangeAspect="1"/>
          </p:cNvPicPr>
          <p:nvPr/>
        </p:nvPicPr>
        <p:blipFill>
          <a:blip r:embed="rId1"/>
          <a:stretch>
            <a:fillRect/>
          </a:stretch>
        </p:blipFill>
        <p:spPr>
          <a:xfrm>
            <a:off x="1437640" y="737235"/>
            <a:ext cx="9316720" cy="505904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4</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横向样本，区间战法</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横向统计定战法</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3" name="Rectangle 3"/>
          <p:cNvSpPr>
            <a:spLocks noChangeArrowheads="1"/>
          </p:cNvSpPr>
          <p:nvPr/>
        </p:nvSpPr>
        <p:spPr bwMode="auto">
          <a:xfrm>
            <a:off x="1122297" y="1205292"/>
            <a:ext cx="9947406" cy="149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ct val="20000"/>
              </a:spcBef>
              <a:buClr>
                <a:schemeClr val="accent1"/>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统计学：指数是最好研究大市趋势的指标，不过对于中小投资者来讲，未来大盘一个月以上的方向已经不是我们研究的重点，我们更多是在乎现在有什么样的买入机会，机会的数量是否在增加，我们应该采取什么样的策略来进行操作。</a:t>
            </a: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策略：根据市场短线向上个股的数量和中线向上个股的数量来改变在大市环境中短线和中线的操作策略。</a:t>
            </a: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endParaRPr lang="zh-CN" altLang="en-US" sz="1600" b="1"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None/>
            </a:pPr>
            <a:r>
              <a:rPr lang="zh-CN" altLang="en-US" sz="1200" dirty="0">
                <a:latin typeface="微软雅黑" panose="020B0503020204020204" pitchFamily="34" charset="-122"/>
                <a:ea typeface="微软雅黑" panose="020B0503020204020204" pitchFamily="34" charset="-122"/>
              </a:rPr>
              <a:t>        </a:t>
            </a:r>
            <a:endParaRPr lang="zh-CN" altLang="en-US" sz="12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2697480" y="4679282"/>
            <a:ext cx="6797040" cy="1477328"/>
          </a:xfrm>
          <a:prstGeom prst="rect">
            <a:avLst/>
          </a:prstGeom>
          <a:noFill/>
        </p:spPr>
        <p:txBody>
          <a:bodyPr wrap="square" rtlCol="0">
            <a:spAutoFit/>
          </a:bodyPr>
          <a:lstStyle/>
          <a:p>
            <a:pPr algn="ctr"/>
            <a:r>
              <a:rPr lang="zh-CN" altLang="en-US" b="1" dirty="0"/>
              <a:t>短线上攻：短线个股上涨的机会概率。</a:t>
            </a:r>
            <a:endParaRPr lang="en-US" altLang="zh-CN" b="1" dirty="0"/>
          </a:p>
          <a:p>
            <a:pPr algn="ctr"/>
            <a:r>
              <a:rPr lang="zh-CN" altLang="en-US" b="1" dirty="0"/>
              <a:t>中线上攻：中线强势个股的再次上涨的概率。</a:t>
            </a:r>
            <a:endParaRPr lang="en-US" altLang="zh-CN" b="1" dirty="0"/>
          </a:p>
          <a:p>
            <a:pPr algn="ctr"/>
            <a:r>
              <a:rPr lang="zh-CN" altLang="en-US" b="1" dirty="0"/>
              <a:t>短线超跌：短线极限下跌市场反弹的概率</a:t>
            </a:r>
            <a:endParaRPr lang="en-US" altLang="zh-CN" b="1" dirty="0"/>
          </a:p>
          <a:p>
            <a:pPr algn="ctr"/>
            <a:r>
              <a:rPr lang="zh-CN" altLang="en-US" b="1" dirty="0"/>
              <a:t>短线上攻决定操作方法</a:t>
            </a:r>
            <a:endParaRPr lang="en-US" altLang="zh-CN" b="1" dirty="0"/>
          </a:p>
          <a:p>
            <a:pPr algn="ctr"/>
            <a:r>
              <a:rPr lang="zh-CN" altLang="en-US" b="1" dirty="0"/>
              <a:t>中线上攻决定选股策略</a:t>
            </a:r>
            <a:endParaRPr lang="zh-CN" altLang="en-US" b="1" dirty="0"/>
          </a:p>
        </p:txBody>
      </p:sp>
      <p:pic>
        <p:nvPicPr>
          <p:cNvPr id="26" name="图片 25"/>
          <p:cNvPicPr>
            <a:picLocks noChangeAspect="1"/>
          </p:cNvPicPr>
          <p:nvPr/>
        </p:nvPicPr>
        <p:blipFill>
          <a:blip r:embed="rId1"/>
          <a:stretch>
            <a:fillRect/>
          </a:stretch>
        </p:blipFill>
        <p:spPr>
          <a:xfrm>
            <a:off x="952790" y="2840603"/>
            <a:ext cx="10286420" cy="1699014"/>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短线上攻</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451060" y="1091499"/>
            <a:ext cx="11142843" cy="527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以下）的操作方法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找短线超跌股</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10-30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找上升回档的股票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30-70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找强者恒强的股票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70-90</a:t>
            </a:r>
            <a:r>
              <a:rPr lang="zh-CN" altLang="en-US" sz="2400" dirty="0">
                <a:latin typeface="微软雅黑" panose="020B0503020204020204" pitchFamily="34" charset="-122"/>
                <a:ea typeface="微软雅黑" panose="020B0503020204020204" pitchFamily="34" charset="-122"/>
              </a:rPr>
              <a:t>向上）的操作方法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       积极追涨短线快速操作</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短线上攻低位（</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以上）的操作方法</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随时出现短线调整，</a:t>
            </a:r>
            <a:r>
              <a:rPr lang="en-US" altLang="zh-CN" sz="1600" b="1" dirty="0">
                <a:latin typeface="微软雅黑" panose="020B0503020204020204" pitchFamily="34" charset="-122"/>
                <a:ea typeface="微软雅黑" panose="020B0503020204020204" pitchFamily="34" charset="-122"/>
              </a:rPr>
              <a:t>T+1</a:t>
            </a:r>
            <a:r>
              <a:rPr lang="zh-CN" altLang="en-US" sz="1600" b="1" dirty="0">
                <a:latin typeface="微软雅黑" panose="020B0503020204020204" pitchFamily="34" charset="-122"/>
                <a:ea typeface="微软雅黑" panose="020B0503020204020204" pitchFamily="34" charset="-122"/>
              </a:rPr>
              <a:t>操作。</a:t>
            </a:r>
            <a:endParaRPr lang="en-US" altLang="zh-CN" sz="1600" b="1"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0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当短线上攻向下时，应观望，在大盘调整中买入强势股或等待大盘支撑位。</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中线上攻</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468312" y="945738"/>
            <a:ext cx="11194601" cy="541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以下）的选股策略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进入底部区域，等待群体超跌寻找受伤主力。</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10-30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底部上升，个股进行建仓阶段，找新建仓的个股。</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30-70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进入牛市阶段，寻找主力已经控盘的股票。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70-90</a:t>
            </a:r>
            <a:r>
              <a:rPr lang="zh-CN" altLang="en-US" sz="2400" dirty="0">
                <a:latin typeface="微软雅黑" panose="020B0503020204020204" pitchFamily="34" charset="-122"/>
                <a:ea typeface="微软雅黑" panose="020B0503020204020204" pitchFamily="34" charset="-122"/>
              </a:rPr>
              <a:t>向上）的选股策略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进入牛市后期阶段，寻找主力快速拉升的股票。</a:t>
            </a:r>
            <a:endParaRPr lang="en-US" altLang="zh-CN" b="1" dirty="0">
              <a:latin typeface="微软雅黑" panose="020B0503020204020204" pitchFamily="34" charset="-122"/>
              <a:ea typeface="微软雅黑" panose="020B0503020204020204" pitchFamily="34" charset="-122"/>
            </a:endParaRPr>
          </a:p>
          <a:p>
            <a:pPr marL="0" indent="0" algn="ctr">
              <a:lnSpc>
                <a:spcPct val="110000"/>
              </a:lnSpc>
              <a:spcBef>
                <a:spcPct val="20000"/>
              </a:spcBef>
            </a:pPr>
            <a:r>
              <a:rPr lang="zh-CN" altLang="en-US" sz="2400" dirty="0">
                <a:latin typeface="微软雅黑" panose="020B0503020204020204" pitchFamily="34" charset="-122"/>
                <a:ea typeface="微软雅黑" panose="020B0503020204020204" pitchFamily="34" charset="-122"/>
              </a:rPr>
              <a:t>中线上攻低位（</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以上）的选股策略</a:t>
            </a:r>
            <a:endParaRPr lang="zh-CN" altLang="en-US" sz="24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rPr>
              <a:t>顶部区域，或泡沫上涨区域，找补涨类个股。</a:t>
            </a:r>
            <a:endParaRPr lang="zh-CN" altLang="en-US" b="1"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algn="ctr">
              <a:lnSpc>
                <a:spcPct val="110000"/>
              </a:lnSpc>
              <a:spcBef>
                <a:spcPct val="20000"/>
              </a:spcBef>
              <a:buFont typeface="Wingdings" panose="05000000000000000000" pitchFamily="2" charset="2"/>
              <a:buNone/>
            </a:pPr>
            <a:r>
              <a:rPr lang="zh-CN" altLang="en-US" sz="2400" b="1" dirty="0">
                <a:latin typeface="微软雅黑" panose="020B0503020204020204" pitchFamily="34" charset="-122"/>
                <a:ea typeface="微软雅黑" panose="020B0503020204020204" pitchFamily="34" charset="-122"/>
              </a:rPr>
              <a:t>注意事项：</a:t>
            </a:r>
            <a:r>
              <a:rPr lang="zh-CN" altLang="en-US" b="1" dirty="0">
                <a:latin typeface="微软雅黑" panose="020B0503020204020204" pitchFamily="34" charset="-122"/>
                <a:ea typeface="微软雅黑" panose="020B0503020204020204" pitchFamily="34" charset="-122"/>
              </a:rPr>
              <a:t>当中线上攻向下时，应观望或短线操作，等待大盘重要支撑位出现。</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短线超跌</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Rectangle 3"/>
          <p:cNvSpPr txBox="1">
            <a:spLocks noChangeArrowheads="1"/>
          </p:cNvSpPr>
          <p:nvPr/>
        </p:nvSpPr>
        <p:spPr bwMode="auto">
          <a:xfrm>
            <a:off x="1992312" y="1276902"/>
            <a:ext cx="8207375" cy="36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15</a:t>
            </a:r>
            <a:r>
              <a:rPr lang="zh-CN" altLang="en-US" sz="2400" b="1" dirty="0">
                <a:latin typeface="微软雅黑" panose="020B0503020204020204" pitchFamily="34" charset="-122"/>
                <a:ea typeface="微软雅黑" panose="020B0503020204020204" pitchFamily="34" charset="-122"/>
              </a:rPr>
              <a:t>以下的应用策略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正常超跌状态，抓上升回档行情。</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15-30%</a:t>
            </a:r>
            <a:r>
              <a:rPr lang="zh-CN" altLang="en-US" sz="2400" b="1" dirty="0">
                <a:latin typeface="微软雅黑" panose="020B0503020204020204" pitchFamily="34" charset="-122"/>
                <a:ea typeface="微软雅黑" panose="020B0503020204020204" pitchFamily="34" charset="-122"/>
              </a:rPr>
              <a:t>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牛市中级调整，但在反弹后会有二次探底，抓受伤主力。</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30-50</a:t>
            </a:r>
            <a:r>
              <a:rPr lang="zh-CN" altLang="en-US" sz="2400" b="1" dirty="0">
                <a:latin typeface="微软雅黑" panose="020B0503020204020204" pitchFamily="34" charset="-122"/>
                <a:ea typeface="微软雅黑" panose="020B0503020204020204" pitchFamily="34" charset="-122"/>
              </a:rPr>
              <a:t>以上的应用策略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群体超跌反弹，市场将形成一波以跌幅较大个股为主流的上涨行情。</a:t>
            </a:r>
            <a:endParaRPr lang="en-US" altLang="zh-CN"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endParaRPr lang="en-US" altLang="zh-CN" sz="1600" b="1" dirty="0">
              <a:latin typeface="微软雅黑" panose="020B0503020204020204" pitchFamily="34" charset="-122"/>
              <a:ea typeface="微软雅黑" panose="020B0503020204020204" pitchFamily="34" charset="-122"/>
            </a:endParaRPr>
          </a:p>
          <a:p>
            <a:pPr marL="0" indent="0" algn="ctr">
              <a:spcBef>
                <a:spcPct val="20000"/>
              </a:spcBef>
            </a:pPr>
            <a:r>
              <a:rPr lang="zh-CN" altLang="en-US" sz="2400" b="1" dirty="0">
                <a:latin typeface="微软雅黑" panose="020B0503020204020204" pitchFamily="34" charset="-122"/>
                <a:ea typeface="微软雅黑" panose="020B0503020204020204" pitchFamily="34" charset="-122"/>
              </a:rPr>
              <a:t>短线超跌</a:t>
            </a:r>
            <a:r>
              <a:rPr lang="en-US" altLang="zh-CN" sz="2400" b="1" dirty="0">
                <a:latin typeface="微软雅黑" panose="020B0503020204020204" pitchFamily="34" charset="-122"/>
                <a:ea typeface="微软雅黑" panose="020B0503020204020204" pitchFamily="34" charset="-122"/>
              </a:rPr>
              <a:t>50%</a:t>
            </a:r>
            <a:r>
              <a:rPr lang="zh-CN" altLang="en-US" sz="2400" b="1" dirty="0">
                <a:latin typeface="微软雅黑" panose="020B0503020204020204" pitchFamily="34" charset="-122"/>
                <a:ea typeface="微软雅黑" panose="020B0503020204020204" pitchFamily="34" charset="-122"/>
              </a:rPr>
              <a:t>以上应用策略</a:t>
            </a:r>
            <a:endParaRPr lang="zh-CN" altLang="en-US" sz="24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1600" b="1" dirty="0">
                <a:latin typeface="微软雅黑" panose="020B0503020204020204" pitchFamily="34" charset="-122"/>
                <a:ea typeface="微软雅黑" panose="020B0503020204020204" pitchFamily="34" charset="-122"/>
              </a:rPr>
              <a:t>   熊市、超跌反弹。</a:t>
            </a:r>
            <a:endParaRPr lang="zh-CN" altLang="en-US" sz="16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zh-CN" altLang="en-US" sz="2000" b="1" dirty="0">
                <a:latin typeface="微软雅黑" panose="020B0503020204020204" pitchFamily="34" charset="-122"/>
                <a:ea typeface="微软雅黑" panose="020B0503020204020204" pitchFamily="34" charset="-122"/>
              </a:rPr>
              <a:t>   </a:t>
            </a:r>
            <a:endParaRPr lang="en-US" altLang="zh-CN" sz="2000" b="1" dirty="0">
              <a:latin typeface="微软雅黑" panose="020B0503020204020204" pitchFamily="34" charset="-122"/>
              <a:ea typeface="微软雅黑" panose="020B0503020204020204" pitchFamily="34" charset="-122"/>
            </a:endParaRPr>
          </a:p>
          <a:p>
            <a:pPr algn="ctr">
              <a:spcBef>
                <a:spcPct val="20000"/>
              </a:spcBef>
              <a:buFont typeface="Wingdings" panose="05000000000000000000" pitchFamily="2" charset="2"/>
              <a:buNone/>
            </a:pP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注意事项：</a:t>
            </a:r>
            <a:r>
              <a:rPr lang="zh-CN" altLang="en-US" sz="1600" b="1" dirty="0">
                <a:latin typeface="微软雅黑" panose="020B0503020204020204" pitchFamily="34" charset="-122"/>
                <a:ea typeface="微软雅黑" panose="020B0503020204020204" pitchFamily="34" charset="-122"/>
              </a:rPr>
              <a:t>短线超跌大部分时间处于</a:t>
            </a:r>
            <a:r>
              <a:rPr lang="en-US" altLang="zh-CN" sz="1600" b="1" dirty="0">
                <a:latin typeface="微软雅黑" panose="020B0503020204020204" pitchFamily="34" charset="-122"/>
                <a:ea typeface="微软雅黑" panose="020B0503020204020204" pitchFamily="34" charset="-122"/>
              </a:rPr>
              <a:t>0</a:t>
            </a:r>
            <a:r>
              <a:rPr lang="zh-CN" altLang="en-US" sz="1600" b="1" dirty="0">
                <a:latin typeface="微软雅黑" panose="020B0503020204020204" pitchFamily="34" charset="-122"/>
                <a:ea typeface="微软雅黑" panose="020B0503020204020204" pitchFamily="34" charset="-122"/>
              </a:rPr>
              <a:t>的位置。</a:t>
            </a:r>
            <a:endParaRPr lang="zh-CN" altLang="en-US" sz="1600"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组 25"/>
          <p:cNvPicPr>
            <a:picLocks noChangeAspect="1"/>
          </p:cNvPicPr>
          <p:nvPr>
            <p:custDataLst>
              <p:tags r:id="rId1"/>
            </p:custDataLst>
          </p:nvPr>
        </p:nvPicPr>
        <p:blipFill>
          <a:blip r:embed="rId2"/>
          <a:stretch>
            <a:fillRect/>
          </a:stretch>
        </p:blipFill>
        <p:spPr>
          <a:xfrm>
            <a:off x="3324225" y="1081405"/>
            <a:ext cx="6927850" cy="714375"/>
          </a:xfrm>
          <a:prstGeom prst="rect">
            <a:avLst/>
          </a:prstGeom>
        </p:spPr>
      </p:pic>
      <p:pic>
        <p:nvPicPr>
          <p:cNvPr id="36" name="图片 35" descr="组 25"/>
          <p:cNvPicPr>
            <a:picLocks noChangeAspect="1"/>
          </p:cNvPicPr>
          <p:nvPr>
            <p:custDataLst>
              <p:tags r:id="rId3"/>
            </p:custDataLst>
          </p:nvPr>
        </p:nvPicPr>
        <p:blipFill>
          <a:blip r:embed="rId2"/>
          <a:stretch>
            <a:fillRect/>
          </a:stretch>
        </p:blipFill>
        <p:spPr>
          <a:xfrm>
            <a:off x="4010025" y="1965960"/>
            <a:ext cx="6927850" cy="714375"/>
          </a:xfrm>
          <a:prstGeom prst="rect">
            <a:avLst/>
          </a:prstGeom>
        </p:spPr>
      </p:pic>
      <p:pic>
        <p:nvPicPr>
          <p:cNvPr id="37" name="图片 36" descr="组 25"/>
          <p:cNvPicPr>
            <a:picLocks noChangeAspect="1"/>
          </p:cNvPicPr>
          <p:nvPr>
            <p:custDataLst>
              <p:tags r:id="rId4"/>
            </p:custDataLst>
          </p:nvPr>
        </p:nvPicPr>
        <p:blipFill>
          <a:blip r:embed="rId2"/>
          <a:stretch>
            <a:fillRect/>
          </a:stretch>
        </p:blipFill>
        <p:spPr>
          <a:xfrm>
            <a:off x="3324225" y="2850515"/>
            <a:ext cx="6927850" cy="714375"/>
          </a:xfrm>
          <a:prstGeom prst="rect">
            <a:avLst/>
          </a:prstGeom>
        </p:spPr>
      </p:pic>
      <p:pic>
        <p:nvPicPr>
          <p:cNvPr id="38" name="图片 37" descr="组 25"/>
          <p:cNvPicPr>
            <a:picLocks noChangeAspect="1"/>
          </p:cNvPicPr>
          <p:nvPr>
            <p:custDataLst>
              <p:tags r:id="rId5"/>
            </p:custDataLst>
          </p:nvPr>
        </p:nvPicPr>
        <p:blipFill>
          <a:blip r:embed="rId2"/>
          <a:stretch>
            <a:fillRect/>
          </a:stretch>
        </p:blipFill>
        <p:spPr>
          <a:xfrm>
            <a:off x="4010025" y="3735070"/>
            <a:ext cx="6927850" cy="714375"/>
          </a:xfrm>
          <a:prstGeom prst="rect">
            <a:avLst/>
          </a:prstGeom>
        </p:spPr>
      </p:pic>
      <p:pic>
        <p:nvPicPr>
          <p:cNvPr id="39" name="图片 38" descr="组 25"/>
          <p:cNvPicPr>
            <a:picLocks noChangeAspect="1"/>
          </p:cNvPicPr>
          <p:nvPr>
            <p:custDataLst>
              <p:tags r:id="rId6"/>
            </p:custDataLst>
          </p:nvPr>
        </p:nvPicPr>
        <p:blipFill>
          <a:blip r:embed="rId2"/>
          <a:stretch>
            <a:fillRect/>
          </a:stretch>
        </p:blipFill>
        <p:spPr>
          <a:xfrm>
            <a:off x="3324225" y="4619625"/>
            <a:ext cx="6927850" cy="714375"/>
          </a:xfrm>
          <a:prstGeom prst="rect">
            <a:avLst/>
          </a:prstGeom>
        </p:spPr>
      </p:pic>
      <p:sp>
        <p:nvSpPr>
          <p:cNvPr id="6" name="文本框 5"/>
          <p:cNvSpPr txBox="1"/>
          <p:nvPr>
            <p:custDataLst>
              <p:tags r:id="rId7"/>
            </p:custDataLst>
          </p:nvPr>
        </p:nvSpPr>
        <p:spPr>
          <a:xfrm>
            <a:off x="4878705" y="86423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跟随资金，把握趋势</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40" name="文本框 39"/>
          <p:cNvSpPr txBox="1"/>
          <p:nvPr>
            <p:custDataLst>
              <p:tags r:id="rId8"/>
            </p:custDataLst>
          </p:nvPr>
        </p:nvSpPr>
        <p:spPr>
          <a:xfrm>
            <a:off x="4149725" y="78105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0 1</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2" name="文本框 1"/>
          <p:cNvSpPr txBox="1"/>
          <p:nvPr>
            <p:custDataLst>
              <p:tags r:id="rId9"/>
            </p:custDataLst>
          </p:nvPr>
        </p:nvSpPr>
        <p:spPr>
          <a:xfrm>
            <a:off x="4086225" y="254762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0 3</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5" name="文本框 4"/>
          <p:cNvSpPr txBox="1"/>
          <p:nvPr>
            <p:custDataLst>
              <p:tags r:id="rId10"/>
            </p:custDataLst>
          </p:nvPr>
        </p:nvSpPr>
        <p:spPr>
          <a:xfrm>
            <a:off x="4086225" y="166433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0 2</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1" name="文本框 10"/>
          <p:cNvSpPr txBox="1"/>
          <p:nvPr>
            <p:custDataLst>
              <p:tags r:id="rId11"/>
            </p:custDataLst>
          </p:nvPr>
        </p:nvSpPr>
        <p:spPr>
          <a:xfrm>
            <a:off x="4086225" y="345249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0 4</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2" name="文本框 11"/>
          <p:cNvSpPr txBox="1"/>
          <p:nvPr>
            <p:custDataLst>
              <p:tags r:id="rId12"/>
            </p:custDataLst>
          </p:nvPr>
        </p:nvSpPr>
        <p:spPr>
          <a:xfrm>
            <a:off x="4086225" y="433133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0 5</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3" name="文本框 12"/>
          <p:cNvSpPr txBox="1"/>
          <p:nvPr>
            <p:custDataLst>
              <p:tags r:id="rId13"/>
            </p:custDataLst>
          </p:nvPr>
        </p:nvSpPr>
        <p:spPr>
          <a:xfrm>
            <a:off x="4878705" y="174752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五彩</a:t>
            </a:r>
            <a:r>
              <a:rPr lang="en-US" altLang="zh-CN"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K</a:t>
            </a: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线，阶段状态</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4" name="文本框 13"/>
          <p:cNvSpPr txBox="1"/>
          <p:nvPr>
            <p:custDataLst>
              <p:tags r:id="rId14"/>
            </p:custDataLst>
          </p:nvPr>
        </p:nvSpPr>
        <p:spPr>
          <a:xfrm>
            <a:off x="4878705" y="2630805"/>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牛线熊线，趋势波段</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5" name="文本框 14"/>
          <p:cNvSpPr txBox="1"/>
          <p:nvPr>
            <p:custDataLst>
              <p:tags r:id="rId15"/>
            </p:custDataLst>
          </p:nvPr>
        </p:nvSpPr>
        <p:spPr>
          <a:xfrm>
            <a:off x="4878705" y="441452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rPr>
              <a:t>综合使用，进退有度</a:t>
            </a:r>
            <a:endPar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16" name="文本框 15"/>
          <p:cNvSpPr txBox="1"/>
          <p:nvPr>
            <p:custDataLst>
              <p:tags r:id="rId16"/>
            </p:custDataLst>
          </p:nvPr>
        </p:nvSpPr>
        <p:spPr>
          <a:xfrm>
            <a:off x="4878705" y="3535680"/>
            <a:ext cx="5340350" cy="922020"/>
          </a:xfrm>
          <a:prstGeom prst="rect">
            <a:avLst/>
          </a:prstGeom>
          <a:noFill/>
        </p:spPr>
        <p:txBody>
          <a:bodyPr wrap="square" rtlCol="0">
            <a:spAutoFit/>
          </a:bodyPr>
          <a:lstStyle/>
          <a:p>
            <a:pPr algn="l">
              <a:lnSpc>
                <a:spcPct val="180000"/>
              </a:lnSpc>
            </a:pPr>
            <a:r>
              <a:rPr lang="zh-CN" altLang="en-US" sz="30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横向样本，区间战法</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6" name="组合 5"/>
          <p:cNvGrpSpPr/>
          <p:nvPr/>
        </p:nvGrpSpPr>
        <p:grpSpPr>
          <a:xfrm>
            <a:off x="579803" y="1488828"/>
            <a:ext cx="11032394" cy="1584770"/>
            <a:chOff x="483870" y="2859179"/>
            <a:chExt cx="8176260" cy="1284422"/>
          </a:xfrm>
        </p:grpSpPr>
        <p:pic>
          <p:nvPicPr>
            <p:cNvPr id="7" name="图片 6"/>
            <p:cNvPicPr>
              <a:picLocks noChangeAspect="1"/>
            </p:cNvPicPr>
            <p:nvPr/>
          </p:nvPicPr>
          <p:blipFill>
            <a:blip r:embed="rId1"/>
            <a:stretch>
              <a:fillRect/>
            </a:stretch>
          </p:blipFill>
          <p:spPr>
            <a:xfrm>
              <a:off x="483870" y="2859179"/>
              <a:ext cx="8176260" cy="1284422"/>
            </a:xfrm>
            <a:prstGeom prst="rect">
              <a:avLst/>
            </a:prstGeom>
          </p:spPr>
        </p:pic>
        <p:grpSp>
          <p:nvGrpSpPr>
            <p:cNvPr id="8" name="Group 14"/>
            <p:cNvGrpSpPr/>
            <p:nvPr/>
          </p:nvGrpSpPr>
          <p:grpSpPr bwMode="auto">
            <a:xfrm>
              <a:off x="2375086" y="3105065"/>
              <a:ext cx="1225550" cy="865187"/>
              <a:chOff x="385" y="1706"/>
              <a:chExt cx="772" cy="545"/>
            </a:xfrm>
          </p:grpSpPr>
          <p:sp>
            <p:nvSpPr>
              <p:cNvPr id="19" name="AutoShape 4"/>
              <p:cNvSpPr>
                <a:spLocks noChangeArrowheads="1"/>
              </p:cNvSpPr>
              <p:nvPr/>
            </p:nvSpPr>
            <p:spPr bwMode="auto">
              <a:xfrm>
                <a:off x="476" y="1706"/>
                <a:ext cx="681" cy="227"/>
              </a:xfrm>
              <a:prstGeom prst="wedgeRoundRectCallout">
                <a:avLst>
                  <a:gd name="adj1" fmla="val -53380"/>
                  <a:gd name="adj2" fmla="val 102866"/>
                  <a:gd name="adj3" fmla="val 16667"/>
                </a:avLst>
              </a:prstGeom>
              <a:solidFill>
                <a:srgbClr val="00008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超跌反弹</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0" name="Rectangle 7"/>
              <p:cNvSpPr>
                <a:spLocks noChangeArrowheads="1"/>
              </p:cNvSpPr>
              <p:nvPr/>
            </p:nvSpPr>
            <p:spPr bwMode="auto">
              <a:xfrm>
                <a:off x="385" y="2069"/>
                <a:ext cx="408" cy="182"/>
              </a:xfrm>
              <a:prstGeom prst="rect">
                <a:avLst/>
              </a:prstGeom>
              <a:solidFill>
                <a:srgbClr val="0000FF">
                  <a:alpha val="4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9" name="Group 15"/>
            <p:cNvGrpSpPr/>
            <p:nvPr/>
          </p:nvGrpSpPr>
          <p:grpSpPr bwMode="auto">
            <a:xfrm>
              <a:off x="3665695" y="3532102"/>
              <a:ext cx="1482725" cy="458788"/>
              <a:chOff x="1430" y="1933"/>
              <a:chExt cx="934" cy="289"/>
            </a:xfrm>
          </p:grpSpPr>
          <p:sp>
            <p:nvSpPr>
              <p:cNvPr id="17" name="Rectangle 8"/>
              <p:cNvSpPr>
                <a:spLocks noChangeArrowheads="1"/>
              </p:cNvSpPr>
              <p:nvPr/>
            </p:nvSpPr>
            <p:spPr bwMode="auto">
              <a:xfrm>
                <a:off x="1430" y="1933"/>
                <a:ext cx="125" cy="276"/>
              </a:xfrm>
              <a:prstGeom prst="rect">
                <a:avLst/>
              </a:prstGeom>
              <a:solidFill>
                <a:srgbClr val="8000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8" name="AutoShape 11"/>
              <p:cNvSpPr>
                <a:spLocks noChangeArrowheads="1"/>
              </p:cNvSpPr>
              <p:nvPr/>
            </p:nvSpPr>
            <p:spPr bwMode="auto">
              <a:xfrm>
                <a:off x="1683" y="1995"/>
                <a:ext cx="681" cy="227"/>
              </a:xfrm>
              <a:prstGeom prst="wedgeRoundRectCallout">
                <a:avLst>
                  <a:gd name="adj1" fmla="val -70704"/>
                  <a:gd name="adj2" fmla="val -26653"/>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回档买入</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 name="Group 16"/>
            <p:cNvGrpSpPr/>
            <p:nvPr/>
          </p:nvGrpSpPr>
          <p:grpSpPr bwMode="auto">
            <a:xfrm>
              <a:off x="6432417" y="3021421"/>
              <a:ext cx="1279526" cy="768350"/>
              <a:chOff x="1182" y="1339"/>
              <a:chExt cx="806" cy="484"/>
            </a:xfrm>
          </p:grpSpPr>
          <p:sp>
            <p:nvSpPr>
              <p:cNvPr id="15" name="Rectangle 9"/>
              <p:cNvSpPr>
                <a:spLocks noChangeArrowheads="1"/>
              </p:cNvSpPr>
              <p:nvPr/>
            </p:nvSpPr>
            <p:spPr bwMode="auto">
              <a:xfrm>
                <a:off x="1610" y="1661"/>
                <a:ext cx="378" cy="162"/>
              </a:xfrm>
              <a:prstGeom prst="rect">
                <a:avLst/>
              </a:prstGeom>
              <a:solidFill>
                <a:srgbClr val="FFFF00">
                  <a:alpha val="45882"/>
                </a:srgb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6" name="AutoShape 12"/>
              <p:cNvSpPr>
                <a:spLocks noChangeArrowheads="1"/>
              </p:cNvSpPr>
              <p:nvPr/>
            </p:nvSpPr>
            <p:spPr bwMode="auto">
              <a:xfrm>
                <a:off x="1182" y="1339"/>
                <a:ext cx="681" cy="220"/>
              </a:xfrm>
              <a:prstGeom prst="wedgeRoundRectCallout">
                <a:avLst>
                  <a:gd name="adj1" fmla="val 44599"/>
                  <a:gd name="adj2" fmla="val 94470"/>
                  <a:gd name="adj3" fmla="val 16667"/>
                </a:avLst>
              </a:prstGeom>
              <a:solidFill>
                <a:srgbClr val="FFFF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强者恒强</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1" name="Group 17"/>
            <p:cNvGrpSpPr/>
            <p:nvPr/>
          </p:nvGrpSpPr>
          <p:grpSpPr bwMode="auto">
            <a:xfrm>
              <a:off x="4747261" y="2961481"/>
              <a:ext cx="1482725" cy="539750"/>
              <a:chOff x="1992" y="1253"/>
              <a:chExt cx="934" cy="340"/>
            </a:xfrm>
          </p:grpSpPr>
          <p:sp>
            <p:nvSpPr>
              <p:cNvPr id="12" name="Rectangle 10"/>
              <p:cNvSpPr>
                <a:spLocks noChangeArrowheads="1"/>
              </p:cNvSpPr>
              <p:nvPr/>
            </p:nvSpPr>
            <p:spPr bwMode="auto">
              <a:xfrm>
                <a:off x="1992" y="1253"/>
                <a:ext cx="125" cy="340"/>
              </a:xfrm>
              <a:prstGeom prst="rect">
                <a:avLst/>
              </a:prstGeom>
              <a:solidFill>
                <a:srgbClr val="FF00FF">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14" name="AutoShape 13"/>
              <p:cNvSpPr>
                <a:spLocks noChangeArrowheads="1"/>
              </p:cNvSpPr>
              <p:nvPr/>
            </p:nvSpPr>
            <p:spPr bwMode="auto">
              <a:xfrm>
                <a:off x="2245" y="1253"/>
                <a:ext cx="681" cy="227"/>
              </a:xfrm>
              <a:prstGeom prst="wedgeRoundRectCallout">
                <a:avLst>
                  <a:gd name="adj1" fmla="val -65507"/>
                  <a:gd name="adj2" fmla="val 34318"/>
                  <a:gd name="adj3" fmla="val 16667"/>
                </a:avLst>
              </a:prstGeom>
              <a:solidFill>
                <a:srgbClr val="FF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短线追涨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579803" y="3834560"/>
            <a:ext cx="11032394" cy="1584770"/>
            <a:chOff x="483870" y="1106579"/>
            <a:chExt cx="8176260" cy="1284422"/>
          </a:xfrm>
        </p:grpSpPr>
        <p:pic>
          <p:nvPicPr>
            <p:cNvPr id="22" name="图片 21"/>
            <p:cNvPicPr>
              <a:picLocks noChangeAspect="1"/>
            </p:cNvPicPr>
            <p:nvPr/>
          </p:nvPicPr>
          <p:blipFill>
            <a:blip r:embed="rId1"/>
            <a:stretch>
              <a:fillRect/>
            </a:stretch>
          </p:blipFill>
          <p:spPr>
            <a:xfrm>
              <a:off x="483870" y="1106579"/>
              <a:ext cx="8176260" cy="1284422"/>
            </a:xfrm>
            <a:prstGeom prst="rect">
              <a:avLst/>
            </a:prstGeom>
          </p:spPr>
        </p:pic>
        <p:grpSp>
          <p:nvGrpSpPr>
            <p:cNvPr id="23" name="Group 16"/>
            <p:cNvGrpSpPr/>
            <p:nvPr/>
          </p:nvGrpSpPr>
          <p:grpSpPr bwMode="auto">
            <a:xfrm>
              <a:off x="3185164" y="1475553"/>
              <a:ext cx="1368425" cy="865187"/>
              <a:chOff x="476" y="1706"/>
              <a:chExt cx="862" cy="545"/>
            </a:xfrm>
          </p:grpSpPr>
          <p:sp>
            <p:nvSpPr>
              <p:cNvPr id="33" name="AutoShape 6"/>
              <p:cNvSpPr>
                <a:spLocks noChangeArrowheads="1"/>
              </p:cNvSpPr>
              <p:nvPr/>
            </p:nvSpPr>
            <p:spPr bwMode="auto">
              <a:xfrm>
                <a:off x="476" y="1706"/>
                <a:ext cx="681" cy="227"/>
              </a:xfrm>
              <a:prstGeom prst="wedgeRoundRectCallout">
                <a:avLst>
                  <a:gd name="adj1" fmla="val 46003"/>
                  <a:gd name="adj2" fmla="val 107095"/>
                  <a:gd name="adj3" fmla="val 16667"/>
                </a:avLst>
              </a:prstGeom>
              <a:solidFill>
                <a:srgbClr val="00008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超跌机会</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4" name="Rectangle 9"/>
              <p:cNvSpPr>
                <a:spLocks noChangeArrowheads="1"/>
              </p:cNvSpPr>
              <p:nvPr/>
            </p:nvSpPr>
            <p:spPr bwMode="auto">
              <a:xfrm>
                <a:off x="1032" y="2069"/>
                <a:ext cx="306" cy="182"/>
              </a:xfrm>
              <a:prstGeom prst="rect">
                <a:avLst/>
              </a:prstGeom>
              <a:solidFill>
                <a:srgbClr val="0000FF">
                  <a:alpha val="4196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24" name="Group 17"/>
            <p:cNvGrpSpPr/>
            <p:nvPr/>
          </p:nvGrpSpPr>
          <p:grpSpPr bwMode="auto">
            <a:xfrm>
              <a:off x="4572340" y="1725825"/>
              <a:ext cx="1582738" cy="649287"/>
              <a:chOff x="1430" y="1842"/>
              <a:chExt cx="997" cy="409"/>
            </a:xfrm>
          </p:grpSpPr>
          <p:sp>
            <p:nvSpPr>
              <p:cNvPr id="31" name="Rectangle 10"/>
              <p:cNvSpPr>
                <a:spLocks noChangeArrowheads="1"/>
              </p:cNvSpPr>
              <p:nvPr/>
            </p:nvSpPr>
            <p:spPr bwMode="auto">
              <a:xfrm>
                <a:off x="1430" y="1842"/>
                <a:ext cx="168" cy="409"/>
              </a:xfrm>
              <a:prstGeom prst="rect">
                <a:avLst/>
              </a:prstGeom>
              <a:solidFill>
                <a:srgbClr val="8000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32" name="AutoShape 13"/>
              <p:cNvSpPr>
                <a:spLocks noChangeArrowheads="1"/>
              </p:cNvSpPr>
              <p:nvPr/>
            </p:nvSpPr>
            <p:spPr bwMode="auto">
              <a:xfrm>
                <a:off x="1746" y="2024"/>
                <a:ext cx="681" cy="227"/>
              </a:xfrm>
              <a:prstGeom prst="wedgeRoundRectCallout">
                <a:avLst>
                  <a:gd name="adj1" fmla="val -70704"/>
                  <a:gd name="adj2" fmla="val -26653"/>
                  <a:gd name="adj3" fmla="val 16667"/>
                </a:avLst>
              </a:prstGeom>
              <a:solidFill>
                <a:srgbClr val="FF00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新入主力</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25" name="Group 18"/>
            <p:cNvGrpSpPr/>
            <p:nvPr/>
          </p:nvGrpSpPr>
          <p:grpSpPr bwMode="auto">
            <a:xfrm>
              <a:off x="6155078" y="1116778"/>
              <a:ext cx="1655763" cy="935038"/>
              <a:chOff x="1066" y="1253"/>
              <a:chExt cx="1043" cy="589"/>
            </a:xfrm>
          </p:grpSpPr>
          <p:sp>
            <p:nvSpPr>
              <p:cNvPr id="29" name="Rectangle 11"/>
              <p:cNvSpPr>
                <a:spLocks noChangeArrowheads="1"/>
              </p:cNvSpPr>
              <p:nvPr/>
            </p:nvSpPr>
            <p:spPr bwMode="auto">
              <a:xfrm>
                <a:off x="1610" y="1661"/>
                <a:ext cx="499" cy="181"/>
              </a:xfrm>
              <a:prstGeom prst="rect">
                <a:avLst/>
              </a:prstGeom>
              <a:solidFill>
                <a:srgbClr val="FFFF00">
                  <a:alpha val="45882"/>
                </a:srgb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30" name="AutoShape 14"/>
              <p:cNvSpPr>
                <a:spLocks noChangeArrowheads="1"/>
              </p:cNvSpPr>
              <p:nvPr/>
            </p:nvSpPr>
            <p:spPr bwMode="auto">
              <a:xfrm>
                <a:off x="1066" y="1253"/>
                <a:ext cx="681" cy="227"/>
              </a:xfrm>
              <a:prstGeom prst="wedgeRoundRectCallout">
                <a:avLst>
                  <a:gd name="adj1" fmla="val 38255"/>
                  <a:gd name="adj2" fmla="val 138106"/>
                  <a:gd name="adj3" fmla="val 16667"/>
                </a:avLst>
              </a:prstGeom>
              <a:solidFill>
                <a:srgbClr val="FFFF00">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a:solidFill>
                      <a:schemeClr val="bg1"/>
                    </a:solidFill>
                    <a:latin typeface="微软雅黑" panose="020B0503020204020204" pitchFamily="34" charset="-122"/>
                    <a:ea typeface="微软雅黑" panose="020B0503020204020204" pitchFamily="34" charset="-122"/>
                  </a:rPr>
                  <a:t>控盘主力</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26" name="Group 19"/>
            <p:cNvGrpSpPr/>
            <p:nvPr/>
          </p:nvGrpSpPr>
          <p:grpSpPr bwMode="auto">
            <a:xfrm>
              <a:off x="3471707" y="1113720"/>
              <a:ext cx="1908175" cy="485775"/>
              <a:chOff x="1642" y="1262"/>
              <a:chExt cx="1202" cy="306"/>
            </a:xfrm>
          </p:grpSpPr>
          <p:sp>
            <p:nvSpPr>
              <p:cNvPr id="27" name="Rectangle 12"/>
              <p:cNvSpPr>
                <a:spLocks noChangeArrowheads="1"/>
              </p:cNvSpPr>
              <p:nvPr/>
            </p:nvSpPr>
            <p:spPr bwMode="auto">
              <a:xfrm>
                <a:off x="2503" y="1291"/>
                <a:ext cx="341" cy="277"/>
              </a:xfrm>
              <a:prstGeom prst="rect">
                <a:avLst/>
              </a:prstGeom>
              <a:solidFill>
                <a:srgbClr val="FF00FF">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微软雅黑" panose="020B0503020204020204" pitchFamily="34" charset="-122"/>
                  <a:ea typeface="微软雅黑" panose="020B0503020204020204" pitchFamily="34" charset="-122"/>
                </a:endParaRPr>
              </a:p>
            </p:txBody>
          </p:sp>
          <p:sp>
            <p:nvSpPr>
              <p:cNvPr id="28" name="AutoShape 15"/>
              <p:cNvSpPr>
                <a:spLocks noChangeArrowheads="1"/>
              </p:cNvSpPr>
              <p:nvPr/>
            </p:nvSpPr>
            <p:spPr bwMode="auto">
              <a:xfrm>
                <a:off x="1642" y="1262"/>
                <a:ext cx="681" cy="191"/>
              </a:xfrm>
              <a:prstGeom prst="wedgeRoundRectCallout">
                <a:avLst>
                  <a:gd name="adj1" fmla="val 77577"/>
                  <a:gd name="adj2" fmla="val 13173"/>
                  <a:gd name="adj3" fmla="val 16667"/>
                </a:avLst>
              </a:prstGeom>
              <a:solidFill>
                <a:srgbClr val="FF00FF">
                  <a:alpha val="5294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拉升主力</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4</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综合使用，进退有度</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大盘分析，综合使用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29" name="图片 28"/>
          <p:cNvPicPr>
            <a:picLocks noChangeAspect="1"/>
          </p:cNvPicPr>
          <p:nvPr/>
        </p:nvPicPr>
        <p:blipFill>
          <a:blip r:embed="rId1"/>
          <a:stretch>
            <a:fillRect/>
          </a:stretch>
        </p:blipFill>
        <p:spPr>
          <a:xfrm>
            <a:off x="308104" y="1290750"/>
            <a:ext cx="7778282" cy="4099803"/>
          </a:xfrm>
          <a:prstGeom prst="rect">
            <a:avLst/>
          </a:prstGeom>
        </p:spPr>
      </p:pic>
      <p:sp>
        <p:nvSpPr>
          <p:cNvPr id="30" name="文本框 29"/>
          <p:cNvSpPr txBox="1"/>
          <p:nvPr/>
        </p:nvSpPr>
        <p:spPr>
          <a:xfrm>
            <a:off x="1212024" y="5489727"/>
            <a:ext cx="5970443" cy="458715"/>
          </a:xfrm>
          <a:prstGeom prst="rect">
            <a:avLst/>
          </a:prstGeom>
          <a:noFill/>
        </p:spPr>
        <p:txBody>
          <a:bodyPr wrap="square" rtlCol="0">
            <a:spAutoFit/>
          </a:bodyPr>
          <a:lstStyle/>
          <a:p>
            <a:pPr algn="ctr">
              <a:lnSpc>
                <a:spcPct val="130000"/>
              </a:lnSpc>
              <a:spcBef>
                <a:spcPts val="150"/>
              </a:spcBef>
            </a:pPr>
            <a:r>
              <a:rPr lang="zh-CN" altLang="en-US" sz="2000" b="1" dirty="0">
                <a:latin typeface="-apple-system"/>
              </a:rPr>
              <a:t>牛线下移为最大风险，熊线上移为最大机会</a:t>
            </a:r>
            <a:endParaRPr lang="zh-CN" altLang="en-US" sz="2000" b="1" dirty="0">
              <a:latin typeface="-apple-system"/>
            </a:endParaRPr>
          </a:p>
        </p:txBody>
      </p:sp>
      <p:sp>
        <p:nvSpPr>
          <p:cNvPr id="31" name="文本框 30"/>
          <p:cNvSpPr txBox="1"/>
          <p:nvPr/>
        </p:nvSpPr>
        <p:spPr>
          <a:xfrm>
            <a:off x="8172654" y="1189942"/>
            <a:ext cx="3562054" cy="4857676"/>
          </a:xfrm>
          <a:prstGeom prst="rect">
            <a:avLst/>
          </a:prstGeom>
          <a:noFill/>
        </p:spPr>
        <p:txBody>
          <a:bodyPr wrap="square" rtlCol="0">
            <a:spAutoFit/>
          </a:bodyPr>
          <a:lstStyle/>
          <a:p>
            <a:pPr algn="just">
              <a:lnSpc>
                <a:spcPct val="130000"/>
              </a:lnSpc>
              <a:spcBef>
                <a:spcPts val="150"/>
              </a:spcBef>
            </a:pPr>
            <a:r>
              <a:rPr lang="zh-CN" altLang="en-US" sz="1400" b="1" dirty="0">
                <a:latin typeface="-apple-system"/>
              </a:rPr>
              <a:t>短线机会：</a:t>
            </a:r>
            <a:endParaRPr lang="en-US" altLang="zh-CN" sz="1400" b="1" dirty="0">
              <a:latin typeface="-apple-system"/>
            </a:endParaRPr>
          </a:p>
          <a:p>
            <a:pPr algn="just">
              <a:lnSpc>
                <a:spcPct val="130000"/>
              </a:lnSpc>
              <a:spcBef>
                <a:spcPts val="150"/>
              </a:spcBef>
            </a:pPr>
            <a:r>
              <a:rPr lang="zh-CN" altLang="en-US" sz="1400" b="1" dirty="0">
                <a:latin typeface="-apple-system"/>
              </a:rPr>
              <a:t>短线上攻：启动向上大于中线</a:t>
            </a:r>
            <a:endParaRPr lang="en-US" altLang="zh-CN" sz="1400" b="1" dirty="0">
              <a:latin typeface="-apple-system"/>
            </a:endParaRPr>
          </a:p>
          <a:p>
            <a:pPr algn="just">
              <a:lnSpc>
                <a:spcPct val="130000"/>
              </a:lnSpc>
              <a:spcBef>
                <a:spcPts val="150"/>
              </a:spcBef>
            </a:pPr>
            <a:r>
              <a:rPr lang="zh-CN" altLang="en-US" sz="1400" b="1" dirty="0">
                <a:latin typeface="-apple-system"/>
              </a:rPr>
              <a:t>参考指数：深证、创业板、中证</a:t>
            </a:r>
            <a:r>
              <a:rPr lang="en-US" altLang="zh-CN" sz="1400" b="1" dirty="0">
                <a:latin typeface="-apple-system"/>
              </a:rPr>
              <a:t>1000</a:t>
            </a:r>
            <a:endParaRPr lang="en-US" altLang="zh-CN" sz="1400" b="1" dirty="0">
              <a:latin typeface="-apple-system"/>
            </a:endParaRPr>
          </a:p>
          <a:p>
            <a:pPr algn="just">
              <a:lnSpc>
                <a:spcPct val="130000"/>
              </a:lnSpc>
              <a:spcBef>
                <a:spcPts val="150"/>
              </a:spcBef>
            </a:pPr>
            <a:r>
              <a:rPr lang="zh-CN" altLang="en-US" sz="1400" b="1" dirty="0">
                <a:latin typeface="-apple-system"/>
              </a:rPr>
              <a:t>选股方法：跟资金选概念，选热点，做短线</a:t>
            </a:r>
            <a:endParaRPr lang="en-US" altLang="zh-CN" sz="1400" b="1" dirty="0">
              <a:latin typeface="-apple-system"/>
            </a:endParaRPr>
          </a:p>
          <a:p>
            <a:pPr algn="just">
              <a:lnSpc>
                <a:spcPct val="130000"/>
              </a:lnSpc>
              <a:spcBef>
                <a:spcPts val="150"/>
              </a:spcBef>
            </a:pPr>
            <a:r>
              <a:rPr lang="zh-CN" altLang="en-US" sz="1400" b="1" dirty="0">
                <a:latin typeface="-apple-system"/>
              </a:rPr>
              <a:t>操作方法：</a:t>
            </a:r>
            <a:r>
              <a:rPr lang="en-US" altLang="zh-CN" sz="1400" b="1" dirty="0">
                <a:latin typeface="-apple-system"/>
              </a:rPr>
              <a:t>B</a:t>
            </a:r>
            <a:r>
              <a:rPr lang="zh-CN" altLang="en-US" sz="1400" b="1" dirty="0">
                <a:latin typeface="-apple-system"/>
              </a:rPr>
              <a:t>点回档，涨停复制，双龙战法等</a:t>
            </a:r>
            <a:endParaRPr lang="en-US" altLang="zh-CN" sz="1400" b="1" dirty="0">
              <a:latin typeface="-apple-system"/>
            </a:endParaRPr>
          </a:p>
          <a:p>
            <a:pPr algn="just">
              <a:lnSpc>
                <a:spcPct val="130000"/>
              </a:lnSpc>
              <a:spcBef>
                <a:spcPts val="150"/>
              </a:spcBef>
            </a:pPr>
            <a:r>
              <a:rPr lang="zh-CN" altLang="en-US" sz="1400" b="1" dirty="0">
                <a:latin typeface="-apple-system"/>
              </a:rPr>
              <a:t>风险信号：短线上攻向下，及其他风险信号。</a:t>
            </a:r>
            <a:endParaRPr lang="en-US" altLang="zh-CN" sz="1400" b="1" dirty="0">
              <a:latin typeface="-apple-system"/>
            </a:endParaRPr>
          </a:p>
          <a:p>
            <a:pPr algn="just">
              <a:lnSpc>
                <a:spcPct val="130000"/>
              </a:lnSpc>
              <a:spcBef>
                <a:spcPts val="150"/>
              </a:spcBef>
            </a:pPr>
            <a:endParaRPr lang="en-US" altLang="zh-CN" sz="1400" b="1" dirty="0">
              <a:latin typeface="-apple-system"/>
            </a:endParaRPr>
          </a:p>
          <a:p>
            <a:pPr algn="just">
              <a:lnSpc>
                <a:spcPct val="130000"/>
              </a:lnSpc>
              <a:spcBef>
                <a:spcPts val="150"/>
              </a:spcBef>
            </a:pPr>
            <a:r>
              <a:rPr lang="zh-CN" altLang="en-US" sz="1400" b="1" dirty="0">
                <a:latin typeface="-apple-system"/>
              </a:rPr>
              <a:t>中线机会：</a:t>
            </a:r>
            <a:endParaRPr lang="en-US" altLang="zh-CN" sz="1400" b="1" dirty="0">
              <a:latin typeface="-apple-system"/>
            </a:endParaRPr>
          </a:p>
          <a:p>
            <a:pPr algn="just">
              <a:lnSpc>
                <a:spcPct val="130000"/>
              </a:lnSpc>
              <a:spcBef>
                <a:spcPts val="150"/>
              </a:spcBef>
            </a:pPr>
            <a:r>
              <a:rPr lang="zh-CN" altLang="en-US" sz="1400" b="1" dirty="0">
                <a:latin typeface="-apple-system"/>
              </a:rPr>
              <a:t>中线上攻：启动向上大于短线</a:t>
            </a:r>
            <a:endParaRPr lang="en-US" altLang="zh-CN" sz="1400" b="1" dirty="0">
              <a:latin typeface="-apple-system"/>
            </a:endParaRPr>
          </a:p>
          <a:p>
            <a:pPr algn="just">
              <a:lnSpc>
                <a:spcPct val="130000"/>
              </a:lnSpc>
              <a:spcBef>
                <a:spcPts val="150"/>
              </a:spcBef>
            </a:pPr>
            <a:r>
              <a:rPr lang="zh-CN" altLang="en-US" sz="1400" b="1" dirty="0">
                <a:latin typeface="-apple-system"/>
              </a:rPr>
              <a:t>参考指数：上证、中证</a:t>
            </a:r>
            <a:r>
              <a:rPr lang="en-US" altLang="zh-CN" sz="1400" b="1" dirty="0">
                <a:latin typeface="-apple-system"/>
              </a:rPr>
              <a:t>100</a:t>
            </a:r>
            <a:r>
              <a:rPr lang="zh-CN" altLang="en-US" sz="1400" b="1" dirty="0">
                <a:latin typeface="-apple-system"/>
              </a:rPr>
              <a:t>、沪深</a:t>
            </a:r>
            <a:r>
              <a:rPr lang="en-US" altLang="zh-CN" sz="1400" b="1" dirty="0">
                <a:latin typeface="-apple-system"/>
              </a:rPr>
              <a:t>300</a:t>
            </a:r>
            <a:endParaRPr lang="en-US" altLang="zh-CN" sz="1400" b="1" dirty="0">
              <a:latin typeface="-apple-system"/>
            </a:endParaRPr>
          </a:p>
          <a:p>
            <a:pPr algn="just">
              <a:lnSpc>
                <a:spcPct val="130000"/>
              </a:lnSpc>
              <a:spcBef>
                <a:spcPts val="150"/>
              </a:spcBef>
            </a:pPr>
            <a:r>
              <a:rPr lang="zh-CN" altLang="en-US" sz="1400" b="1" dirty="0">
                <a:latin typeface="-apple-system"/>
              </a:rPr>
              <a:t>选股方法：跟机构选行业，跟资金选控盘。</a:t>
            </a:r>
            <a:endParaRPr lang="en-US" altLang="zh-CN" sz="1400" b="1" dirty="0">
              <a:latin typeface="-apple-system"/>
            </a:endParaRPr>
          </a:p>
          <a:p>
            <a:pPr algn="just">
              <a:lnSpc>
                <a:spcPct val="130000"/>
              </a:lnSpc>
              <a:spcBef>
                <a:spcPts val="150"/>
              </a:spcBef>
            </a:pPr>
            <a:r>
              <a:rPr lang="zh-CN" altLang="en-US" sz="1400" b="1" dirty="0">
                <a:latin typeface="-apple-system"/>
              </a:rPr>
              <a:t>操作方法：控盘双突破，控盘金叉，高控盘反复做等</a:t>
            </a:r>
            <a:endParaRPr lang="en-US" altLang="zh-CN" sz="1400" b="1" dirty="0">
              <a:latin typeface="-apple-system"/>
            </a:endParaRPr>
          </a:p>
          <a:p>
            <a:pPr algn="just">
              <a:lnSpc>
                <a:spcPct val="130000"/>
              </a:lnSpc>
              <a:spcBef>
                <a:spcPts val="150"/>
              </a:spcBef>
            </a:pPr>
            <a:r>
              <a:rPr lang="zh-CN" altLang="en-US" sz="1400" b="1" dirty="0">
                <a:latin typeface="-apple-system"/>
              </a:rPr>
              <a:t>风险信号：中线上攻向下，绿柱大阴线，及其他风险信号。</a:t>
            </a:r>
            <a:endParaRPr lang="zh-CN" altLang="en-US" sz="1400" b="1" dirty="0">
              <a:latin typeface="-apple-system"/>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rcRect/>
          <a:stretch>
            <a:fillRect/>
          </a:stretch>
        </p:blipFill>
        <p:spPr>
          <a:xfrm>
            <a:off x="1550035" y="749935"/>
            <a:ext cx="9204960" cy="4998085"/>
          </a:xfrm>
          <a:prstGeom prst="rect">
            <a:avLst/>
          </a:prstGeom>
        </p:spPr>
      </p:pic>
      <p:sp>
        <p:nvSpPr>
          <p:cNvPr id="13" name="文本框 12"/>
          <p:cNvSpPr txBox="1"/>
          <p:nvPr/>
        </p:nvSpPr>
        <p:spPr>
          <a:xfrm>
            <a:off x="1088228" y="5816980"/>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浮盈如何落袋为安，比还有没有机会更重要。中线上攻和自己的关系，指数月线和自己的关系。</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altLang="en-US" b="1" dirty="0" smtClean="0">
                <a:latin typeface="思源黑体 CN Medium" panose="020B0600000000000000" charset="-122"/>
                <a:ea typeface="思源黑体 CN Medium" panose="020B0600000000000000" charset="-122"/>
                <a:sym typeface="+mn-ea"/>
              </a:rPr>
              <a:t>机会不是每天有，也不是我的就一定是机会，赌徒心里要不得。财不入急门。</a:t>
            </a:r>
            <a:endParaRPr lang="zh-CN" altLang="en-US" b="1" dirty="0" smtClean="0">
              <a:latin typeface="思源黑体 CN Medium" panose="020B0600000000000000" charset="-122"/>
              <a:ea typeface="思源黑体 CN Medium" panose="020B0600000000000000" charset="-122"/>
              <a:sym typeface="+mn-ea"/>
            </a:endParaRPr>
          </a:p>
        </p:txBody>
      </p:sp>
      <p:pic>
        <p:nvPicPr>
          <p:cNvPr id="35" name="图片 34"/>
          <p:cNvPicPr>
            <a:picLocks noChangeAspect="1"/>
          </p:cNvPicPr>
          <p:nvPr/>
        </p:nvPicPr>
        <p:blipFill>
          <a:blip r:embed="rId2"/>
          <a:stretch>
            <a:fillRect/>
          </a:stretch>
        </p:blipFill>
        <p:spPr>
          <a:xfrm>
            <a:off x="1774825" y="1283970"/>
            <a:ext cx="5125720" cy="2961640"/>
          </a:xfrm>
          <a:prstGeom prst="rect">
            <a:avLst/>
          </a:prstGeom>
          <a:ln>
            <a:solidFill>
              <a:schemeClr val="tx1"/>
            </a:solidFill>
          </a:ln>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5" name="文本框 4"/>
          <p:cNvSpPr txBox="1"/>
          <p:nvPr/>
        </p:nvSpPr>
        <p:spPr>
          <a:xfrm>
            <a:off x="1010123" y="584809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短线操作关注短线上攻，控盘突破关注中线上攻。</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拐头向下，注意控盘突破进入防守，破趋势离场，风险释放，中线走平，寻找控盘突破</a:t>
            </a:r>
            <a:endParaRPr lang="zh-CN" b="1" dirty="0" smtClean="0">
              <a:latin typeface="思源黑体 CN Medium" panose="020B0600000000000000" charset="-122"/>
              <a:ea typeface="思源黑体 CN Medium" panose="020B0600000000000000" charset="-122"/>
              <a:sym typeface="+mn-ea"/>
            </a:endParaRPr>
          </a:p>
        </p:txBody>
      </p:sp>
      <p:pic>
        <p:nvPicPr>
          <p:cNvPr id="6" name="图片 5"/>
          <p:cNvPicPr>
            <a:picLocks noChangeAspect="1"/>
          </p:cNvPicPr>
          <p:nvPr/>
        </p:nvPicPr>
        <p:blipFill>
          <a:blip r:embed="rId1"/>
          <a:stretch>
            <a:fillRect/>
          </a:stretch>
        </p:blipFill>
        <p:spPr>
          <a:xfrm>
            <a:off x="1404620" y="724535"/>
            <a:ext cx="9382760" cy="5094605"/>
          </a:xfrm>
          <a:prstGeom prst="rect">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4" name="文本框 3"/>
          <p:cNvSpPr txBox="1"/>
          <p:nvPr/>
        </p:nvSpPr>
        <p:spPr>
          <a:xfrm>
            <a:off x="1010123" y="5851905"/>
            <a:ext cx="10015268" cy="645160"/>
          </a:xfrm>
          <a:prstGeom prst="rect">
            <a:avLst/>
          </a:prstGeom>
          <a:noFill/>
        </p:spPr>
        <p:txBody>
          <a:bodyPr wrap="square" rtlCol="0">
            <a:spAutoFit/>
          </a:bodyPr>
          <a:lstStyle/>
          <a:p>
            <a:pPr lvl="0" algn="ctr">
              <a:buClrTx/>
              <a:buSzTx/>
              <a:buFontTx/>
            </a:pPr>
            <a:r>
              <a:rPr lang="zh-CN" b="1" dirty="0" smtClean="0">
                <a:latin typeface="思源黑体 CN Medium" panose="020B0600000000000000" charset="-122"/>
                <a:ea typeface="思源黑体 CN Medium" panose="020B0600000000000000" charset="-122"/>
                <a:sym typeface="+mn-ea"/>
              </a:rPr>
              <a:t>月线死叉，主题行情，跟随资金优选主题，月线金叉，普涨行情，跟随趋势顺势而为。</a:t>
            </a:r>
            <a:endParaRPr lang="zh-CN" b="1" dirty="0" smtClean="0">
              <a:latin typeface="思源黑体 CN Medium" panose="020B0600000000000000" charset="-122"/>
              <a:ea typeface="思源黑体 CN Medium" panose="020B0600000000000000" charset="-122"/>
              <a:sym typeface="+mn-ea"/>
            </a:endParaRPr>
          </a:p>
          <a:p>
            <a:pPr lvl="0" algn="ctr">
              <a:buClrTx/>
              <a:buSzTx/>
              <a:buFontTx/>
            </a:pPr>
            <a:r>
              <a:rPr lang="zh-CN" b="1" dirty="0" smtClean="0">
                <a:latin typeface="思源黑体 CN Medium" panose="020B0600000000000000" charset="-122"/>
                <a:ea typeface="思源黑体 CN Medium" panose="020B0600000000000000" charset="-122"/>
                <a:sym typeface="+mn-ea"/>
              </a:rPr>
              <a:t>月线死叉，颗粒归仓，小仓位练手，月线金叉，播种待涨，顺势持股。</a:t>
            </a:r>
            <a:endParaRPr lang="zh-CN" b="1" dirty="0" smtClean="0">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rcRect/>
          <a:stretch>
            <a:fillRect/>
          </a:stretch>
        </p:blipFill>
        <p:spPr>
          <a:xfrm>
            <a:off x="1375410" y="725805"/>
            <a:ext cx="9440545" cy="5126355"/>
          </a:xfrm>
          <a:prstGeom prst="rect">
            <a:avLst/>
          </a:prstGeom>
        </p:spPr>
      </p:pic>
      <p:pic>
        <p:nvPicPr>
          <p:cNvPr id="7" name="图片 6"/>
          <p:cNvPicPr>
            <a:picLocks noChangeAspect="1"/>
          </p:cNvPicPr>
          <p:nvPr/>
        </p:nvPicPr>
        <p:blipFill>
          <a:blip r:embed="rId2"/>
          <a:stretch>
            <a:fillRect/>
          </a:stretch>
        </p:blipFill>
        <p:spPr>
          <a:xfrm>
            <a:off x="1503045" y="1473200"/>
            <a:ext cx="4321810" cy="2497455"/>
          </a:xfrm>
          <a:prstGeom prst="rect">
            <a:avLst/>
          </a:prstGeom>
          <a:ln>
            <a:solidFill>
              <a:schemeClr val="tx1"/>
            </a:solidFill>
          </a:ln>
        </p:spPr>
      </p:pic>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sp>
        <p:nvSpPr>
          <p:cNvPr id="3" name="文本框 2"/>
          <p:cNvSpPr txBox="1"/>
          <p:nvPr/>
        </p:nvSpPr>
        <p:spPr>
          <a:xfrm>
            <a:off x="1010123" y="5870955"/>
            <a:ext cx="10015268" cy="583565"/>
          </a:xfrm>
          <a:prstGeom prst="rect">
            <a:avLst/>
          </a:prstGeom>
          <a:noFill/>
        </p:spPr>
        <p:txBody>
          <a:bodyPr wrap="square" rtlCol="0">
            <a:spAutoFit/>
          </a:bodyPr>
          <a:lstStyle/>
          <a:p>
            <a:pPr lvl="0" algn="ctr">
              <a:buClrTx/>
              <a:buSzTx/>
              <a:buFontTx/>
            </a:pPr>
            <a:r>
              <a:rPr lang="zh-CN" sz="1600" b="1" dirty="0" smtClean="0">
                <a:latin typeface="思源黑体 CN Medium" panose="020B0600000000000000" charset="-122"/>
                <a:ea typeface="思源黑体 CN Medium" panose="020B0600000000000000" charset="-122"/>
                <a:sym typeface="+mn-ea"/>
              </a:rPr>
              <a:t>中线上攻向下，第一次风险，结合资金观察。牛线首次下移，最大风险。月线死叉，最后离场时机</a:t>
            </a:r>
            <a:r>
              <a:rPr lang="zh-CN" altLang="en-US" sz="1600" b="1" dirty="0" smtClean="0">
                <a:latin typeface="思源黑体 CN Medium" panose="020B0600000000000000" charset="-122"/>
                <a:ea typeface="思源黑体 CN Medium" panose="020B0600000000000000" charset="-122"/>
                <a:sym typeface="+mn-ea"/>
              </a:rPr>
              <a:t>。</a:t>
            </a:r>
            <a:endParaRPr lang="zh-CN" sz="1600" b="1" dirty="0" smtClean="0">
              <a:latin typeface="思源黑体 CN Medium" panose="020B0600000000000000" charset="-122"/>
              <a:ea typeface="思源黑体 CN Medium" panose="020B0600000000000000" charset="-122"/>
              <a:sym typeface="+mn-ea"/>
            </a:endParaRPr>
          </a:p>
          <a:p>
            <a:pPr lvl="0" algn="ctr">
              <a:buClrTx/>
              <a:buSzTx/>
              <a:buFontTx/>
            </a:pPr>
            <a:r>
              <a:rPr lang="zh-CN" sz="1600" b="1" dirty="0" smtClean="0">
                <a:latin typeface="思源黑体 CN Medium" panose="020B0600000000000000" charset="-122"/>
                <a:ea typeface="思源黑体 CN Medium" panose="020B0600000000000000" charset="-122"/>
                <a:sym typeface="+mn-ea"/>
              </a:rPr>
              <a:t>中线上攻企稳，第一次机会</a:t>
            </a:r>
            <a:r>
              <a:rPr lang="en-US" altLang="zh-CN" sz="1600" b="1" dirty="0" smtClean="0">
                <a:latin typeface="思源黑体 CN Medium" panose="020B0600000000000000" charset="-122"/>
                <a:ea typeface="思源黑体 CN Medium" panose="020B0600000000000000" charset="-122"/>
                <a:sym typeface="+mn-ea"/>
              </a:rPr>
              <a:t>3</a:t>
            </a:r>
            <a:r>
              <a:rPr lang="zh-CN" altLang="en-US" sz="1600" b="1" dirty="0" smtClean="0">
                <a:latin typeface="思源黑体 CN Medium" panose="020B0600000000000000" charset="-122"/>
                <a:ea typeface="思源黑体 CN Medium" panose="020B0600000000000000" charset="-122"/>
                <a:sym typeface="+mn-ea"/>
              </a:rPr>
              <a:t>。熊线首次上移</a:t>
            </a:r>
            <a:r>
              <a:rPr lang="en-US" altLang="zh-CN" sz="1600" b="1" dirty="0" smtClean="0">
                <a:latin typeface="思源黑体 CN Medium" panose="020B0600000000000000" charset="-122"/>
                <a:ea typeface="思源黑体 CN Medium" panose="020B0600000000000000" charset="-122"/>
                <a:sym typeface="+mn-ea"/>
              </a:rPr>
              <a:t>5</a:t>
            </a:r>
            <a:r>
              <a:rPr lang="zh-CN" altLang="en-US" sz="1600" b="1" dirty="0" smtClean="0">
                <a:latin typeface="思源黑体 CN Medium" panose="020B0600000000000000" charset="-122"/>
                <a:ea typeface="思源黑体 CN Medium" panose="020B0600000000000000" charset="-122"/>
                <a:sym typeface="+mn-ea"/>
              </a:rPr>
              <a:t>，熊线首次上移后第一个金叉</a:t>
            </a:r>
            <a:r>
              <a:rPr lang="en-US" altLang="zh-CN" sz="1600" b="1" dirty="0" smtClean="0">
                <a:latin typeface="思源黑体 CN Medium" panose="020B0600000000000000" charset="-122"/>
                <a:ea typeface="思源黑体 CN Medium" panose="020B0600000000000000" charset="-122"/>
                <a:sym typeface="+mn-ea"/>
              </a:rPr>
              <a:t>7</a:t>
            </a:r>
            <a:r>
              <a:rPr lang="zh-CN" altLang="en-US" sz="1600" b="1" dirty="0" smtClean="0">
                <a:latin typeface="思源黑体 CN Medium" panose="020B0600000000000000" charset="-122"/>
                <a:ea typeface="思源黑体 CN Medium" panose="020B0600000000000000" charset="-122"/>
                <a:sym typeface="+mn-ea"/>
              </a:rPr>
              <a:t>，月线金叉剩余浮仓</a:t>
            </a:r>
            <a:endParaRPr lang="zh-CN" altLang="en-US" sz="1600" b="1" dirty="0" smtClean="0">
              <a:latin typeface="思源黑体 CN Medium" panose="020B0600000000000000" charset="-122"/>
              <a:ea typeface="思源黑体 CN Medium" panose="020B0600000000000000" charset="-122"/>
              <a:sym typeface="+mn-ea"/>
            </a:endParaRPr>
          </a:p>
        </p:txBody>
      </p:sp>
      <p:pic>
        <p:nvPicPr>
          <p:cNvPr id="4" name="图片 3"/>
          <p:cNvPicPr>
            <a:picLocks noChangeAspect="1"/>
          </p:cNvPicPr>
          <p:nvPr/>
        </p:nvPicPr>
        <p:blipFill>
          <a:blip r:embed="rId1"/>
          <a:srcRect/>
          <a:stretch>
            <a:fillRect/>
          </a:stretch>
        </p:blipFill>
        <p:spPr>
          <a:xfrm>
            <a:off x="1378585" y="738505"/>
            <a:ext cx="9452610" cy="5132705"/>
          </a:xfrm>
          <a:prstGeom prst="rect">
            <a:avLst/>
          </a:prstGeom>
        </p:spPr>
      </p:pic>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综合使用</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16" name="组合 15"/>
          <p:cNvGrpSpPr/>
          <p:nvPr/>
        </p:nvGrpSpPr>
        <p:grpSpPr>
          <a:xfrm>
            <a:off x="2286494" y="1039160"/>
            <a:ext cx="7619012" cy="5024182"/>
            <a:chOff x="2102958" y="1168556"/>
            <a:chExt cx="5041106" cy="3494858"/>
          </a:xfrm>
        </p:grpSpPr>
        <p:sp>
          <p:nvSpPr>
            <p:cNvPr id="17" name="文本框 1"/>
            <p:cNvSpPr txBox="1">
              <a:spLocks noChangeArrowheads="1"/>
            </p:cNvSpPr>
            <p:nvPr/>
          </p:nvSpPr>
          <p:spPr bwMode="auto">
            <a:xfrm>
              <a:off x="2405378" y="4259226"/>
              <a:ext cx="4529888" cy="4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2400" b="1" dirty="0">
                  <a:latin typeface="微软雅黑" panose="020B0503020204020204" pitchFamily="34" charset="-122"/>
                  <a:ea typeface="微软雅黑" panose="020B0503020204020204" pitchFamily="34" charset="-122"/>
                </a:rPr>
                <a:t>选对池塘钓大鱼，跟对市场才能赢</a:t>
              </a:r>
              <a:endParaRPr lang="en-US" altLang="zh-CN" sz="2400" b="1" dirty="0">
                <a:latin typeface="微软雅黑" panose="020B0503020204020204" pitchFamily="34" charset="-122"/>
                <a:ea typeface="微软雅黑" panose="020B0503020204020204" pitchFamily="34" charset="-122"/>
              </a:endParaRPr>
            </a:p>
          </p:txBody>
        </p:sp>
        <p:sp>
          <p:nvSpPr>
            <p:cNvPr id="18" name="MH_Other_1"/>
            <p:cNvSpPr/>
            <p:nvPr>
              <p:custDataLst>
                <p:tags r:id="rId1"/>
              </p:custDataLst>
            </p:nvPr>
          </p:nvSpPr>
          <p:spPr>
            <a:xfrm>
              <a:off x="4004386" y="1710289"/>
              <a:ext cx="1228725" cy="347663"/>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rgbClr val="EEB5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54000" anchor="ctr"/>
            <a:lstStyle/>
            <a:p>
              <a:pPr algn="ctr">
                <a:defRPr/>
              </a:pPr>
              <a:r>
                <a:rPr lang="en-US" altLang="zh-CN" sz="2400" dirty="0">
                  <a:solidFill>
                    <a:schemeClr val="tx1"/>
                  </a:solidFill>
                  <a:latin typeface="Impact" panose="020B0806030902050204" charset="0"/>
                </a:rPr>
                <a:t>01</a:t>
              </a:r>
              <a:endParaRPr lang="zh-CN" altLang="en-US" sz="2400" dirty="0">
                <a:solidFill>
                  <a:schemeClr val="tx1"/>
                </a:solidFill>
                <a:latin typeface="Impact" panose="020B0806030902050204" charset="0"/>
              </a:endParaRPr>
            </a:p>
          </p:txBody>
        </p:sp>
        <p:sp>
          <p:nvSpPr>
            <p:cNvPr id="19" name="MH_Other_2"/>
            <p:cNvSpPr/>
            <p:nvPr>
              <p:custDataLst>
                <p:tags r:id="rId2"/>
              </p:custDataLst>
            </p:nvPr>
          </p:nvSpPr>
          <p:spPr>
            <a:xfrm rot="2193026">
              <a:off x="3605527" y="2936633"/>
              <a:ext cx="1228725" cy="353616"/>
            </a:xfrm>
            <a:custGeom>
              <a:avLst/>
              <a:gdLst>
                <a:gd name="connsiteX0" fmla="*/ 0 w 1638044"/>
                <a:gd name="connsiteY0" fmla="*/ 471607 h 471607"/>
                <a:gd name="connsiteX1" fmla="*/ 814566 w 1638044"/>
                <a:gd name="connsiteY1" fmla="*/ 0 h 471607"/>
                <a:gd name="connsiteX2" fmla="*/ 1638044 w 1638044"/>
                <a:gd name="connsiteY2" fmla="*/ 455870 h 471607"/>
              </a:gdLst>
              <a:ahLst/>
              <a:cxnLst>
                <a:cxn ang="0">
                  <a:pos x="connsiteX0" y="connsiteY0"/>
                </a:cxn>
                <a:cxn ang="0">
                  <a:pos x="connsiteX1" y="connsiteY1"/>
                </a:cxn>
                <a:cxn ang="0">
                  <a:pos x="connsiteX2" y="connsiteY2"/>
                </a:cxn>
              </a:cxnLst>
              <a:rect l="l" t="t" r="r" b="b"/>
              <a:pathLst>
                <a:path w="1638044" h="471607">
                  <a:moveTo>
                    <a:pt x="0" y="471607"/>
                  </a:moveTo>
                  <a:lnTo>
                    <a:pt x="814566" y="0"/>
                  </a:lnTo>
                  <a:lnTo>
                    <a:pt x="1638044" y="455870"/>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04</a:t>
              </a:r>
              <a:endParaRPr lang="zh-CN" altLang="en-US" sz="2400" dirty="0">
                <a:solidFill>
                  <a:schemeClr val="tx1"/>
                </a:solidFill>
                <a:latin typeface="Impact" panose="020B0806030902050204" charset="0"/>
                <a:ea typeface="微软雅黑" panose="020B0503020204020204" pitchFamily="34" charset="-122"/>
              </a:endParaRPr>
            </a:p>
          </p:txBody>
        </p:sp>
        <p:sp>
          <p:nvSpPr>
            <p:cNvPr id="20" name="MH_Other_3"/>
            <p:cNvSpPr/>
            <p:nvPr>
              <p:custDataLst>
                <p:tags r:id="rId3"/>
              </p:custDataLst>
            </p:nvPr>
          </p:nvSpPr>
          <p:spPr>
            <a:xfrm rot="1147473">
              <a:off x="3787693" y="1740056"/>
              <a:ext cx="359569" cy="1227534"/>
            </a:xfrm>
            <a:custGeom>
              <a:avLst/>
              <a:gdLst>
                <a:gd name="connsiteX0" fmla="*/ 0 w 479745"/>
                <a:gd name="connsiteY0" fmla="*/ 0 h 1637806"/>
                <a:gd name="connsiteX1" fmla="*/ 479745 w 479745"/>
                <a:gd name="connsiteY1" fmla="*/ 809802 h 1637806"/>
                <a:gd name="connsiteX2" fmla="*/ 32150 w 479745"/>
                <a:gd name="connsiteY2" fmla="*/ 1637806 h 1637806"/>
              </a:gdLst>
              <a:ahLst/>
              <a:cxnLst>
                <a:cxn ang="0">
                  <a:pos x="connsiteX0" y="connsiteY0"/>
                </a:cxn>
                <a:cxn ang="0">
                  <a:pos x="connsiteX1" y="connsiteY1"/>
                </a:cxn>
                <a:cxn ang="0">
                  <a:pos x="connsiteX2" y="connsiteY2"/>
                </a:cxn>
              </a:cxnLst>
              <a:rect l="l" t="t" r="r" b="b"/>
              <a:pathLst>
                <a:path w="479745" h="1637806">
                  <a:moveTo>
                    <a:pt x="0" y="0"/>
                  </a:moveTo>
                  <a:lnTo>
                    <a:pt x="479745" y="809802"/>
                  </a:lnTo>
                  <a:lnTo>
                    <a:pt x="32150" y="1637806"/>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05</a:t>
              </a:r>
              <a:endParaRPr lang="zh-CN" altLang="en-US" sz="2400" dirty="0">
                <a:solidFill>
                  <a:schemeClr val="tx1"/>
                </a:solidFill>
                <a:latin typeface="Impact" panose="020B0806030902050204" charset="0"/>
                <a:ea typeface="微软雅黑" panose="020B0503020204020204" pitchFamily="34" charset="-122"/>
              </a:endParaRPr>
            </a:p>
          </p:txBody>
        </p:sp>
        <p:sp>
          <p:nvSpPr>
            <p:cNvPr id="21" name="MH_Other_4"/>
            <p:cNvSpPr/>
            <p:nvPr>
              <p:custDataLst>
                <p:tags r:id="rId4"/>
              </p:custDataLst>
            </p:nvPr>
          </p:nvSpPr>
          <p:spPr>
            <a:xfrm rot="20800599">
              <a:off x="5085473" y="1721005"/>
              <a:ext cx="396479" cy="1223963"/>
            </a:xfrm>
            <a:custGeom>
              <a:avLst/>
              <a:gdLst>
                <a:gd name="connsiteX0" fmla="*/ 395436 w 528996"/>
                <a:gd name="connsiteY0" fmla="*/ 0 h 1632667"/>
                <a:gd name="connsiteX1" fmla="*/ 528996 w 528996"/>
                <a:gd name="connsiteY1" fmla="*/ 1632667 h 1632667"/>
                <a:gd name="connsiteX2" fmla="*/ 0 w 528996"/>
                <a:gd name="connsiteY2" fmla="*/ 854146 h 1632667"/>
              </a:gdLst>
              <a:ahLst/>
              <a:cxnLst>
                <a:cxn ang="0">
                  <a:pos x="connsiteX0" y="connsiteY0"/>
                </a:cxn>
                <a:cxn ang="0">
                  <a:pos x="connsiteX1" y="connsiteY1"/>
                </a:cxn>
                <a:cxn ang="0">
                  <a:pos x="connsiteX2" y="connsiteY2"/>
                </a:cxn>
              </a:cxnLst>
              <a:rect l="l" t="t" r="r" b="b"/>
              <a:pathLst>
                <a:path w="528996" h="1632667">
                  <a:moveTo>
                    <a:pt x="395436" y="0"/>
                  </a:moveTo>
                  <a:lnTo>
                    <a:pt x="528996" y="1632667"/>
                  </a:lnTo>
                  <a:lnTo>
                    <a:pt x="0" y="854146"/>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02</a:t>
              </a:r>
              <a:endParaRPr lang="zh-CN" altLang="en-US" sz="2400" dirty="0">
                <a:solidFill>
                  <a:schemeClr val="tx1"/>
                </a:solidFill>
                <a:latin typeface="Impact" panose="020B0806030902050204" charset="0"/>
                <a:ea typeface="微软雅黑" panose="020B0503020204020204" pitchFamily="34" charset="-122"/>
              </a:endParaRPr>
            </a:p>
          </p:txBody>
        </p:sp>
        <p:sp>
          <p:nvSpPr>
            <p:cNvPr id="22" name="MH_Other_5"/>
            <p:cNvSpPr/>
            <p:nvPr>
              <p:custDataLst>
                <p:tags r:id="rId5"/>
              </p:custDataLst>
            </p:nvPr>
          </p:nvSpPr>
          <p:spPr>
            <a:xfrm rot="19341796">
              <a:off x="4404437" y="2936635"/>
              <a:ext cx="1227535" cy="365522"/>
            </a:xfrm>
            <a:custGeom>
              <a:avLst/>
              <a:gdLst>
                <a:gd name="connsiteX0" fmla="*/ 1637452 w 1637452"/>
                <a:gd name="connsiteY0" fmla="*/ 486965 h 486965"/>
                <a:gd name="connsiteX1" fmla="*/ 0 w 1637452"/>
                <a:gd name="connsiteY1" fmla="*/ 440176 h 486965"/>
                <a:gd name="connsiteX2" fmla="*/ 831972 w 1637452"/>
                <a:gd name="connsiteY2" fmla="*/ 0 h 486965"/>
              </a:gdLst>
              <a:ahLst/>
              <a:cxnLst>
                <a:cxn ang="0">
                  <a:pos x="connsiteX0" y="connsiteY0"/>
                </a:cxn>
                <a:cxn ang="0">
                  <a:pos x="connsiteX1" y="connsiteY1"/>
                </a:cxn>
                <a:cxn ang="0">
                  <a:pos x="connsiteX2" y="connsiteY2"/>
                </a:cxn>
              </a:cxnLst>
              <a:rect l="l" t="t" r="r" b="b"/>
              <a:pathLst>
                <a:path w="1637452" h="486965">
                  <a:moveTo>
                    <a:pt x="1637452" y="486965"/>
                  </a:moveTo>
                  <a:lnTo>
                    <a:pt x="0" y="440176"/>
                  </a:lnTo>
                  <a:lnTo>
                    <a:pt x="831972" y="0"/>
                  </a:lnTo>
                  <a:close/>
                </a:path>
              </a:pathLst>
            </a:custGeom>
            <a:solidFill>
              <a:srgbClr val="EEB5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lnSpc>
                  <a:spcPct val="120000"/>
                </a:lnSpc>
                <a:defRPr/>
              </a:pPr>
              <a:r>
                <a:rPr lang="en-US" altLang="zh-CN" sz="2400" dirty="0">
                  <a:solidFill>
                    <a:schemeClr val="tx1"/>
                  </a:solidFill>
                  <a:latin typeface="Impact" panose="020B0806030902050204" charset="0"/>
                  <a:ea typeface="微软雅黑" panose="020B0503020204020204" pitchFamily="34" charset="-122"/>
                </a:rPr>
                <a:t>03</a:t>
              </a:r>
              <a:endParaRPr lang="zh-CN" altLang="en-US" sz="2400" dirty="0">
                <a:solidFill>
                  <a:schemeClr val="tx1"/>
                </a:solidFill>
                <a:latin typeface="Impact" panose="020B0806030902050204" charset="0"/>
                <a:ea typeface="微软雅黑" panose="020B0503020204020204" pitchFamily="34" charset="-122"/>
              </a:endParaRPr>
            </a:p>
          </p:txBody>
        </p:sp>
        <p:sp>
          <p:nvSpPr>
            <p:cNvPr id="23" name="MH_SubTitle_1"/>
            <p:cNvSpPr>
              <a:spLocks noChangeArrowheads="1"/>
            </p:cNvSpPr>
            <p:nvPr>
              <p:custDataLst>
                <p:tags r:id="rId6"/>
              </p:custDataLst>
            </p:nvPr>
          </p:nvSpPr>
          <p:spPr bwMode="auto">
            <a:xfrm>
              <a:off x="3817458" y="1168556"/>
              <a:ext cx="16132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1</a:t>
              </a:r>
              <a:r>
                <a:rPr lang="zh-CN" altLang="zh-CN" sz="1600" b="1" dirty="0">
                  <a:latin typeface="微软雅黑" panose="020B0503020204020204" pitchFamily="34" charset="-122"/>
                  <a:ea typeface="微软雅黑" panose="020B0503020204020204" pitchFamily="34" charset="-122"/>
                </a:rPr>
                <a:t>、</a:t>
              </a:r>
              <a:r>
                <a:rPr lang="en-US" altLang="zh-CN" sz="1600" b="1" dirty="0">
                  <a:latin typeface="微软雅黑" panose="020B0503020204020204" pitchFamily="34" charset="-122"/>
                  <a:ea typeface="微软雅黑" panose="020B0503020204020204" pitchFamily="34" charset="-122"/>
                </a:rPr>
                <a:t>BS</a:t>
              </a:r>
              <a:r>
                <a:rPr lang="zh-CN" altLang="en-US" sz="1600" b="1" dirty="0">
                  <a:latin typeface="微软雅黑" panose="020B0503020204020204" pitchFamily="34" charset="-122"/>
                  <a:ea typeface="微软雅黑" panose="020B0503020204020204" pitchFamily="34" charset="-122"/>
                </a:rPr>
                <a:t>点有无机会</a:t>
              </a:r>
              <a:endParaRPr lang="en-US" altLang="zh-CN" sz="1600" b="1" dirty="0">
                <a:latin typeface="微软雅黑" panose="020B0503020204020204" pitchFamily="34" charset="-122"/>
                <a:ea typeface="微软雅黑" panose="020B0503020204020204" pitchFamily="34" charset="-122"/>
              </a:endParaRPr>
            </a:p>
          </p:txBody>
        </p:sp>
        <p:sp>
          <p:nvSpPr>
            <p:cNvPr id="24" name="MH_Title_1"/>
            <p:cNvSpPr>
              <a:spLocks noChangeArrowheads="1"/>
            </p:cNvSpPr>
            <p:nvPr>
              <p:custDataLst>
                <p:tags r:id="rId7"/>
              </p:custDataLst>
            </p:nvPr>
          </p:nvSpPr>
          <p:spPr bwMode="auto">
            <a:xfrm>
              <a:off x="4180600" y="2077003"/>
              <a:ext cx="897731" cy="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2400" b="1" dirty="0">
                  <a:latin typeface="微软雅黑" panose="020B0503020204020204" pitchFamily="34" charset="-122"/>
                  <a:ea typeface="微软雅黑" panose="020B0503020204020204" pitchFamily="34" charset="-122"/>
                </a:rPr>
                <a:t>控制</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30000"/>
                </a:lnSpc>
              </a:pPr>
              <a:r>
                <a:rPr lang="zh-CN" altLang="en-US" sz="2400" b="1" dirty="0">
                  <a:latin typeface="微软雅黑" panose="020B0503020204020204" pitchFamily="34" charset="-122"/>
                  <a:ea typeface="微软雅黑" panose="020B0503020204020204" pitchFamily="34" charset="-122"/>
                </a:rPr>
                <a:t>仓位</a:t>
              </a:r>
              <a:endParaRPr lang="zh-CN" altLang="en-US" sz="2400" b="1" dirty="0">
                <a:latin typeface="微软雅黑" panose="020B0503020204020204" pitchFamily="34" charset="-122"/>
                <a:ea typeface="微软雅黑" panose="020B0503020204020204" pitchFamily="34" charset="-122"/>
              </a:endParaRPr>
            </a:p>
          </p:txBody>
        </p:sp>
        <p:sp>
          <p:nvSpPr>
            <p:cNvPr id="25" name="MH_SubTitle_2"/>
            <p:cNvSpPr>
              <a:spLocks noChangeArrowheads="1"/>
            </p:cNvSpPr>
            <p:nvPr>
              <p:custDataLst>
                <p:tags r:id="rId8"/>
              </p:custDataLst>
            </p:nvPr>
          </p:nvSpPr>
          <p:spPr bwMode="auto">
            <a:xfrm>
              <a:off x="5515289" y="1980562"/>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2</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颜色区域选择方法。</a:t>
              </a:r>
              <a:endParaRPr lang="en-US" altLang="zh-CN" sz="1600" b="1" dirty="0">
                <a:latin typeface="微软雅黑" panose="020B0503020204020204" pitchFamily="34" charset="-122"/>
                <a:ea typeface="微软雅黑" panose="020B0503020204020204" pitchFamily="34" charset="-122"/>
              </a:endParaRPr>
            </a:p>
          </p:txBody>
        </p:sp>
        <p:sp>
          <p:nvSpPr>
            <p:cNvPr id="26" name="MH_SubTitle_3"/>
            <p:cNvSpPr>
              <a:spLocks noChangeArrowheads="1"/>
            </p:cNvSpPr>
            <p:nvPr>
              <p:custDataLst>
                <p:tags r:id="rId9"/>
              </p:custDataLst>
            </p:nvPr>
          </p:nvSpPr>
          <p:spPr bwMode="auto">
            <a:xfrm>
              <a:off x="5175961" y="3275962"/>
              <a:ext cx="162996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3</a:t>
              </a:r>
              <a:r>
                <a:rPr lang="zh-CN"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二八分化寻找方向</a:t>
              </a:r>
              <a:r>
                <a:rPr lang="zh-CN"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27" name="MH_SubTitle_4"/>
            <p:cNvSpPr>
              <a:spLocks noChangeArrowheads="1"/>
            </p:cNvSpPr>
            <p:nvPr>
              <p:custDataLst>
                <p:tags r:id="rId10"/>
              </p:custDataLst>
            </p:nvPr>
          </p:nvSpPr>
          <p:spPr bwMode="auto">
            <a:xfrm>
              <a:off x="2405378" y="3275962"/>
              <a:ext cx="162996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4</a:t>
              </a:r>
              <a:r>
                <a:rPr lang="zh-CN" altLang="en-US" sz="1600" b="1" dirty="0">
                  <a:latin typeface="微软雅黑" panose="020B0503020204020204" pitchFamily="34" charset="-122"/>
                  <a:ea typeface="微软雅黑" panose="020B0503020204020204" pitchFamily="34" charset="-122"/>
                </a:rPr>
                <a:t>、细分市场寻找机会。</a:t>
              </a:r>
              <a:endParaRPr lang="en-US" altLang="zh-CN" sz="1600" b="1" dirty="0">
                <a:latin typeface="微软雅黑" panose="020B0503020204020204" pitchFamily="34" charset="-122"/>
                <a:ea typeface="微软雅黑" panose="020B0503020204020204" pitchFamily="34" charset="-122"/>
              </a:endParaRPr>
            </a:p>
          </p:txBody>
        </p:sp>
        <p:sp>
          <p:nvSpPr>
            <p:cNvPr id="28" name="MH_SubTitle_5"/>
            <p:cNvSpPr>
              <a:spLocks noChangeArrowheads="1"/>
            </p:cNvSpPr>
            <p:nvPr>
              <p:custDataLst>
                <p:tags r:id="rId11"/>
              </p:custDataLst>
            </p:nvPr>
          </p:nvSpPr>
          <p:spPr bwMode="auto">
            <a:xfrm>
              <a:off x="2102958" y="1980562"/>
              <a:ext cx="162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en-US" altLang="zh-CN" sz="1600" b="1" dirty="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、资金情况决定仓位。</a:t>
              </a:r>
              <a:endParaRPr lang="en-US" altLang="zh-CN" sz="1600" b="1" dirty="0">
                <a:latin typeface="微软雅黑" panose="020B0503020204020204" pitchFamily="34" charset="-122"/>
                <a:ea typeface="微软雅黑" panose="020B0503020204020204" pitchFamily="34" charset="-122"/>
              </a:endParaRPr>
            </a:p>
          </p:txBody>
        </p:sp>
      </p:grpSp>
    </p:spTree>
    <p:custDataLst>
      <p:tags r:id="rId1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已开户海报_1775722233573"/>
          <p:cNvPicPr>
            <a:picLocks noChangeAspect="1"/>
          </p:cNvPicPr>
          <p:nvPr/>
        </p:nvPicPr>
        <p:blipFill>
          <a:blip r:embed="rId1"/>
          <a:stretch>
            <a:fillRect/>
          </a:stretch>
        </p:blipFill>
        <p:spPr>
          <a:xfrm>
            <a:off x="0" y="0"/>
            <a:ext cx="12192000" cy="6858000"/>
          </a:xfrm>
          <a:prstGeom prst="rect">
            <a:avLst/>
          </a:prstGeom>
        </p:spPr>
      </p:pic>
      <p:pic>
        <p:nvPicPr>
          <p:cNvPr id="3" name="图片 2" descr="社群-1920X1080 (2)_1776340677834"/>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总 拷贝_1775722240599"/>
          <p:cNvPicPr>
            <a:picLocks noChangeAspect="1"/>
          </p:cNvPicPr>
          <p:nvPr/>
        </p:nvPicPr>
        <p:blipFill>
          <a:blip r:embed="rId1"/>
          <a:stretch>
            <a:fillRect/>
          </a:stretch>
        </p:blipFill>
        <p:spPr>
          <a:xfrm>
            <a:off x="0" y="0"/>
            <a:ext cx="12192000" cy="6858000"/>
          </a:xfrm>
          <a:prstGeom prst="rect">
            <a:avLst/>
          </a:prstGeom>
        </p:spPr>
      </p:pic>
      <p:pic>
        <p:nvPicPr>
          <p:cNvPr id="3" name="图片 2" descr="主题猎手1920_1080_1776340689270"/>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1</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1918970"/>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跟随资金，把握趋势</a:t>
            </a: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追踪资金的模式</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grpSp>
        <p:nvGrpSpPr>
          <p:cNvPr id="5" name="组合 4"/>
          <p:cNvGrpSpPr/>
          <p:nvPr>
            <p:custDataLst>
              <p:tags r:id="rId1"/>
            </p:custDataLst>
          </p:nvPr>
        </p:nvGrpSpPr>
        <p:grpSpPr>
          <a:xfrm>
            <a:off x="1454214" y="1093128"/>
            <a:ext cx="9270305" cy="4871264"/>
            <a:chOff x="1681480" y="1528763"/>
            <a:chExt cx="7975600" cy="4165270"/>
          </a:xfrm>
        </p:grpSpPr>
        <p:sp>
          <p:nvSpPr>
            <p:cNvPr id="6" name="MH_Other_1"/>
            <p:cNvSpPr/>
            <p:nvPr>
              <p:custDataLst>
                <p:tags r:id="rId2"/>
              </p:custDataLst>
            </p:nvPr>
          </p:nvSpPr>
          <p:spPr>
            <a:xfrm flipH="1">
              <a:off x="1681480" y="2263775"/>
              <a:ext cx="7975600" cy="31750"/>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7" name="MH_Other_2"/>
            <p:cNvSpPr/>
            <p:nvPr>
              <p:custDataLst>
                <p:tags r:id="rId3"/>
              </p:custDataLst>
            </p:nvPr>
          </p:nvSpPr>
          <p:spPr>
            <a:xfrm>
              <a:off x="3257868" y="2159000"/>
              <a:ext cx="211137" cy="209550"/>
            </a:xfrm>
            <a:prstGeom prst="ellipse">
              <a:avLst/>
            </a:prstGeom>
            <a:solidFill>
              <a:srgbClr val="FFFFFF"/>
            </a:solidFill>
            <a:ln w="57150">
              <a:solidFill>
                <a:srgbClr val="F4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8" name="MH_Other_3"/>
            <p:cNvSpPr/>
            <p:nvPr>
              <p:custDataLst>
                <p:tags r:id="rId4"/>
              </p:custDataLst>
            </p:nvPr>
          </p:nvSpPr>
          <p:spPr>
            <a:xfrm>
              <a:off x="5551805" y="2159000"/>
              <a:ext cx="211138" cy="209550"/>
            </a:xfrm>
            <a:prstGeom prst="ellipse">
              <a:avLst/>
            </a:prstGeom>
            <a:solidFill>
              <a:srgbClr val="FFFFFF"/>
            </a:solidFill>
            <a:ln w="57150">
              <a:solidFill>
                <a:srgbClr val="F5BD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sp>
          <p:nvSpPr>
            <p:cNvPr id="9" name="MH_Other_4"/>
            <p:cNvSpPr/>
            <p:nvPr>
              <p:custDataLst>
                <p:tags r:id="rId5"/>
              </p:custDataLst>
            </p:nvPr>
          </p:nvSpPr>
          <p:spPr>
            <a:xfrm>
              <a:off x="7869555" y="2159000"/>
              <a:ext cx="209550" cy="209550"/>
            </a:xfrm>
            <a:prstGeom prst="ellipse">
              <a:avLst/>
            </a:prstGeom>
            <a:solidFill>
              <a:srgbClr val="FFFFFF"/>
            </a:solidFill>
            <a:ln w="57150">
              <a:solidFill>
                <a:srgbClr val="29B9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dirty="0">
                <a:solidFill>
                  <a:schemeClr val="tx1"/>
                </a:solidFill>
                <a:latin typeface="Calibri" panose="020F0502020204030204"/>
                <a:ea typeface="微软雅黑" panose="020B0503020204020204" pitchFamily="34" charset="-122"/>
              </a:endParaRPr>
            </a:p>
          </p:txBody>
        </p:sp>
        <p:cxnSp>
          <p:nvCxnSpPr>
            <p:cNvPr id="2" name="MH_Other_5"/>
            <p:cNvCxnSpPr/>
            <p:nvPr>
              <p:custDataLst>
                <p:tags r:id="rId6"/>
              </p:custDataLst>
            </p:nvPr>
          </p:nvCxnSpPr>
          <p:spPr>
            <a:xfrm flipV="1">
              <a:off x="3367405" y="2263775"/>
              <a:ext cx="0" cy="601663"/>
            </a:xfrm>
            <a:prstGeom prst="line">
              <a:avLst/>
            </a:prstGeom>
            <a:ln w="19050">
              <a:solidFill>
                <a:srgbClr val="F4726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MH_Other_6"/>
            <p:cNvCxnSpPr/>
            <p:nvPr>
              <p:custDataLst>
                <p:tags r:id="rId7"/>
              </p:custDataLst>
            </p:nvPr>
          </p:nvCxnSpPr>
          <p:spPr>
            <a:xfrm flipV="1">
              <a:off x="5656580" y="2263775"/>
              <a:ext cx="0" cy="601663"/>
            </a:xfrm>
            <a:prstGeom prst="line">
              <a:avLst/>
            </a:prstGeom>
            <a:ln w="19050">
              <a:solidFill>
                <a:srgbClr val="F5BD0B"/>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MH_Other_7"/>
            <p:cNvCxnSpPr/>
            <p:nvPr>
              <p:custDataLst>
                <p:tags r:id="rId8"/>
              </p:custDataLst>
            </p:nvPr>
          </p:nvCxnSpPr>
          <p:spPr>
            <a:xfrm flipV="1">
              <a:off x="7975918" y="2263775"/>
              <a:ext cx="0" cy="601663"/>
            </a:xfrm>
            <a:prstGeom prst="line">
              <a:avLst/>
            </a:prstGeom>
            <a:ln w="19050">
              <a:solidFill>
                <a:srgbClr val="29B9A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 name="MH_SubTitle_1"/>
            <p:cNvSpPr/>
            <p:nvPr>
              <p:custDataLst>
                <p:tags r:id="rId9"/>
              </p:custDataLst>
            </p:nvPr>
          </p:nvSpPr>
          <p:spPr>
            <a:xfrm>
              <a:off x="2556193" y="2971800"/>
              <a:ext cx="1614487" cy="344488"/>
            </a:xfrm>
            <a:prstGeom prst="round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大盘资金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MH_SubTitle_2"/>
            <p:cNvSpPr/>
            <p:nvPr>
              <p:custDataLst>
                <p:tags r:id="rId10"/>
              </p:custDataLst>
            </p:nvPr>
          </p:nvSpPr>
          <p:spPr>
            <a:xfrm>
              <a:off x="4850130" y="2971800"/>
              <a:ext cx="1612900" cy="344488"/>
            </a:xfrm>
            <a:prstGeom prst="roundRect">
              <a:avLst/>
            </a:prstGeom>
            <a:solidFill>
              <a:srgbClr val="F5BD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板块资金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MH_SubTitle_3"/>
            <p:cNvSpPr/>
            <p:nvPr>
              <p:custDataLst>
                <p:tags r:id="rId11"/>
              </p:custDataLst>
            </p:nvPr>
          </p:nvSpPr>
          <p:spPr>
            <a:xfrm>
              <a:off x="7144068" y="2971800"/>
              <a:ext cx="1612900" cy="344488"/>
            </a:xfrm>
            <a:prstGeom prst="roundRect">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685800">
                <a:defRPr/>
              </a:pPr>
              <a:r>
                <a:rPr lang="zh-CN" altLang="en-US" dirty="0">
                  <a:solidFill>
                    <a:schemeClr val="tx1"/>
                  </a:solidFill>
                  <a:latin typeface="微软雅黑" panose="020B0503020204020204" pitchFamily="34" charset="-122"/>
                  <a:ea typeface="微软雅黑" panose="020B0503020204020204" pitchFamily="34" charset="-122"/>
                </a:rPr>
                <a:t>个股资金</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6" name="MH_Text_1"/>
            <p:cNvSpPr txBox="1">
              <a:spLocks noChangeArrowheads="1"/>
            </p:cNvSpPr>
            <p:nvPr>
              <p:custDataLst>
                <p:tags r:id="rId12"/>
              </p:custDataLst>
            </p:nvPr>
          </p:nvSpPr>
          <p:spPr bwMode="auto">
            <a:xfrm>
              <a:off x="2530793" y="3381375"/>
              <a:ext cx="161448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有没有机会</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控制仓位</a:t>
              </a:r>
              <a:endParaRPr lang="zh-CN" altLang="en-US" sz="2000" b="1" dirty="0">
                <a:latin typeface="微软雅黑" panose="020B0503020204020204" pitchFamily="34" charset="-122"/>
                <a:ea typeface="微软雅黑" panose="020B0503020204020204" pitchFamily="34" charset="-122"/>
              </a:endParaRPr>
            </a:p>
          </p:txBody>
        </p:sp>
        <p:sp>
          <p:nvSpPr>
            <p:cNvPr id="17" name="MH_Text_2"/>
            <p:cNvSpPr txBox="1">
              <a:spLocks noChangeArrowheads="1"/>
            </p:cNvSpPr>
            <p:nvPr>
              <p:custDataLst>
                <p:tags r:id="rId13"/>
              </p:custDataLst>
            </p:nvPr>
          </p:nvSpPr>
          <p:spPr bwMode="auto">
            <a:xfrm>
              <a:off x="4532381" y="3417990"/>
              <a:ext cx="2038847" cy="1703388"/>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寻找资金热点</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把握最新机会</a:t>
              </a:r>
              <a:endParaRPr lang="zh-CN" altLang="en-US" sz="2000" b="1" dirty="0">
                <a:latin typeface="微软雅黑" panose="020B0503020204020204" pitchFamily="34" charset="-122"/>
                <a:ea typeface="微软雅黑" panose="020B0503020204020204" pitchFamily="34" charset="-122"/>
              </a:endParaRPr>
            </a:p>
          </p:txBody>
        </p:sp>
        <p:sp>
          <p:nvSpPr>
            <p:cNvPr id="18" name="MH_Text_3"/>
            <p:cNvSpPr txBox="1">
              <a:spLocks noChangeArrowheads="1"/>
            </p:cNvSpPr>
            <p:nvPr>
              <p:custDataLst>
                <p:tags r:id="rId14"/>
              </p:custDataLst>
            </p:nvPr>
          </p:nvSpPr>
          <p:spPr bwMode="auto">
            <a:xfrm>
              <a:off x="7062310" y="3381375"/>
              <a:ext cx="1614488" cy="1701800"/>
            </a:xfrm>
            <a:prstGeom prst="rect">
              <a:avLst/>
            </a:prstGeom>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资金介入</a:t>
              </a:r>
              <a:endParaRPr lang="en-US" altLang="zh-CN" sz="2000" b="1" dirty="0">
                <a:latin typeface="微软雅黑" panose="020B0503020204020204" pitchFamily="34" charset="-122"/>
                <a:ea typeface="微软雅黑" panose="020B0503020204020204" pitchFamily="34" charset="-122"/>
              </a:endParaRPr>
            </a:p>
            <a:p>
              <a:pPr indent="200025" algn="ctr" defTabSz="685800">
                <a:lnSpc>
                  <a:spcPct val="150000"/>
                </a:lnSpc>
                <a:spcBef>
                  <a:spcPts val="0"/>
                </a:spcBef>
                <a:buNone/>
                <a:defRPr/>
              </a:pPr>
              <a:r>
                <a:rPr lang="zh-CN" altLang="en-US" sz="2000" b="1" dirty="0">
                  <a:latin typeface="微软雅黑" panose="020B0503020204020204" pitchFamily="34" charset="-122"/>
                  <a:ea typeface="微软雅黑" panose="020B0503020204020204" pitchFamily="34" charset="-122"/>
                </a:rPr>
                <a:t>才有机会</a:t>
              </a:r>
              <a:endParaRPr lang="zh-CN" altLang="en-US" sz="2000" b="1" dirty="0">
                <a:latin typeface="微软雅黑" panose="020B0503020204020204" pitchFamily="34" charset="-122"/>
                <a:ea typeface="微软雅黑" panose="020B0503020204020204" pitchFamily="34" charset="-122"/>
              </a:endParaRPr>
            </a:p>
          </p:txBody>
        </p:sp>
        <p:sp>
          <p:nvSpPr>
            <p:cNvPr id="19" name="MH_Other_8"/>
            <p:cNvSpPr>
              <a:spLocks noChangeAspect="1"/>
            </p:cNvSpPr>
            <p:nvPr>
              <p:custDataLst>
                <p:tags r:id="rId15"/>
              </p:custDataLst>
            </p:nvPr>
          </p:nvSpPr>
          <p:spPr>
            <a:xfrm>
              <a:off x="7690168" y="1528763"/>
              <a:ext cx="520700" cy="520700"/>
            </a:xfrm>
            <a:prstGeom prst="ellipse">
              <a:avLst/>
            </a:prstGeom>
            <a:solidFill>
              <a:srgbClr val="29B9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0" name="MH_Other_9"/>
            <p:cNvSpPr>
              <a:spLocks noEditPoints="1"/>
            </p:cNvSpPr>
            <p:nvPr>
              <p:custDataLst>
                <p:tags r:id="rId16"/>
              </p:custDataLst>
            </p:nvPr>
          </p:nvSpPr>
          <p:spPr bwMode="auto">
            <a:xfrm>
              <a:off x="7806055" y="1646238"/>
              <a:ext cx="290513" cy="285750"/>
            </a:xfrm>
            <a:custGeom>
              <a:avLst/>
              <a:gdLst>
                <a:gd name="T0" fmla="*/ 59 w 64"/>
                <a:gd name="T1" fmla="*/ 63 h 63"/>
                <a:gd name="T2" fmla="*/ 55 w 64"/>
                <a:gd name="T3" fmla="*/ 61 h 63"/>
                <a:gd name="T4" fmla="*/ 42 w 64"/>
                <a:gd name="T5" fmla="*/ 48 h 63"/>
                <a:gd name="T6" fmla="*/ 27 w 64"/>
                <a:gd name="T7" fmla="*/ 53 h 63"/>
                <a:gd name="T8" fmla="*/ 0 w 64"/>
                <a:gd name="T9" fmla="*/ 26 h 63"/>
                <a:gd name="T10" fmla="*/ 27 w 64"/>
                <a:gd name="T11" fmla="*/ 0 h 63"/>
                <a:gd name="T12" fmla="*/ 54 w 64"/>
                <a:gd name="T13" fmla="*/ 26 h 63"/>
                <a:gd name="T14" fmla="*/ 49 w 64"/>
                <a:gd name="T15" fmla="*/ 41 h 63"/>
                <a:gd name="T16" fmla="*/ 62 w 64"/>
                <a:gd name="T17" fmla="*/ 54 h 63"/>
                <a:gd name="T18" fmla="*/ 64 w 64"/>
                <a:gd name="T19" fmla="*/ 58 h 63"/>
                <a:gd name="T20" fmla="*/ 59 w 64"/>
                <a:gd name="T21" fmla="*/ 63 h 63"/>
                <a:gd name="T22" fmla="*/ 27 w 64"/>
                <a:gd name="T23" fmla="*/ 9 h 63"/>
                <a:gd name="T24" fmla="*/ 10 w 64"/>
                <a:gd name="T25" fmla="*/ 26 h 63"/>
                <a:gd name="T26" fmla="*/ 27 w 64"/>
                <a:gd name="T27" fmla="*/ 43 h 63"/>
                <a:gd name="T28" fmla="*/ 44 w 64"/>
                <a:gd name="T29" fmla="*/ 26 h 63"/>
                <a:gd name="T30" fmla="*/ 27 w 64"/>
                <a:gd name="T31" fmla="*/ 9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1" name="MH_Other_10"/>
            <p:cNvSpPr>
              <a:spLocks noChangeAspect="1"/>
            </p:cNvSpPr>
            <p:nvPr>
              <p:custDataLst>
                <p:tags r:id="rId17"/>
              </p:custDataLst>
            </p:nvPr>
          </p:nvSpPr>
          <p:spPr>
            <a:xfrm>
              <a:off x="3107055" y="1528763"/>
              <a:ext cx="519113" cy="520700"/>
            </a:xfrm>
            <a:prstGeom prst="ellipse">
              <a:avLst/>
            </a:prstGeom>
            <a:solidFill>
              <a:srgbClr val="F4726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2" name="MH_Other_11"/>
            <p:cNvSpPr>
              <a:spLocks noEditPoints="1"/>
            </p:cNvSpPr>
            <p:nvPr>
              <p:custDataLst>
                <p:tags r:id="rId18"/>
              </p:custDataLst>
            </p:nvPr>
          </p:nvSpPr>
          <p:spPr bwMode="auto">
            <a:xfrm>
              <a:off x="3219768" y="1641475"/>
              <a:ext cx="293687" cy="295275"/>
            </a:xfrm>
            <a:custGeom>
              <a:avLst/>
              <a:gdLst>
                <a:gd name="T0" fmla="*/ 2147483646 w 58"/>
                <a:gd name="T1" fmla="*/ 2147483646 h 58"/>
                <a:gd name="T2" fmla="*/ 2147483646 w 58"/>
                <a:gd name="T3" fmla="*/ 2147483646 h 58"/>
                <a:gd name="T4" fmla="*/ 2147483646 w 58"/>
                <a:gd name="T5" fmla="*/ 2147483646 h 58"/>
                <a:gd name="T6" fmla="*/ 2147483646 w 58"/>
                <a:gd name="T7" fmla="*/ 2147483646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2147483646 h 58"/>
                <a:gd name="T18" fmla="*/ 2147483646 w 58"/>
                <a:gd name="T19" fmla="*/ 2147483646 h 58"/>
                <a:gd name="T20" fmla="*/ 2147483646 w 58"/>
                <a:gd name="T21" fmla="*/ 2147483646 h 58"/>
                <a:gd name="T22" fmla="*/ 2147483646 w 58"/>
                <a:gd name="T23" fmla="*/ 2147483646 h 58"/>
                <a:gd name="T24" fmla="*/ 2147483646 w 58"/>
                <a:gd name="T25" fmla="*/ 2147483646 h 58"/>
                <a:gd name="T26" fmla="*/ 2147483646 w 58"/>
                <a:gd name="T27" fmla="*/ 2147483646 h 58"/>
                <a:gd name="T28" fmla="*/ 2147483646 w 58"/>
                <a:gd name="T29" fmla="*/ 2147483646 h 58"/>
                <a:gd name="T30" fmla="*/ 2147483646 w 58"/>
                <a:gd name="T31" fmla="*/ 2147483646 h 58"/>
                <a:gd name="T32" fmla="*/ 2147483646 w 58"/>
                <a:gd name="T33" fmla="*/ 2147483646 h 58"/>
                <a:gd name="T34" fmla="*/ 2147483646 w 58"/>
                <a:gd name="T35" fmla="*/ 2147483646 h 58"/>
                <a:gd name="T36" fmla="*/ 2147483646 w 58"/>
                <a:gd name="T37" fmla="*/ 2147483646 h 58"/>
                <a:gd name="T38" fmla="*/ 2147483646 w 58"/>
                <a:gd name="T39" fmla="*/ 2147483646 h 58"/>
                <a:gd name="T40" fmla="*/ 2147483646 w 58"/>
                <a:gd name="T41" fmla="*/ 2147483646 h 58"/>
                <a:gd name="T42" fmla="*/ 2147483646 w 58"/>
                <a:gd name="T43" fmla="*/ 2147483646 h 58"/>
                <a:gd name="T44" fmla="*/ 2147483646 w 58"/>
                <a:gd name="T45" fmla="*/ 2147483646 h 58"/>
                <a:gd name="T46" fmla="*/ 2147483646 w 58"/>
                <a:gd name="T47" fmla="*/ 2147483646 h 58"/>
                <a:gd name="T48" fmla="*/ 2147483646 w 58"/>
                <a:gd name="T49" fmla="*/ 2147483646 h 58"/>
                <a:gd name="T50" fmla="*/ 2147483646 w 58"/>
                <a:gd name="T51" fmla="*/ 2147483646 h 58"/>
                <a:gd name="T52" fmla="*/ 0 w 58"/>
                <a:gd name="T53" fmla="*/ 2147483646 h 58"/>
                <a:gd name="T54" fmla="*/ 0 w 58"/>
                <a:gd name="T55" fmla="*/ 2147483646 h 58"/>
                <a:gd name="T56" fmla="*/ 2147483646 w 58"/>
                <a:gd name="T57" fmla="*/ 2147483646 h 58"/>
                <a:gd name="T58" fmla="*/ 2147483646 w 58"/>
                <a:gd name="T59" fmla="*/ 2147483646 h 58"/>
                <a:gd name="T60" fmla="*/ 2147483646 w 58"/>
                <a:gd name="T61" fmla="*/ 2147483646 h 58"/>
                <a:gd name="T62" fmla="*/ 2147483646 w 58"/>
                <a:gd name="T63" fmla="*/ 2147483646 h 58"/>
                <a:gd name="T64" fmla="*/ 2147483646 w 58"/>
                <a:gd name="T65" fmla="*/ 2147483646 h 58"/>
                <a:gd name="T66" fmla="*/ 2147483646 w 58"/>
                <a:gd name="T67" fmla="*/ 2147483646 h 58"/>
                <a:gd name="T68" fmla="*/ 2147483646 w 58"/>
                <a:gd name="T69" fmla="*/ 2147483646 h 58"/>
                <a:gd name="T70" fmla="*/ 2147483646 w 58"/>
                <a:gd name="T71" fmla="*/ 2147483646 h 58"/>
                <a:gd name="T72" fmla="*/ 2147483646 w 58"/>
                <a:gd name="T73" fmla="*/ 2147483646 h 58"/>
                <a:gd name="T74" fmla="*/ 2147483646 w 58"/>
                <a:gd name="T75" fmla="*/ 2147483646 h 58"/>
                <a:gd name="T76" fmla="*/ 2147483646 w 58"/>
                <a:gd name="T77" fmla="*/ 2147483646 h 58"/>
                <a:gd name="T78" fmla="*/ 2147483646 w 58"/>
                <a:gd name="T79" fmla="*/ 0 h 58"/>
                <a:gd name="T80" fmla="*/ 2147483646 w 58"/>
                <a:gd name="T81" fmla="*/ 0 h 58"/>
                <a:gd name="T82" fmla="*/ 2147483646 w 58"/>
                <a:gd name="T83" fmla="*/ 2147483646 h 58"/>
                <a:gd name="T84" fmla="*/ 2147483646 w 58"/>
                <a:gd name="T85" fmla="*/ 2147483646 h 58"/>
                <a:gd name="T86" fmla="*/ 2147483646 w 58"/>
                <a:gd name="T87" fmla="*/ 2147483646 h 58"/>
                <a:gd name="T88" fmla="*/ 2147483646 w 58"/>
                <a:gd name="T89" fmla="*/ 2147483646 h 58"/>
                <a:gd name="T90" fmla="*/ 2147483646 w 58"/>
                <a:gd name="T91" fmla="*/ 2147483646 h 58"/>
                <a:gd name="T92" fmla="*/ 2147483646 w 58"/>
                <a:gd name="T93" fmla="*/ 2147483646 h 58"/>
                <a:gd name="T94" fmla="*/ 2147483646 w 58"/>
                <a:gd name="T95" fmla="*/ 2147483646 h 58"/>
                <a:gd name="T96" fmla="*/ 2147483646 w 58"/>
                <a:gd name="T97" fmla="*/ 2147483646 h 58"/>
                <a:gd name="T98" fmla="*/ 2147483646 w 58"/>
                <a:gd name="T99" fmla="*/ 2147483646 h 58"/>
                <a:gd name="T100" fmla="*/ 2147483646 w 58"/>
                <a:gd name="T101" fmla="*/ 2147483646 h 58"/>
                <a:gd name="T102" fmla="*/ 2147483646 w 58"/>
                <a:gd name="T103" fmla="*/ 2147483646 h 58"/>
                <a:gd name="T104" fmla="*/ 2147483646 w 58"/>
                <a:gd name="T105" fmla="*/ 2147483646 h 58"/>
                <a:gd name="T106" fmla="*/ 2147483646 w 58"/>
                <a:gd name="T107" fmla="*/ 2147483646 h 58"/>
                <a:gd name="T108" fmla="*/ 2147483646 w 58"/>
                <a:gd name="T109" fmla="*/ 2147483646 h 58"/>
                <a:gd name="T110" fmla="*/ 2147483646 w 58"/>
                <a:gd name="T111" fmla="*/ 2147483646 h 58"/>
                <a:gd name="T112" fmla="*/ 2147483646 w 58"/>
                <a:gd name="T113" fmla="*/ 2147483646 h 58"/>
                <a:gd name="T114" fmla="*/ 2147483646 w 58"/>
                <a:gd name="T115" fmla="*/ 2147483646 h 58"/>
                <a:gd name="T116" fmla="*/ 2147483646 w 58"/>
                <a:gd name="T117" fmla="*/ 2147483646 h 58"/>
                <a:gd name="T118" fmla="*/ 2147483646 w 58"/>
                <a:gd name="T119" fmla="*/ 2147483646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3" name="MH_Other_12"/>
            <p:cNvSpPr>
              <a:spLocks noChangeAspect="1"/>
            </p:cNvSpPr>
            <p:nvPr>
              <p:custDataLst>
                <p:tags r:id="rId19"/>
              </p:custDataLst>
            </p:nvPr>
          </p:nvSpPr>
          <p:spPr>
            <a:xfrm>
              <a:off x="5397818" y="1528763"/>
              <a:ext cx="520700" cy="520700"/>
            </a:xfrm>
            <a:prstGeom prst="ellipse">
              <a:avLst/>
            </a:prstGeom>
            <a:solidFill>
              <a:srgbClr val="F5BD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4000" dirty="0">
                <a:solidFill>
                  <a:schemeClr val="tx1"/>
                </a:solidFill>
                <a:latin typeface="FontAwesome" pitchFamily="2" charset="0"/>
                <a:ea typeface="微软雅黑" panose="020B0503020204020204" pitchFamily="34" charset="-122"/>
              </a:endParaRPr>
            </a:p>
          </p:txBody>
        </p:sp>
        <p:sp>
          <p:nvSpPr>
            <p:cNvPr id="24" name="MH_Other_13"/>
            <p:cNvSpPr>
              <a:spLocks noEditPoints="1"/>
            </p:cNvSpPr>
            <p:nvPr>
              <p:custDataLst>
                <p:tags r:id="rId20"/>
              </p:custDataLst>
            </p:nvPr>
          </p:nvSpPr>
          <p:spPr bwMode="auto">
            <a:xfrm>
              <a:off x="5502593" y="1643063"/>
              <a:ext cx="311150" cy="292100"/>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a:latin typeface="Calibri" panose="020F0502020204030204"/>
                <a:ea typeface="宋体" panose="02010600030101010101" pitchFamily="2" charset="-122"/>
              </a:endParaRPr>
            </a:p>
          </p:txBody>
        </p:sp>
        <p:sp>
          <p:nvSpPr>
            <p:cNvPr id="25" name="矩形 24"/>
            <p:cNvSpPr/>
            <p:nvPr/>
          </p:nvSpPr>
          <p:spPr>
            <a:xfrm>
              <a:off x="1886268" y="4430815"/>
              <a:ext cx="7540625" cy="1263218"/>
            </a:xfrm>
            <a:prstGeom prst="rect">
              <a:avLst/>
            </a:prstGeom>
          </p:spPr>
          <p:txBody>
            <a:bodyPr>
              <a:spAutoFit/>
            </a:bodyPr>
            <a:lstStyle/>
            <a:p>
              <a:pPr indent="200025" algn="just" defTabSz="685800">
                <a:lnSpc>
                  <a:spcPct val="150000"/>
                </a:lnSpc>
                <a:defRPr/>
              </a:pPr>
              <a:r>
                <a:rPr lang="zh-CN" altLang="zh-CN" sz="2000" dirty="0">
                  <a:latin typeface="微软雅黑" panose="020B0503020204020204" pitchFamily="34" charset="-122"/>
                  <a:ea typeface="微软雅黑" panose="020B0503020204020204" pitchFamily="34" charset="-122"/>
                </a:rPr>
                <a:t>每波的行情当中，只有个股的资金流入状态强于大盘资金流入状态的个股才能跑赢大盘，而这样的个股往往就是每轮行情的龙头股和领头羊。那些个股资金流入状态与大盘一样甚至弱于大盘的股票则很难有较好的表现。</a:t>
              </a:r>
              <a:endParaRPr lang="en-US" altLang="zh-CN" sz="2000" dirty="0">
                <a:latin typeface="微软雅黑" panose="020B0503020204020204" pitchFamily="34" charset="-122"/>
                <a:ea typeface="微软雅黑" panose="020B0503020204020204" pitchFamily="34" charset="-122"/>
              </a:endParaRPr>
            </a:p>
          </p:txBody>
        </p:sp>
      </p:grpSp>
    </p:spTree>
    <p:custDataLst>
      <p:tags r:id="rId2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日线级别的资金</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2" name="图片 1"/>
          <p:cNvPicPr>
            <a:picLocks noChangeAspect="1"/>
          </p:cNvPicPr>
          <p:nvPr/>
        </p:nvPicPr>
        <p:blipFill>
          <a:blip r:embed="rId1"/>
          <a:stretch>
            <a:fillRect/>
          </a:stretch>
        </p:blipFill>
        <p:spPr>
          <a:xfrm>
            <a:off x="1071845" y="834722"/>
            <a:ext cx="6234529" cy="963265"/>
          </a:xfrm>
          <a:prstGeom prst="rect">
            <a:avLst/>
          </a:prstGeom>
        </p:spPr>
        <p:style>
          <a:lnRef idx="2">
            <a:schemeClr val="dk1"/>
          </a:lnRef>
          <a:fillRef idx="1">
            <a:schemeClr val="lt1"/>
          </a:fillRef>
          <a:effectRef idx="0">
            <a:schemeClr val="dk1"/>
          </a:effectRef>
          <a:fontRef idx="minor">
            <a:schemeClr val="dk1"/>
          </a:fontRef>
        </p:style>
      </p:pic>
      <p:pic>
        <p:nvPicPr>
          <p:cNvPr id="6" name="图片 5"/>
          <p:cNvPicPr>
            <a:picLocks noChangeAspect="1"/>
          </p:cNvPicPr>
          <p:nvPr/>
        </p:nvPicPr>
        <p:blipFill>
          <a:blip r:embed="rId2"/>
          <a:stretch>
            <a:fillRect/>
          </a:stretch>
        </p:blipFill>
        <p:spPr>
          <a:xfrm>
            <a:off x="1071845" y="1964651"/>
            <a:ext cx="6234529" cy="624343"/>
          </a:xfrm>
          <a:prstGeom prst="rect">
            <a:avLst/>
          </a:prstGeom>
        </p:spPr>
        <p:style>
          <a:lnRef idx="2">
            <a:schemeClr val="dk1"/>
          </a:lnRef>
          <a:fillRef idx="1">
            <a:schemeClr val="lt1"/>
          </a:fillRef>
          <a:effectRef idx="0">
            <a:schemeClr val="dk1"/>
          </a:effectRef>
          <a:fontRef idx="minor">
            <a:schemeClr val="dk1"/>
          </a:fontRef>
        </p:style>
      </p:pic>
      <p:pic>
        <p:nvPicPr>
          <p:cNvPr id="8" name="图片 7"/>
          <p:cNvPicPr>
            <a:picLocks noChangeAspect="1"/>
          </p:cNvPicPr>
          <p:nvPr/>
        </p:nvPicPr>
        <p:blipFill>
          <a:blip r:embed="rId3"/>
          <a:stretch>
            <a:fillRect/>
          </a:stretch>
        </p:blipFill>
        <p:spPr>
          <a:xfrm>
            <a:off x="1071845" y="2755657"/>
            <a:ext cx="6234529" cy="727295"/>
          </a:xfrm>
          <a:prstGeom prst="rect">
            <a:avLst/>
          </a:prstGeom>
        </p:spPr>
        <p:style>
          <a:lnRef idx="2">
            <a:schemeClr val="dk1"/>
          </a:lnRef>
          <a:fillRef idx="1">
            <a:schemeClr val="lt1"/>
          </a:fillRef>
          <a:effectRef idx="0">
            <a:schemeClr val="dk1"/>
          </a:effectRef>
          <a:fontRef idx="minor">
            <a:schemeClr val="dk1"/>
          </a:fontRef>
        </p:style>
      </p:pic>
      <p:pic>
        <p:nvPicPr>
          <p:cNvPr id="9" name="图片 8"/>
          <p:cNvPicPr>
            <a:picLocks noChangeAspect="1"/>
          </p:cNvPicPr>
          <p:nvPr/>
        </p:nvPicPr>
        <p:blipFill>
          <a:blip r:embed="rId4"/>
          <a:stretch>
            <a:fillRect/>
          </a:stretch>
        </p:blipFill>
        <p:spPr>
          <a:xfrm>
            <a:off x="1071845" y="3649616"/>
            <a:ext cx="6234529" cy="702386"/>
          </a:xfrm>
          <a:prstGeom prst="rect">
            <a:avLst/>
          </a:prstGeom>
        </p:spPr>
        <p:style>
          <a:lnRef idx="2">
            <a:schemeClr val="dk1"/>
          </a:lnRef>
          <a:fillRef idx="1">
            <a:schemeClr val="lt1"/>
          </a:fillRef>
          <a:effectRef idx="0">
            <a:schemeClr val="dk1"/>
          </a:effectRef>
          <a:fontRef idx="minor">
            <a:schemeClr val="dk1"/>
          </a:fontRef>
        </p:style>
      </p:pic>
      <p:pic>
        <p:nvPicPr>
          <p:cNvPr id="3" name="图片 2"/>
          <p:cNvPicPr>
            <a:picLocks noChangeAspect="1"/>
          </p:cNvPicPr>
          <p:nvPr/>
        </p:nvPicPr>
        <p:blipFill>
          <a:blip r:embed="rId5"/>
          <a:stretch>
            <a:fillRect/>
          </a:stretch>
        </p:blipFill>
        <p:spPr>
          <a:xfrm>
            <a:off x="8000613" y="824480"/>
            <a:ext cx="3011414" cy="2863712"/>
          </a:xfrm>
          <a:prstGeom prst="rect">
            <a:avLst/>
          </a:prstGeom>
        </p:spPr>
        <p:style>
          <a:lnRef idx="2">
            <a:schemeClr val="dk1"/>
          </a:lnRef>
          <a:fillRef idx="1">
            <a:schemeClr val="lt1"/>
          </a:fillRef>
          <a:effectRef idx="0">
            <a:schemeClr val="dk1"/>
          </a:effectRef>
          <a:fontRef idx="minor">
            <a:schemeClr val="dk1"/>
          </a:fontRef>
        </p:style>
      </p:pic>
      <p:pic>
        <p:nvPicPr>
          <p:cNvPr id="13" name="图片 12"/>
          <p:cNvPicPr>
            <a:picLocks noChangeAspect="1"/>
          </p:cNvPicPr>
          <p:nvPr/>
        </p:nvPicPr>
        <p:blipFill>
          <a:blip r:embed="rId6"/>
          <a:stretch>
            <a:fillRect/>
          </a:stretch>
        </p:blipFill>
        <p:spPr>
          <a:xfrm>
            <a:off x="7756149" y="3853583"/>
            <a:ext cx="1700695" cy="2288490"/>
          </a:xfrm>
          <a:prstGeom prst="rect">
            <a:avLst/>
          </a:prstGeom>
        </p:spPr>
        <p:style>
          <a:lnRef idx="2">
            <a:schemeClr val="dk1"/>
          </a:lnRef>
          <a:fillRef idx="1">
            <a:schemeClr val="lt1"/>
          </a:fillRef>
          <a:effectRef idx="0">
            <a:schemeClr val="dk1"/>
          </a:effectRef>
          <a:fontRef idx="minor">
            <a:schemeClr val="dk1"/>
          </a:fontRef>
        </p:style>
      </p:pic>
      <p:pic>
        <p:nvPicPr>
          <p:cNvPr id="14" name="图片 13"/>
          <p:cNvPicPr>
            <a:picLocks noChangeAspect="1"/>
          </p:cNvPicPr>
          <p:nvPr/>
        </p:nvPicPr>
        <p:blipFill>
          <a:blip r:embed="rId7"/>
          <a:stretch>
            <a:fillRect/>
          </a:stretch>
        </p:blipFill>
        <p:spPr>
          <a:xfrm>
            <a:off x="9568830" y="3853583"/>
            <a:ext cx="1700695" cy="2288885"/>
          </a:xfrm>
          <a:prstGeom prst="rect">
            <a:avLst/>
          </a:prstGeom>
        </p:spPr>
        <p:style>
          <a:lnRef idx="2">
            <a:schemeClr val="dk1"/>
          </a:lnRef>
          <a:fillRef idx="1">
            <a:schemeClr val="lt1"/>
          </a:fillRef>
          <a:effectRef idx="0">
            <a:schemeClr val="dk1"/>
          </a:effectRef>
          <a:fontRef idx="minor">
            <a:schemeClr val="dk1"/>
          </a:fontRef>
        </p:style>
      </p:pic>
      <p:pic>
        <p:nvPicPr>
          <p:cNvPr id="15" name="图片 14"/>
          <p:cNvPicPr>
            <a:picLocks noChangeAspect="1"/>
          </p:cNvPicPr>
          <p:nvPr/>
        </p:nvPicPr>
        <p:blipFill>
          <a:blip r:embed="rId8"/>
          <a:stretch>
            <a:fillRect/>
          </a:stretch>
        </p:blipFill>
        <p:spPr>
          <a:xfrm>
            <a:off x="1071845" y="4480695"/>
            <a:ext cx="6246826" cy="1642237"/>
          </a:xfrm>
          <a:prstGeom prst="rect">
            <a:avLst/>
          </a:prstGeom>
        </p:spPr>
        <p:style>
          <a:lnRef idx="2">
            <a:schemeClr val="dk1"/>
          </a:lnRef>
          <a:fillRef idx="1">
            <a:schemeClr val="lt1"/>
          </a:fillRef>
          <a:effectRef idx="0">
            <a:schemeClr val="dk1"/>
          </a:effectRef>
          <a:fontRef idx="minor">
            <a:schemeClr val="dk1"/>
          </a:fontRef>
        </p:style>
      </p:pic>
      <p:sp>
        <p:nvSpPr>
          <p:cNvPr id="16" name="矩形: 圆角 13"/>
          <p:cNvSpPr/>
          <p:nvPr/>
        </p:nvSpPr>
        <p:spPr>
          <a:xfrm>
            <a:off x="2978234" y="133454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流动资金代表持续性</a:t>
            </a:r>
            <a:endParaRPr lang="zh-CN" altLang="en-US" sz="1100" b="1" dirty="0">
              <a:solidFill>
                <a:srgbClr val="FF0000"/>
              </a:solidFill>
            </a:endParaRPr>
          </a:p>
        </p:txBody>
      </p:sp>
      <p:sp>
        <p:nvSpPr>
          <p:cNvPr id="17" name="矩形: 圆角 45"/>
          <p:cNvSpPr/>
          <p:nvPr/>
        </p:nvSpPr>
        <p:spPr>
          <a:xfrm>
            <a:off x="2978234" y="2050281"/>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净买额代表短期机会</a:t>
            </a:r>
            <a:endParaRPr lang="zh-CN" altLang="en-US" sz="1100" b="1" dirty="0">
              <a:solidFill>
                <a:srgbClr val="FF0000"/>
              </a:solidFill>
            </a:endParaRPr>
          </a:p>
        </p:txBody>
      </p:sp>
      <p:sp>
        <p:nvSpPr>
          <p:cNvPr id="18" name="矩形: 圆角 47"/>
          <p:cNvSpPr/>
          <p:nvPr/>
        </p:nvSpPr>
        <p:spPr>
          <a:xfrm>
            <a:off x="2978233" y="283508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b="1" dirty="0">
                <a:solidFill>
                  <a:srgbClr val="FF0000"/>
                </a:solidFill>
              </a:rPr>
              <a:t>高控盘用于中期趋势</a:t>
            </a:r>
            <a:endParaRPr lang="zh-CN" altLang="en-US" sz="1100" b="1" dirty="0">
              <a:solidFill>
                <a:srgbClr val="FF0000"/>
              </a:solidFill>
            </a:endParaRPr>
          </a:p>
        </p:txBody>
      </p:sp>
      <p:sp>
        <p:nvSpPr>
          <p:cNvPr id="19" name="矩形: 圆角 48"/>
          <p:cNvSpPr/>
          <p:nvPr/>
        </p:nvSpPr>
        <p:spPr>
          <a:xfrm>
            <a:off x="2978232" y="3700681"/>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主力追踪主动买盘中期</a:t>
            </a:r>
            <a:endParaRPr lang="zh-CN" altLang="en-US" sz="1100" dirty="0"/>
          </a:p>
        </p:txBody>
      </p:sp>
      <p:sp>
        <p:nvSpPr>
          <p:cNvPr id="20" name="矩形: 圆角 49"/>
          <p:cNvSpPr/>
          <p:nvPr/>
        </p:nvSpPr>
        <p:spPr>
          <a:xfrm>
            <a:off x="2978232" y="4518667"/>
            <a:ext cx="2178302"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至尊数据短期累积数据</a:t>
            </a:r>
            <a:endParaRPr lang="zh-CN" altLang="en-US" sz="1100" dirty="0"/>
          </a:p>
        </p:txBody>
      </p:sp>
      <p:sp>
        <p:nvSpPr>
          <p:cNvPr id="21" name="矩形: 圆角 50"/>
          <p:cNvSpPr/>
          <p:nvPr/>
        </p:nvSpPr>
        <p:spPr>
          <a:xfrm>
            <a:off x="8000614" y="1637580"/>
            <a:ext cx="1829828"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机构分析中线资金</a:t>
            </a:r>
            <a:endParaRPr lang="zh-CN" altLang="en-US" sz="1100" dirty="0"/>
          </a:p>
        </p:txBody>
      </p:sp>
      <p:sp>
        <p:nvSpPr>
          <p:cNvPr id="22" name="矩形: 圆角 51"/>
          <p:cNvSpPr/>
          <p:nvPr/>
        </p:nvSpPr>
        <p:spPr>
          <a:xfrm>
            <a:off x="9631338" y="4875497"/>
            <a:ext cx="1573923"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主力控盘中线</a:t>
            </a:r>
            <a:endParaRPr lang="zh-CN" altLang="en-US" sz="1100" dirty="0"/>
          </a:p>
        </p:txBody>
      </p:sp>
      <p:sp>
        <p:nvSpPr>
          <p:cNvPr id="23" name="矩形: 圆角 52"/>
          <p:cNvSpPr/>
          <p:nvPr/>
        </p:nvSpPr>
        <p:spPr>
          <a:xfrm>
            <a:off x="7819535" y="4997828"/>
            <a:ext cx="1573923" cy="2446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100" dirty="0"/>
              <a:t>主力净买波段</a:t>
            </a:r>
            <a:endParaRPr lang="zh-CN" altLang="en-US" sz="1100" dirty="0"/>
          </a:p>
        </p:txBody>
      </p:sp>
    </p:spTree>
    <p:custDataLst>
      <p:tags r:id="rId9"/>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浪花与潮汐</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5" name="图片 4"/>
          <p:cNvPicPr>
            <a:picLocks noChangeAspect="1"/>
          </p:cNvPicPr>
          <p:nvPr/>
        </p:nvPicPr>
        <p:blipFill>
          <a:blip r:embed="rId1"/>
          <a:stretch>
            <a:fillRect/>
          </a:stretch>
        </p:blipFill>
        <p:spPr>
          <a:xfrm>
            <a:off x="642620" y="874395"/>
            <a:ext cx="3204210" cy="2045970"/>
          </a:xfrm>
          <a:prstGeom prst="rect">
            <a:avLst/>
          </a:prstGeom>
          <a:ln>
            <a:solidFill>
              <a:schemeClr val="tx1"/>
            </a:solidFill>
          </a:ln>
        </p:spPr>
      </p:pic>
      <p:grpSp>
        <p:nvGrpSpPr>
          <p:cNvPr id="22" name="组合 21"/>
          <p:cNvGrpSpPr/>
          <p:nvPr/>
        </p:nvGrpSpPr>
        <p:grpSpPr>
          <a:xfrm>
            <a:off x="643389" y="874370"/>
            <a:ext cx="10929911" cy="5184655"/>
            <a:chOff x="437607" y="783537"/>
            <a:chExt cx="8068598" cy="3955331"/>
          </a:xfrm>
        </p:grpSpPr>
        <p:pic>
          <p:nvPicPr>
            <p:cNvPr id="23" name="图片 22"/>
            <p:cNvPicPr>
              <a:picLocks noChangeAspect="1"/>
            </p:cNvPicPr>
            <p:nvPr/>
          </p:nvPicPr>
          <p:blipFill>
            <a:blip r:embed="rId2"/>
            <a:stretch>
              <a:fillRect/>
            </a:stretch>
          </p:blipFill>
          <p:spPr>
            <a:xfrm>
              <a:off x="437607" y="3651122"/>
              <a:ext cx="4446873" cy="1087746"/>
            </a:xfrm>
            <a:prstGeom prst="rect">
              <a:avLst/>
            </a:prstGeom>
          </p:spPr>
          <p:style>
            <a:lnRef idx="2">
              <a:schemeClr val="dk1"/>
            </a:lnRef>
            <a:fillRef idx="1">
              <a:schemeClr val="lt1"/>
            </a:fillRef>
            <a:effectRef idx="0">
              <a:schemeClr val="dk1"/>
            </a:effectRef>
            <a:fontRef idx="minor">
              <a:schemeClr val="dk1"/>
            </a:fontRef>
          </p:style>
        </p:pic>
        <p:pic>
          <p:nvPicPr>
            <p:cNvPr id="25" name="图片 24"/>
            <p:cNvPicPr>
              <a:picLocks noChangeAspect="1"/>
            </p:cNvPicPr>
            <p:nvPr/>
          </p:nvPicPr>
          <p:blipFill>
            <a:blip r:embed="rId3"/>
            <a:stretch>
              <a:fillRect/>
            </a:stretch>
          </p:blipFill>
          <p:spPr>
            <a:xfrm>
              <a:off x="4960041" y="2492984"/>
              <a:ext cx="3522619" cy="1356921"/>
            </a:xfrm>
            <a:prstGeom prst="rect">
              <a:avLst/>
            </a:prstGeom>
          </p:spPr>
          <p:style>
            <a:lnRef idx="2">
              <a:schemeClr val="dk1"/>
            </a:lnRef>
            <a:fillRef idx="1">
              <a:schemeClr val="lt1"/>
            </a:fillRef>
            <a:effectRef idx="0">
              <a:schemeClr val="dk1"/>
            </a:effectRef>
            <a:fontRef idx="minor">
              <a:schemeClr val="dk1"/>
            </a:fontRef>
          </p:style>
        </p:pic>
        <p:pic>
          <p:nvPicPr>
            <p:cNvPr id="26" name="图片 25"/>
            <p:cNvPicPr>
              <a:picLocks noChangeAspect="1"/>
            </p:cNvPicPr>
            <p:nvPr/>
          </p:nvPicPr>
          <p:blipFill>
            <a:blip r:embed="rId4"/>
            <a:stretch>
              <a:fillRect/>
            </a:stretch>
          </p:blipFill>
          <p:spPr>
            <a:xfrm>
              <a:off x="2851467" y="783537"/>
              <a:ext cx="2040573" cy="1563619"/>
            </a:xfrm>
            <a:prstGeom prst="rect">
              <a:avLst/>
            </a:prstGeom>
          </p:spPr>
          <p:style>
            <a:lnRef idx="2">
              <a:schemeClr val="dk1"/>
            </a:lnRef>
            <a:fillRef idx="1">
              <a:schemeClr val="lt1"/>
            </a:fillRef>
            <a:effectRef idx="0">
              <a:schemeClr val="dk1"/>
            </a:effectRef>
            <a:fontRef idx="minor">
              <a:schemeClr val="dk1"/>
            </a:fontRef>
          </p:style>
        </p:pic>
        <p:pic>
          <p:nvPicPr>
            <p:cNvPr id="27" name="图片 26"/>
            <p:cNvPicPr>
              <a:picLocks noChangeAspect="1"/>
            </p:cNvPicPr>
            <p:nvPr/>
          </p:nvPicPr>
          <p:blipFill>
            <a:blip r:embed="rId5"/>
            <a:stretch>
              <a:fillRect/>
            </a:stretch>
          </p:blipFill>
          <p:spPr>
            <a:xfrm>
              <a:off x="445167" y="2421847"/>
              <a:ext cx="4446873" cy="1125712"/>
            </a:xfrm>
            <a:prstGeom prst="rect">
              <a:avLst/>
            </a:prstGeom>
          </p:spPr>
          <p:style>
            <a:lnRef idx="2">
              <a:schemeClr val="dk1"/>
            </a:lnRef>
            <a:fillRef idx="1">
              <a:schemeClr val="lt1"/>
            </a:fillRef>
            <a:effectRef idx="0">
              <a:schemeClr val="dk1"/>
            </a:effectRef>
            <a:fontRef idx="minor">
              <a:schemeClr val="dk1"/>
            </a:fontRef>
          </p:style>
        </p:pic>
        <p:pic>
          <p:nvPicPr>
            <p:cNvPr id="28" name="图片 27"/>
            <p:cNvPicPr>
              <a:picLocks noChangeAspect="1"/>
            </p:cNvPicPr>
            <p:nvPr/>
          </p:nvPicPr>
          <p:blipFill rotWithShape="1">
            <a:blip r:embed="rId6"/>
            <a:srcRect l="3759"/>
            <a:stretch>
              <a:fillRect/>
            </a:stretch>
          </p:blipFill>
          <p:spPr>
            <a:xfrm>
              <a:off x="4941346" y="1464210"/>
              <a:ext cx="3541314" cy="983468"/>
            </a:xfrm>
            <a:prstGeom prst="rect">
              <a:avLst/>
            </a:prstGeom>
          </p:spPr>
          <p:style>
            <a:lnRef idx="2">
              <a:schemeClr val="dk1"/>
            </a:lnRef>
            <a:fillRef idx="1">
              <a:schemeClr val="lt1"/>
            </a:fillRef>
            <a:effectRef idx="0">
              <a:schemeClr val="dk1"/>
            </a:effectRef>
            <a:fontRef idx="minor">
              <a:schemeClr val="dk1"/>
            </a:fontRef>
          </p:style>
        </p:pic>
        <p:pic>
          <p:nvPicPr>
            <p:cNvPr id="29" name="图片 28"/>
            <p:cNvPicPr>
              <a:picLocks noChangeAspect="1"/>
            </p:cNvPicPr>
            <p:nvPr/>
          </p:nvPicPr>
          <p:blipFill rotWithShape="1">
            <a:blip r:embed="rId7"/>
            <a:srcRect l="3786"/>
            <a:stretch>
              <a:fillRect/>
            </a:stretch>
          </p:blipFill>
          <p:spPr>
            <a:xfrm>
              <a:off x="4946196" y="783537"/>
              <a:ext cx="3541314" cy="635367"/>
            </a:xfrm>
            <a:prstGeom prst="rect">
              <a:avLst/>
            </a:prstGeom>
          </p:spPr>
          <p:style>
            <a:lnRef idx="2">
              <a:schemeClr val="dk1"/>
            </a:lnRef>
            <a:fillRef idx="1">
              <a:schemeClr val="lt1"/>
            </a:fillRef>
            <a:effectRef idx="0">
              <a:schemeClr val="dk1"/>
            </a:effectRef>
            <a:fontRef idx="minor">
              <a:schemeClr val="dk1"/>
            </a:fontRef>
          </p:style>
        </p:pic>
        <p:sp>
          <p:nvSpPr>
            <p:cNvPr id="31" name="矩形: 圆角 27"/>
            <p:cNvSpPr/>
            <p:nvPr/>
          </p:nvSpPr>
          <p:spPr>
            <a:xfrm>
              <a:off x="1970415" y="1812791"/>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2" name="矩形: 圆角 36"/>
            <p:cNvSpPr/>
            <p:nvPr/>
          </p:nvSpPr>
          <p:spPr>
            <a:xfrm>
              <a:off x="1908742" y="303919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3" name="矩形: 圆角 37"/>
            <p:cNvSpPr/>
            <p:nvPr/>
          </p:nvSpPr>
          <p:spPr>
            <a:xfrm>
              <a:off x="1908741" y="4146922"/>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4" name="矩形: 圆角 38"/>
            <p:cNvSpPr/>
            <p:nvPr/>
          </p:nvSpPr>
          <p:spPr>
            <a:xfrm>
              <a:off x="5827932" y="884858"/>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5" name="矩形: 圆角 39"/>
            <p:cNvSpPr/>
            <p:nvPr/>
          </p:nvSpPr>
          <p:spPr>
            <a:xfrm>
              <a:off x="5827932" y="186450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6" name="矩形: 圆角 40"/>
            <p:cNvSpPr/>
            <p:nvPr/>
          </p:nvSpPr>
          <p:spPr>
            <a:xfrm>
              <a:off x="5827932" y="3080004"/>
              <a:ext cx="1786835" cy="1828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100" dirty="0"/>
                <a:t>L2</a:t>
              </a:r>
              <a:r>
                <a:rPr lang="zh-CN" altLang="en-US" sz="1100" dirty="0"/>
                <a:t>数据日线短期</a:t>
              </a:r>
              <a:endParaRPr lang="zh-CN" altLang="en-US" sz="1100" dirty="0"/>
            </a:p>
          </p:txBody>
        </p:sp>
        <p:sp>
          <p:nvSpPr>
            <p:cNvPr id="37" name="文本框 36"/>
            <p:cNvSpPr txBox="1"/>
            <p:nvPr/>
          </p:nvSpPr>
          <p:spPr>
            <a:xfrm>
              <a:off x="4960041" y="3955436"/>
              <a:ext cx="3546164" cy="7748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000" dirty="0"/>
                <a:t>资金分析从大到小，最后用更精准的资金数据，大盘</a:t>
              </a:r>
              <a:r>
                <a:rPr lang="en-US" altLang="zh-CN" sz="2000" dirty="0"/>
                <a:t>-</a:t>
              </a:r>
              <a:r>
                <a:rPr lang="zh-CN" altLang="en-US" sz="2000" dirty="0"/>
                <a:t>板块</a:t>
              </a:r>
              <a:r>
                <a:rPr lang="en-US" altLang="zh-CN" sz="2000" dirty="0"/>
                <a:t>-</a:t>
              </a:r>
              <a:r>
                <a:rPr lang="zh-CN" altLang="en-US" sz="2000" dirty="0"/>
                <a:t>个股，资金持续</a:t>
              </a:r>
              <a:r>
                <a:rPr lang="en-US" altLang="zh-CN" sz="2000" dirty="0"/>
                <a:t>-</a:t>
              </a:r>
              <a:r>
                <a:rPr lang="zh-CN" altLang="en-US" sz="2000" dirty="0"/>
                <a:t>波段</a:t>
              </a:r>
              <a:r>
                <a:rPr lang="en-US" altLang="zh-CN" sz="2000" dirty="0"/>
                <a:t>-</a:t>
              </a:r>
              <a:r>
                <a:rPr lang="zh-CN" altLang="en-US" sz="2000" dirty="0"/>
                <a:t>短期</a:t>
              </a:r>
              <a:r>
                <a:rPr lang="en-US" altLang="zh-CN" sz="2000" dirty="0"/>
                <a:t>-</a:t>
              </a:r>
              <a:r>
                <a:rPr lang="zh-CN" altLang="en-US" sz="2000" dirty="0"/>
                <a:t>分时。</a:t>
              </a:r>
              <a:endParaRPr lang="zh-CN" altLang="en-US" sz="2000" dirty="0"/>
            </a:p>
          </p:txBody>
        </p:sp>
      </p:grpSp>
    </p:spTree>
    <p:custDataLst>
      <p:tags r:id="rId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浪花与潮汐</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6" name="图片 5"/>
          <p:cNvPicPr>
            <a:picLocks noChangeAspect="1"/>
          </p:cNvPicPr>
          <p:nvPr/>
        </p:nvPicPr>
        <p:blipFill>
          <a:blip r:embed="rId1"/>
          <a:stretch>
            <a:fillRect/>
          </a:stretch>
        </p:blipFill>
        <p:spPr>
          <a:xfrm>
            <a:off x="1497330" y="737235"/>
            <a:ext cx="9102725" cy="4930775"/>
          </a:xfrm>
          <a:prstGeom prst="rect">
            <a:avLst/>
          </a:prstGeom>
        </p:spPr>
      </p:pic>
      <p:pic>
        <p:nvPicPr>
          <p:cNvPr id="7" name="图片 6"/>
          <p:cNvPicPr>
            <a:picLocks noChangeAspect="1"/>
          </p:cNvPicPr>
          <p:nvPr/>
        </p:nvPicPr>
        <p:blipFill>
          <a:blip r:embed="rId2"/>
          <a:stretch>
            <a:fillRect/>
          </a:stretch>
        </p:blipFill>
        <p:spPr>
          <a:xfrm>
            <a:off x="1644650" y="2023110"/>
            <a:ext cx="3486785" cy="2382520"/>
          </a:xfrm>
          <a:prstGeom prst="rect">
            <a:avLst/>
          </a:prstGeom>
          <a:ln>
            <a:noFill/>
          </a:ln>
          <a:effectLst>
            <a:outerShdw blurRad="190500" algn="tl" rotWithShape="0">
              <a:srgbClr val="000000">
                <a:alpha val="70000"/>
              </a:srgbClr>
            </a:outerShdw>
          </a:effectLst>
        </p:spPr>
      </p:pic>
      <p:sp>
        <p:nvSpPr>
          <p:cNvPr id="8" name="文本框 7"/>
          <p:cNvSpPr txBox="1"/>
          <p:nvPr/>
        </p:nvSpPr>
        <p:spPr>
          <a:xfrm>
            <a:off x="2706237" y="5689140"/>
            <a:ext cx="6779393" cy="646331"/>
          </a:xfrm>
          <a:prstGeom prst="rect">
            <a:avLst/>
          </a:prstGeom>
          <a:noFill/>
        </p:spPr>
        <p:txBody>
          <a:bodyPr wrap="square" rtlCol="0">
            <a:spAutoFit/>
          </a:bodyPr>
          <a:lstStyle/>
          <a:p>
            <a:pPr algn="ctr"/>
            <a:r>
              <a:rPr lang="zh-CN" altLang="en-US" dirty="0">
                <a:solidFill>
                  <a:schemeClr val="tx1"/>
                </a:solidFill>
              </a:rPr>
              <a:t>短线波段：涨停</a:t>
            </a:r>
            <a:r>
              <a:rPr lang="en-US" altLang="zh-CN" dirty="0">
                <a:solidFill>
                  <a:schemeClr val="tx1"/>
                </a:solidFill>
              </a:rPr>
              <a:t>-</a:t>
            </a:r>
            <a:r>
              <a:rPr lang="zh-CN" altLang="en-US" dirty="0">
                <a:solidFill>
                  <a:schemeClr val="tx1"/>
                </a:solidFill>
              </a:rPr>
              <a:t>席位</a:t>
            </a:r>
            <a:r>
              <a:rPr lang="en-US" altLang="zh-CN" dirty="0">
                <a:solidFill>
                  <a:schemeClr val="tx1"/>
                </a:solidFill>
              </a:rPr>
              <a:t>-</a:t>
            </a:r>
            <a:r>
              <a:rPr lang="zh-CN" altLang="en-US" dirty="0">
                <a:solidFill>
                  <a:schemeClr val="tx1"/>
                </a:solidFill>
              </a:rPr>
              <a:t>资金流入，回踩</a:t>
            </a:r>
            <a:r>
              <a:rPr lang="en-US" altLang="zh-CN" dirty="0">
                <a:solidFill>
                  <a:schemeClr val="tx1"/>
                </a:solidFill>
              </a:rPr>
              <a:t>-</a:t>
            </a:r>
            <a:r>
              <a:rPr lang="zh-CN" altLang="en-US" dirty="0">
                <a:solidFill>
                  <a:schemeClr val="tx1"/>
                </a:solidFill>
              </a:rPr>
              <a:t>金叉</a:t>
            </a:r>
            <a:r>
              <a:rPr lang="en-US" altLang="zh-CN" dirty="0">
                <a:solidFill>
                  <a:schemeClr val="tx1"/>
                </a:solidFill>
              </a:rPr>
              <a:t>-</a:t>
            </a:r>
            <a:r>
              <a:rPr lang="zh-CN" altLang="en-US" dirty="0">
                <a:solidFill>
                  <a:schemeClr val="tx1"/>
                </a:solidFill>
              </a:rPr>
              <a:t>四线开花</a:t>
            </a:r>
            <a:endParaRPr lang="en-US" altLang="zh-CN" dirty="0">
              <a:solidFill>
                <a:schemeClr val="tx1"/>
              </a:solidFill>
            </a:endParaRPr>
          </a:p>
          <a:p>
            <a:pPr algn="ctr"/>
            <a:r>
              <a:rPr lang="zh-CN" altLang="en-US" dirty="0">
                <a:solidFill>
                  <a:schemeClr val="tx1"/>
                </a:solidFill>
              </a:rPr>
              <a:t>波段龙头：涨停</a:t>
            </a:r>
            <a:r>
              <a:rPr lang="en-US" altLang="zh-CN" dirty="0">
                <a:solidFill>
                  <a:schemeClr val="tx1"/>
                </a:solidFill>
              </a:rPr>
              <a:t>-</a:t>
            </a:r>
            <a:r>
              <a:rPr lang="zh-CN" altLang="en-US" dirty="0">
                <a:solidFill>
                  <a:schemeClr val="tx1"/>
                </a:solidFill>
              </a:rPr>
              <a:t>席位</a:t>
            </a:r>
            <a:r>
              <a:rPr lang="en-US" altLang="zh-CN" dirty="0">
                <a:solidFill>
                  <a:schemeClr val="tx1"/>
                </a:solidFill>
              </a:rPr>
              <a:t>-</a:t>
            </a:r>
            <a:r>
              <a:rPr lang="zh-CN" altLang="en-US" dirty="0">
                <a:solidFill>
                  <a:schemeClr val="tx1"/>
                </a:solidFill>
              </a:rPr>
              <a:t>控盘增加，回踩</a:t>
            </a:r>
            <a:r>
              <a:rPr lang="en-US" altLang="zh-CN" dirty="0">
                <a:solidFill>
                  <a:schemeClr val="tx1"/>
                </a:solidFill>
              </a:rPr>
              <a:t>-</a:t>
            </a:r>
            <a:r>
              <a:rPr lang="zh-CN" altLang="en-US" dirty="0">
                <a:solidFill>
                  <a:schemeClr val="tx1"/>
                </a:solidFill>
              </a:rPr>
              <a:t>金叉</a:t>
            </a:r>
            <a:r>
              <a:rPr lang="en-US" altLang="zh-CN" dirty="0">
                <a:solidFill>
                  <a:schemeClr val="tx1"/>
                </a:solidFill>
              </a:rPr>
              <a:t>-</a:t>
            </a:r>
            <a:r>
              <a:rPr lang="zh-CN" altLang="en-US" dirty="0">
                <a:solidFill>
                  <a:schemeClr val="tx1"/>
                </a:solidFill>
              </a:rPr>
              <a:t>四线开花</a:t>
            </a:r>
            <a:endParaRPr lang="zh-CN" altLang="en-US" dirty="0">
              <a:solidFill>
                <a:schemeClr val="tx1"/>
              </a:solidFill>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1104265" y="2071370"/>
            <a:ext cx="319913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PART </a:t>
            </a:r>
            <a:r>
              <a:rPr kumimoji="0" lang="zh-CN" altLang="en-US"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0</a:t>
            </a:r>
            <a:r>
              <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rPr>
              <a:t>2</a:t>
            </a:r>
            <a:endParaRPr kumimoji="0" lang="en-US" altLang="zh-CN" sz="6000" b="1" i="0" u="none" strike="noStrike" kern="1200" cap="none" spc="0" normalizeH="0" baseline="0" noProof="0" dirty="0" smtClean="0">
              <a:ln>
                <a:noFill/>
              </a:ln>
              <a:solidFill>
                <a:schemeClr val="bg1"/>
              </a:solidFill>
              <a:effectLst/>
              <a:uLnTx/>
              <a:uFillTx/>
              <a:latin typeface="思源黑体 CN Light" panose="020B0300000000000000" charset="-122"/>
              <a:ea typeface="思源黑体 CN Light" panose="020B0300000000000000" charset="-122"/>
              <a:cs typeface="思源黑体 CN Normal" panose="020B0400000000000000" pitchFamily="34" charset="-122"/>
            </a:endParaRPr>
          </a:p>
        </p:txBody>
      </p:sp>
      <p:sp>
        <p:nvSpPr>
          <p:cNvPr id="14" name="文本框 13"/>
          <p:cNvSpPr txBox="1"/>
          <p:nvPr userDrawn="1"/>
        </p:nvSpPr>
        <p:spPr>
          <a:xfrm>
            <a:off x="1104265" y="2335530"/>
            <a:ext cx="9839325" cy="3747135"/>
          </a:xfrm>
          <a:prstGeom prst="rect">
            <a:avLst/>
          </a:prstGeom>
          <a:noFill/>
        </p:spPr>
        <p:txBody>
          <a:bodyPr wrap="square" rtlCol="0">
            <a:spAutoFit/>
          </a:bodyPr>
          <a:lstStyle/>
          <a:p>
            <a:pPr algn="l">
              <a:lnSpc>
                <a:spcPct val="180000"/>
              </a:lnSpc>
            </a:pP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五彩</a:t>
            </a:r>
            <a:r>
              <a:rPr lang="en-US" altLang="zh-CN"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K</a:t>
            </a:r>
            <a:r>
              <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线，阶段状态</a:t>
            </a:r>
            <a:endParaRPr lang="zh-CN" altLang="en-US" sz="660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a:p>
            <a:pPr algn="l">
              <a:lnSpc>
                <a:spcPct val="180000"/>
              </a:lnSpc>
            </a:pPr>
            <a:endParaRPr lang="zh-CN" altLang="en-US" sz="6600"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userDrawn="1"/>
        </p:nvSpPr>
        <p:spPr>
          <a:xfrm>
            <a:off x="0" y="0"/>
            <a:ext cx="12192000" cy="737235"/>
          </a:xfrm>
          <a:prstGeom prst="rect">
            <a:avLst/>
          </a:prstGeom>
          <a:noFill/>
        </p:spPr>
        <p:txBody>
          <a:bodyPr wrap="square" rtlCol="0">
            <a:spAutoFit/>
          </a:bodyPr>
          <a:lstStyle/>
          <a:p>
            <a:pPr algn="ctr"/>
            <a:r>
              <a:rPr lang="zh-CN" altLang="en-US" sz="4200" spc="-200" dirty="0" smtClean="0">
                <a:solidFill>
                  <a:schemeClr val="bg1"/>
                </a:solidFill>
                <a:uFillTx/>
                <a:latin typeface="思源黑体 CN Medium" panose="020B0600000000000000" charset="-122"/>
                <a:ea typeface="思源黑体 CN Medium" panose="020B0600000000000000" charset="-122"/>
              </a:rPr>
              <a:t>大盘分析的重要性</a:t>
            </a:r>
            <a:endParaRPr lang="zh-CN" altLang="en-US" sz="4200" spc="-200" dirty="0">
              <a:solidFill>
                <a:schemeClr val="bg1"/>
              </a:solidFill>
              <a:uFillTx/>
              <a:latin typeface="思源黑体 CN Medium" panose="020B0600000000000000" charset="-122"/>
              <a:ea typeface="思源黑体 CN Medium" panose="020B0600000000000000" charset="-122"/>
              <a:sym typeface="+mn-ea"/>
            </a:endParaRPr>
          </a:p>
        </p:txBody>
      </p:sp>
      <p:pic>
        <p:nvPicPr>
          <p:cNvPr id="3" name="图片 2"/>
          <p:cNvPicPr>
            <a:picLocks noChangeAspect="1"/>
          </p:cNvPicPr>
          <p:nvPr/>
        </p:nvPicPr>
        <p:blipFill>
          <a:blip r:embed="rId1"/>
          <a:stretch>
            <a:fillRect/>
          </a:stretch>
        </p:blipFill>
        <p:spPr>
          <a:xfrm>
            <a:off x="3683571" y="1271483"/>
            <a:ext cx="7704026" cy="4060664"/>
          </a:xfrm>
          <a:prstGeom prst="rect">
            <a:avLst/>
          </a:prstGeom>
        </p:spPr>
      </p:pic>
      <p:sp>
        <p:nvSpPr>
          <p:cNvPr id="4" name="矩形 3"/>
          <p:cNvSpPr/>
          <p:nvPr/>
        </p:nvSpPr>
        <p:spPr>
          <a:xfrm>
            <a:off x="454215" y="1151710"/>
            <a:ext cx="3229355" cy="4185248"/>
          </a:xfrm>
          <a:prstGeom prst="rect">
            <a:avLst/>
          </a:prstGeom>
        </p:spPr>
        <p:txBody>
          <a:bodyPr wrap="square">
            <a:spAutoFit/>
          </a:bodyPr>
          <a:lstStyle/>
          <a:p>
            <a:pPr>
              <a:lnSpc>
                <a:spcPct val="120000"/>
              </a:lnSpc>
              <a:spcBef>
                <a:spcPct val="20000"/>
              </a:spcBef>
              <a:buClr>
                <a:schemeClr val="accent1"/>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趋势判断：从实战的角度来讲，大盘对于个股而言只有一个观点，那就是能不能做？</a:t>
            </a:r>
            <a:endParaRPr lang="zh-CN" altLang="en-US" sz="2000" dirty="0">
              <a:latin typeface="微软雅黑" panose="020B0503020204020204" pitchFamily="34" charset="-122"/>
              <a:ea typeface="微软雅黑" panose="020B0503020204020204" pitchFamily="34" charset="-122"/>
            </a:endParaRPr>
          </a:p>
          <a:p>
            <a:pPr>
              <a:lnSpc>
                <a:spcPct val="120000"/>
              </a:lnSpc>
              <a:spcBef>
                <a:spcPct val="20000"/>
              </a:spcBef>
              <a:buClr>
                <a:schemeClr val="accent1"/>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判断基础：上证综合指数、深圳成份指数都是加权指数，权重股票的权重系数会导致指数不能真正反映沪深</a:t>
            </a: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股的股价趋势，不加权平均股价则可以直接反映市场的平均波动幅度。</a:t>
            </a:r>
            <a:endParaRPr lang="zh-CN" altLang="en-US" sz="2000" dirty="0">
              <a:latin typeface="微软雅黑" panose="020B0503020204020204" pitchFamily="34" charset="-122"/>
              <a:ea typeface="微软雅黑" panose="020B0503020204020204" pitchFamily="34" charset="-122"/>
            </a:endParaRPr>
          </a:p>
        </p:txBody>
      </p:sp>
      <p:sp>
        <p:nvSpPr>
          <p:cNvPr id="26" name="WordArt 4"/>
          <p:cNvSpPr>
            <a:spLocks noChangeArrowheads="1" noChangeShapeType="1" noTextEdit="1"/>
          </p:cNvSpPr>
          <p:nvPr/>
        </p:nvSpPr>
        <p:spPr bwMode="auto">
          <a:xfrm>
            <a:off x="2000584" y="5706290"/>
            <a:ext cx="8190832" cy="430374"/>
          </a:xfrm>
          <a:prstGeom prst="rect">
            <a:avLst/>
          </a:prstGeom>
        </p:spPr>
        <p:txBody>
          <a:bodyPr wrap="square">
            <a:spAutoFit/>
          </a:bodyPr>
          <a:lstStyle/>
          <a:p>
            <a:pPr algn="ctr">
              <a:lnSpc>
                <a:spcPct val="120000"/>
              </a:lnSpc>
              <a:spcBef>
                <a:spcPct val="20000"/>
              </a:spcBef>
              <a:buClr>
                <a:schemeClr val="accent1"/>
              </a:buClr>
            </a:pPr>
            <a:r>
              <a:rPr lang="zh-CN" altLang="en-US" sz="2000" b="1" dirty="0">
                <a:latin typeface="微软雅黑" panose="020B0503020204020204" pitchFamily="34" charset="-122"/>
                <a:ea typeface="微软雅黑" panose="020B0503020204020204" pitchFamily="34" charset="-122"/>
              </a:rPr>
              <a:t>通过真正反映个股股价涨跌实质的平均股价来判断市场的趋势方向。</a:t>
            </a:r>
            <a:endParaRPr lang="zh-CN" altLang="en-US" sz="2000" b="1"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PP_MARK_KEY" val="7fb726d2-c86b-42c1-b34d-3bbbdc299f5d"/>
  <p:tag name="RESOURCE_RECORD_KEY" val="{&quot;70&quot;:[3314671]}"/>
  <p:tag name="COMMONDATA" val="eyJoZGlkIjoiYjc1YjdlNDVhOTYwNTlmNGZhY2RiNDU0ODNiMzI1YmUifQ=="/>
  <p:tag name="commondata" val="eyJoZGlkIjoiMDRmMGE4YzIzMjcwOWQ1Y2M2ZjcxZTFkNDRmOGU4NmQifQ=="/>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4.xml><?xml version="1.0" encoding="utf-8"?>
<p:tagLst xmlns:p="http://schemas.openxmlformats.org/presentationml/2006/main">
  <p:tag name="KSO_WM_UNIT_PLACING_PICTURE_USER_VIEWPORT" val="{&quot;height&quot;:7361,&quot;width&quot;:5875}"/>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DIAGRAM_VIRTUALLY_FRAME" val="{&quot;height&quot;:365.25,&quot;left&quot;:261.75,&quot;top&quot;:61.5,&quot;width&quot;:599.5}"/>
</p:tagLst>
</file>

<file path=ppt/tags/tag27.xml><?xml version="1.0" encoding="utf-8"?>
<p:tagLst xmlns:p="http://schemas.openxmlformats.org/presentationml/2006/main">
  <p:tag name="KSO_WM_DIAGRAM_VIRTUALLY_FRAME" val="{&quot;height&quot;:365.25,&quot;left&quot;:261.75,&quot;top&quot;:61.5,&quot;width&quot;:599.5}"/>
</p:tagLst>
</file>

<file path=ppt/tags/tag28.xml><?xml version="1.0" encoding="utf-8"?>
<p:tagLst xmlns:p="http://schemas.openxmlformats.org/presentationml/2006/main">
  <p:tag name="KSO_WM_DIAGRAM_VIRTUALLY_FRAME" val="{&quot;height&quot;:365.25,&quot;left&quot;:261.75,&quot;top&quot;:61.5,&quot;width&quot;:599.5}"/>
</p:tagLst>
</file>

<file path=ppt/tags/tag29.xml><?xml version="1.0" encoding="utf-8"?>
<p:tagLst xmlns:p="http://schemas.openxmlformats.org/presentationml/2006/main">
  <p:tag name="KSO_WM_DIAGRAM_VIRTUALLY_FRAME" val="{&quot;height&quot;:365.25,&quot;left&quot;:261.75,&quot;top&quot;:61.5,&quot;width&quot;:599.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365.25,&quot;left&quot;:261.75,&quot;top&quot;:61.5,&quot;width&quot;:599.5}"/>
</p:tagLst>
</file>

<file path=ppt/tags/tag31.xml><?xml version="1.0" encoding="utf-8"?>
<p:tagLst xmlns:p="http://schemas.openxmlformats.org/presentationml/2006/main">
  <p:tag name="KSO_WM_DIAGRAM_VIRTUALLY_FRAME" val="{&quot;height&quot;:365.25,&quot;left&quot;:261.75,&quot;top&quot;:61.5,&quot;width&quot;:599.5}"/>
</p:tagLst>
</file>

<file path=ppt/tags/tag32.xml><?xml version="1.0" encoding="utf-8"?>
<p:tagLst xmlns:p="http://schemas.openxmlformats.org/presentationml/2006/main">
  <p:tag name="KSO_WM_DIAGRAM_VIRTUALLY_FRAME" val="{&quot;height&quot;:365.25,&quot;left&quot;:261.75,&quot;top&quot;:61.5,&quot;width&quot;:599.5}"/>
</p:tagLst>
</file>

<file path=ppt/tags/tag33.xml><?xml version="1.0" encoding="utf-8"?>
<p:tagLst xmlns:p="http://schemas.openxmlformats.org/presentationml/2006/main">
  <p:tag name="KSO_WM_DIAGRAM_VIRTUALLY_FRAME" val="{&quot;height&quot;:365.25,&quot;left&quot;:261.75,&quot;top&quot;:61.5,&quot;width&quot;:599.5}"/>
</p:tagLst>
</file>

<file path=ppt/tags/tag34.xml><?xml version="1.0" encoding="utf-8"?>
<p:tagLst xmlns:p="http://schemas.openxmlformats.org/presentationml/2006/main">
  <p:tag name="KSO_WM_DIAGRAM_VIRTUALLY_FRAME" val="{&quot;height&quot;:365.25,&quot;left&quot;:261.75,&quot;top&quot;:61.5,&quot;width&quot;:599.5}"/>
</p:tagLst>
</file>

<file path=ppt/tags/tag35.xml><?xml version="1.0" encoding="utf-8"?>
<p:tagLst xmlns:p="http://schemas.openxmlformats.org/presentationml/2006/main">
  <p:tag name="KSO_WM_DIAGRAM_VIRTUALLY_FRAME" val="{&quot;height&quot;:365.25,&quot;left&quot;:261.75,&quot;top&quot;:61.5,&quot;width&quot;:599.5}"/>
</p:tagLst>
</file>

<file path=ppt/tags/tag36.xml><?xml version="1.0" encoding="utf-8"?>
<p:tagLst xmlns:p="http://schemas.openxmlformats.org/presentationml/2006/main">
  <p:tag name="KSO_WM_DIAGRAM_VIRTUALLY_FRAME" val="{&quot;height&quot;:365.25,&quot;left&quot;:261.75,&quot;top&quot;:61.5,&quot;width&quot;:599.5}"/>
</p:tagLst>
</file>

<file path=ppt/tags/tag37.xml><?xml version="1.0" encoding="utf-8"?>
<p:tagLst xmlns:p="http://schemas.openxmlformats.org/presentationml/2006/main">
  <p:tag name="KSO_WM_DIAGRAM_VIRTUALLY_FRAME" val="{&quot;height&quot;:365.25,&quot;left&quot;:261.75,&quot;top&quot;:61.5,&quot;width&quot;:599.5}"/>
</p:tagLst>
</file>

<file path=ppt/tags/tag38.xml><?xml version="1.0" encoding="utf-8"?>
<p:tagLst xmlns:p="http://schemas.openxmlformats.org/presentationml/2006/main">
  <p:tag name="KSO_WM_DIAGRAM_VIRTUALLY_FRAME" val="{&quot;height&quot;:365.25,&quot;left&quot;:261.75,&quot;top&quot;:61.5,&quot;width&quot;:599.5}"/>
</p:tagLst>
</file>

<file path=ppt/tags/tag39.xml><?xml version="1.0" encoding="utf-8"?>
<p:tagLst xmlns:p="http://schemas.openxmlformats.org/presentationml/2006/main">
  <p:tag name="KSO_WM_DIAGRAM_VIRTUALLY_FRAME" val="{&quot;height&quot;:365.25,&quot;left&quot;:261.75,&quot;top&quot;:61.5,&quot;width&quot;:599.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365.25,&quot;left&quot;:261.75,&quot;top&quot;:61.5,&quot;width&quot;:599.5}"/>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DIAGRAM_VIRTUALLY_FRAME" val="{&quot;height&quot;:383.56409448818897,&quot;left&quot;:114.50503937007875,&quot;top&quot;:86.07307086614173,&quot;width&quot;:729.9452755905511}"/>
</p:tagLst>
</file>

<file path=ppt/tags/tag44.xml><?xml version="1.0" encoding="utf-8"?>
<p:tagLst xmlns:p="http://schemas.openxmlformats.org/presentationml/2006/main">
  <p:tag name="MH" val="20170329184841"/>
  <p:tag name="MH_LIBRARY" val="GRAPHIC"/>
  <p:tag name="MH_TYPE" val="Other"/>
  <p:tag name="MH_ORDER" val="1"/>
  <p:tag name="KSO_WM_DIAGRAM_VIRTUALLY_FRAME" val="{&quot;height&quot;:383.56409448818897,&quot;left&quot;:114.50503937007875,&quot;top&quot;:86.07307086614173,&quot;width&quot;:729.9452755905511}"/>
</p:tagLst>
</file>

<file path=ppt/tags/tag45.xml><?xml version="1.0" encoding="utf-8"?>
<p:tagLst xmlns:p="http://schemas.openxmlformats.org/presentationml/2006/main">
  <p:tag name="MH" val="20170329184841"/>
  <p:tag name="MH_LIBRARY" val="GRAPHIC"/>
  <p:tag name="MH_TYPE" val="Other"/>
  <p:tag name="MH_ORDER" val="2"/>
  <p:tag name="KSO_WM_DIAGRAM_VIRTUALLY_FRAME" val="{&quot;height&quot;:383.56409448818897,&quot;left&quot;:114.50503937007875,&quot;top&quot;:86.07307086614173,&quot;width&quot;:729.9452755905511}"/>
</p:tagLst>
</file>

<file path=ppt/tags/tag46.xml><?xml version="1.0" encoding="utf-8"?>
<p:tagLst xmlns:p="http://schemas.openxmlformats.org/presentationml/2006/main">
  <p:tag name="MH" val="20170329184841"/>
  <p:tag name="MH_LIBRARY" val="GRAPHIC"/>
  <p:tag name="MH_TYPE" val="Other"/>
  <p:tag name="MH_ORDER" val="3"/>
  <p:tag name="KSO_WM_DIAGRAM_VIRTUALLY_FRAME" val="{&quot;height&quot;:383.56409448818897,&quot;left&quot;:114.50503937007875,&quot;top&quot;:86.07307086614173,&quot;width&quot;:729.9452755905511}"/>
</p:tagLst>
</file>

<file path=ppt/tags/tag47.xml><?xml version="1.0" encoding="utf-8"?>
<p:tagLst xmlns:p="http://schemas.openxmlformats.org/presentationml/2006/main">
  <p:tag name="MH" val="20170329184841"/>
  <p:tag name="MH_LIBRARY" val="GRAPHIC"/>
  <p:tag name="MH_TYPE" val="Other"/>
  <p:tag name="MH_ORDER" val="4"/>
  <p:tag name="KSO_WM_DIAGRAM_VIRTUALLY_FRAME" val="{&quot;height&quot;:383.56409448818897,&quot;left&quot;:114.50503937007875,&quot;top&quot;:86.07307086614173,&quot;width&quot;:729.9452755905511}"/>
</p:tagLst>
</file>

<file path=ppt/tags/tag48.xml><?xml version="1.0" encoding="utf-8"?>
<p:tagLst xmlns:p="http://schemas.openxmlformats.org/presentationml/2006/main">
  <p:tag name="MH" val="20170329184841"/>
  <p:tag name="MH_LIBRARY" val="GRAPHIC"/>
  <p:tag name="MH_TYPE" val="Other"/>
  <p:tag name="MH_ORDER" val="5"/>
  <p:tag name="KSO_WM_DIAGRAM_VIRTUALLY_FRAME" val="{&quot;height&quot;:383.56409448818897,&quot;left&quot;:114.50503937007875,&quot;top&quot;:86.07307086614173,&quot;width&quot;:729.9452755905511}"/>
</p:tagLst>
</file>

<file path=ppt/tags/tag49.xml><?xml version="1.0" encoding="utf-8"?>
<p:tagLst xmlns:p="http://schemas.openxmlformats.org/presentationml/2006/main">
  <p:tag name="MH" val="20170329184841"/>
  <p:tag name="MH_LIBRARY" val="GRAPHIC"/>
  <p:tag name="MH_TYPE" val="Other"/>
  <p:tag name="MH_ORDER" val="6"/>
  <p:tag name="KSO_WM_DIAGRAM_VIRTUALLY_FRAME" val="{&quot;height&quot;:383.56409448818897,&quot;left&quot;:114.50503937007875,&quot;top&quot;:86.07307086614173,&quot;width&quot;:729.945275590551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MH" val="20170329184841"/>
  <p:tag name="MH_LIBRARY" val="GRAPHIC"/>
  <p:tag name="MH_TYPE" val="Other"/>
  <p:tag name="MH_ORDER" val="7"/>
  <p:tag name="KSO_WM_DIAGRAM_VIRTUALLY_FRAME" val="{&quot;height&quot;:383.56409448818897,&quot;left&quot;:114.50503937007875,&quot;top&quot;:86.07307086614173,&quot;width&quot;:729.9452755905511}"/>
</p:tagLst>
</file>

<file path=ppt/tags/tag51.xml><?xml version="1.0" encoding="utf-8"?>
<p:tagLst xmlns:p="http://schemas.openxmlformats.org/presentationml/2006/main">
  <p:tag name="MH" val="20170329184841"/>
  <p:tag name="MH_LIBRARY" val="GRAPHIC"/>
  <p:tag name="MH_TYPE" val="SubTitle"/>
  <p:tag name="MH_ORDER" val="1"/>
  <p:tag name="KSO_WM_DIAGRAM_VIRTUALLY_FRAME" val="{&quot;height&quot;:383.56409448818897,&quot;left&quot;:114.50503937007875,&quot;top&quot;:86.07307086614173,&quot;width&quot;:729.9452755905511}"/>
</p:tagLst>
</file>

<file path=ppt/tags/tag52.xml><?xml version="1.0" encoding="utf-8"?>
<p:tagLst xmlns:p="http://schemas.openxmlformats.org/presentationml/2006/main">
  <p:tag name="MH" val="20170329184841"/>
  <p:tag name="MH_LIBRARY" val="GRAPHIC"/>
  <p:tag name="MH_TYPE" val="SubTitle"/>
  <p:tag name="MH_ORDER" val="2"/>
  <p:tag name="KSO_WM_DIAGRAM_VIRTUALLY_FRAME" val="{&quot;height&quot;:383.56409448818897,&quot;left&quot;:114.50503937007875,&quot;top&quot;:86.07307086614173,&quot;width&quot;:729.9452755905511}"/>
</p:tagLst>
</file>

<file path=ppt/tags/tag53.xml><?xml version="1.0" encoding="utf-8"?>
<p:tagLst xmlns:p="http://schemas.openxmlformats.org/presentationml/2006/main">
  <p:tag name="MH" val="20170329184841"/>
  <p:tag name="MH_LIBRARY" val="GRAPHIC"/>
  <p:tag name="MH_TYPE" val="SubTitle"/>
  <p:tag name="MH_ORDER" val="3"/>
  <p:tag name="KSO_WM_DIAGRAM_VIRTUALLY_FRAME" val="{&quot;height&quot;:383.56409448818897,&quot;left&quot;:114.50503937007875,&quot;top&quot;:86.07307086614173,&quot;width&quot;:729.9452755905511}"/>
</p:tagLst>
</file>

<file path=ppt/tags/tag54.xml><?xml version="1.0" encoding="utf-8"?>
<p:tagLst xmlns:p="http://schemas.openxmlformats.org/presentationml/2006/main">
  <p:tag name="MH" val="20170329184841"/>
  <p:tag name="MH_LIBRARY" val="GRAPHIC"/>
  <p:tag name="MH_TYPE" val="Text"/>
  <p:tag name="MH_ORDER" val="1"/>
  <p:tag name="KSO_WM_DIAGRAM_VIRTUALLY_FRAME" val="{&quot;height&quot;:383.56409448818897,&quot;left&quot;:114.50503937007875,&quot;top&quot;:86.07307086614173,&quot;width&quot;:729.9452755905511}"/>
</p:tagLst>
</file>

<file path=ppt/tags/tag55.xml><?xml version="1.0" encoding="utf-8"?>
<p:tagLst xmlns:p="http://schemas.openxmlformats.org/presentationml/2006/main">
  <p:tag name="MH" val="20170329184841"/>
  <p:tag name="MH_LIBRARY" val="GRAPHIC"/>
  <p:tag name="MH_TYPE" val="Text"/>
  <p:tag name="MH_ORDER" val="2"/>
  <p:tag name="KSO_WM_DIAGRAM_VIRTUALLY_FRAME" val="{&quot;height&quot;:383.56409448818897,&quot;left&quot;:114.50503937007875,&quot;top&quot;:86.07307086614173,&quot;width&quot;:729.9452755905511}"/>
</p:tagLst>
</file>

<file path=ppt/tags/tag56.xml><?xml version="1.0" encoding="utf-8"?>
<p:tagLst xmlns:p="http://schemas.openxmlformats.org/presentationml/2006/main">
  <p:tag name="MH" val="20170329184841"/>
  <p:tag name="MH_LIBRARY" val="GRAPHIC"/>
  <p:tag name="MH_TYPE" val="Text"/>
  <p:tag name="MH_ORDER" val="3"/>
  <p:tag name="KSO_WM_DIAGRAM_VIRTUALLY_FRAME" val="{&quot;height&quot;:383.56409448818897,&quot;left&quot;:114.50503937007875,&quot;top&quot;:86.07307086614173,&quot;width&quot;:729.9452755905511}"/>
</p:tagLst>
</file>

<file path=ppt/tags/tag57.xml><?xml version="1.0" encoding="utf-8"?>
<p:tagLst xmlns:p="http://schemas.openxmlformats.org/presentationml/2006/main">
  <p:tag name="MH" val="20170329184841"/>
  <p:tag name="MH_LIBRARY" val="GRAPHIC"/>
  <p:tag name="MH_TYPE" val="Other"/>
  <p:tag name="MH_ORDER" val="8"/>
  <p:tag name="KSO_WM_DIAGRAM_VIRTUALLY_FRAME" val="{&quot;height&quot;:383.56409448818897,&quot;left&quot;:114.50503937007875,&quot;top&quot;:86.07307086614173,&quot;width&quot;:729.9452755905511}"/>
</p:tagLst>
</file>

<file path=ppt/tags/tag58.xml><?xml version="1.0" encoding="utf-8"?>
<p:tagLst xmlns:p="http://schemas.openxmlformats.org/presentationml/2006/main">
  <p:tag name="MH" val="20170329184841"/>
  <p:tag name="MH_LIBRARY" val="GRAPHIC"/>
  <p:tag name="MH_TYPE" val="Other"/>
  <p:tag name="MH_ORDER" val="9"/>
  <p:tag name="KSO_WM_DIAGRAM_VIRTUALLY_FRAME" val="{&quot;height&quot;:383.56409448818897,&quot;left&quot;:114.50503937007875,&quot;top&quot;:86.07307086614173,&quot;width&quot;:729.9452755905511}"/>
</p:tagLst>
</file>

<file path=ppt/tags/tag59.xml><?xml version="1.0" encoding="utf-8"?>
<p:tagLst xmlns:p="http://schemas.openxmlformats.org/presentationml/2006/main">
  <p:tag name="MH" val="20170329184841"/>
  <p:tag name="MH_LIBRARY" val="GRAPHIC"/>
  <p:tag name="MH_TYPE" val="Other"/>
  <p:tag name="MH_ORDER" val="10"/>
  <p:tag name="KSO_WM_DIAGRAM_VIRTUALLY_FRAME" val="{&quot;height&quot;:383.56409448818897,&quot;left&quot;:114.50503937007875,&quot;top&quot;:86.07307086614173,&quot;width&quot;:729.945275590551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MH" val="20170329184841"/>
  <p:tag name="MH_LIBRARY" val="GRAPHIC"/>
  <p:tag name="MH_TYPE" val="Other"/>
  <p:tag name="MH_ORDER" val="11"/>
  <p:tag name="KSO_WM_DIAGRAM_VIRTUALLY_FRAME" val="{&quot;height&quot;:383.56409448818897,&quot;left&quot;:114.50503937007875,&quot;top&quot;:86.07307086614173,&quot;width&quot;:729.9452755905511}"/>
</p:tagLst>
</file>

<file path=ppt/tags/tag61.xml><?xml version="1.0" encoding="utf-8"?>
<p:tagLst xmlns:p="http://schemas.openxmlformats.org/presentationml/2006/main">
  <p:tag name="MH" val="20170329184841"/>
  <p:tag name="MH_LIBRARY" val="GRAPHIC"/>
  <p:tag name="MH_TYPE" val="Other"/>
  <p:tag name="MH_ORDER" val="12"/>
  <p:tag name="KSO_WM_DIAGRAM_VIRTUALLY_FRAME" val="{&quot;height&quot;:383.56409448818897,&quot;left&quot;:114.50503937007875,&quot;top&quot;:86.07307086614173,&quot;width&quot;:729.9452755905511}"/>
</p:tagLst>
</file>

<file path=ppt/tags/tag62.xml><?xml version="1.0" encoding="utf-8"?>
<p:tagLst xmlns:p="http://schemas.openxmlformats.org/presentationml/2006/main">
  <p:tag name="MH" val="20170329184841"/>
  <p:tag name="MH_LIBRARY" val="GRAPHIC"/>
  <p:tag name="MH_TYPE" val="Other"/>
  <p:tag name="MH_ORDER" val="13"/>
  <p:tag name="KSO_WM_DIAGRAM_VIRTUALLY_FRAME" val="{&quot;height&quot;:383.56409448818897,&quot;left&quot;:114.50503937007875,&quot;top&quot;:86.07307086614173,&quot;width&quot;:729.9452755905511}"/>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wm#"/>
  <p:tag name="KSO_WM_TEMPLATE_CATEGORY" val="custom"/>
  <p:tag name="KSO_WM_TEMPLATE_INDEX" val="20205176"/>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KSO_WM_BEAUTIFY_FLAG" val="#wm#"/>
  <p:tag name="KSO_WM_TEMPLATE_CATEGORY" val="custom"/>
  <p:tag name="KSO_WM_TEMPLATE_INDEX" val="20205176"/>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KSO_WM_BEAUTIFY_FLAG" val="#wm#"/>
  <p:tag name="KSO_WM_TEMPLATE_CATEGORY" val="custom"/>
  <p:tag name="KSO_WM_TEMPLATE_INDEX" val="20205176"/>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MH" val="20190830150515"/>
  <p:tag name="MH_LIBRARY" val="GRAPHIC"/>
  <p:tag name="MH_TYPE" val="Other"/>
  <p:tag name="MH_ORDER" val="1"/>
</p:tagLst>
</file>

<file path=ppt/tags/tag87.xml><?xml version="1.0" encoding="utf-8"?>
<p:tagLst xmlns:p="http://schemas.openxmlformats.org/presentationml/2006/main">
  <p:tag name="MH" val="20190830150515"/>
  <p:tag name="MH_LIBRARY" val="GRAPHIC"/>
  <p:tag name="MH_TYPE" val="Other"/>
  <p:tag name="MH_ORDER" val="2"/>
</p:tagLst>
</file>

<file path=ppt/tags/tag88.xml><?xml version="1.0" encoding="utf-8"?>
<p:tagLst xmlns:p="http://schemas.openxmlformats.org/presentationml/2006/main">
  <p:tag name="MH" val="20190830150515"/>
  <p:tag name="MH_LIBRARY" val="GRAPHIC"/>
  <p:tag name="MH_TYPE" val="Other"/>
  <p:tag name="MH_ORDER" val="3"/>
</p:tagLst>
</file>

<file path=ppt/tags/tag89.xml><?xml version="1.0" encoding="utf-8"?>
<p:tagLst xmlns:p="http://schemas.openxmlformats.org/presentationml/2006/main">
  <p:tag name="MH" val="20190830150515"/>
  <p:tag name="MH_LIBRARY" val="GRAPHIC"/>
  <p:tag name="MH_TYPE" val="Other"/>
  <p:tag name="MH_ORDER" val="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MH" val="20190830150515"/>
  <p:tag name="MH_LIBRARY" val="GRAPHIC"/>
  <p:tag name="MH_TYPE" val="Other"/>
  <p:tag name="MH_ORDER" val="5"/>
</p:tagLst>
</file>

<file path=ppt/tags/tag91.xml><?xml version="1.0" encoding="utf-8"?>
<p:tagLst xmlns:p="http://schemas.openxmlformats.org/presentationml/2006/main">
  <p:tag name="MH" val="20190830150515"/>
  <p:tag name="MH_LIBRARY" val="GRAPHIC"/>
  <p:tag name="MH_TYPE" val="SubTitle"/>
  <p:tag name="MH_ORDER" val="1"/>
</p:tagLst>
</file>

<file path=ppt/tags/tag92.xml><?xml version="1.0" encoding="utf-8"?>
<p:tagLst xmlns:p="http://schemas.openxmlformats.org/presentationml/2006/main">
  <p:tag name="MH" val="20190830150515"/>
  <p:tag name="MH_LIBRARY" val="GRAPHIC"/>
  <p:tag name="MH_TYPE" val="Title"/>
  <p:tag name="MH_ORDER" val="1"/>
</p:tagLst>
</file>

<file path=ppt/tags/tag93.xml><?xml version="1.0" encoding="utf-8"?>
<p:tagLst xmlns:p="http://schemas.openxmlformats.org/presentationml/2006/main">
  <p:tag name="MH" val="20190830150515"/>
  <p:tag name="MH_LIBRARY" val="GRAPHIC"/>
  <p:tag name="MH_TYPE" val="SubTitle"/>
  <p:tag name="MH_ORDER" val="2"/>
</p:tagLst>
</file>

<file path=ppt/tags/tag94.xml><?xml version="1.0" encoding="utf-8"?>
<p:tagLst xmlns:p="http://schemas.openxmlformats.org/presentationml/2006/main">
  <p:tag name="MH" val="20190830150515"/>
  <p:tag name="MH_LIBRARY" val="GRAPHIC"/>
  <p:tag name="MH_TYPE" val="SubTitle"/>
  <p:tag name="MH_ORDER" val="3"/>
</p:tagLst>
</file>

<file path=ppt/tags/tag95.xml><?xml version="1.0" encoding="utf-8"?>
<p:tagLst xmlns:p="http://schemas.openxmlformats.org/presentationml/2006/main">
  <p:tag name="MH" val="20190830150515"/>
  <p:tag name="MH_LIBRARY" val="GRAPHIC"/>
  <p:tag name="MH_TYPE" val="SubTitle"/>
  <p:tag name="MH_ORDER" val="4"/>
</p:tagLst>
</file>

<file path=ppt/tags/tag96.xml><?xml version="1.0" encoding="utf-8"?>
<p:tagLst xmlns:p="http://schemas.openxmlformats.org/presentationml/2006/main">
  <p:tag name="MH" val="20190830150515"/>
  <p:tag name="MH_LIBRARY" val="GRAPHIC"/>
  <p:tag name="MH_TYPE" val="SubTitle"/>
  <p:tag name="MH_ORDER" val="5"/>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2836</Words>
  <Application>WPS 演示</Application>
  <PresentationFormat>宽屏</PresentationFormat>
  <Paragraphs>327</Paragraphs>
  <Slides>30</Slides>
  <Notes>0</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30</vt:i4>
      </vt:variant>
    </vt:vector>
  </HeadingPairs>
  <TitlesOfParts>
    <vt:vector size="53" baseType="lpstr">
      <vt:lpstr>Arial</vt:lpstr>
      <vt:lpstr>宋体</vt:lpstr>
      <vt:lpstr>Wingdings</vt:lpstr>
      <vt:lpstr>微软雅黑</vt:lpstr>
      <vt:lpstr>Wingdings</vt:lpstr>
      <vt:lpstr>优设标题黑</vt:lpstr>
      <vt:lpstr>黑体</vt:lpstr>
      <vt:lpstr>微软雅黑 Light</vt:lpstr>
      <vt:lpstr>思源黑体 CN Normal</vt:lpstr>
      <vt:lpstr>思源黑体 CN Medium</vt:lpstr>
      <vt:lpstr>思源黑体 CN Light</vt:lpstr>
      <vt:lpstr>思源黑体 CN Bold</vt:lpstr>
      <vt:lpstr>思源黑体 CN Regular</vt:lpstr>
      <vt:lpstr>Impact</vt:lpstr>
      <vt:lpstr>Calibri</vt:lpstr>
      <vt:lpstr>Calibri</vt:lpstr>
      <vt:lpstr>FontAwesome</vt:lpstr>
      <vt:lpstr>Arial Unicode MS</vt:lpstr>
      <vt:lpstr>-apple-system</vt:lpstr>
      <vt:lpstr>Segoe Print</vt:lpstr>
      <vt:lpstr>Office 主题​​</vt:lpstr>
      <vt:lpstr>1_自定义设计方案</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十二猪肠</cp:lastModifiedBy>
  <cp:revision>299</cp:revision>
  <dcterms:created xsi:type="dcterms:W3CDTF">2019-06-19T02:08:00Z</dcterms:created>
  <dcterms:modified xsi:type="dcterms:W3CDTF">2026-04-16T11:59:09Z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D63B5FF9D2C94B1AAE9D3A7F47D00F6C_13</vt:lpwstr>
  </property>
</Properties>
</file>