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5"/>
  </p:notesMasterIdLst>
  <p:sldIdLst>
    <p:sldId id="370" r:id="rId4"/>
    <p:sldId id="2557" r:id="rId6"/>
    <p:sldId id="505" r:id="rId7"/>
    <p:sldId id="2573" r:id="rId8"/>
    <p:sldId id="2560" r:id="rId9"/>
    <p:sldId id="2549" r:id="rId10"/>
    <p:sldId id="2578" r:id="rId11"/>
    <p:sldId id="2558" r:id="rId12"/>
    <p:sldId id="2551" r:id="rId13"/>
    <p:sldId id="2552" r:id="rId14"/>
    <p:sldId id="2566" r:id="rId15"/>
    <p:sldId id="2569" r:id="rId16"/>
    <p:sldId id="2567" r:id="rId17"/>
    <p:sldId id="2568" r:id="rId18"/>
    <p:sldId id="2572" r:id="rId19"/>
    <p:sldId id="2579" r:id="rId20"/>
    <p:sldId id="372" r:id="rId21"/>
    <p:sldId id="2565" r:id="rId22"/>
    <p:sldId id="2575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7" userDrawn="1">
          <p15:clr>
            <a:srgbClr val="A4A3A4"/>
          </p15:clr>
        </p15:guide>
        <p15:guide id="2" pos="33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A2515C5-7DDB-4B5E-965A-709C7D30E0B8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6"/>
              </a:solidFill>
              <a:prstDash val="solid"/>
            </a:ln>
          </a:left>
          <a:right>
            <a:ln w="9525" cmpd="sng">
              <a:solidFill>
                <a:schemeClr val="accent6"/>
              </a:solidFill>
              <a:prstDash val="solid"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insideH>
          <a:insideV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>
        <a:fontRef idx="none">
          <a:srgbClr val="08090C"/>
        </a:fontRef>
      </a:tcTxStyle>
      <a:tcStyle>
        <a:tcBdr/>
        <a:fill>
          <a:solidFill>
            <a:schemeClr val="accent6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6"/>
              </a:solidFill>
              <a:prstDash val="solid"/>
            </a:ln>
          </a:left>
          <a:right>
            <a:ln w="9525" cmpd="sng">
              <a:solidFill>
                <a:schemeClr val="accent6"/>
              </a:solidFill>
              <a:prstDash val="solid"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 w="9525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6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 w="9525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left>
          <a:right>
            <a:ln w="9525" cmpd="sng">
              <a:solidFill>
                <a:schemeClr val="accent6"/>
              </a:solidFill>
              <a:prstDash val="solid"/>
            </a:ln>
          </a:right>
          <a:top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6"/>
              </a:solidFill>
              <a:prstDash val="solid"/>
            </a:ln>
          </a:left>
          <a:right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right>
          <a:top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firstCol>
    <a:la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6"/>
              </a:solidFill>
              <a:prstDash val="solid"/>
            </a:ln>
          </a:left>
          <a:right>
            <a:ln w="9525" cmpd="sng">
              <a:solidFill>
                <a:schemeClr val="accent6"/>
              </a:solidFill>
              <a:prstDash val="solid"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6"/>
              </a:solidFill>
              <a:prstDash val="solid"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6"/>
        </a:fontRef>
      </a:tcTxStyle>
      <a:tcStyle>
        <a:tcBdr>
          <a:left>
            <a:ln w="9525" cmpd="sng">
              <a:solidFill>
                <a:schemeClr val="accent6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6"/>
              </a:solidFill>
              <a:prstDash val="solid"/>
            </a:ln>
          </a:left>
          <a:right>
            <a:ln w="9525" cmpd="sng">
              <a:solidFill>
                <a:schemeClr val="accent6"/>
              </a:solidFill>
              <a:prstDash val="solid"/>
            </a:ln>
          </a:right>
          <a:top>
            <a:ln w="9525" cmpd="sng">
              <a:solidFill>
                <a:schemeClr val="accent6"/>
              </a:solidFill>
              <a:prstDash val="solid"/>
            </a:ln>
          </a:top>
          <a:bottom>
            <a:ln w="9525" cmpd="sng">
              <a:solidFill>
                <a:schemeClr val="accent6">
                  <a:lumMod val="34000"/>
                  <a:lumOff val="66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rgbClr val="FFFFFF"/>
              </a:solidFill>
              <a:prstDash val="solid"/>
            </a:ln>
          </a:insideV>
        </a:tcBdr>
        <a:fill>
          <a:solidFill>
            <a:schemeClr val="accent6">
              <a:lumMod val="20000"/>
              <a:lumOff val="8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617"/>
        <p:guide pos="335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17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114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10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40.png"/><Relationship Id="rId1" Type="http://schemas.openxmlformats.org/officeDocument/2006/relationships/tags" Target="../tags/tag1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《好股研选》栏目解读小班课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2025 .07.18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9300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</a:t>
            </a:r>
            <a:r>
              <a:rPr lang="zh-CN" sz="3200" b="1">
                <a:solidFill>
                  <a:schemeClr val="bg1"/>
                </a:solidFill>
              </a:rPr>
              <a:t>第</a:t>
            </a:r>
            <a:r>
              <a:rPr lang="en-US" altLang="zh-CN" sz="3200" b="1">
                <a:solidFill>
                  <a:schemeClr val="bg1"/>
                </a:solidFill>
              </a:rPr>
              <a:t>2</a:t>
            </a:r>
            <a:r>
              <a:rPr lang="zh-CN" altLang="en-US" sz="3200" b="1">
                <a:solidFill>
                  <a:schemeClr val="bg1"/>
                </a:solidFill>
              </a:rPr>
              <a:t>讲：好股的常规买卖点</a:t>
            </a:r>
            <a:endParaRPr lang="zh-CN" altLang="en-US" sz="32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   </a:t>
            </a:r>
            <a:r>
              <a:rPr lang="zh-CN" altLang="en-US" dirty="0"/>
              <a:t>说在前面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1005840" y="812800"/>
            <a:ext cx="105594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买卖本为一体。</a:t>
            </a:r>
            <a:r>
              <a:rPr lang="zh-CN" altLang="en-US" sz="1600" b="1">
                <a:solidFill>
                  <a:srgbClr val="FF0000"/>
                </a:solidFill>
              </a:rPr>
              <a:t>你的买入逻辑是什么，当这个逻辑消失，就应卖出止损止盈</a:t>
            </a:r>
            <a:r>
              <a:rPr lang="zh-CN" altLang="en-US" sz="1600"/>
              <a:t>，而非坐过山车或躺平死扛</a:t>
            </a:r>
            <a:endParaRPr lang="zh-CN" altLang="en-US" sz="1600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005840" y="1278255"/>
          <a:ext cx="10435590" cy="5901690"/>
        </p:xfrm>
        <a:graphic>
          <a:graphicData uri="http://schemas.openxmlformats.org/drawingml/2006/table">
            <a:tbl>
              <a:tblPr firstRow="1">
                <a:tableStyleId>{6A2515C5-7DDB-4B5E-965A-709C7D30E0B8}</a:tableStyleId>
              </a:tblPr>
              <a:tblGrid>
                <a:gridCol w="1387475"/>
                <a:gridCol w="1884045"/>
                <a:gridCol w="4058285"/>
                <a:gridCol w="3105785"/>
              </a:tblGrid>
              <a:tr h="471805">
                <a:tc>
                  <a:txBody>
                    <a:bodyPr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/>
                        <a:t>买入逻辑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/>
                        <a:t>对应止损点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>
                          <a:sym typeface="+mn-ea"/>
                        </a:rPr>
                        <a:t>对应</a:t>
                      </a:r>
                      <a:r>
                        <a:rPr lang="zh-CN" altLang="en-US" sz="1400" spc="120"/>
                        <a:t>止盈点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</a:tr>
              <a:tr h="1239520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spc="120"/>
                        <a:t>《隐形冠军》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spc="120"/>
                        <a:t>1</a:t>
                      </a:r>
                      <a:r>
                        <a:rPr lang="zh-CN" altLang="en-US" sz="1400" b="1" spc="120"/>
                        <a:t>、支撑性买点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>
                          <a:sym typeface="+mn-ea"/>
                        </a:rPr>
                        <a:t>①</a:t>
                      </a:r>
                      <a:r>
                        <a:rPr lang="zh-CN" altLang="en-US" sz="1400" dirty="0">
                          <a:sym typeface="+mn-ea"/>
                        </a:rPr>
                        <a:t>回档跌破支撑减仓，</a:t>
                      </a:r>
                      <a:r>
                        <a:rPr lang="en-US" altLang="zh-CN" sz="1400" dirty="0">
                          <a:sym typeface="+mn-ea"/>
                        </a:rPr>
                        <a:t>3</a:t>
                      </a:r>
                      <a:r>
                        <a:rPr lang="zh-CN" altLang="en-US" sz="1400" dirty="0">
                          <a:sym typeface="+mn-ea"/>
                        </a:rPr>
                        <a:t>天不修复清仓</a:t>
                      </a:r>
                      <a:endParaRPr lang="zh-CN" sz="1400"/>
                    </a:p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>
                          <a:sym typeface="+mn-ea"/>
                        </a:rPr>
                        <a:t>②没跌破辅助，线上磨人，可坚守也可留一半资金等反弹再出局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/>
                        <a:t>①第一波金叉反弹后期，捕捞季节顶背离减仓，死叉为止盈信号</a:t>
                      </a:r>
                      <a:endParaRPr lang="zh-CN" altLang="en-US" sz="1400" spc="120"/>
                    </a:p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/>
                        <a:t>②</a:t>
                      </a:r>
                      <a:r>
                        <a:rPr lang="zh-CN" altLang="en-US" sz="1400">
                          <a:sym typeface="+mn-ea"/>
                        </a:rPr>
                        <a:t>隐形冠军异动涨停考虑减仓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</a:tr>
              <a:tr h="1097915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spc="120">
                          <a:sym typeface="+mn-ea"/>
                        </a:rPr>
                        <a:t>《隐形冠军》</a:t>
                      </a:r>
                      <a:endParaRPr lang="zh-CN" altLang="en-US" sz="1400" b="1" spc="120">
                        <a:sym typeface="+mn-ea"/>
                      </a:endParaRPr>
                    </a:p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spc="120">
                          <a:sym typeface="+mn-ea"/>
                        </a:rPr>
                        <a:t>《爆量回档》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spc="120"/>
                        <a:t>2</a:t>
                      </a:r>
                      <a:r>
                        <a:rPr lang="zh-CN" altLang="en-US" sz="1400" b="1" spc="120"/>
                        <a:t>、突破性买点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spc="120"/>
                        <a:t>①</a:t>
                      </a:r>
                      <a:r>
                        <a:rPr lang="zh-CN" altLang="en-US" sz="1400" spc="120"/>
                        <a:t>无效突破（当天冲高回落</a:t>
                      </a:r>
                      <a:r>
                        <a:rPr lang="en-US" altLang="zh-CN" sz="1400" spc="120"/>
                        <a:t>/</a:t>
                      </a:r>
                      <a:r>
                        <a:rPr lang="zh-CN" altLang="en-US" sz="1400" spc="120"/>
                        <a:t>次日低开）减仓，</a:t>
                      </a:r>
                      <a:r>
                        <a:rPr lang="en-US" altLang="zh-CN" sz="1400" spc="120"/>
                        <a:t>2</a:t>
                      </a:r>
                      <a:r>
                        <a:rPr lang="zh-CN" altLang="en-US" sz="1400" spc="120"/>
                        <a:t>周不突破减仓</a:t>
                      </a:r>
                      <a:br>
                        <a:rPr lang="zh-CN" altLang="en-US" sz="1400" spc="120"/>
                      </a:br>
                      <a:r>
                        <a:rPr lang="zh-CN" altLang="en-US" sz="1400" spc="120"/>
                        <a:t>                                      </a:t>
                      </a:r>
                      <a:br>
                        <a:rPr lang="zh-CN" altLang="en-US" sz="1400" spc="120"/>
                      </a:br>
                      <a:r>
                        <a:rPr lang="en-US" altLang="zh-CN" sz="1400" spc="120"/>
                        <a:t>②</a:t>
                      </a:r>
                      <a:r>
                        <a:rPr lang="zh-CN" altLang="en-US" sz="1400" spc="120"/>
                        <a:t>突破后快速回档且跌破支撑，突破失败先清仓观望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 rowSpan="3"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/>
                        <a:t>①</a:t>
                      </a:r>
                      <a:r>
                        <a:rPr lang="zh-CN" altLang="en-US" sz="1400" spc="120"/>
                        <a:t>异动拉出大阳，当天涨幅过大如冲涨</a:t>
                      </a:r>
                      <a:r>
                        <a:rPr lang="en-US" altLang="zh-CN" sz="1400" spc="120"/>
                        <a:t>10</a:t>
                      </a:r>
                      <a:r>
                        <a:rPr lang="zh-CN" altLang="en-US" sz="1400" spc="120"/>
                        <a:t>个点，偏离均价线</a:t>
                      </a:r>
                      <a:r>
                        <a:rPr lang="en-US" altLang="zh-CN" sz="1400" spc="120"/>
                        <a:t>5</a:t>
                      </a:r>
                      <a:r>
                        <a:rPr lang="zh-CN" altLang="en-US" sz="1400" spc="120"/>
                        <a:t>个点以上减仓</a:t>
                      </a:r>
                      <a:endParaRPr lang="zh-CN" altLang="en-US" sz="1400" spc="120"/>
                    </a:p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zh-CN" altLang="en-US" sz="1400" spc="120"/>
                      </a:br>
                      <a:r>
                        <a:rPr lang="en-US" altLang="zh-CN" sz="1400" spc="120"/>
                        <a:t>②</a:t>
                      </a:r>
                      <a:r>
                        <a:rPr lang="zh-CN" altLang="en-US" sz="1400" spc="120"/>
                        <a:t>连阳温和走升的，捕捞季节顶背离减仓，</a:t>
                      </a:r>
                      <a:r>
                        <a:rPr lang="en-US" altLang="zh-CN" sz="1400" spc="120"/>
                        <a:t>3-5</a:t>
                      </a:r>
                      <a:r>
                        <a:rPr lang="zh-CN" altLang="en-US" sz="1400" spc="120"/>
                        <a:t>天反弹连涨</a:t>
                      </a:r>
                      <a:r>
                        <a:rPr lang="en-US" altLang="zh-CN" sz="1400" spc="120"/>
                        <a:t>20%</a:t>
                      </a:r>
                      <a:r>
                        <a:rPr lang="zh-CN" altLang="en-US" sz="1400" spc="120"/>
                        <a:t>以上考虑止盈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</a:tr>
              <a:tr h="471805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spc="120"/>
                        <a:t>《爆量回档》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spc="120"/>
                        <a:t>3</a:t>
                      </a:r>
                      <a:r>
                        <a:rPr lang="zh-CN" altLang="en-US" sz="1400" b="1" spc="120"/>
                        <a:t>、长阳不破买点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/>
                        <a:t>跌破长阳中轴线减仓信号，跌破长阳底部为清仓信号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 vMerge="1">
                  <a:tcPr marL="177800" marR="177800" marT="107950" marB="107950" anchor="ctr" anchorCtr="0"/>
                </a:tc>
              </a:tr>
              <a:tr h="727710"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spc="120">
                          <a:sym typeface="+mn-ea"/>
                        </a:rPr>
                        <a:t>《爆量回档》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spc="120"/>
                        <a:t>4</a:t>
                      </a:r>
                      <a:r>
                        <a:rPr lang="zh-CN" altLang="en-US" sz="1400" b="1" spc="120"/>
                        <a:t>、厂字型买点</a:t>
                      </a:r>
                      <a:endParaRPr lang="zh-CN" altLang="en-US" sz="1400" b="1" spc="120"/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spc="120"/>
                        <a:t>跌破厂字平台为减仓信号，跌破启动形态或辅助线为清仓信号</a:t>
                      </a:r>
                      <a:endParaRPr lang="zh-CN" altLang="en-US" sz="1400" spc="120"/>
                    </a:p>
                  </a:txBody>
                  <a:tcPr marL="177800" marR="177800" marT="107950" marB="107950" anchor="ctr" anchorCtr="0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299585" y="1780540"/>
            <a:ext cx="7141845" cy="4159885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dirty="0"/>
              <a:t>、</a:t>
            </a:r>
            <a:r>
              <a:rPr>
                <a:sym typeface="+mn-ea"/>
              </a:rPr>
              <a:t>【</a:t>
            </a:r>
            <a:r>
              <a:rPr>
                <a:sym typeface="+mn-ea"/>
              </a:rPr>
              <a:t>支撑性买点】对应的卖点</a:t>
            </a:r>
            <a:endParaRPr dirty="0"/>
          </a:p>
        </p:txBody>
      </p:sp>
      <p:sp>
        <p:nvSpPr>
          <p:cNvPr id="5" name="文本框 4"/>
          <p:cNvSpPr txBox="1"/>
          <p:nvPr/>
        </p:nvSpPr>
        <p:spPr>
          <a:xfrm>
            <a:off x="2314575" y="1017270"/>
            <a:ext cx="2951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符合预期如何止盈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54495" y="955040"/>
            <a:ext cx="4625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B.</a:t>
            </a:r>
            <a:r>
              <a:rPr lang="zh-CN" altLang="en-US" b="1"/>
              <a:t>不及预期（</a:t>
            </a:r>
            <a:r>
              <a:rPr lang="zh-CN" b="1">
                <a:sym typeface="+mn-ea"/>
              </a:rPr>
              <a:t>一周内没反弹</a:t>
            </a:r>
            <a:r>
              <a:rPr lang="zh-CN" altLang="en-US" b="1"/>
              <a:t>）如何止损</a:t>
            </a:r>
            <a:endParaRPr lang="zh-CN" altLang="en-US" b="1"/>
          </a:p>
        </p:txBody>
      </p:sp>
      <p:cxnSp>
        <p:nvCxnSpPr>
          <p:cNvPr id="9" name="直接连接符 8"/>
          <p:cNvCxnSpPr/>
          <p:nvPr/>
        </p:nvCxnSpPr>
        <p:spPr>
          <a:xfrm>
            <a:off x="6251575" y="955040"/>
            <a:ext cx="15875" cy="512572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754495" y="1500505"/>
            <a:ext cx="4624705" cy="727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>
                <a:sym typeface="+mn-ea"/>
              </a:rPr>
              <a:t>①</a:t>
            </a:r>
            <a:r>
              <a:rPr lang="zh-CN" altLang="en-US" sz="1600" dirty="0">
                <a:sym typeface="+mn-ea"/>
              </a:rPr>
              <a:t>回档跌破支撑减仓，</a:t>
            </a:r>
            <a:r>
              <a:rPr lang="en-US" altLang="zh-CN" sz="1600" dirty="0">
                <a:sym typeface="+mn-ea"/>
              </a:rPr>
              <a:t>3</a:t>
            </a:r>
            <a:r>
              <a:rPr lang="zh-CN" altLang="en-US" sz="1600" dirty="0">
                <a:sym typeface="+mn-ea"/>
              </a:rPr>
              <a:t>天不修复清仓</a:t>
            </a:r>
            <a:endParaRPr lang="zh-CN" sz="1600"/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600">
                <a:sym typeface="+mn-ea"/>
              </a:rPr>
              <a:t>②没跌破，线上磨人，可坚守也可留资金等反弹</a:t>
            </a:r>
            <a:endParaRPr lang="zh-CN" altLang="en-US" sz="1600" spc="120"/>
          </a:p>
          <a:p>
            <a:endParaRPr lang="zh-CN" altLang="en-US" sz="1600" dirty="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3425" y="1593850"/>
            <a:ext cx="5327650" cy="633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1600" dirty="0">
                <a:sym typeface="+mn-ea"/>
              </a:rPr>
              <a:t> </a:t>
            </a:r>
            <a:r>
              <a:rPr lang="zh-CN" altLang="en-US" sz="1600" dirty="0">
                <a:sym typeface="+mn-ea"/>
              </a:rPr>
              <a:t>金叉反弹后期，捕捞顶背离减仓，死叉止盈。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（忘记日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死叉卖出的，可以等次日</a:t>
            </a:r>
            <a:r>
              <a:rPr lang="en-US" altLang="zh-CN" sz="1600">
                <a:sym typeface="+mn-ea"/>
              </a:rPr>
              <a:t>60min</a:t>
            </a:r>
            <a:r>
              <a:rPr lang="zh-CN" altLang="en-US" sz="1600">
                <a:sym typeface="+mn-ea"/>
              </a:rPr>
              <a:t>的死叉出局）</a:t>
            </a:r>
            <a:endParaRPr lang="zh-CN" altLang="en-US" sz="1600" dirty="0"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8691" t="4785" r="2236" b="4526"/>
          <a:stretch>
            <a:fillRect/>
          </a:stretch>
        </p:blipFill>
        <p:spPr>
          <a:xfrm>
            <a:off x="6457950" y="2566670"/>
            <a:ext cx="5459730" cy="31051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" y="2435860"/>
            <a:ext cx="3359785" cy="2811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3162" r="13836"/>
          <a:stretch>
            <a:fillRect/>
          </a:stretch>
        </p:blipFill>
        <p:spPr>
          <a:xfrm>
            <a:off x="2754630" y="3315335"/>
            <a:ext cx="3234055" cy="2892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094480" y="5247640"/>
            <a:ext cx="1330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隐形冠军异动涨停考虑减仓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290" y="4591050"/>
            <a:ext cx="2748280" cy="1732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2</a:t>
            </a:r>
            <a:r>
              <a:rPr dirty="0"/>
              <a:t>、【</a:t>
            </a:r>
            <a:r>
              <a:rPr>
                <a:sym typeface="+mn-ea"/>
              </a:rPr>
              <a:t>突破性买点</a:t>
            </a:r>
            <a:r>
              <a:rPr>
                <a:sym typeface="+mn-ea"/>
              </a:rPr>
              <a:t>】对应的卖点</a:t>
            </a:r>
            <a:endParaRPr dirty="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3440" y="955040"/>
            <a:ext cx="2951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A.</a:t>
            </a:r>
            <a:r>
              <a:rPr lang="zh-CN" altLang="en-US" b="1"/>
              <a:t>符合预期应该如何止盈</a:t>
            </a:r>
            <a:endParaRPr lang="zh-CN" altLang="en-US" b="1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444105" y="955040"/>
            <a:ext cx="2824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B.</a:t>
            </a:r>
            <a:r>
              <a:rPr lang="zh-CN" altLang="en-US" b="1"/>
              <a:t>不及预期应该如何止损</a:t>
            </a:r>
            <a:endParaRPr lang="zh-CN" altLang="en-US" b="1"/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6251575" y="955040"/>
            <a:ext cx="15875" cy="512572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724015" y="1562100"/>
            <a:ext cx="48914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ym typeface="+mn-ea"/>
              </a:rPr>
              <a:t>冲高回落无效突破减仓，</a:t>
            </a:r>
            <a:r>
              <a:rPr lang="en-US" altLang="zh-CN" sz="1600" dirty="0">
                <a:sym typeface="+mn-ea"/>
              </a:rPr>
              <a:t>2</a:t>
            </a:r>
            <a:r>
              <a:rPr lang="zh-CN" altLang="en-US" sz="1600" dirty="0">
                <a:sym typeface="+mn-ea"/>
              </a:rPr>
              <a:t>周不突破减仓；突破后快速回档且跌破支撑，清仓观望</a:t>
            </a:r>
            <a:endParaRPr lang="zh-CN" altLang="en-US" sz="1600" dirty="0"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70255" y="1385570"/>
            <a:ext cx="51301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①异动大阳：当天涨幅过大</a:t>
            </a:r>
            <a:r>
              <a:rPr lang="zh-CN" altLang="en-US" sz="1600" dirty="0">
                <a:sym typeface="+mn-ea"/>
              </a:rPr>
              <a:t>减仓，偏离均价线</a:t>
            </a:r>
            <a:r>
              <a:rPr lang="en-US" altLang="zh-CN" sz="1600" dirty="0">
                <a:sym typeface="+mn-ea"/>
              </a:rPr>
              <a:t>5</a:t>
            </a:r>
            <a:r>
              <a:rPr lang="zh-CN" altLang="en-US" sz="1600" dirty="0">
                <a:sym typeface="+mn-ea"/>
              </a:rPr>
              <a:t>个点以上</a:t>
            </a:r>
            <a:r>
              <a:rPr lang="en-US" altLang="zh-CN" sz="1600" dirty="0">
                <a:sym typeface="+mn-ea"/>
              </a:rPr>
              <a:t>T</a:t>
            </a:r>
            <a:r>
              <a:rPr lang="zh-CN" altLang="en-US" sz="1600" dirty="0">
                <a:sym typeface="+mn-ea"/>
              </a:rPr>
              <a:t>，</a:t>
            </a:r>
            <a:r>
              <a:rPr lang="zh-CN" altLang="en-US" sz="1600">
                <a:sym typeface="+mn-ea"/>
              </a:rPr>
              <a:t>冲涨停设置开板止盈一半条件单</a:t>
            </a:r>
            <a:endParaRPr lang="en-US" altLang="zh-CN" sz="1600" dirty="0">
              <a:sym typeface="+mn-ea"/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②连阳走升：</a:t>
            </a:r>
            <a:r>
              <a:rPr lang="zh-CN" sz="1600" dirty="0">
                <a:sym typeface="+mn-ea"/>
              </a:rPr>
              <a:t>顶</a:t>
            </a:r>
            <a:r>
              <a:rPr lang="zh-CN" sz="1600" dirty="0">
                <a:sym typeface="+mn-ea"/>
              </a:rPr>
              <a:t>背离减仓，</a:t>
            </a:r>
            <a:r>
              <a:rPr lang="zh-CN" altLang="en-US" sz="1600">
                <a:sym typeface="+mn-ea"/>
              </a:rPr>
              <a:t>筹码上移减仓，</a:t>
            </a:r>
            <a:r>
              <a:rPr lang="zh-CN" altLang="en-US" sz="1600" dirty="0">
                <a:sym typeface="+mn-ea"/>
              </a:rPr>
              <a:t>涨超</a:t>
            </a:r>
            <a:r>
              <a:rPr lang="en-US" altLang="zh-CN" sz="1600" dirty="0">
                <a:sym typeface="+mn-ea"/>
              </a:rPr>
              <a:t>20%</a:t>
            </a:r>
            <a:r>
              <a:rPr lang="zh-CN" altLang="en-US" sz="1600" dirty="0">
                <a:sym typeface="+mn-ea"/>
              </a:rPr>
              <a:t>以上减仓，</a:t>
            </a:r>
            <a:r>
              <a:rPr lang="zh-CN" sz="1600">
                <a:sym typeface="+mn-ea"/>
              </a:rPr>
              <a:t>辅助线乖离大于</a:t>
            </a:r>
            <a:r>
              <a:rPr lang="en-US" altLang="zh-CN" sz="1600">
                <a:sym typeface="+mn-ea"/>
              </a:rPr>
              <a:t>25%</a:t>
            </a:r>
            <a:r>
              <a:rPr lang="zh-CN" altLang="en-US" sz="1600">
                <a:sym typeface="+mn-ea"/>
              </a:rPr>
              <a:t>止盈卖出</a:t>
            </a:r>
            <a:endParaRPr lang="zh-CN" altLang="en-US" sz="16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l="4181"/>
          <a:stretch>
            <a:fillRect/>
          </a:stretch>
        </p:blipFill>
        <p:spPr>
          <a:xfrm>
            <a:off x="769620" y="2929890"/>
            <a:ext cx="5253990" cy="285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580" y="2247265"/>
            <a:ext cx="5121275" cy="2541905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8"/>
            </p:custDataLst>
          </p:nvPr>
        </p:nvPicPr>
        <p:blipFill>
          <a:blip r:embed="rId9"/>
          <a:srcRect l="28765" t="3078" r="1742" b="30287"/>
          <a:stretch>
            <a:fillRect/>
          </a:stretch>
        </p:blipFill>
        <p:spPr>
          <a:xfrm>
            <a:off x="8183880" y="4025900"/>
            <a:ext cx="3609975" cy="2364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dirty="0"/>
              <a:t>、【</a:t>
            </a:r>
            <a:r>
              <a:rPr>
                <a:sym typeface="+mn-ea"/>
              </a:rPr>
              <a:t>长阳不破】对应的卖点</a:t>
            </a:r>
            <a:endParaRPr dirty="0"/>
          </a:p>
        </p:txBody>
      </p:sp>
      <p:sp>
        <p:nvSpPr>
          <p:cNvPr id="5" name="文本框 4"/>
          <p:cNvSpPr txBox="1"/>
          <p:nvPr/>
        </p:nvSpPr>
        <p:spPr>
          <a:xfrm>
            <a:off x="1851025" y="900430"/>
            <a:ext cx="2898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A.</a:t>
            </a:r>
            <a:r>
              <a:rPr lang="zh-CN" altLang="en-US" b="1"/>
              <a:t>符合预期应该如何止盈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7343775" y="900430"/>
            <a:ext cx="285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B.</a:t>
            </a:r>
            <a:r>
              <a:rPr lang="zh-CN" altLang="en-US" b="1"/>
              <a:t>不及预期应该如何止损</a:t>
            </a:r>
            <a:endParaRPr lang="zh-CN" altLang="en-US" b="1"/>
          </a:p>
        </p:txBody>
      </p:sp>
      <p:cxnSp>
        <p:nvCxnSpPr>
          <p:cNvPr id="9" name="直接连接符 8"/>
          <p:cNvCxnSpPr/>
          <p:nvPr/>
        </p:nvCxnSpPr>
        <p:spPr>
          <a:xfrm>
            <a:off x="6251575" y="955040"/>
            <a:ext cx="15875" cy="512572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930390" y="1268730"/>
            <a:ext cx="435229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ym typeface="+mn-ea"/>
              </a:rPr>
              <a:t>跌破长阳中轴线减仓，跌破长阳底部清仓</a:t>
            </a:r>
            <a:endParaRPr lang="zh-CN" altLang="en-US" sz="1600" dirty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8345" y="1394460"/>
            <a:ext cx="529272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①异动大阳：当天涨幅过大</a:t>
            </a:r>
            <a:r>
              <a:rPr lang="zh-CN" altLang="en-US" sz="1600" dirty="0">
                <a:sym typeface="+mn-ea"/>
              </a:rPr>
              <a:t>减仓，偏离均价线</a:t>
            </a:r>
            <a:r>
              <a:rPr lang="en-US" altLang="zh-CN" sz="1600" dirty="0">
                <a:sym typeface="+mn-ea"/>
              </a:rPr>
              <a:t>5</a:t>
            </a:r>
            <a:r>
              <a:rPr lang="zh-CN" altLang="en-US" sz="1600" dirty="0">
                <a:sym typeface="+mn-ea"/>
              </a:rPr>
              <a:t>个点以上</a:t>
            </a:r>
            <a:r>
              <a:rPr lang="en-US" altLang="zh-CN" sz="1600" dirty="0">
                <a:sym typeface="+mn-ea"/>
              </a:rPr>
              <a:t>T</a:t>
            </a:r>
            <a:r>
              <a:rPr lang="zh-CN" altLang="en-US" sz="1600" dirty="0">
                <a:sym typeface="+mn-ea"/>
              </a:rPr>
              <a:t>，</a:t>
            </a:r>
            <a:r>
              <a:rPr lang="zh-CN" altLang="en-US" sz="1600">
                <a:sym typeface="+mn-ea"/>
              </a:rPr>
              <a:t>冲涨停设置开板止盈一半条件单</a:t>
            </a:r>
            <a:endParaRPr lang="en-US" altLang="zh-CN" sz="1600" dirty="0">
              <a:sym typeface="+mn-ea"/>
            </a:endParaRPr>
          </a:p>
          <a:p>
            <a:endParaRPr lang="zh-CN" altLang="en-US" sz="1600" dirty="0">
              <a:sym typeface="+mn-ea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②连阳走升：</a:t>
            </a:r>
            <a:r>
              <a:rPr lang="zh-CN" sz="1600" dirty="0">
                <a:sym typeface="+mn-ea"/>
              </a:rPr>
              <a:t>顶背离减仓，</a:t>
            </a:r>
            <a:r>
              <a:rPr lang="zh-CN" altLang="en-US" sz="1600">
                <a:sym typeface="+mn-ea"/>
              </a:rPr>
              <a:t>筹码上移减仓，</a:t>
            </a:r>
            <a:r>
              <a:rPr lang="zh-CN" altLang="en-US" sz="1600" dirty="0">
                <a:sym typeface="+mn-ea"/>
              </a:rPr>
              <a:t>涨超</a:t>
            </a:r>
            <a:r>
              <a:rPr lang="en-US" altLang="zh-CN" sz="1600" dirty="0">
                <a:sym typeface="+mn-ea"/>
              </a:rPr>
              <a:t>20%</a:t>
            </a:r>
            <a:r>
              <a:rPr lang="zh-CN" altLang="en-US" sz="1600" dirty="0">
                <a:sym typeface="+mn-ea"/>
              </a:rPr>
              <a:t>以上减仓，</a:t>
            </a:r>
            <a:r>
              <a:rPr lang="zh-CN" sz="1600">
                <a:sym typeface="+mn-ea"/>
              </a:rPr>
              <a:t>辅助线乖离大于</a:t>
            </a:r>
            <a:r>
              <a:rPr lang="en-US" altLang="zh-CN" sz="1600">
                <a:sym typeface="+mn-ea"/>
              </a:rPr>
              <a:t>25%</a:t>
            </a:r>
            <a:r>
              <a:rPr lang="zh-CN" altLang="en-US" sz="1600">
                <a:sym typeface="+mn-ea"/>
              </a:rPr>
              <a:t>止盈卖出</a:t>
            </a:r>
            <a:endParaRPr lang="zh-CN" altLang="en-US" sz="1600" dirty="0"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1"/>
          <a:srcRect l="1739" t="3492" r="1328" b="3961"/>
          <a:stretch>
            <a:fillRect/>
          </a:stretch>
        </p:blipFill>
        <p:spPr>
          <a:xfrm>
            <a:off x="6550025" y="1792605"/>
            <a:ext cx="5311140" cy="41230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" y="2915285"/>
            <a:ext cx="4845685" cy="309626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图片 11"/>
          <p:cNvPicPr/>
          <p:nvPr/>
        </p:nvPicPr>
        <p:blipFill>
          <a:blip r:embed="rId3"/>
          <a:srcRect l="2317" t="3433" r="2080" b="3886"/>
          <a:stretch>
            <a:fillRect/>
          </a:stretch>
        </p:blipFill>
        <p:spPr>
          <a:xfrm>
            <a:off x="2688590" y="4277360"/>
            <a:ext cx="3407410" cy="212661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4</a:t>
            </a:r>
            <a:r>
              <a:rPr dirty="0"/>
              <a:t>、【</a:t>
            </a:r>
            <a:r>
              <a:rPr>
                <a:sym typeface="+mn-ea"/>
              </a:rPr>
              <a:t>厂字型】对应的卖点</a:t>
            </a:r>
            <a:endParaRPr dirty="0"/>
          </a:p>
        </p:txBody>
      </p:sp>
      <p:sp>
        <p:nvSpPr>
          <p:cNvPr id="5" name="文本框 4"/>
          <p:cNvSpPr txBox="1"/>
          <p:nvPr/>
        </p:nvSpPr>
        <p:spPr>
          <a:xfrm>
            <a:off x="2252980" y="955040"/>
            <a:ext cx="2951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A.</a:t>
            </a:r>
            <a:r>
              <a:rPr lang="zh-CN" altLang="en-US" b="1"/>
              <a:t>符合预期应该如何止盈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7446645" y="955040"/>
            <a:ext cx="2824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B.</a:t>
            </a:r>
            <a:r>
              <a:rPr lang="zh-CN" altLang="en-US" b="1"/>
              <a:t>不及预期应该如何止损</a:t>
            </a:r>
            <a:endParaRPr lang="zh-CN" altLang="en-US" b="1"/>
          </a:p>
        </p:txBody>
      </p:sp>
      <p:cxnSp>
        <p:nvCxnSpPr>
          <p:cNvPr id="9" name="直接连接符 8"/>
          <p:cNvCxnSpPr/>
          <p:nvPr/>
        </p:nvCxnSpPr>
        <p:spPr>
          <a:xfrm>
            <a:off x="6251575" y="955040"/>
            <a:ext cx="15875" cy="512572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492240" y="1487170"/>
            <a:ext cx="45840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>
                <a:sym typeface="+mn-ea"/>
              </a:rPr>
              <a:t>跌破厂字平台减仓，跌破启动形态或辅助线清仓</a:t>
            </a:r>
            <a:endParaRPr lang="zh-CN" altLang="en-US" sz="16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7070" y="1397000"/>
            <a:ext cx="533971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①异动大阳：当天涨幅过大</a:t>
            </a:r>
            <a:r>
              <a:rPr lang="zh-CN" altLang="en-US" sz="1400" dirty="0">
                <a:sym typeface="+mn-ea"/>
              </a:rPr>
              <a:t>减仓，偏离均价线</a:t>
            </a:r>
            <a:r>
              <a:rPr lang="en-US" altLang="zh-CN" sz="1400" dirty="0">
                <a:sym typeface="+mn-ea"/>
              </a:rPr>
              <a:t>5</a:t>
            </a:r>
            <a:r>
              <a:rPr lang="zh-CN" altLang="en-US" sz="1400" dirty="0">
                <a:sym typeface="+mn-ea"/>
              </a:rPr>
              <a:t>个点以上</a:t>
            </a:r>
            <a:r>
              <a:rPr lang="en-US" altLang="zh-CN" sz="1400" dirty="0">
                <a:sym typeface="+mn-ea"/>
              </a:rPr>
              <a:t>T</a:t>
            </a:r>
            <a:r>
              <a:rPr lang="zh-CN" altLang="en-US" sz="1400" dirty="0">
                <a:sym typeface="+mn-ea"/>
              </a:rPr>
              <a:t>，</a:t>
            </a:r>
            <a:r>
              <a:rPr lang="zh-CN" altLang="en-US" sz="1400">
                <a:sym typeface="+mn-ea"/>
              </a:rPr>
              <a:t>冲涨停设置开板止盈一半条件单</a:t>
            </a:r>
            <a:endParaRPr lang="en-US" altLang="zh-CN" sz="1400" dirty="0">
              <a:sym typeface="+mn-ea"/>
            </a:endParaRPr>
          </a:p>
          <a:p>
            <a:endParaRPr lang="zh-CN" altLang="en-US" sz="1400" dirty="0"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②连阳走升：</a:t>
            </a:r>
            <a:r>
              <a:rPr lang="zh-CN" sz="1400" dirty="0">
                <a:sym typeface="+mn-ea"/>
              </a:rPr>
              <a:t>顶背离减仓，</a:t>
            </a:r>
            <a:r>
              <a:rPr lang="zh-CN" altLang="en-US" sz="1400">
                <a:sym typeface="+mn-ea"/>
              </a:rPr>
              <a:t>筹码上移减仓，</a:t>
            </a:r>
            <a:r>
              <a:rPr lang="zh-CN" altLang="en-US" sz="1400" dirty="0">
                <a:sym typeface="+mn-ea"/>
              </a:rPr>
              <a:t>涨超</a:t>
            </a:r>
            <a:r>
              <a:rPr lang="en-US" altLang="zh-CN" sz="1400" dirty="0">
                <a:sym typeface="+mn-ea"/>
              </a:rPr>
              <a:t>20%</a:t>
            </a:r>
            <a:r>
              <a:rPr lang="zh-CN" altLang="en-US" sz="1400" dirty="0">
                <a:sym typeface="+mn-ea"/>
              </a:rPr>
              <a:t>以上减仓，</a:t>
            </a:r>
            <a:r>
              <a:rPr lang="zh-CN" sz="1400">
                <a:sym typeface="+mn-ea"/>
              </a:rPr>
              <a:t>辅助线乖离大于</a:t>
            </a:r>
            <a:r>
              <a:rPr lang="en-US" altLang="zh-CN" sz="1400">
                <a:sym typeface="+mn-ea"/>
              </a:rPr>
              <a:t>25%</a:t>
            </a:r>
            <a:r>
              <a:rPr lang="zh-CN" altLang="en-US" sz="1400">
                <a:sym typeface="+mn-ea"/>
              </a:rPr>
              <a:t>止盈卖出</a:t>
            </a:r>
            <a:endParaRPr lang="zh-CN" altLang="en-US" sz="1400" dirty="0"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4658" t="3154" r="1683" b="3375"/>
          <a:stretch>
            <a:fillRect/>
          </a:stretch>
        </p:blipFill>
        <p:spPr>
          <a:xfrm>
            <a:off x="459740" y="2639060"/>
            <a:ext cx="4309110" cy="25590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图片 10"/>
          <p:cNvPicPr/>
          <p:nvPr/>
        </p:nvPicPr>
        <p:blipFill>
          <a:blip r:embed="rId2"/>
          <a:srcRect l="2219" t="7672" r="2970" b="2421"/>
          <a:stretch>
            <a:fillRect/>
          </a:stretch>
        </p:blipFill>
        <p:spPr>
          <a:xfrm>
            <a:off x="2663190" y="3972560"/>
            <a:ext cx="3588385" cy="23082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图片 11"/>
          <p:cNvPicPr/>
          <p:nvPr/>
        </p:nvPicPr>
        <p:blipFill>
          <a:blip r:embed="rId3"/>
          <a:srcRect l="1824" t="2882" r="1502" b="5046"/>
          <a:stretch>
            <a:fillRect/>
          </a:stretch>
        </p:blipFill>
        <p:spPr>
          <a:xfrm>
            <a:off x="6823075" y="2187575"/>
            <a:ext cx="5035550" cy="266065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ym typeface="+mn-ea"/>
              </a:rPr>
              <a:t>栏目近日内参举例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0010" y="2473325"/>
            <a:ext cx="5253990" cy="2950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695" y="945515"/>
            <a:ext cx="5361305" cy="11677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23480" y="4477385"/>
            <a:ext cx="162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长阳不破选股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93"/>
          <a:stretch>
            <a:fillRect/>
          </a:stretch>
        </p:blipFill>
        <p:spPr>
          <a:xfrm>
            <a:off x="517525" y="2473325"/>
            <a:ext cx="5480050" cy="3049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" y="755015"/>
            <a:ext cx="5342255" cy="13995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09370" y="4737100"/>
            <a:ext cx="1621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厂字型选股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总结</a:t>
            </a:r>
            <a:endParaRPr dirty="0"/>
          </a:p>
        </p:txBody>
      </p:sp>
      <p:sp>
        <p:nvSpPr>
          <p:cNvPr id="2" name="文本框 1"/>
          <p:cNvSpPr txBox="1"/>
          <p:nvPr/>
        </p:nvSpPr>
        <p:spPr>
          <a:xfrm>
            <a:off x="703580" y="1109345"/>
            <a:ext cx="11009630" cy="5137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zh-CN" altLang="en-US" b="1"/>
              <a:t>一、《好股研选》4大常规买点</a:t>
            </a:r>
            <a:endParaRPr lang="zh-CN" altLang="en-US" b="1"/>
          </a:p>
          <a:p>
            <a:pPr algn="l">
              <a:buClrTx/>
              <a:buSzTx/>
              <a:buNone/>
            </a:pPr>
            <a:endParaRPr lang="zh-CN" altLang="en-US"/>
          </a:p>
          <a:p>
            <a:pPr algn="l">
              <a:buClrTx/>
              <a:buSzTx/>
              <a:buNone/>
            </a:pPr>
            <a:r>
              <a:rPr lang="zh-CN" altLang="en-US"/>
              <a:t>1、回档支撑性买点【隐形冠军】</a:t>
            </a:r>
            <a:endParaRPr lang="zh-CN" altLang="en-US"/>
          </a:p>
          <a:p>
            <a:pPr algn="l">
              <a:buClrTx/>
              <a:buSzTx/>
              <a:buNone/>
            </a:pPr>
            <a:r>
              <a:rPr lang="en-US" altLang="zh-CN"/>
              <a:t>2</a:t>
            </a:r>
            <a:r>
              <a:rPr lang="zh-CN" altLang="en-US"/>
              <a:t>、右侧突破性买点【隐形冠军】</a:t>
            </a:r>
            <a:r>
              <a:rPr lang="zh-CN" altLang="en-US">
                <a:sym typeface="+mn-ea"/>
              </a:rPr>
              <a:t>【爆量回档】</a:t>
            </a:r>
            <a:endParaRPr lang="zh-CN" altLang="en-US"/>
          </a:p>
          <a:p>
            <a:pPr algn="l">
              <a:buClrTx/>
              <a:buSzTx/>
              <a:buNone/>
            </a:pP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、长阳不破回档买入【爆量回档】</a:t>
            </a:r>
            <a:endParaRPr lang="zh-CN" altLang="en-US"/>
          </a:p>
          <a:p>
            <a:pPr algn="l">
              <a:buClrTx/>
              <a:buSzTx/>
              <a:buNone/>
            </a:pP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、厂字型买点【</a:t>
            </a:r>
            <a:r>
              <a:rPr lang="zh-CN" altLang="en-US">
                <a:sym typeface="+mn-ea"/>
              </a:rPr>
              <a:t>爆量回档</a:t>
            </a:r>
            <a:r>
              <a:rPr lang="zh-CN" altLang="en-US">
                <a:sym typeface="+mn-ea"/>
              </a:rPr>
              <a:t>】</a:t>
            </a:r>
            <a:endParaRPr lang="zh-CN" altLang="en-US"/>
          </a:p>
          <a:p>
            <a:pPr algn="l">
              <a:buClrTx/>
              <a:buSzTx/>
              <a:buNone/>
            </a:pPr>
            <a:endParaRPr lang="zh-CN" altLang="en-US"/>
          </a:p>
          <a:p>
            <a:pPr algn="l">
              <a:buClrTx/>
              <a:buSzTx/>
              <a:buNone/>
            </a:pPr>
            <a:endParaRPr lang="zh-CN" altLang="en-US"/>
          </a:p>
          <a:p>
            <a:pPr algn="l">
              <a:buClrTx/>
              <a:buSzTx/>
              <a:buNone/>
            </a:pPr>
            <a:r>
              <a:rPr lang="zh-CN" altLang="en-US" b="1"/>
              <a:t>二、</a:t>
            </a:r>
            <a:r>
              <a:rPr lang="zh-CN" altLang="en-US" b="1">
                <a:sym typeface="+mn-ea"/>
              </a:rPr>
              <a:t>《好股研选》4大对应卖点</a:t>
            </a:r>
            <a:endParaRPr lang="zh-CN" altLang="en-US" b="1"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ym typeface="+mn-ea"/>
              </a:rPr>
              <a:t>买卖一体，你的买入逻辑是什么，当这个逻辑消失，就应卖出止损止盈，而非坐过山车或躺平死扛</a:t>
            </a:r>
            <a:endParaRPr lang="zh-CN" altLang="en-US"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ym typeface="+mn-ea"/>
              </a:rPr>
              <a:t>1、支撑性买点的对应卖点：跌破支撑减仓，3天不修复清仓</a:t>
            </a:r>
            <a:r>
              <a:rPr lang="zh-CN" altLang="en-US">
                <a:sym typeface="+mn-ea"/>
              </a:rPr>
              <a:t>；</a:t>
            </a:r>
            <a:r>
              <a:rPr lang="zh-CN" altLang="en-US">
                <a:sym typeface="+mn-ea"/>
              </a:rPr>
              <a:t>没跌破辅助，线上磨人，可坚守也可</a:t>
            </a:r>
            <a:endParaRPr lang="zh-CN" altLang="en-US"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                                   </a:t>
            </a:r>
            <a:r>
              <a:rPr lang="zh-CN" altLang="en-US">
                <a:sym typeface="+mn-ea"/>
              </a:rPr>
              <a:t>留一半资金等反弹再出局</a:t>
            </a:r>
            <a:endParaRPr lang="zh-CN" altLang="en-US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、突破性买点的对应卖点：冲高回落无效突破或次日低开的可以减仓，2周不突破可以减仓观望</a:t>
            </a:r>
            <a:endParaRPr lang="zh-CN" altLang="en-US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>
                <a:sym typeface="+mn-ea"/>
              </a:rPr>
              <a:t>                                             </a:t>
            </a:r>
            <a:r>
              <a:rPr lang="zh-CN" altLang="en-US">
                <a:sym typeface="+mn-ea"/>
              </a:rPr>
              <a:t>突破后快速回档且跌破支撑的，视为突破失败先清仓观望</a:t>
            </a:r>
            <a:endParaRPr lang="zh-CN" altLang="en-US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、长阳不破对应卖点：跌破长阳中轴线减仓信号，跌破长阳底部为清仓信号</a:t>
            </a:r>
            <a:endParaRPr lang="zh-CN" altLang="en-US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、厂字型的对应卖点：跌破厂字平台为减仓信号，跌破启动形态或辅助线为清仓信号</a:t>
            </a:r>
            <a:endParaRPr lang="zh-CN" altLang="en-US"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>
              <a:sym typeface="+mn-ea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 rot="1200000">
            <a:off x="7893685" y="1527175"/>
            <a:ext cx="34315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zh-CN" altLang="en-US">
                <a:sym typeface="+mn-ea"/>
              </a:rPr>
              <a:t>赚钱了，你想什么时候走都可以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-72390"/>
            <a:ext cx="5908896" cy="660400"/>
          </a:xfrm>
        </p:spPr>
        <p:txBody>
          <a:bodyPr/>
          <a:lstStyle/>
          <a:p>
            <a:r>
              <a:rPr lang="en-US" altLang="zh-CN">
                <a:latin typeface="+mj-ea"/>
                <a:ea typeface="+mj-ea"/>
                <a:sym typeface="+mn-ea"/>
              </a:rPr>
              <a:t> </a:t>
            </a:r>
            <a:r>
              <a:rPr>
                <a:latin typeface="+mj-ea"/>
                <a:ea typeface="+mj-ea"/>
                <a:sym typeface="+mn-ea"/>
              </a:rPr>
              <a:t>补充：</a:t>
            </a:r>
            <a:r>
              <a:rPr>
                <a:latin typeface="+mj-ea"/>
                <a:ea typeface="+mj-ea"/>
                <a:sym typeface="+mn-ea"/>
              </a:rPr>
              <a:t>经典8大卖点</a:t>
            </a:r>
            <a:endParaRPr lang="en-US" altLang="zh-CN" dirty="0">
              <a:latin typeface="+mj-ea"/>
              <a:ea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6330" y="1279525"/>
            <a:ext cx="10404475" cy="3982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</a:t>
            </a:r>
            <a:r>
              <a:rPr lang="en-US" altLang="zh-CN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、跌破支撑位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：通道下轨、箱体下边线、振荡区间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支撑位等，放量跌破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卖点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、箱体破位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：股价于大箱体振荡期间，触及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箱体上沿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即可止盈离场。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​​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、上升加速见顶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：股价沿上升通道加速上涨，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乖离率偏高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，出现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强转弱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线组合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卖点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、下跌反弹承压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：处于下跌通道中，股价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反弹触碰压力线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卖点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、上升通道遇阻：价格触及上升通道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上轨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且叠加重大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阻力位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时，卖点。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、利好兑现转弱：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利好消息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落地后，若出现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巨量却不涨甚至下跌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卖点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、题材量能不济：题材股、概念股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连续上涨后，量能无法持续放大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卖点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、高位突破存疑：股价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高位突破后，若次日缩量且不向上冲高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，谨防假突破，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卖点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082290" y="-59690"/>
            <a:ext cx="5937250" cy="660400"/>
          </a:xfrm>
        </p:spPr>
        <p:txBody>
          <a:bodyPr/>
          <a:lstStyle/>
          <a:p>
            <a:r>
              <a:rPr lang="en-US" altLang="zh-CN" dirty="0"/>
              <a:t>  </a:t>
            </a:r>
            <a:r>
              <a:rPr lang="zh-CN" altLang="en-US" dirty="0"/>
              <a:t>补充</a:t>
            </a:r>
            <a:r>
              <a:rPr lang="zh-CN" altLang="en-US" dirty="0"/>
              <a:t>：小芸聊行研圈子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4118610" y="824865"/>
            <a:ext cx="4261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支撑性买点、转折性买点、突破性买点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t="1585"/>
          <a:stretch>
            <a:fillRect/>
          </a:stretch>
        </p:blipFill>
        <p:spPr>
          <a:xfrm>
            <a:off x="514350" y="1577340"/>
            <a:ext cx="7353300" cy="4377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977505" y="2303145"/>
            <a:ext cx="401574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常见的买点预判（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）支撑性买点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https://gsh.n8n8.cn/viewpoint/56639?share=1&amp;cps_id=638872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常见的买点预判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）转折性买点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https://gsh.n8n8.cn/viewpoint/56640?share=1&amp;cps_id=638872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常见的买点预判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）突破性买点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https://gsh.n8n8.cn/viewpoint/56641?share=1&amp;cps_id=638872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667760" y="-61595"/>
            <a:ext cx="5182235" cy="660400"/>
          </a:xfrm>
        </p:spPr>
        <p:txBody>
          <a:bodyPr/>
          <a:lstStyle/>
          <a:p>
            <a:r>
              <a:rPr lang="zh-CN" altLang="en-US" dirty="0"/>
              <a:t>《好股研选》选股类型</a:t>
            </a:r>
            <a:endParaRPr dirty="0"/>
          </a:p>
        </p:txBody>
      </p:sp>
      <p:sp>
        <p:nvSpPr>
          <p:cNvPr id="2" name="文本框 1"/>
          <p:cNvSpPr txBox="1"/>
          <p:nvPr/>
        </p:nvSpPr>
        <p:spPr>
          <a:xfrm>
            <a:off x="1482090" y="1430020"/>
            <a:ext cx="3344545" cy="58356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中线（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个月）定位的“隐形冠军”三大类型选股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51650" y="1339215"/>
            <a:ext cx="3334385" cy="67500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短线（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1-2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周）定位的“爆量回档”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三大形态选股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82090" y="3910965"/>
            <a:ext cx="38506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形态特征：多方炮、芙蓉出水、黄金三角、收敛突破、控盘回档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选股类型：绩优趋势股的控盘回档或突破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41160" y="4157345"/>
            <a:ext cx="3850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每一种选股类型，都有一个对应的买卖点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《好股研选》栏目大致有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类买卖点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15150" y="2441575"/>
            <a:ext cx="406400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1600"/>
              <a:t>①长阳不破选股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②强势厂字型选股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③关前蓄势选股</a:t>
            </a: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1482090" y="2441575"/>
            <a:ext cx="342011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1600"/>
              <a:t>①控盘上行的赛道龙头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②估值去化的隐形冠军</a:t>
            </a:r>
            <a:endParaRPr lang="zh-CN" altLang="en-US" sz="1600"/>
          </a:p>
          <a:p>
            <a:pPr>
              <a:lnSpc>
                <a:spcPct val="140000"/>
              </a:lnSpc>
            </a:pPr>
            <a:r>
              <a:rPr lang="zh-CN" altLang="en-US" sz="1600"/>
              <a:t>③整理末端或刚突破的行业翘楚</a:t>
            </a:r>
            <a:endParaRPr lang="zh-CN" altLang="en-US" sz="1600"/>
          </a:p>
        </p:txBody>
      </p:sp>
      <p:sp>
        <p:nvSpPr>
          <p:cNvPr id="19" name="椭圆 18"/>
          <p:cNvSpPr/>
          <p:nvPr/>
        </p:nvSpPr>
        <p:spPr>
          <a:xfrm>
            <a:off x="3759835" y="4597400"/>
            <a:ext cx="909955" cy="4267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192645" y="3237230"/>
            <a:ext cx="908685" cy="32829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796790" y="4597400"/>
            <a:ext cx="535940" cy="4267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498080" y="2835275"/>
            <a:ext cx="908685" cy="32829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192645" y="2479675"/>
            <a:ext cx="908685" cy="32829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好股常规买点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659380" y="-61595"/>
            <a:ext cx="7279640" cy="660400"/>
          </a:xfrm>
        </p:spPr>
        <p:txBody>
          <a:bodyPr/>
          <a:lstStyle/>
          <a:p>
            <a:r>
              <a:rPr lang="en-US" altLang="zh-CN" dirty="0"/>
              <a:t>  1</a:t>
            </a:r>
            <a:r>
              <a:rPr dirty="0"/>
              <a:t>、</a:t>
            </a:r>
            <a:r>
              <a:rPr dirty="0"/>
              <a:t>支撑性买点（隐形冠军）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685" y="1498600"/>
            <a:ext cx="5629275" cy="4314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952625" y="816610"/>
            <a:ext cx="8724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tx1"/>
                </a:solidFill>
              </a:rPr>
              <a:t>《好股研选》青睐选处于回档中后期的个股</a:t>
            </a:r>
            <a:r>
              <a:rPr lang="zh-CN" altLang="en-US" sz="1600"/>
              <a:t>，尤其是隐形冠军，预期做上升回档的支撑性买点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6939280" y="4656455"/>
            <a:ext cx="4309745" cy="1271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600" b="1">
                <a:sym typeface="+mn-ea"/>
              </a:rPr>
              <a:t>支撑性买点要点</a:t>
            </a:r>
            <a:endParaRPr lang="zh-CN" altLang="en-US" sz="1600" b="1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、回到辅助线附近，乖离率</a:t>
            </a:r>
            <a:r>
              <a:rPr lang="en-US" altLang="zh-CN" sz="1600">
                <a:sym typeface="+mn-ea"/>
              </a:rPr>
              <a:t>10</a:t>
            </a:r>
            <a:r>
              <a:rPr lang="zh-CN" altLang="en-US" sz="1600">
                <a:sym typeface="+mn-ea"/>
              </a:rPr>
              <a:t>以内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、缩量回档，死叉后期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、长下影线、十字星、探底阳线等拐点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线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1619" t="1373" r="1646" b="5650"/>
          <a:stretch>
            <a:fillRect/>
          </a:stretch>
        </p:blipFill>
        <p:spPr>
          <a:xfrm>
            <a:off x="6704965" y="1498600"/>
            <a:ext cx="4921885" cy="29495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849880" y="-81915"/>
            <a:ext cx="6662420" cy="660400"/>
          </a:xfrm>
        </p:spPr>
        <p:txBody>
          <a:bodyPr/>
          <a:lstStyle/>
          <a:p>
            <a:r>
              <a:rPr lang="en-US" altLang="zh-CN" dirty="0"/>
              <a:t>  2</a:t>
            </a:r>
            <a:r>
              <a:rPr dirty="0"/>
              <a:t>、</a:t>
            </a:r>
            <a:r>
              <a:rPr dirty="0"/>
              <a:t>突破性买点（隐形冠军</a:t>
            </a:r>
            <a:r>
              <a:rPr lang="en-US" altLang="zh-CN" dirty="0"/>
              <a:t>/</a:t>
            </a:r>
            <a:r>
              <a:rPr dirty="0"/>
              <a:t>爆量回档）</a:t>
            </a:r>
            <a:endParaRPr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865" y="1317625"/>
            <a:ext cx="5294630" cy="479552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632710" y="779780"/>
            <a:ext cx="7962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《好股研选》青睐选突破或蓄势待突破</a:t>
            </a:r>
            <a:r>
              <a:rPr lang="zh-CN" altLang="en-US" sz="1600"/>
              <a:t>，隐形冠军</a:t>
            </a:r>
            <a:r>
              <a:rPr lang="en-US" altLang="zh-CN" sz="1600"/>
              <a:t>/</a:t>
            </a:r>
            <a:r>
              <a:rPr lang="zh-CN" altLang="en-US" sz="1600"/>
              <a:t>爆量回档皆如此，预期做突破性买点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6423660" y="4507230"/>
            <a:ext cx="536257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突破性买点特征</a:t>
            </a:r>
            <a:endParaRPr lang="zh-CN" altLang="en-US" sz="1600" b="1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、突破趋势线或整理形态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、突破时</a:t>
            </a:r>
            <a:r>
              <a:rPr lang="zh-CN" altLang="en-US" sz="1600">
                <a:sym typeface="+mn-ea"/>
              </a:rPr>
              <a:t>伴随放量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、突破时距离支撑位不远，例如辅助线上首个反弹阳线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、日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与分时图共振突破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、</a:t>
            </a:r>
            <a:r>
              <a:rPr lang="zh-CN" sz="1600">
                <a:sym typeface="+mn-ea"/>
              </a:rPr>
              <a:t>水手突破当天变色，筹码指标解放众多套牢盘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60" y="1318260"/>
            <a:ext cx="5015865" cy="3086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/>
        </p:nvSpPr>
        <p:spPr>
          <a:xfrm>
            <a:off x="3255010" y="-21590"/>
            <a:ext cx="610806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</a:t>
            </a:r>
            <a:r>
              <a:rPr dirty="0"/>
              <a:t>、</a:t>
            </a:r>
            <a:r>
              <a:rPr dirty="0"/>
              <a:t>长阳不破买点（爆量回档）</a:t>
            </a:r>
            <a:endParaRPr dirty="0"/>
          </a:p>
        </p:txBody>
      </p:sp>
      <p:sp>
        <p:nvSpPr>
          <p:cNvPr id="11" name="文本框 10"/>
          <p:cNvSpPr txBox="1"/>
          <p:nvPr/>
        </p:nvSpPr>
        <p:spPr>
          <a:xfrm>
            <a:off x="720090" y="960755"/>
            <a:ext cx="109486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tx1"/>
                </a:solidFill>
              </a:rPr>
              <a:t>《好股研选》青睐选爆量回档</a:t>
            </a:r>
            <a:r>
              <a:rPr lang="zh-CN" altLang="en-US" sz="1600"/>
              <a:t>，</a:t>
            </a:r>
            <a:r>
              <a:rPr lang="zh-CN" altLang="en-US" sz="1600" b="1"/>
              <a:t>预期做长阳不破的回档买入</a:t>
            </a:r>
            <a:r>
              <a:rPr lang="zh-CN" altLang="en-US" sz="1600"/>
              <a:t>。放量长阳当天，无论是否带突破性质，其实都说明主力资金进驻，长阳一半的位置可以理解为当天主力成本线，次日低开到该成本线是首个买点，接下来</a:t>
            </a:r>
            <a:r>
              <a:rPr lang="en-US" altLang="zh-CN" sz="1600"/>
              <a:t>3-5</a:t>
            </a:r>
            <a:r>
              <a:rPr lang="zh-CN" altLang="en-US" sz="1600"/>
              <a:t>天回档不破长阳，为更常态的单阳不怕买入法。回档周期一般不超过</a:t>
            </a:r>
            <a:r>
              <a:rPr lang="en-US" altLang="zh-CN" sz="1600"/>
              <a:t>8</a:t>
            </a:r>
            <a:r>
              <a:rPr lang="zh-CN" altLang="en-US" sz="1600"/>
              <a:t>天。</a:t>
            </a:r>
            <a:endParaRPr lang="zh-CN" altLang="en-US" sz="16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l="9823" b="31559"/>
          <a:stretch>
            <a:fillRect/>
          </a:stretch>
        </p:blipFill>
        <p:spPr>
          <a:xfrm>
            <a:off x="2458720" y="3611880"/>
            <a:ext cx="4000500" cy="25806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794635" y="4588510"/>
            <a:ext cx="12744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b="1">
                <a:solidFill>
                  <a:srgbClr val="FF0000"/>
                </a:solidFill>
                <a:sym typeface="+mn-ea"/>
              </a:rPr>
              <a:t>一周内不破长阳底线从而反弹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21140" y="2302510"/>
            <a:ext cx="2820670" cy="3338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长阳回档买点要点</a:t>
            </a:r>
            <a:endParaRPr lang="zh-CN" altLang="en-US" sz="1600" b="1"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1600" b="1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</a:t>
            </a:r>
            <a:r>
              <a:rPr lang="zh-CN" sz="1600">
                <a:sym typeface="+mn-ea"/>
              </a:rPr>
              <a:t>回到长阳</a:t>
            </a:r>
            <a:r>
              <a:rPr lang="zh-CN" altLang="en-US" sz="1600">
                <a:sym typeface="+mn-ea"/>
              </a:rPr>
              <a:t>一半位置是买点（强势股不跌破阳线头部）（实操跌破底部减仓出局）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、缩量回档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主力净买额未大幅流出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、回档一般</a:t>
            </a: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天，最长不能</a:t>
            </a: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周，超过</a:t>
            </a: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周走弱，预期降低</a:t>
            </a:r>
            <a:endParaRPr lang="zh-CN" altLang="en-US" sz="1600"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5169" b="32376"/>
          <a:stretch>
            <a:fillRect/>
          </a:stretch>
        </p:blipFill>
        <p:spPr>
          <a:xfrm>
            <a:off x="720090" y="1943735"/>
            <a:ext cx="3707130" cy="25412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835025" y="2722245"/>
            <a:ext cx="12319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次日低开到该成本线是首个买点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2243"/>
          <a:stretch>
            <a:fillRect/>
          </a:stretch>
        </p:blipFill>
        <p:spPr>
          <a:xfrm>
            <a:off x="5922645" y="1745615"/>
            <a:ext cx="2952115" cy="27393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/>
        </p:nvSpPr>
        <p:spPr>
          <a:xfrm>
            <a:off x="3133725" y="-63500"/>
            <a:ext cx="5302250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    4</a:t>
            </a:r>
            <a:r>
              <a:rPr dirty="0"/>
              <a:t>、</a:t>
            </a:r>
            <a:r>
              <a:rPr dirty="0"/>
              <a:t>厂字型买点</a:t>
            </a:r>
            <a:r>
              <a:rPr>
                <a:sym typeface="+mn-ea"/>
              </a:rPr>
              <a:t>（爆量回档）</a:t>
            </a:r>
            <a:endParaRPr dirty="0"/>
          </a:p>
        </p:txBody>
      </p:sp>
      <p:sp>
        <p:nvSpPr>
          <p:cNvPr id="4" name="文本框 3"/>
          <p:cNvSpPr txBox="1"/>
          <p:nvPr/>
        </p:nvSpPr>
        <p:spPr>
          <a:xfrm>
            <a:off x="751205" y="894080"/>
            <a:ext cx="101911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《好股研选》的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短线机会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青睐更有弹性的上升回档，例如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厂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字型选股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。厂字型本质是</a:t>
            </a:r>
            <a:r>
              <a:rPr lang="zh-CN" altLang="en-US" sz="1600">
                <a:sym typeface="+mn-ea"/>
              </a:rPr>
              <a:t>强势股可能以横盘替代回档，所以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厂字型一般急跌或回档平台下沿多有反弹，常规买点是回档绿买（跌破小平台减仓），也可以在</a:t>
            </a:r>
            <a:r>
              <a:rPr lang="zh-CN" altLang="en-US" sz="1600">
                <a:sym typeface="+mn-ea"/>
              </a:rPr>
              <a:t>死叉后期突破买入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altLang="zh-CN"/>
              <a:t>        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1"/>
          <a:srcRect l="1564" t="1772" r="1985" b="2594"/>
          <a:stretch>
            <a:fillRect/>
          </a:stretch>
        </p:blipFill>
        <p:spPr>
          <a:xfrm>
            <a:off x="4854575" y="2051685"/>
            <a:ext cx="5677535" cy="332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435975" y="4300220"/>
            <a:ext cx="2045335" cy="8299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厂字型选股，选出时突破但涨不多，回档绿买是机会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21065" y="2936240"/>
            <a:ext cx="18319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b="1">
                <a:solidFill>
                  <a:srgbClr val="FF0000"/>
                </a:solidFill>
                <a:sym typeface="+mn-ea"/>
              </a:rPr>
              <a:t>横盘替代回档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1600" b="1">
                <a:solidFill>
                  <a:srgbClr val="FF0000"/>
                </a:solidFill>
                <a:sym typeface="+mn-ea"/>
              </a:rPr>
              <a:t>急跌绿买活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1600" b="1">
                <a:solidFill>
                  <a:srgbClr val="FF0000"/>
                </a:solidFill>
                <a:sym typeface="+mn-ea"/>
              </a:rPr>
              <a:t>反包突破买入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5500" y="2275840"/>
            <a:ext cx="303403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厂字型绿买或突破买入</a:t>
            </a:r>
            <a:endParaRPr lang="zh-CN" altLang="en-US" sz="1600" b="1">
              <a:sym typeface="+mn-ea"/>
            </a:endParaRPr>
          </a:p>
          <a:p>
            <a:endParaRPr lang="zh-CN" altLang="en-US" sz="1600" b="1">
              <a:sym typeface="+mn-ea"/>
            </a:endParaRPr>
          </a:p>
          <a:p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、回档或急跌至箱体下沿绿买底仓，或向上突破直接买入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、横盘过程换手</a:t>
            </a:r>
            <a:r>
              <a:rPr lang="en-US" altLang="zh-CN" sz="1600">
                <a:sym typeface="+mn-ea"/>
              </a:rPr>
              <a:t>7%-20%</a:t>
            </a:r>
            <a:r>
              <a:rPr lang="zh-CN" altLang="en-US" sz="1600">
                <a:sym typeface="+mn-ea"/>
              </a:rPr>
              <a:t>，阳线多阴线少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、分时急跌但量能未明显放大，主力净买额非大绿柱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/>
        </p:nvSpPr>
        <p:spPr>
          <a:xfrm>
            <a:off x="3133725" y="-63500"/>
            <a:ext cx="5302250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    </a:t>
            </a:r>
            <a:r>
              <a:rPr dirty="0"/>
              <a:t>栏目近日内参举例</a:t>
            </a:r>
            <a:endParaRPr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3840" y="2625090"/>
            <a:ext cx="4831080" cy="2900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19199"/>
          <a:stretch>
            <a:fillRect/>
          </a:stretch>
        </p:blipFill>
        <p:spPr>
          <a:xfrm>
            <a:off x="602615" y="793750"/>
            <a:ext cx="5572760" cy="1499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640" y="1054100"/>
            <a:ext cx="4906645" cy="13023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65" y="2625090"/>
            <a:ext cx="5337810" cy="32061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>
                <a:sym typeface="+mn-ea"/>
              </a:rPr>
              <a:t>好股</a:t>
            </a:r>
            <a:r>
              <a:rPr lang="zh-CN" altLang="en-US" dirty="0"/>
              <a:t>常规卖点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TABLE_ENDDRAG_ORIGIN_RECT" val="821*308"/>
  <p:tag name="TABLE_ENDDRAG_RECT" val="79*119*821*308"/>
</p:tagLst>
</file>

<file path=ppt/tags/tag109.xml><?xml version="1.0" encoding="utf-8"?>
<p:tagLst xmlns:p="http://schemas.openxmlformats.org/presentationml/2006/main">
  <p:tag name="KSO_WM_DIAGRAM_VIRTUALLY_FRAME" val="{&quot;height&quot;:511.75,&quot;left&quot;:60.65,&quot;top&quot;:75.2,&quot;width&quot;:899.3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511.75,&quot;left&quot;:60.65,&quot;top&quot;:75.2,&quot;width&quot;:899.35}"/>
</p:tagLst>
</file>

<file path=ppt/tags/tag111.xml><?xml version="1.0" encoding="utf-8"?>
<p:tagLst xmlns:p="http://schemas.openxmlformats.org/presentationml/2006/main">
  <p:tag name="KSO_WM_DIAGRAM_VIRTUALLY_FRAME" val="{&quot;height&quot;:511.75,&quot;left&quot;:60.65,&quot;top&quot;:75.2,&quot;width&quot;:899.35}"/>
</p:tagLst>
</file>

<file path=ppt/tags/tag112.xml><?xml version="1.0" encoding="utf-8"?>
<p:tagLst xmlns:p="http://schemas.openxmlformats.org/presentationml/2006/main">
  <p:tag name="KSO_WM_DIAGRAM_VIRTUALLY_FRAME" val="{&quot;height&quot;:511.75,&quot;left&quot;:60.65,&quot;top&quot;:75.2,&quot;width&quot;:899.35}"/>
</p:tagLst>
</file>

<file path=ppt/tags/tag113.xml><?xml version="1.0" encoding="utf-8"?>
<p:tagLst xmlns:p="http://schemas.openxmlformats.org/presentationml/2006/main">
  <p:tag name="KSO_WM_DIAGRAM_VIRTUALLY_FRAME" val="{&quot;height&quot;:511.75,&quot;left&quot;:60.65,&quot;top&quot;:75.2,&quot;width&quot;:899.35}"/>
</p:tagLst>
</file>

<file path=ppt/tags/tag114.xml><?xml version="1.0" encoding="utf-8"?>
<p:tagLst xmlns:p="http://schemas.openxmlformats.org/presentationml/2006/main">
  <p:tag name="KSO_WM_DIAGRAM_VIRTUALLY_FRAME" val="{&quot;height&quot;:511.75,&quot;left&quot;:60.65,&quot;top&quot;:75.2,&quot;width&quot;:899.35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,3315855]}"/>
  <p:tag name="commondata" val="eyJoZGlkIjoiMTE5OTlmMmY3Mzc0MTBlODE0YTNlMWY0MTJhZTZiYTY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3204</Words>
  <Application>WPS 演示</Application>
  <PresentationFormat>宽屏</PresentationFormat>
  <Paragraphs>254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2582</cp:revision>
  <dcterms:created xsi:type="dcterms:W3CDTF">2019-06-19T02:08:00Z</dcterms:created>
  <dcterms:modified xsi:type="dcterms:W3CDTF">2025-07-18T11:26:08Z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2052-12.1.0.22175</vt:lpwstr>
  </property>
  <property fmtid="{D5CDD505-2E9C-101B-9397-08002B2CF9AE}" pid="3" name="ICV">
    <vt:lpwstr>1F2BB4966D2246A9BB32CC8B8858E51A_13</vt:lpwstr>
  </property>
</Properties>
</file>