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5"/>
  </p:notesMasterIdLst>
  <p:sldIdLst>
    <p:sldId id="370" r:id="rId4"/>
    <p:sldId id="2579" r:id="rId6"/>
    <p:sldId id="2581" r:id="rId7"/>
    <p:sldId id="2589" r:id="rId8"/>
    <p:sldId id="2584" r:id="rId9"/>
    <p:sldId id="2588" r:id="rId10"/>
    <p:sldId id="2587" r:id="rId11"/>
    <p:sldId id="2586" r:id="rId12"/>
    <p:sldId id="2580" r:id="rId13"/>
    <p:sldId id="2573" r:id="rId14"/>
    <p:sldId id="2591" r:id="rId15"/>
    <p:sldId id="2592" r:id="rId16"/>
    <p:sldId id="2552" r:id="rId17"/>
    <p:sldId id="2575" r:id="rId18"/>
    <p:sldId id="2593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2" userDrawn="1">
          <p15:clr>
            <a:srgbClr val="A4A3A4"/>
          </p15:clr>
        </p15:guide>
        <p15:guide id="2" pos="33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32"/>
        <p:guide pos="339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0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手机3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41671"/>
            <a:ext cx="7820008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图片占位符 19"/>
          <p:cNvSpPr>
            <a:spLocks noGrp="1"/>
          </p:cNvSpPr>
          <p:nvPr>
            <p:ph type="pic" sz="quarter" idx="15"/>
          </p:nvPr>
        </p:nvSpPr>
        <p:spPr>
          <a:xfrm>
            <a:off x="913575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19"/>
          <p:cNvSpPr>
            <a:spLocks noGrp="1"/>
          </p:cNvSpPr>
          <p:nvPr>
            <p:ph type="pic" sz="quarter" idx="16"/>
          </p:nvPr>
        </p:nvSpPr>
        <p:spPr>
          <a:xfrm>
            <a:off x="4718973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19"/>
          <p:cNvSpPr>
            <a:spLocks noGrp="1"/>
          </p:cNvSpPr>
          <p:nvPr>
            <p:ph type="pic" sz="quarter" idx="17"/>
          </p:nvPr>
        </p:nvSpPr>
        <p:spPr>
          <a:xfrm>
            <a:off x="8524372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8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2" Type="http://schemas.openxmlformats.org/officeDocument/2006/relationships/slideLayout" Target="../slideLayouts/slideLayout17.xml"/><Relationship Id="rId31" Type="http://schemas.openxmlformats.org/officeDocument/2006/relationships/image" Target="../media/image18.png"/><Relationship Id="rId30" Type="http://schemas.openxmlformats.org/officeDocument/2006/relationships/tags" Target="../tags/tag137.xml"/><Relationship Id="rId3" Type="http://schemas.openxmlformats.org/officeDocument/2006/relationships/tags" Target="../tags/tag110.xml"/><Relationship Id="rId29" Type="http://schemas.openxmlformats.org/officeDocument/2006/relationships/tags" Target="../tags/tag136.xml"/><Relationship Id="rId28" Type="http://schemas.openxmlformats.org/officeDocument/2006/relationships/tags" Target="../tags/tag135.xml"/><Relationship Id="rId27" Type="http://schemas.openxmlformats.org/officeDocument/2006/relationships/tags" Target="../tags/tag134.xml"/><Relationship Id="rId26" Type="http://schemas.openxmlformats.org/officeDocument/2006/relationships/tags" Target="../tags/tag133.xml"/><Relationship Id="rId25" Type="http://schemas.openxmlformats.org/officeDocument/2006/relationships/tags" Target="../tags/tag13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09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《好股研选》栏目解读小班课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2025 .07.25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0205" y="1798320"/>
            <a:ext cx="64731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sz="3200">
                <a:solidFill>
                  <a:schemeClr val="bg1"/>
                </a:solidFill>
              </a:rPr>
              <a:t>第</a:t>
            </a:r>
            <a:r>
              <a:rPr lang="en-US" altLang="zh-CN" sz="3200">
                <a:solidFill>
                  <a:schemeClr val="bg1"/>
                </a:solidFill>
              </a:rPr>
              <a:t>4</a:t>
            </a:r>
            <a:r>
              <a:rPr lang="zh-CN" altLang="en-US" sz="3200">
                <a:solidFill>
                  <a:schemeClr val="bg1"/>
                </a:solidFill>
              </a:rPr>
              <a:t>讲：好股研究要点和选股方法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隐形冠军选股方法</a:t>
            </a:r>
            <a:endParaRPr dirty="0"/>
          </a:p>
        </p:txBody>
      </p:sp>
      <p:sp>
        <p:nvSpPr>
          <p:cNvPr id="2" name="文本框 1"/>
          <p:cNvSpPr txBox="1"/>
          <p:nvPr/>
        </p:nvSpPr>
        <p:spPr>
          <a:xfrm>
            <a:off x="1407160" y="952500"/>
            <a:ext cx="87268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中短线定位的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隐形冠军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用的是倍量突破选股法，叠加绩优股。做的是上升回档和突破买入。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6287770" y="2518410"/>
            <a:ext cx="3264535" cy="1541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25358" y="2518093"/>
            <a:ext cx="3362325" cy="1476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举例</a:t>
            </a:r>
            <a:r>
              <a:rPr lang="en-US" altLang="zh-CN" dirty="0"/>
              <a:t>1</a:t>
            </a:r>
            <a:r>
              <a:rPr dirty="0"/>
              <a:t>：绩优活跃趋势股</a:t>
            </a:r>
            <a:endParaRPr dirty="0"/>
          </a:p>
        </p:txBody>
      </p:sp>
      <p:pic>
        <p:nvPicPr>
          <p:cNvPr id="4" name="图片 3"/>
          <p:cNvPicPr/>
          <p:nvPr/>
        </p:nvPicPr>
        <p:blipFill>
          <a:blip r:embed="rId1"/>
          <a:srcRect l="1294" t="3752" r="1747" b="6165"/>
          <a:stretch>
            <a:fillRect/>
          </a:stretch>
        </p:blipFill>
        <p:spPr>
          <a:xfrm>
            <a:off x="701675" y="962025"/>
            <a:ext cx="6803390" cy="26073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2"/>
          <a:srcRect l="36344" t="5276" r="1498" b="7684"/>
          <a:stretch>
            <a:fillRect/>
          </a:stretch>
        </p:blipFill>
        <p:spPr>
          <a:xfrm>
            <a:off x="4770755" y="3014345"/>
            <a:ext cx="6113145" cy="3006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844155" y="962025"/>
            <a:ext cx="2947035" cy="1703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从目前市场</a:t>
            </a:r>
            <a:r>
              <a:rPr lang="zh-CN" altLang="en-US" sz="1600" b="1">
                <a:solidFill>
                  <a:srgbClr val="FF0000"/>
                </a:solidFill>
              </a:rPr>
              <a:t>风格定方向</a:t>
            </a:r>
            <a:r>
              <a:rPr lang="zh-CN" altLang="en-US" sz="1600"/>
              <a:t>或从目前</a:t>
            </a:r>
            <a:r>
              <a:rPr lang="zh-CN" altLang="en-US" sz="1600" b="1">
                <a:solidFill>
                  <a:srgbClr val="FF0000"/>
                </a:solidFill>
              </a:rPr>
              <a:t>技术形态金叉来定风口</a:t>
            </a:r>
            <a:r>
              <a:rPr lang="zh-CN" altLang="en-US" sz="1600"/>
              <a:t>，最后从《绩优活跃趋势股》里面选这些风口的个股</a:t>
            </a:r>
            <a:endParaRPr lang="zh-CN" altLang="en-US" sz="1600"/>
          </a:p>
          <a:p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5324475" y="4568190"/>
            <a:ext cx="2601595" cy="476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半导体材料、光刻胶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57960" y="4399915"/>
            <a:ext cx="26898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半导体周末或发酵</a:t>
            </a:r>
            <a:endParaRPr lang="zh-CN" altLang="en-US"/>
          </a:p>
          <a:p>
            <a:r>
              <a:rPr lang="zh-CN" altLang="en-US">
                <a:sym typeface="+mn-ea"/>
              </a:rPr>
              <a:t>但周五涨多的不好追高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举例</a:t>
            </a:r>
            <a:r>
              <a:rPr lang="en-US" altLang="zh-CN" dirty="0"/>
              <a:t>2</a:t>
            </a:r>
            <a:r>
              <a:rPr dirty="0"/>
              <a:t>：倍量突破</a:t>
            </a:r>
            <a:endParaRPr dirty="0"/>
          </a:p>
        </p:txBody>
      </p:sp>
      <p:sp>
        <p:nvSpPr>
          <p:cNvPr id="5" name="文本框 4"/>
          <p:cNvSpPr txBox="1"/>
          <p:nvPr/>
        </p:nvSpPr>
        <p:spPr>
          <a:xfrm>
            <a:off x="7553960" y="784225"/>
            <a:ext cx="3822700" cy="1703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从目前市场</a:t>
            </a:r>
            <a:r>
              <a:rPr lang="zh-CN" altLang="en-US" sz="1600" b="1">
                <a:solidFill>
                  <a:srgbClr val="FF0000"/>
                </a:solidFill>
              </a:rPr>
              <a:t>风格定方向</a:t>
            </a:r>
            <a:r>
              <a:rPr lang="zh-CN" altLang="en-US" sz="1600"/>
              <a:t>或从目前</a:t>
            </a:r>
            <a:r>
              <a:rPr lang="zh-CN" altLang="en-US" sz="1600" b="1">
                <a:solidFill>
                  <a:srgbClr val="FF0000"/>
                </a:solidFill>
              </a:rPr>
              <a:t>技术形态金叉来定风口</a:t>
            </a:r>
            <a:r>
              <a:rPr lang="zh-CN" altLang="en-US" sz="1600"/>
              <a:t>，最后从《倍量突破》里面选这些风口的个股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2" name="图片 1"/>
          <p:cNvPicPr/>
          <p:nvPr/>
        </p:nvPicPr>
        <p:blipFill>
          <a:blip r:embed="rId1"/>
          <a:srcRect l="1664" t="1961" r="3627" b="3159"/>
          <a:stretch>
            <a:fillRect/>
          </a:stretch>
        </p:blipFill>
        <p:spPr>
          <a:xfrm>
            <a:off x="556260" y="770890"/>
            <a:ext cx="6376035" cy="34613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2"/>
          <a:srcRect l="1789" t="5956" r="4401" b="9916"/>
          <a:stretch>
            <a:fillRect/>
          </a:stretch>
        </p:blipFill>
        <p:spPr>
          <a:xfrm>
            <a:off x="1064895" y="3562985"/>
            <a:ext cx="5495290" cy="17132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 l="10836" t="3190" r="1764" b="3746"/>
          <a:stretch>
            <a:fillRect/>
          </a:stretch>
        </p:blipFill>
        <p:spPr>
          <a:xfrm>
            <a:off x="7343775" y="2014855"/>
            <a:ext cx="4243070" cy="228981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/>
          <a:srcRect l="7824" t="2976" r="2232" b="3559"/>
          <a:stretch>
            <a:fillRect/>
          </a:stretch>
        </p:blipFill>
        <p:spPr>
          <a:xfrm>
            <a:off x="7462520" y="4132580"/>
            <a:ext cx="4351655" cy="20618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607935" y="2760980"/>
            <a:ext cx="14541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走趋势的医药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62520" y="4613910"/>
            <a:ext cx="17532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走趋势的汽配股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4" name="图片 13"/>
          <p:cNvPicPr/>
          <p:nvPr/>
        </p:nvPicPr>
        <p:blipFill>
          <a:blip r:embed="rId5"/>
          <a:srcRect l="5058" t="4632" r="2194" b="4160"/>
          <a:stretch>
            <a:fillRect/>
          </a:stretch>
        </p:blipFill>
        <p:spPr>
          <a:xfrm>
            <a:off x="3183890" y="4132580"/>
            <a:ext cx="4051300" cy="19513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3483610" y="4686300"/>
            <a:ext cx="17532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走趋势的激光股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   </a:t>
            </a:r>
            <a:r>
              <a:rPr dirty="0"/>
              <a:t>爆量回档</a:t>
            </a:r>
            <a:r>
              <a:rPr dirty="0"/>
              <a:t>选股方法</a:t>
            </a:r>
            <a:endParaRPr dirty="0"/>
          </a:p>
        </p:txBody>
      </p:sp>
      <p:sp>
        <p:nvSpPr>
          <p:cNvPr id="2" name="文本框 1"/>
          <p:cNvSpPr txBox="1"/>
          <p:nvPr/>
        </p:nvSpPr>
        <p:spPr>
          <a:xfrm>
            <a:off x="1432560" y="909320"/>
            <a:ext cx="8602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ym typeface="+mn-ea"/>
              </a:rPr>
              <a:t>短线定位做的是风口</a:t>
            </a:r>
            <a:r>
              <a:rPr sz="1400">
                <a:sym typeface="+mn-ea"/>
              </a:rPr>
              <a:t>强势股的回档低吸，尝试捕捉第二波，用的是资金新高</a:t>
            </a:r>
            <a:r>
              <a:rPr lang="zh-CN" sz="1400">
                <a:sym typeface="+mn-ea"/>
              </a:rPr>
              <a:t>（主力追踪、流动资金）</a:t>
            </a:r>
            <a:r>
              <a:rPr sz="1400">
                <a:sym typeface="+mn-ea"/>
              </a:rPr>
              <a:t>选股法</a:t>
            </a:r>
            <a:r>
              <a:rPr lang="zh-CN" sz="1400">
                <a:sym typeface="+mn-ea"/>
              </a:rPr>
              <a:t>、爆量回档选股法</a:t>
            </a:r>
            <a:r>
              <a:rPr sz="1400">
                <a:sym typeface="+mn-ea"/>
              </a:rPr>
              <a:t>。</a:t>
            </a:r>
            <a:r>
              <a:rPr lang="zh-CN" sz="1400">
                <a:sym typeface="+mn-ea"/>
              </a:rPr>
              <a:t>技术形态选的是长阳不破、厂字型选股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、关前蓄势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155055" y="2608263"/>
            <a:ext cx="3295650" cy="149542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847850" y="1531620"/>
            <a:ext cx="2734945" cy="47015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举例</a:t>
            </a:r>
            <a:r>
              <a:rPr lang="en-US" altLang="zh-CN" dirty="0"/>
              <a:t>1</a:t>
            </a:r>
            <a:r>
              <a:rPr dirty="0"/>
              <a:t>、资金新高</a:t>
            </a:r>
            <a:endParaRPr dirty="0"/>
          </a:p>
        </p:txBody>
      </p:sp>
      <p:pic>
        <p:nvPicPr>
          <p:cNvPr id="2" name="图片 1"/>
          <p:cNvPicPr/>
          <p:nvPr/>
        </p:nvPicPr>
        <p:blipFill>
          <a:blip r:embed="rId1"/>
          <a:srcRect l="1404" t="3203" r="33219" b="3240"/>
          <a:stretch>
            <a:fillRect/>
          </a:stretch>
        </p:blipFill>
        <p:spPr>
          <a:xfrm>
            <a:off x="783590" y="980440"/>
            <a:ext cx="4850130" cy="4895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2"/>
          <a:srcRect l="22474" t="4124" r="1350" b="5333"/>
          <a:stretch>
            <a:fillRect/>
          </a:stretch>
        </p:blipFill>
        <p:spPr>
          <a:xfrm>
            <a:off x="7378065" y="3720465"/>
            <a:ext cx="4332605" cy="25165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/>
          <p:nvPr/>
        </p:nvPicPr>
        <p:blipFill>
          <a:blip r:embed="rId3"/>
          <a:srcRect l="22915" t="5102" r="1793" b="31147"/>
          <a:stretch>
            <a:fillRect/>
          </a:stretch>
        </p:blipFill>
        <p:spPr>
          <a:xfrm>
            <a:off x="6751320" y="1014730"/>
            <a:ext cx="4959350" cy="2277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4"/>
          <a:srcRect l="11636" t="3718" r="1575" b="31300"/>
          <a:stretch>
            <a:fillRect/>
          </a:stretch>
        </p:blipFill>
        <p:spPr>
          <a:xfrm>
            <a:off x="2972435" y="2442845"/>
            <a:ext cx="5160010" cy="27349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7"/>
          <p:cNvSpPr>
            <a:spLocks noGrp="1"/>
          </p:cNvSpPr>
          <p:nvPr/>
        </p:nvSpPr>
        <p:spPr>
          <a:xfrm>
            <a:off x="3909060" y="-74295"/>
            <a:ext cx="4854575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2800" b="1" u="none" strike="noStrike" kern="1200" cap="none" spc="150" normalizeH="0" baseline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举例</a:t>
            </a:r>
            <a:r>
              <a:rPr lang="en-US" altLang="zh-CN" dirty="0"/>
              <a:t>2</a:t>
            </a:r>
            <a:r>
              <a:rPr dirty="0"/>
              <a:t>、爆量回档</a:t>
            </a:r>
            <a:endParaRPr dirty="0"/>
          </a:p>
        </p:txBody>
      </p:sp>
      <p:pic>
        <p:nvPicPr>
          <p:cNvPr id="2" name="图片 1"/>
          <p:cNvPicPr/>
          <p:nvPr/>
        </p:nvPicPr>
        <p:blipFill>
          <a:blip r:embed="rId1"/>
          <a:srcRect l="1316" t="2559" r="1626" b="2589"/>
          <a:stretch>
            <a:fillRect/>
          </a:stretch>
        </p:blipFill>
        <p:spPr>
          <a:xfrm>
            <a:off x="1274445" y="676910"/>
            <a:ext cx="4744720" cy="309372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rcRect l="8099" t="3201" r="1311" b="3431"/>
          <a:stretch>
            <a:fillRect/>
          </a:stretch>
        </p:blipFill>
        <p:spPr>
          <a:xfrm>
            <a:off x="6811645" y="776605"/>
            <a:ext cx="4591685" cy="281114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rcRect l="3713" t="5084" r="1986" b="4516"/>
          <a:stretch>
            <a:fillRect/>
          </a:stretch>
        </p:blipFill>
        <p:spPr>
          <a:xfrm>
            <a:off x="6650990" y="3778250"/>
            <a:ext cx="4912360" cy="2429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21027" t="4456" r="2288" b="5205"/>
          <a:stretch>
            <a:fillRect/>
          </a:stretch>
        </p:blipFill>
        <p:spPr>
          <a:xfrm>
            <a:off x="1217295" y="3984625"/>
            <a:ext cx="4573270" cy="23914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好股研究要点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975817" y="0"/>
            <a:ext cx="5908896" cy="660400"/>
          </a:xfrm>
        </p:spPr>
        <p:txBody>
          <a:bodyPr/>
          <a:lstStyle/>
          <a:p>
            <a:r>
              <a:rPr lang="en-US" altLang="zh-CN" dirty="0"/>
              <a:t>  </a:t>
            </a:r>
            <a:r>
              <a:rPr lang="en-US" altLang="zh-CN" sz="3200" dirty="0"/>
              <a:t>1</a:t>
            </a:r>
            <a:r>
              <a:rPr sz="3200" dirty="0"/>
              <a:t>、</a:t>
            </a:r>
            <a:r>
              <a:rPr lang="zh-CN" altLang="en-US" sz="3200" dirty="0"/>
              <a:t>环境</a:t>
            </a:r>
            <a:r>
              <a:rPr lang="en-US" altLang="zh-CN" sz="3200" dirty="0"/>
              <a:t>&amp;</a:t>
            </a:r>
            <a:r>
              <a:rPr lang="zh-CN" altLang="en-US" sz="3200" dirty="0"/>
              <a:t>风格研判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965200" y="1243965"/>
            <a:ext cx="10457180" cy="3275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所有的好股胜率都离不开大盘环境</a:t>
            </a:r>
            <a:r>
              <a:rPr lang="zh-CN" altLang="en-US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，所以选股之前，其实要研判市场环境和阶段风格</a:t>
            </a: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、根据软件大盘分析平台看市场风格：</a:t>
            </a:r>
            <a:endParaRPr lang="zh-CN" altLang="en-US" sz="16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16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蓝色超跌高位拐头向下：做超跌低位股修复</a:t>
            </a:r>
            <a:endParaRPr lang="zh-CN" altLang="en-US" sz="16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 sz="16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红色上攻数值拐头向上：短线追涨选股胜率高</a:t>
            </a:r>
            <a:endParaRPr lang="zh-CN" altLang="en-US" sz="16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zh-CN" altLang="en-US" sz="16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黄线中线上攻数值走升：绩优趋势股行情</a:t>
            </a:r>
            <a:endParaRPr lang="zh-CN" altLang="en-US" sz="16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、根据</a:t>
            </a:r>
            <a:r>
              <a:rPr 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市场阶段性的大小盘风格、防御</a:t>
            </a:r>
            <a:r>
              <a:rPr lang="zh-CN" altLang="en-US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风格</a:t>
            </a:r>
            <a:r>
              <a:rPr lang="en-US" alt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进攻风格来选对应风格里面的个股</a:t>
            </a:r>
            <a:endParaRPr lang="zh-CN" altLang="en-US" sz="16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复盘（涨</a:t>
            </a:r>
            <a:r>
              <a:rPr lang="en-US" alt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跌停板），看市场是高位强者恒强、低位轮动补涨还是凌乱拉升，看资金对高低的青睐</a:t>
            </a:r>
            <a:endParaRPr lang="zh-CN" sz="1600" b="1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 b="1" spc="1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、复盘（龙虎）看游资大佬、量化、机构等大资金的进攻方向</a:t>
            </a:r>
            <a:endParaRPr lang="zh-CN" altLang="en-US" sz="1600" b="1" spc="1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en-US" altLang="zh-CN" sz="1600">
                <a:latin typeface="+mj-ea"/>
                <a:ea typeface="+mj-ea"/>
                <a:sym typeface="+mn-ea"/>
              </a:rPr>
              <a:t>5</a:t>
            </a:r>
            <a:r>
              <a:rPr lang="zh-CN" sz="1600">
                <a:latin typeface="+mj-ea"/>
                <a:ea typeface="+mj-ea"/>
                <a:sym typeface="+mn-ea"/>
              </a:rPr>
              <a:t>、在特定的时间窗：例如财报时间窗，选股也可以根据季报不同时间来</a:t>
            </a:r>
            <a:r>
              <a:rPr lang="zh-CN" altLang="en-US" sz="1600">
                <a:latin typeface="+mj-ea"/>
                <a:ea typeface="+mj-ea"/>
                <a:sym typeface="+mn-ea"/>
              </a:rPr>
              <a:t>寻找业绩增长标的</a:t>
            </a:r>
            <a:r>
              <a:rPr lang="en-US" altLang="zh-CN" sz="1600">
                <a:latin typeface="+mj-ea"/>
                <a:ea typeface="+mj-ea"/>
                <a:sym typeface="+mn-ea"/>
              </a:rPr>
              <a:t>/</a:t>
            </a:r>
            <a:r>
              <a:rPr lang="zh-CN" altLang="en-US" sz="1600">
                <a:latin typeface="+mj-ea"/>
                <a:ea typeface="+mj-ea"/>
                <a:sym typeface="+mn-ea"/>
              </a:rPr>
              <a:t>困境反转标的</a:t>
            </a:r>
            <a:endParaRPr lang="zh-CN" altLang="en-US" sz="1600" spc="150" dirty="0">
              <a:solidFill>
                <a:schemeClr val="tx1"/>
              </a:solidFill>
              <a:latin typeface="+mj-ea"/>
              <a:ea typeface="+mj-ea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sz="16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5115" y="62230"/>
            <a:ext cx="724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  </a:t>
            </a:r>
            <a:r>
              <a:rPr lang="en-US" altLang="zh-CN" sz="2800" b="1" spc="15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以0725实盘举例</a:t>
            </a:r>
            <a:endParaRPr 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3570" y="949960"/>
            <a:ext cx="10884535" cy="4769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当前大盘环境：</a:t>
            </a:r>
            <a:r>
              <a:rPr lang="zh-CN" altLang="en-US" sz="1600"/>
              <a:t>连续上攻</a:t>
            </a:r>
            <a:r>
              <a:rPr lang="en-US" altLang="zh-CN" sz="1600"/>
              <a:t>3600</a:t>
            </a:r>
            <a:r>
              <a:rPr lang="zh-CN" altLang="en-US" sz="1600"/>
              <a:t>后，缩量休整阶段，要么日内剧烈洗盘要么磨一磨再上攻</a:t>
            </a:r>
            <a:r>
              <a:rPr lang="en-US" altLang="zh-CN" sz="1600"/>
              <a:t>3674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 b="1">
                <a:highlight>
                  <a:srgbClr val="FFFF00"/>
                </a:highlight>
              </a:rPr>
              <a:t>当前市场主线：</a:t>
            </a:r>
            <a:r>
              <a:rPr lang="zh-CN" altLang="en-US" sz="1600"/>
              <a:t>低位、补涨、控盘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/>
          </a:p>
          <a:p>
            <a:r>
              <a:rPr lang="zh-CN" altLang="en-US" sz="1600">
                <a:solidFill>
                  <a:schemeClr val="tx1"/>
                </a:solidFill>
              </a:rPr>
              <a:t>①板块（有色稀土、创新药）</a:t>
            </a:r>
            <a:endParaRPr lang="zh-CN" altLang="en-US" sz="1600">
              <a:solidFill>
                <a:schemeClr val="tx1"/>
              </a:solidFill>
            </a:endParaRPr>
          </a:p>
          <a:p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②风格（低位轮动补涨、新控盘趋势股）</a:t>
            </a:r>
            <a:r>
              <a:rPr lang="en-US" altLang="zh-CN" sz="1600">
                <a:solidFill>
                  <a:schemeClr val="tx1"/>
                </a:solidFill>
              </a:rPr>
              <a:t> </a:t>
            </a:r>
            <a:endParaRPr lang="en-US" altLang="zh-CN" sz="1600">
              <a:solidFill>
                <a:schemeClr val="tx1"/>
              </a:solidFill>
            </a:endParaRPr>
          </a:p>
          <a:p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③时间（财报季后期、中美谈判、美联储议息）</a:t>
            </a:r>
            <a:endParaRPr lang="zh-CN" altLang="en-US" sz="1600">
              <a:solidFill>
                <a:schemeClr val="tx1"/>
              </a:solidFill>
            </a:endParaRPr>
          </a:p>
          <a:p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④大小（</a:t>
            </a:r>
            <a:r>
              <a:rPr lang="en-US" altLang="zh-CN" sz="1600">
                <a:solidFill>
                  <a:schemeClr val="tx1"/>
                </a:solidFill>
              </a:rPr>
              <a:t>2024.10.08-2025.7.25</a:t>
            </a:r>
            <a:r>
              <a:rPr lang="zh-CN" altLang="en-US" sz="1600">
                <a:solidFill>
                  <a:schemeClr val="tx1"/>
                </a:solidFill>
              </a:rPr>
              <a:t>涨幅自上而下的指数：</a:t>
            </a:r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微盘股</a:t>
            </a:r>
            <a:r>
              <a:rPr lang="en-US" altLang="zh-CN" sz="1600">
                <a:solidFill>
                  <a:schemeClr val="tx1"/>
                </a:solidFill>
              </a:rPr>
              <a:t>→</a:t>
            </a:r>
            <a:r>
              <a:rPr lang="zh-CN" altLang="en-US" sz="1600">
                <a:solidFill>
                  <a:schemeClr val="tx1"/>
                </a:solidFill>
              </a:rPr>
              <a:t>国证</a:t>
            </a:r>
            <a:r>
              <a:rPr lang="en-US" altLang="zh-CN" sz="1600">
                <a:solidFill>
                  <a:schemeClr val="tx1"/>
                </a:solidFill>
              </a:rPr>
              <a:t>2000→</a:t>
            </a:r>
            <a:r>
              <a:rPr lang="zh-CN" altLang="en-US" sz="1600">
                <a:solidFill>
                  <a:schemeClr val="tx1"/>
                </a:solidFill>
              </a:rPr>
              <a:t>中证</a:t>
            </a:r>
            <a:r>
              <a:rPr lang="en-US" altLang="zh-CN" sz="1600">
                <a:solidFill>
                  <a:schemeClr val="tx1"/>
                </a:solidFill>
              </a:rPr>
              <a:t>1000→</a:t>
            </a:r>
            <a:r>
              <a:rPr lang="zh-CN" altLang="en-US" sz="1600">
                <a:solidFill>
                  <a:schemeClr val="tx1"/>
                </a:solidFill>
              </a:rPr>
              <a:t>中证</a:t>
            </a:r>
            <a:r>
              <a:rPr lang="en-US" altLang="zh-CN" sz="1600">
                <a:solidFill>
                  <a:schemeClr val="tx1"/>
                </a:solidFill>
              </a:rPr>
              <a:t>500</a:t>
            </a:r>
            <a:r>
              <a:rPr lang="zh-CN" altLang="en-US" sz="1600">
                <a:solidFill>
                  <a:schemeClr val="tx1"/>
                </a:solidFill>
              </a:rPr>
              <a:t>、创业板指</a:t>
            </a:r>
            <a:r>
              <a:rPr lang="en-US" altLang="zh-CN" sz="1600">
                <a:solidFill>
                  <a:schemeClr val="tx1"/>
                </a:solidFill>
              </a:rPr>
              <a:t>→</a:t>
            </a:r>
            <a:r>
              <a:rPr lang="zh-CN" altLang="en-US" sz="1600">
                <a:solidFill>
                  <a:schemeClr val="tx1"/>
                </a:solidFill>
              </a:rPr>
              <a:t>科创</a:t>
            </a:r>
            <a:r>
              <a:rPr lang="en-US" altLang="zh-CN" sz="1600">
                <a:solidFill>
                  <a:schemeClr val="tx1"/>
                </a:solidFill>
              </a:rPr>
              <a:t>50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沪深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300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</a:rPr>
              <a:t>创业大盘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</a:rPr>
              <a:t>上证指数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</a:rPr>
              <a:t>上证</a:t>
            </a:r>
            <a:r>
              <a:rPr lang="en-US" altLang="zh-CN" sz="1600">
                <a:solidFill>
                  <a:schemeClr val="tx1"/>
                </a:solidFill>
              </a:rPr>
              <a:t>50</a:t>
            </a:r>
            <a:r>
              <a:rPr lang="zh-CN" altLang="en-US" sz="1600">
                <a:solidFill>
                  <a:schemeClr val="tx1"/>
                </a:solidFill>
              </a:rPr>
              <a:t>）</a:t>
            </a:r>
            <a:endParaRPr lang="zh-CN" altLang="en-US" sz="1600">
              <a:solidFill>
                <a:schemeClr val="tx1"/>
              </a:solidFill>
            </a:endParaRPr>
          </a:p>
          <a:p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⑤资金</a:t>
            </a:r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（涨停板：连板多为雅下水电站、接力棒少、低位首板多：国产芯片、</a:t>
            </a:r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机器人、雅下水电站、驱蚊药）</a:t>
            </a:r>
            <a:endParaRPr lang="zh-CN" altLang="en-US" sz="1600">
              <a:solidFill>
                <a:schemeClr val="tx1"/>
              </a:solidFill>
            </a:endParaRPr>
          </a:p>
          <a:p>
            <a:r>
              <a:rPr lang="zh-CN" altLang="en-US" sz="1600">
                <a:solidFill>
                  <a:schemeClr val="tx1"/>
                </a:solidFill>
              </a:rPr>
              <a:t>（跌停板：雅下水电站、海南贸易港、高标直接按死）</a:t>
            </a:r>
            <a:endParaRPr lang="zh-CN" altLang="en-US" sz="1600">
              <a:solidFill>
                <a:schemeClr val="tx1"/>
              </a:solidFill>
            </a:endParaRPr>
          </a:p>
          <a:p>
            <a:endParaRPr lang="zh-CN" altLang="en-US" sz="160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/>
          <p:nvPr/>
        </p:nvPicPr>
        <p:blipFill>
          <a:blip r:embed="rId2"/>
          <a:srcRect l="3286" t="2209" r="6177" b="2430"/>
          <a:stretch>
            <a:fillRect/>
          </a:stretch>
        </p:blipFill>
        <p:spPr>
          <a:xfrm>
            <a:off x="7425690" y="1334770"/>
            <a:ext cx="3552190" cy="4641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5115" y="62230"/>
            <a:ext cx="724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2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、风口热点确定</a:t>
            </a:r>
            <a:endParaRPr lang="zh-CN" altLang="en-US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200" y="1049655"/>
            <a:ext cx="10133330" cy="949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好股想短期就有机会，大部分是风口，所以选股还要分析热点</a:t>
            </a:r>
            <a:endParaRPr lang="zh-CN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600"/>
              <a:t>1</a:t>
            </a:r>
            <a:r>
              <a:rPr lang="zh-CN" altLang="en-US" sz="1600"/>
              <a:t>、逻辑是否成立，逻辑是否足以催生资金连续炒作，成为中短期风口</a:t>
            </a:r>
            <a:endParaRPr lang="en-US" altLang="zh-CN" sz="1600"/>
          </a:p>
          <a:p>
            <a:r>
              <a:rPr lang="en-US" altLang="zh-CN" sz="1600"/>
              <a:t>2</a:t>
            </a:r>
            <a:r>
              <a:rPr lang="zh-CN" altLang="en-US" sz="1600"/>
              <a:t>、资金是否认可，板块资金流入情况，该方向是否跑出的中军</a:t>
            </a:r>
            <a:r>
              <a:rPr lang="en-US" altLang="zh-CN" sz="1600"/>
              <a:t>/</a:t>
            </a:r>
            <a:r>
              <a:rPr lang="zh-CN" altLang="en-US" sz="1600"/>
              <a:t>市场龙头</a:t>
            </a:r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838200" y="1960880"/>
            <a:ext cx="617029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ym typeface="+mn-ea"/>
              </a:rPr>
              <a:t>以</a:t>
            </a:r>
            <a:r>
              <a:rPr lang="en-US" altLang="zh-CN" b="1">
                <a:sym typeface="+mn-ea"/>
              </a:rPr>
              <a:t>0725</a:t>
            </a:r>
            <a:r>
              <a:rPr lang="zh-CN" altLang="en-US" b="1">
                <a:sym typeface="+mn-ea"/>
              </a:rPr>
              <a:t>实战举例：</a:t>
            </a:r>
            <a:endParaRPr lang="en-US" altLang="zh-CN" b="1"/>
          </a:p>
          <a:p>
            <a:r>
              <a:rPr lang="zh-CN" sz="1600"/>
              <a:t>①</a:t>
            </a:r>
            <a:r>
              <a:rPr lang="zh-CN" altLang="en-US" sz="1600"/>
              <a:t>趋势：创新药、医疗器械、稀土永磁</a:t>
            </a:r>
            <a:endParaRPr lang="zh-CN" altLang="en-US" sz="1600"/>
          </a:p>
          <a:p>
            <a:r>
              <a:rPr lang="zh-CN" sz="1600"/>
              <a:t>②</a:t>
            </a:r>
            <a:r>
              <a:rPr lang="zh-CN" altLang="en-US" sz="1600"/>
              <a:t>潜伏：</a:t>
            </a:r>
            <a:r>
              <a:rPr lang="zh-CN" altLang="en-US" sz="1600" b="1">
                <a:solidFill>
                  <a:srgbClr val="FF0000"/>
                </a:solidFill>
              </a:rPr>
              <a:t>消费电子、半导体、</a:t>
            </a:r>
            <a:r>
              <a:rPr lang="en-US" altLang="zh-CN" sz="1600"/>
              <a:t>AI</a:t>
            </a:r>
            <a:r>
              <a:rPr lang="zh-CN" altLang="en-US" sz="1600"/>
              <a:t>应用、</a:t>
            </a:r>
            <a:r>
              <a:rPr lang="zh-CN" altLang="en-US" sz="1600" b="1">
                <a:solidFill>
                  <a:srgbClr val="FF0000"/>
                </a:solidFill>
              </a:rPr>
              <a:t>机器人</a:t>
            </a:r>
            <a:r>
              <a:rPr lang="zh-CN" altLang="en-US" sz="1600"/>
              <a:t>、科创</a:t>
            </a:r>
            <a:r>
              <a:rPr lang="en-US" altLang="zh-CN" sz="1600"/>
              <a:t>50</a:t>
            </a:r>
            <a:r>
              <a:rPr lang="zh-CN" altLang="en-US" sz="1600"/>
              <a:t>、人工智能</a:t>
            </a:r>
            <a:endParaRPr lang="zh-CN" altLang="en-US" sz="16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2586" t="7242" b="31337"/>
          <a:stretch>
            <a:fillRect/>
          </a:stretch>
        </p:blipFill>
        <p:spPr>
          <a:xfrm>
            <a:off x="7715250" y="2073910"/>
            <a:ext cx="3638550" cy="11525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t="6413" r="7127" b="10511"/>
          <a:stretch>
            <a:fillRect/>
          </a:stretch>
        </p:blipFill>
        <p:spPr>
          <a:xfrm>
            <a:off x="8324850" y="942975"/>
            <a:ext cx="3310890" cy="101790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l="5437" t="5128" r="1721" b="2595"/>
          <a:stretch>
            <a:fillRect/>
          </a:stretch>
        </p:blipFill>
        <p:spPr>
          <a:xfrm>
            <a:off x="931545" y="3279775"/>
            <a:ext cx="5322570" cy="27254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图片 11"/>
          <p:cNvPicPr/>
          <p:nvPr/>
        </p:nvPicPr>
        <p:blipFill>
          <a:blip r:embed="rId5"/>
          <a:srcRect l="2234" t="3889" r="1429" b="4316"/>
          <a:stretch>
            <a:fillRect/>
          </a:stretch>
        </p:blipFill>
        <p:spPr>
          <a:xfrm>
            <a:off x="6872605" y="3429000"/>
            <a:ext cx="4409440" cy="25654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图片 12"/>
          <p:cNvPicPr/>
          <p:nvPr/>
        </p:nvPicPr>
        <p:blipFill>
          <a:blip r:embed="rId6"/>
          <a:srcRect l="2197" t="4940" r="16497" b="11744"/>
          <a:stretch>
            <a:fillRect/>
          </a:stretch>
        </p:blipFill>
        <p:spPr>
          <a:xfrm>
            <a:off x="2825115" y="4086860"/>
            <a:ext cx="6626860" cy="21316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2187" y="-72390"/>
            <a:ext cx="5908896" cy="660400"/>
          </a:xfrm>
        </p:spPr>
        <p:txBody>
          <a:bodyPr/>
          <a:lstStyle/>
          <a:p>
            <a:r>
              <a:rPr lang="en-US" altLang="zh-CN">
                <a:latin typeface="+mj-ea"/>
                <a:ea typeface="+mj-ea"/>
                <a:sym typeface="+mn-ea"/>
              </a:rPr>
              <a:t> 3.1</a:t>
            </a:r>
            <a:r>
              <a:rPr>
                <a:latin typeface="+mj-ea"/>
                <a:ea typeface="+mj-ea"/>
                <a:sym typeface="+mn-ea"/>
              </a:rPr>
              <a:t>隐形冠军的研究要点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88035" y="1189355"/>
            <a:ext cx="10615930" cy="449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b="1">
                <a:sym typeface="+mn-ea"/>
              </a:rPr>
              <a:t>5大维度思考优选“隐形冠军”</a:t>
            </a:r>
            <a:endParaRPr lang="zh-CN" altLang="en-US" b="1">
              <a:sym typeface="+mn-ea"/>
            </a:endParaRPr>
          </a:p>
        </p:txBody>
      </p:sp>
      <p:sp>
        <p:nvSpPr>
          <p:cNvPr id="8" name="任意多边形: 形状 43"/>
          <p:cNvSpPr/>
          <p:nvPr>
            <p:custDataLst>
              <p:tags r:id="rId1"/>
            </p:custDataLst>
          </p:nvPr>
        </p:nvSpPr>
        <p:spPr>
          <a:xfrm>
            <a:off x="1203643" y="4263391"/>
            <a:ext cx="1579245" cy="1042670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0">
                <a:srgbClr val="376FFF"/>
              </a:gs>
              <a:gs pos="90000">
                <a:srgbClr val="376FFF">
                  <a:lumMod val="60000"/>
                  <a:lumOff val="40000"/>
                </a:srgbClr>
              </a:gs>
            </a:gsLst>
            <a:lin ang="18900000" scaled="0"/>
          </a:gradFill>
          <a:ln w="9525" cap="flat">
            <a:noFill/>
            <a:prstDash val="solid"/>
            <a:miter/>
          </a:ln>
          <a:effectLst>
            <a:outerShdw blurRad="63500" dist="38100" dir="8100000" algn="tr" rotWithShape="0">
              <a:srgbClr val="376FFF">
                <a:alpha val="20000"/>
              </a:srgbClr>
            </a:outerShdw>
          </a:effectLst>
        </p:spPr>
        <p:txBody>
          <a:bodyPr rot="0" spcFirstLastPara="0" vertOverflow="overflow" horzOverflow="overflow" vert="horz" wrap="none" lIns="864235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01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2667318" y="2887346"/>
            <a:ext cx="195580" cy="195580"/>
          </a:xfrm>
          <a:prstGeom prst="ellipse">
            <a:avLst/>
          </a:prstGeom>
          <a:solidFill>
            <a:srgbClr val="376FFF">
              <a:alpha val="1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5400000">
            <a:off x="2728913" y="2948941"/>
            <a:ext cx="71755" cy="71755"/>
          </a:xfrm>
          <a:prstGeom prst="ellipse">
            <a:avLst/>
          </a:prstGeom>
          <a:solidFill>
            <a:srgbClr val="376FFF">
              <a:alpha val="7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2765108" y="3082926"/>
            <a:ext cx="9525" cy="1185545"/>
          </a:xfrm>
          <a:prstGeom prst="line">
            <a:avLst/>
          </a:prstGeom>
          <a:ln w="3175">
            <a:solidFill>
              <a:srgbClr val="376FFF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696278" y="2061846"/>
            <a:ext cx="1839596" cy="8204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业绩支撑</a:t>
            </a:r>
            <a:endParaRPr lang="zh-CN" altLang="en-US" b="1" dirty="0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714058" y="3160396"/>
            <a:ext cx="1839596" cy="10255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业绩支撑是股价持续上涨的驱动力：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困境反转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盈利增速大幅提升</a:t>
            </a:r>
            <a:endParaRPr lang="zh-CN" altLang="en-US" sz="1400" dirty="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任意多边形: 形状 44"/>
          <p:cNvSpPr/>
          <p:nvPr>
            <p:custDataLst>
              <p:tags r:id="rId7"/>
            </p:custDataLst>
          </p:nvPr>
        </p:nvSpPr>
        <p:spPr>
          <a:xfrm>
            <a:off x="3457258" y="4263391"/>
            <a:ext cx="1579245" cy="1042670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90000">
                <a:srgbClr val="17D594">
                  <a:lumMod val="60000"/>
                  <a:lumOff val="40000"/>
                </a:srgbClr>
              </a:gs>
              <a:gs pos="0">
                <a:srgbClr val="17D594"/>
              </a:gs>
            </a:gsLst>
            <a:lin ang="18900000" scaled="0"/>
          </a:gradFill>
          <a:ln>
            <a:noFill/>
          </a:ln>
          <a:effectLst>
            <a:outerShdw blurRad="63500" dist="38100" dir="8100000" algn="tr" rotWithShape="0">
              <a:srgbClr val="17D594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02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椭圆 14"/>
          <p:cNvSpPr/>
          <p:nvPr>
            <p:custDataLst>
              <p:tags r:id="rId8"/>
            </p:custDataLst>
          </p:nvPr>
        </p:nvSpPr>
        <p:spPr>
          <a:xfrm>
            <a:off x="4920933" y="2887346"/>
            <a:ext cx="195580" cy="195580"/>
          </a:xfrm>
          <a:prstGeom prst="ellipse">
            <a:avLst/>
          </a:prstGeom>
          <a:solidFill>
            <a:srgbClr val="17D594">
              <a:alpha val="1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椭圆 17"/>
          <p:cNvSpPr/>
          <p:nvPr>
            <p:custDataLst>
              <p:tags r:id="rId9"/>
            </p:custDataLst>
          </p:nvPr>
        </p:nvSpPr>
        <p:spPr>
          <a:xfrm rot="5400000">
            <a:off x="4982528" y="2948941"/>
            <a:ext cx="71755" cy="71755"/>
          </a:xfrm>
          <a:prstGeom prst="ellipse">
            <a:avLst/>
          </a:prstGeom>
          <a:solidFill>
            <a:srgbClr val="17D594">
              <a:alpha val="7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0"/>
            </p:custDataLst>
          </p:nvPr>
        </p:nvCxnSpPr>
        <p:spPr>
          <a:xfrm>
            <a:off x="5018723" y="3082926"/>
            <a:ext cx="9525" cy="1185545"/>
          </a:xfrm>
          <a:prstGeom prst="line">
            <a:avLst/>
          </a:prstGeom>
          <a:ln w="3175">
            <a:solidFill>
              <a:srgbClr val="17D594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2968943" y="2061846"/>
            <a:ext cx="1839596" cy="8204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技术择时</a:t>
            </a:r>
            <a:endParaRPr lang="zh-CN" altLang="en-US" b="1" dirty="0">
              <a:solidFill>
                <a:srgbClr val="17D594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2986723" y="3160396"/>
            <a:ext cx="1839596" cy="10255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优选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低估反转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蓄势末端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的分支龙头</a:t>
            </a: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任意多边形: 形状 45"/>
          <p:cNvSpPr/>
          <p:nvPr>
            <p:custDataLst>
              <p:tags r:id="rId13"/>
            </p:custDataLst>
          </p:nvPr>
        </p:nvSpPr>
        <p:spPr>
          <a:xfrm>
            <a:off x="5745798" y="4263391"/>
            <a:ext cx="1579245" cy="1042670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100000">
                <a:srgbClr val="FFC000">
                  <a:lumMod val="60000"/>
                  <a:lumOff val="40000"/>
                </a:srgbClr>
              </a:gs>
              <a:gs pos="10000">
                <a:srgbClr val="FFC000"/>
              </a:gs>
            </a:gsLst>
            <a:lin ang="18900000" scaled="0"/>
          </a:gradFill>
          <a:ln>
            <a:noFill/>
          </a:ln>
          <a:effectLst>
            <a:outerShdw blurRad="63500" dist="38100" dir="8100000" algn="tr" rotWithShape="0">
              <a:srgbClr val="FFC000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03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3" name="椭圆 32"/>
          <p:cNvSpPr/>
          <p:nvPr>
            <p:custDataLst>
              <p:tags r:id="rId14"/>
            </p:custDataLst>
          </p:nvPr>
        </p:nvSpPr>
        <p:spPr>
          <a:xfrm>
            <a:off x="7210108" y="2880361"/>
            <a:ext cx="195580" cy="195580"/>
          </a:xfrm>
          <a:prstGeom prst="ellipse">
            <a:avLst/>
          </a:prstGeom>
          <a:solidFill>
            <a:srgbClr val="FFC000">
              <a:alpha val="1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4" name="椭圆 33"/>
          <p:cNvSpPr/>
          <p:nvPr>
            <p:custDataLst>
              <p:tags r:id="rId15"/>
            </p:custDataLst>
          </p:nvPr>
        </p:nvSpPr>
        <p:spPr>
          <a:xfrm rot="5400000">
            <a:off x="7271703" y="2941956"/>
            <a:ext cx="71755" cy="71755"/>
          </a:xfrm>
          <a:prstGeom prst="ellips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6"/>
            </p:custDataLst>
          </p:nvPr>
        </p:nvCxnSpPr>
        <p:spPr>
          <a:xfrm>
            <a:off x="7307898" y="3075941"/>
            <a:ext cx="9525" cy="1192530"/>
          </a:xfrm>
          <a:prstGeom prst="line">
            <a:avLst/>
          </a:prstGeom>
          <a:ln w="3175">
            <a:solidFill>
              <a:srgbClr val="FFC000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9" name="矩形 18"/>
          <p:cNvSpPr/>
          <p:nvPr>
            <p:custDataLst>
              <p:tags r:id="rId17"/>
            </p:custDataLst>
          </p:nvPr>
        </p:nvSpPr>
        <p:spPr>
          <a:xfrm>
            <a:off x="5258118" y="2061846"/>
            <a:ext cx="1839596" cy="8204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成长股</a:t>
            </a:r>
            <a:endParaRPr lang="zh-CN" altLang="en-US" b="1" dirty="0">
              <a:solidFill>
                <a:srgbClr val="FFC00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>
            <p:custDataLst>
              <p:tags r:id="rId18"/>
            </p:custDataLst>
          </p:nvPr>
        </p:nvSpPr>
        <p:spPr>
          <a:xfrm>
            <a:off x="5275898" y="3160396"/>
            <a:ext cx="1839596" cy="10255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成长股多为中小盘股，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蓝筹多为成熟公司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，过了成长最快阶段，把盘子太大或股价太贵去掉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2" name="任意多边形: 形状 46"/>
          <p:cNvSpPr/>
          <p:nvPr>
            <p:custDataLst>
              <p:tags r:id="rId19"/>
            </p:custDataLst>
          </p:nvPr>
        </p:nvSpPr>
        <p:spPr>
          <a:xfrm>
            <a:off x="8001318" y="4263391"/>
            <a:ext cx="1579245" cy="1042670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gradFill>
            <a:gsLst>
              <a:gs pos="100000">
                <a:srgbClr val="FF7429">
                  <a:lumMod val="60000"/>
                  <a:lumOff val="40000"/>
                </a:srgbClr>
              </a:gs>
              <a:gs pos="0">
                <a:srgbClr val="FF7429"/>
              </a:gs>
            </a:gsLst>
            <a:lin ang="18900000" scaled="0"/>
          </a:gradFill>
          <a:ln>
            <a:noFill/>
          </a:ln>
          <a:effectLst>
            <a:outerShdw blurRad="63500" dist="38100" dir="8100000" algn="tr" rotWithShape="0">
              <a:srgbClr val="FF7429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04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20"/>
            </p:custDataLst>
          </p:nvPr>
        </p:nvCxnSpPr>
        <p:spPr>
          <a:xfrm>
            <a:off x="9561513" y="3075941"/>
            <a:ext cx="9525" cy="1192530"/>
          </a:xfrm>
          <a:prstGeom prst="line">
            <a:avLst/>
          </a:prstGeom>
          <a:ln w="3175">
            <a:solidFill>
              <a:srgbClr val="FFC000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8" name="矩形 27"/>
          <p:cNvSpPr/>
          <p:nvPr>
            <p:custDataLst>
              <p:tags r:id="rId21"/>
            </p:custDataLst>
          </p:nvPr>
        </p:nvSpPr>
        <p:spPr>
          <a:xfrm>
            <a:off x="7511733" y="2061846"/>
            <a:ext cx="1839596" cy="8204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7429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赛道佼佼者</a:t>
            </a:r>
            <a:endParaRPr lang="zh-CN" altLang="en-US" b="1" dirty="0">
              <a:solidFill>
                <a:srgbClr val="FF7429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22"/>
            </p:custDataLst>
          </p:nvPr>
        </p:nvSpPr>
        <p:spPr>
          <a:xfrm>
            <a:off x="7529513" y="3160396"/>
            <a:ext cx="1839596" cy="10255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优选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新兴赛道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佼佼者成长潜力较好，抗压韧性较好，为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9463723" y="2880361"/>
            <a:ext cx="195580" cy="195580"/>
          </a:xfrm>
          <a:prstGeom prst="ellipse">
            <a:avLst/>
          </a:prstGeom>
          <a:solidFill>
            <a:srgbClr val="FF7429">
              <a:alpha val="1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椭圆 25"/>
          <p:cNvSpPr/>
          <p:nvPr>
            <p:custDataLst>
              <p:tags r:id="rId24"/>
            </p:custDataLst>
          </p:nvPr>
        </p:nvSpPr>
        <p:spPr>
          <a:xfrm rot="5400000">
            <a:off x="9525318" y="2941956"/>
            <a:ext cx="71755" cy="71755"/>
          </a:xfrm>
          <a:prstGeom prst="ellipse">
            <a:avLst/>
          </a:prstGeom>
          <a:solidFill>
            <a:srgbClr val="FF7429">
              <a:alpha val="75000"/>
            </a:srgb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25"/>
            </p:custDataLst>
          </p:nvPr>
        </p:nvCxnSpPr>
        <p:spPr>
          <a:xfrm>
            <a:off x="9565323" y="3080386"/>
            <a:ext cx="9525" cy="1192530"/>
          </a:xfrm>
          <a:prstGeom prst="line">
            <a:avLst/>
          </a:prstGeom>
          <a:ln w="3175">
            <a:solidFill>
              <a:srgbClr val="FF7429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6" name="任意多边形: 形状 46"/>
          <p:cNvSpPr/>
          <p:nvPr>
            <p:custDataLst>
              <p:tags r:id="rId26"/>
            </p:custDataLst>
          </p:nvPr>
        </p:nvSpPr>
        <p:spPr>
          <a:xfrm>
            <a:off x="10119043" y="4246246"/>
            <a:ext cx="1579245" cy="1042670"/>
          </a:xfrm>
          <a:custGeom>
            <a:avLst/>
            <a:gdLst>
              <a:gd name="connsiteX0" fmla="*/ 946969 w 1942632"/>
              <a:gd name="connsiteY0" fmla="*/ 23530 h 1283495"/>
              <a:gd name="connsiteX1" fmla="*/ 982173 w 1942632"/>
              <a:gd name="connsiteY1" fmla="*/ 0 h 1283495"/>
              <a:gd name="connsiteX2" fmla="*/ 1904588 w 1942632"/>
              <a:gd name="connsiteY2" fmla="*/ 0 h 1283495"/>
              <a:gd name="connsiteX3" fmla="*/ 1942632 w 1942632"/>
              <a:gd name="connsiteY3" fmla="*/ 38107 h 1283495"/>
              <a:gd name="connsiteX4" fmla="*/ 1942632 w 1942632"/>
              <a:gd name="connsiteY4" fmla="*/ 960540 h 1283495"/>
              <a:gd name="connsiteX5" fmla="*/ 1919081 w 1942632"/>
              <a:gd name="connsiteY5" fmla="*/ 995690 h 1283495"/>
              <a:gd name="connsiteX6" fmla="*/ 1877553 w 1942632"/>
              <a:gd name="connsiteY6" fmla="*/ 987434 h 1283495"/>
              <a:gd name="connsiteX7" fmla="*/ 1819771 w 1942632"/>
              <a:gd name="connsiteY7" fmla="*/ 929652 h 1283495"/>
              <a:gd name="connsiteX8" fmla="*/ 1765689 w 1942632"/>
              <a:gd name="connsiteY8" fmla="*/ 929787 h 1283495"/>
              <a:gd name="connsiteX9" fmla="*/ 1427581 w 1942632"/>
              <a:gd name="connsiteY9" fmla="*/ 1272148 h 1283495"/>
              <a:gd name="connsiteX10" fmla="*/ 1400455 w 1942632"/>
              <a:gd name="connsiteY10" fmla="*/ 1283495 h 1283495"/>
              <a:gd name="connsiteX11" fmla="*/ 36397 w 1942632"/>
              <a:gd name="connsiteY11" fmla="*/ 1283495 h 1283495"/>
              <a:gd name="connsiteX12" fmla="*/ 1385 w 1942632"/>
              <a:gd name="connsiteY12" fmla="*/ 1260348 h 1283495"/>
              <a:gd name="connsiteX13" fmla="*/ 8920 w 1942632"/>
              <a:gd name="connsiteY13" fmla="*/ 1219033 h 1283495"/>
              <a:gd name="connsiteX14" fmla="*/ 1010873 w 1942632"/>
              <a:gd name="connsiteY14" fmla="*/ 173517 h 1283495"/>
              <a:gd name="connsiteX15" fmla="*/ 1010331 w 1942632"/>
              <a:gd name="connsiteY15" fmla="*/ 120212 h 1283495"/>
              <a:gd name="connsiteX16" fmla="*/ 955227 w 1942632"/>
              <a:gd name="connsiteY16" fmla="*/ 65108 h 1283495"/>
              <a:gd name="connsiteX17" fmla="*/ 946969 w 1942632"/>
              <a:gd name="connsiteY17" fmla="*/ 23530 h 1283495"/>
              <a:gd name="connsiteX0-1" fmla="*/ 946969 w 1942632"/>
              <a:gd name="connsiteY0-2" fmla="*/ 23530 h 1283495"/>
              <a:gd name="connsiteX1-3" fmla="*/ 982173 w 1942632"/>
              <a:gd name="connsiteY1-4" fmla="*/ 0 h 1283495"/>
              <a:gd name="connsiteX2-5" fmla="*/ 1904588 w 1942632"/>
              <a:gd name="connsiteY2-6" fmla="*/ 0 h 1283495"/>
              <a:gd name="connsiteX3-7" fmla="*/ 1942632 w 1942632"/>
              <a:gd name="connsiteY3-8" fmla="*/ 38107 h 1283495"/>
              <a:gd name="connsiteX4-9" fmla="*/ 1942632 w 1942632"/>
              <a:gd name="connsiteY4-10" fmla="*/ 960540 h 1283495"/>
              <a:gd name="connsiteX5-11" fmla="*/ 1919081 w 1942632"/>
              <a:gd name="connsiteY5-12" fmla="*/ 995690 h 1283495"/>
              <a:gd name="connsiteX6-13" fmla="*/ 1877553 w 1942632"/>
              <a:gd name="connsiteY6-14" fmla="*/ 987434 h 1283495"/>
              <a:gd name="connsiteX7-15" fmla="*/ 1819771 w 1942632"/>
              <a:gd name="connsiteY7-16" fmla="*/ 929652 h 1283495"/>
              <a:gd name="connsiteX8-17" fmla="*/ 1765689 w 1942632"/>
              <a:gd name="connsiteY8-18" fmla="*/ 929787 h 1283495"/>
              <a:gd name="connsiteX9-19" fmla="*/ 1427581 w 1942632"/>
              <a:gd name="connsiteY9-20" fmla="*/ 1272148 h 1283495"/>
              <a:gd name="connsiteX10-21" fmla="*/ 1400455 w 1942632"/>
              <a:gd name="connsiteY10-22" fmla="*/ 1283495 h 1283495"/>
              <a:gd name="connsiteX11-23" fmla="*/ 36397 w 1942632"/>
              <a:gd name="connsiteY11-24" fmla="*/ 1283495 h 1283495"/>
              <a:gd name="connsiteX12-25" fmla="*/ 1385 w 1942632"/>
              <a:gd name="connsiteY12-26" fmla="*/ 1260348 h 1283495"/>
              <a:gd name="connsiteX13-27" fmla="*/ 8920 w 1942632"/>
              <a:gd name="connsiteY13-28" fmla="*/ 1219033 h 1283495"/>
              <a:gd name="connsiteX14-29" fmla="*/ 1010873 w 1942632"/>
              <a:gd name="connsiteY14-30" fmla="*/ 173517 h 1283495"/>
              <a:gd name="connsiteX15-31" fmla="*/ 1010331 w 1942632"/>
              <a:gd name="connsiteY15-32" fmla="*/ 120212 h 1283495"/>
              <a:gd name="connsiteX16-33" fmla="*/ 955227 w 1942632"/>
              <a:gd name="connsiteY16-34" fmla="*/ 65108 h 1283495"/>
              <a:gd name="connsiteX17-35" fmla="*/ 946969 w 1942632"/>
              <a:gd name="connsiteY17-36" fmla="*/ 23530 h 1283495"/>
              <a:gd name="connsiteX0-37" fmla="*/ 946969 w 1942632"/>
              <a:gd name="connsiteY0-38" fmla="*/ 23530 h 1283495"/>
              <a:gd name="connsiteX1-39" fmla="*/ 982173 w 1942632"/>
              <a:gd name="connsiteY1-40" fmla="*/ 0 h 1283495"/>
              <a:gd name="connsiteX2-41" fmla="*/ 1904588 w 1942632"/>
              <a:gd name="connsiteY2-42" fmla="*/ 0 h 1283495"/>
              <a:gd name="connsiteX3-43" fmla="*/ 1942632 w 1942632"/>
              <a:gd name="connsiteY3-44" fmla="*/ 38107 h 1283495"/>
              <a:gd name="connsiteX4-45" fmla="*/ 1942632 w 1942632"/>
              <a:gd name="connsiteY4-46" fmla="*/ 960540 h 1283495"/>
              <a:gd name="connsiteX5-47" fmla="*/ 1919081 w 1942632"/>
              <a:gd name="connsiteY5-48" fmla="*/ 995690 h 1283495"/>
              <a:gd name="connsiteX6-49" fmla="*/ 1877553 w 1942632"/>
              <a:gd name="connsiteY6-50" fmla="*/ 987434 h 1283495"/>
              <a:gd name="connsiteX7-51" fmla="*/ 1819771 w 1942632"/>
              <a:gd name="connsiteY7-52" fmla="*/ 929652 h 1283495"/>
              <a:gd name="connsiteX8-53" fmla="*/ 1765689 w 1942632"/>
              <a:gd name="connsiteY8-54" fmla="*/ 929787 h 1283495"/>
              <a:gd name="connsiteX9-55" fmla="*/ 1427581 w 1942632"/>
              <a:gd name="connsiteY9-56" fmla="*/ 1272148 h 1283495"/>
              <a:gd name="connsiteX10-57" fmla="*/ 1400455 w 1942632"/>
              <a:gd name="connsiteY10-58" fmla="*/ 1283495 h 1283495"/>
              <a:gd name="connsiteX11-59" fmla="*/ 36397 w 1942632"/>
              <a:gd name="connsiteY11-60" fmla="*/ 1283495 h 1283495"/>
              <a:gd name="connsiteX12-61" fmla="*/ 1385 w 1942632"/>
              <a:gd name="connsiteY12-62" fmla="*/ 1260348 h 1283495"/>
              <a:gd name="connsiteX13-63" fmla="*/ 8920 w 1942632"/>
              <a:gd name="connsiteY13-64" fmla="*/ 1219033 h 1283495"/>
              <a:gd name="connsiteX14-65" fmla="*/ 1010873 w 1942632"/>
              <a:gd name="connsiteY14-66" fmla="*/ 173517 h 1283495"/>
              <a:gd name="connsiteX15-67" fmla="*/ 1010331 w 1942632"/>
              <a:gd name="connsiteY15-68" fmla="*/ 120212 h 1283495"/>
              <a:gd name="connsiteX16-69" fmla="*/ 955227 w 1942632"/>
              <a:gd name="connsiteY16-70" fmla="*/ 65108 h 1283495"/>
              <a:gd name="connsiteX17-71" fmla="*/ 946969 w 1942632"/>
              <a:gd name="connsiteY17-72" fmla="*/ 23530 h 1283495"/>
              <a:gd name="connsiteX0-73" fmla="*/ 946969 w 1942632"/>
              <a:gd name="connsiteY0-74" fmla="*/ 23530 h 1283495"/>
              <a:gd name="connsiteX1-75" fmla="*/ 982173 w 1942632"/>
              <a:gd name="connsiteY1-76" fmla="*/ 0 h 1283495"/>
              <a:gd name="connsiteX2-77" fmla="*/ 1904588 w 1942632"/>
              <a:gd name="connsiteY2-78" fmla="*/ 0 h 1283495"/>
              <a:gd name="connsiteX3-79" fmla="*/ 1942632 w 1942632"/>
              <a:gd name="connsiteY3-80" fmla="*/ 38107 h 1283495"/>
              <a:gd name="connsiteX4-81" fmla="*/ 1942632 w 1942632"/>
              <a:gd name="connsiteY4-82" fmla="*/ 960540 h 1283495"/>
              <a:gd name="connsiteX5-83" fmla="*/ 1919081 w 1942632"/>
              <a:gd name="connsiteY5-84" fmla="*/ 995690 h 1283495"/>
              <a:gd name="connsiteX6-85" fmla="*/ 1877553 w 1942632"/>
              <a:gd name="connsiteY6-86" fmla="*/ 987434 h 1283495"/>
              <a:gd name="connsiteX7-87" fmla="*/ 1819771 w 1942632"/>
              <a:gd name="connsiteY7-88" fmla="*/ 929652 h 1283495"/>
              <a:gd name="connsiteX8-89" fmla="*/ 1765689 w 1942632"/>
              <a:gd name="connsiteY8-90" fmla="*/ 929787 h 1283495"/>
              <a:gd name="connsiteX9-91" fmla="*/ 1427581 w 1942632"/>
              <a:gd name="connsiteY9-92" fmla="*/ 1272148 h 1283495"/>
              <a:gd name="connsiteX10-93" fmla="*/ 1400455 w 1942632"/>
              <a:gd name="connsiteY10-94" fmla="*/ 1283495 h 1283495"/>
              <a:gd name="connsiteX11-95" fmla="*/ 36397 w 1942632"/>
              <a:gd name="connsiteY11-96" fmla="*/ 1283495 h 1283495"/>
              <a:gd name="connsiteX12-97" fmla="*/ 1385 w 1942632"/>
              <a:gd name="connsiteY12-98" fmla="*/ 1260348 h 1283495"/>
              <a:gd name="connsiteX13-99" fmla="*/ 8920 w 1942632"/>
              <a:gd name="connsiteY13-100" fmla="*/ 1219033 h 1283495"/>
              <a:gd name="connsiteX14-101" fmla="*/ 1010873 w 1942632"/>
              <a:gd name="connsiteY14-102" fmla="*/ 173517 h 1283495"/>
              <a:gd name="connsiteX15-103" fmla="*/ 1010331 w 1942632"/>
              <a:gd name="connsiteY15-104" fmla="*/ 120212 h 1283495"/>
              <a:gd name="connsiteX16-105" fmla="*/ 955227 w 1942632"/>
              <a:gd name="connsiteY16-106" fmla="*/ 65108 h 1283495"/>
              <a:gd name="connsiteX17-107" fmla="*/ 946969 w 1942632"/>
              <a:gd name="connsiteY17-108" fmla="*/ 23530 h 1283495"/>
              <a:gd name="connsiteX0-109" fmla="*/ 946969 w 1942632"/>
              <a:gd name="connsiteY0-110" fmla="*/ 23530 h 1283495"/>
              <a:gd name="connsiteX1-111" fmla="*/ 982173 w 1942632"/>
              <a:gd name="connsiteY1-112" fmla="*/ 0 h 1283495"/>
              <a:gd name="connsiteX2-113" fmla="*/ 1904588 w 1942632"/>
              <a:gd name="connsiteY2-114" fmla="*/ 0 h 1283495"/>
              <a:gd name="connsiteX3-115" fmla="*/ 1942632 w 1942632"/>
              <a:gd name="connsiteY3-116" fmla="*/ 38107 h 1283495"/>
              <a:gd name="connsiteX4-117" fmla="*/ 1942632 w 1942632"/>
              <a:gd name="connsiteY4-118" fmla="*/ 960540 h 1283495"/>
              <a:gd name="connsiteX5-119" fmla="*/ 1919081 w 1942632"/>
              <a:gd name="connsiteY5-120" fmla="*/ 995690 h 1283495"/>
              <a:gd name="connsiteX6-121" fmla="*/ 1877553 w 1942632"/>
              <a:gd name="connsiteY6-122" fmla="*/ 987434 h 1283495"/>
              <a:gd name="connsiteX7-123" fmla="*/ 1819771 w 1942632"/>
              <a:gd name="connsiteY7-124" fmla="*/ 929652 h 1283495"/>
              <a:gd name="connsiteX8-125" fmla="*/ 1765689 w 1942632"/>
              <a:gd name="connsiteY8-126" fmla="*/ 929787 h 1283495"/>
              <a:gd name="connsiteX9-127" fmla="*/ 1427581 w 1942632"/>
              <a:gd name="connsiteY9-128" fmla="*/ 1272148 h 1283495"/>
              <a:gd name="connsiteX10-129" fmla="*/ 1400455 w 1942632"/>
              <a:gd name="connsiteY10-130" fmla="*/ 1283495 h 1283495"/>
              <a:gd name="connsiteX11-131" fmla="*/ 36397 w 1942632"/>
              <a:gd name="connsiteY11-132" fmla="*/ 1283495 h 1283495"/>
              <a:gd name="connsiteX12-133" fmla="*/ 1385 w 1942632"/>
              <a:gd name="connsiteY12-134" fmla="*/ 1260348 h 1283495"/>
              <a:gd name="connsiteX13-135" fmla="*/ 8920 w 1942632"/>
              <a:gd name="connsiteY13-136" fmla="*/ 1219033 h 1283495"/>
              <a:gd name="connsiteX14-137" fmla="*/ 1010873 w 1942632"/>
              <a:gd name="connsiteY14-138" fmla="*/ 173517 h 1283495"/>
              <a:gd name="connsiteX15-139" fmla="*/ 1010331 w 1942632"/>
              <a:gd name="connsiteY15-140" fmla="*/ 120212 h 1283495"/>
              <a:gd name="connsiteX16-141" fmla="*/ 955227 w 1942632"/>
              <a:gd name="connsiteY16-142" fmla="*/ 65108 h 1283495"/>
              <a:gd name="connsiteX17-143" fmla="*/ 946969 w 1942632"/>
              <a:gd name="connsiteY17-144" fmla="*/ 23530 h 1283495"/>
              <a:gd name="connsiteX0-145" fmla="*/ 946969 w 1942632"/>
              <a:gd name="connsiteY0-146" fmla="*/ 23530 h 1283495"/>
              <a:gd name="connsiteX1-147" fmla="*/ 982173 w 1942632"/>
              <a:gd name="connsiteY1-148" fmla="*/ 0 h 1283495"/>
              <a:gd name="connsiteX2-149" fmla="*/ 1904588 w 1942632"/>
              <a:gd name="connsiteY2-150" fmla="*/ 0 h 1283495"/>
              <a:gd name="connsiteX3-151" fmla="*/ 1942632 w 1942632"/>
              <a:gd name="connsiteY3-152" fmla="*/ 38107 h 1283495"/>
              <a:gd name="connsiteX4-153" fmla="*/ 1942632 w 1942632"/>
              <a:gd name="connsiteY4-154" fmla="*/ 960540 h 1283495"/>
              <a:gd name="connsiteX5-155" fmla="*/ 1919081 w 1942632"/>
              <a:gd name="connsiteY5-156" fmla="*/ 995690 h 1283495"/>
              <a:gd name="connsiteX6-157" fmla="*/ 1877553 w 1942632"/>
              <a:gd name="connsiteY6-158" fmla="*/ 987434 h 1283495"/>
              <a:gd name="connsiteX7-159" fmla="*/ 1819771 w 1942632"/>
              <a:gd name="connsiteY7-160" fmla="*/ 929652 h 1283495"/>
              <a:gd name="connsiteX8-161" fmla="*/ 1765689 w 1942632"/>
              <a:gd name="connsiteY8-162" fmla="*/ 929787 h 1283495"/>
              <a:gd name="connsiteX9-163" fmla="*/ 1427581 w 1942632"/>
              <a:gd name="connsiteY9-164" fmla="*/ 1272148 h 1283495"/>
              <a:gd name="connsiteX10-165" fmla="*/ 1400455 w 1942632"/>
              <a:gd name="connsiteY10-166" fmla="*/ 1283495 h 1283495"/>
              <a:gd name="connsiteX11-167" fmla="*/ 36397 w 1942632"/>
              <a:gd name="connsiteY11-168" fmla="*/ 1283495 h 1283495"/>
              <a:gd name="connsiteX12-169" fmla="*/ 1385 w 1942632"/>
              <a:gd name="connsiteY12-170" fmla="*/ 1260348 h 1283495"/>
              <a:gd name="connsiteX13-171" fmla="*/ 8920 w 1942632"/>
              <a:gd name="connsiteY13-172" fmla="*/ 1219033 h 1283495"/>
              <a:gd name="connsiteX14-173" fmla="*/ 1010873 w 1942632"/>
              <a:gd name="connsiteY14-174" fmla="*/ 173517 h 1283495"/>
              <a:gd name="connsiteX15-175" fmla="*/ 1010331 w 1942632"/>
              <a:gd name="connsiteY15-176" fmla="*/ 120212 h 1283495"/>
              <a:gd name="connsiteX16-177" fmla="*/ 955227 w 1942632"/>
              <a:gd name="connsiteY16-178" fmla="*/ 65108 h 1283495"/>
              <a:gd name="connsiteX17-179" fmla="*/ 946969 w 1942632"/>
              <a:gd name="connsiteY17-180" fmla="*/ 23530 h 1283495"/>
              <a:gd name="connsiteX0-181" fmla="*/ 946969 w 1942632"/>
              <a:gd name="connsiteY0-182" fmla="*/ 23530 h 1283495"/>
              <a:gd name="connsiteX1-183" fmla="*/ 982173 w 1942632"/>
              <a:gd name="connsiteY1-184" fmla="*/ 0 h 1283495"/>
              <a:gd name="connsiteX2-185" fmla="*/ 1904588 w 1942632"/>
              <a:gd name="connsiteY2-186" fmla="*/ 0 h 1283495"/>
              <a:gd name="connsiteX3-187" fmla="*/ 1942632 w 1942632"/>
              <a:gd name="connsiteY3-188" fmla="*/ 38107 h 1283495"/>
              <a:gd name="connsiteX4-189" fmla="*/ 1942632 w 1942632"/>
              <a:gd name="connsiteY4-190" fmla="*/ 960540 h 1283495"/>
              <a:gd name="connsiteX5-191" fmla="*/ 1919081 w 1942632"/>
              <a:gd name="connsiteY5-192" fmla="*/ 995690 h 1283495"/>
              <a:gd name="connsiteX6-193" fmla="*/ 1877553 w 1942632"/>
              <a:gd name="connsiteY6-194" fmla="*/ 987434 h 1283495"/>
              <a:gd name="connsiteX7-195" fmla="*/ 1819771 w 1942632"/>
              <a:gd name="connsiteY7-196" fmla="*/ 929652 h 1283495"/>
              <a:gd name="connsiteX8-197" fmla="*/ 1765689 w 1942632"/>
              <a:gd name="connsiteY8-198" fmla="*/ 929787 h 1283495"/>
              <a:gd name="connsiteX9-199" fmla="*/ 1427581 w 1942632"/>
              <a:gd name="connsiteY9-200" fmla="*/ 1272148 h 1283495"/>
              <a:gd name="connsiteX10-201" fmla="*/ 1400455 w 1942632"/>
              <a:gd name="connsiteY10-202" fmla="*/ 1283495 h 1283495"/>
              <a:gd name="connsiteX11-203" fmla="*/ 36397 w 1942632"/>
              <a:gd name="connsiteY11-204" fmla="*/ 1283495 h 1283495"/>
              <a:gd name="connsiteX12-205" fmla="*/ 1385 w 1942632"/>
              <a:gd name="connsiteY12-206" fmla="*/ 1260348 h 1283495"/>
              <a:gd name="connsiteX13-207" fmla="*/ 8920 w 1942632"/>
              <a:gd name="connsiteY13-208" fmla="*/ 1219033 h 1283495"/>
              <a:gd name="connsiteX14-209" fmla="*/ 1010873 w 1942632"/>
              <a:gd name="connsiteY14-210" fmla="*/ 173517 h 1283495"/>
              <a:gd name="connsiteX15-211" fmla="*/ 1010331 w 1942632"/>
              <a:gd name="connsiteY15-212" fmla="*/ 120212 h 1283495"/>
              <a:gd name="connsiteX16-213" fmla="*/ 955227 w 1942632"/>
              <a:gd name="connsiteY16-214" fmla="*/ 65108 h 1283495"/>
              <a:gd name="connsiteX17-215" fmla="*/ 946969 w 1942632"/>
              <a:gd name="connsiteY17-216" fmla="*/ 23530 h 1283495"/>
              <a:gd name="connsiteX0-217" fmla="*/ 946969 w 1942632"/>
              <a:gd name="connsiteY0-218" fmla="*/ 23530 h 1283495"/>
              <a:gd name="connsiteX1-219" fmla="*/ 982173 w 1942632"/>
              <a:gd name="connsiteY1-220" fmla="*/ 0 h 1283495"/>
              <a:gd name="connsiteX2-221" fmla="*/ 1904588 w 1942632"/>
              <a:gd name="connsiteY2-222" fmla="*/ 0 h 1283495"/>
              <a:gd name="connsiteX3-223" fmla="*/ 1942632 w 1942632"/>
              <a:gd name="connsiteY3-224" fmla="*/ 38107 h 1283495"/>
              <a:gd name="connsiteX4-225" fmla="*/ 1942632 w 1942632"/>
              <a:gd name="connsiteY4-226" fmla="*/ 960540 h 1283495"/>
              <a:gd name="connsiteX5-227" fmla="*/ 1919081 w 1942632"/>
              <a:gd name="connsiteY5-228" fmla="*/ 995690 h 1283495"/>
              <a:gd name="connsiteX6-229" fmla="*/ 1877553 w 1942632"/>
              <a:gd name="connsiteY6-230" fmla="*/ 987434 h 1283495"/>
              <a:gd name="connsiteX7-231" fmla="*/ 1819771 w 1942632"/>
              <a:gd name="connsiteY7-232" fmla="*/ 929652 h 1283495"/>
              <a:gd name="connsiteX8-233" fmla="*/ 1765689 w 1942632"/>
              <a:gd name="connsiteY8-234" fmla="*/ 929787 h 1283495"/>
              <a:gd name="connsiteX9-235" fmla="*/ 1427581 w 1942632"/>
              <a:gd name="connsiteY9-236" fmla="*/ 1272148 h 1283495"/>
              <a:gd name="connsiteX10-237" fmla="*/ 1400455 w 1942632"/>
              <a:gd name="connsiteY10-238" fmla="*/ 1283495 h 1283495"/>
              <a:gd name="connsiteX11-239" fmla="*/ 36397 w 1942632"/>
              <a:gd name="connsiteY11-240" fmla="*/ 1283495 h 1283495"/>
              <a:gd name="connsiteX12-241" fmla="*/ 1385 w 1942632"/>
              <a:gd name="connsiteY12-242" fmla="*/ 1260348 h 1283495"/>
              <a:gd name="connsiteX13-243" fmla="*/ 8920 w 1942632"/>
              <a:gd name="connsiteY13-244" fmla="*/ 1219033 h 1283495"/>
              <a:gd name="connsiteX14-245" fmla="*/ 1010873 w 1942632"/>
              <a:gd name="connsiteY14-246" fmla="*/ 173517 h 1283495"/>
              <a:gd name="connsiteX15-247" fmla="*/ 1010331 w 1942632"/>
              <a:gd name="connsiteY15-248" fmla="*/ 120212 h 1283495"/>
              <a:gd name="connsiteX16-249" fmla="*/ 955227 w 1942632"/>
              <a:gd name="connsiteY16-250" fmla="*/ 65108 h 1283495"/>
              <a:gd name="connsiteX17-251" fmla="*/ 946969 w 1942632"/>
              <a:gd name="connsiteY17-252" fmla="*/ 23530 h 1283495"/>
              <a:gd name="connsiteX0-253" fmla="*/ 946969 w 1942632"/>
              <a:gd name="connsiteY0-254" fmla="*/ 23530 h 1283495"/>
              <a:gd name="connsiteX1-255" fmla="*/ 982173 w 1942632"/>
              <a:gd name="connsiteY1-256" fmla="*/ 0 h 1283495"/>
              <a:gd name="connsiteX2-257" fmla="*/ 1904588 w 1942632"/>
              <a:gd name="connsiteY2-258" fmla="*/ 0 h 1283495"/>
              <a:gd name="connsiteX3-259" fmla="*/ 1942632 w 1942632"/>
              <a:gd name="connsiteY3-260" fmla="*/ 38107 h 1283495"/>
              <a:gd name="connsiteX4-261" fmla="*/ 1942632 w 1942632"/>
              <a:gd name="connsiteY4-262" fmla="*/ 960540 h 1283495"/>
              <a:gd name="connsiteX5-263" fmla="*/ 1919081 w 1942632"/>
              <a:gd name="connsiteY5-264" fmla="*/ 995690 h 1283495"/>
              <a:gd name="connsiteX6-265" fmla="*/ 1877553 w 1942632"/>
              <a:gd name="connsiteY6-266" fmla="*/ 987434 h 1283495"/>
              <a:gd name="connsiteX7-267" fmla="*/ 1819771 w 1942632"/>
              <a:gd name="connsiteY7-268" fmla="*/ 929652 h 1283495"/>
              <a:gd name="connsiteX8-269" fmla="*/ 1765689 w 1942632"/>
              <a:gd name="connsiteY8-270" fmla="*/ 929787 h 1283495"/>
              <a:gd name="connsiteX9-271" fmla="*/ 1427581 w 1942632"/>
              <a:gd name="connsiteY9-272" fmla="*/ 1272148 h 1283495"/>
              <a:gd name="connsiteX10-273" fmla="*/ 1400455 w 1942632"/>
              <a:gd name="connsiteY10-274" fmla="*/ 1283495 h 1283495"/>
              <a:gd name="connsiteX11-275" fmla="*/ 36397 w 1942632"/>
              <a:gd name="connsiteY11-276" fmla="*/ 1283495 h 1283495"/>
              <a:gd name="connsiteX12-277" fmla="*/ 1385 w 1942632"/>
              <a:gd name="connsiteY12-278" fmla="*/ 1260348 h 1283495"/>
              <a:gd name="connsiteX13-279" fmla="*/ 8920 w 1942632"/>
              <a:gd name="connsiteY13-280" fmla="*/ 1219033 h 1283495"/>
              <a:gd name="connsiteX14-281" fmla="*/ 1010873 w 1942632"/>
              <a:gd name="connsiteY14-282" fmla="*/ 173517 h 1283495"/>
              <a:gd name="connsiteX15-283" fmla="*/ 1010331 w 1942632"/>
              <a:gd name="connsiteY15-284" fmla="*/ 120212 h 1283495"/>
              <a:gd name="connsiteX16-285" fmla="*/ 955227 w 1942632"/>
              <a:gd name="connsiteY16-286" fmla="*/ 65108 h 1283495"/>
              <a:gd name="connsiteX17-287" fmla="*/ 946969 w 1942632"/>
              <a:gd name="connsiteY17-288" fmla="*/ 23530 h 1283495"/>
              <a:gd name="connsiteX0-289" fmla="*/ 946969 w 1942632"/>
              <a:gd name="connsiteY0-290" fmla="*/ 23530 h 1283495"/>
              <a:gd name="connsiteX1-291" fmla="*/ 982173 w 1942632"/>
              <a:gd name="connsiteY1-292" fmla="*/ 0 h 1283495"/>
              <a:gd name="connsiteX2-293" fmla="*/ 1904588 w 1942632"/>
              <a:gd name="connsiteY2-294" fmla="*/ 0 h 1283495"/>
              <a:gd name="connsiteX3-295" fmla="*/ 1942632 w 1942632"/>
              <a:gd name="connsiteY3-296" fmla="*/ 38107 h 1283495"/>
              <a:gd name="connsiteX4-297" fmla="*/ 1942632 w 1942632"/>
              <a:gd name="connsiteY4-298" fmla="*/ 960540 h 1283495"/>
              <a:gd name="connsiteX5-299" fmla="*/ 1919081 w 1942632"/>
              <a:gd name="connsiteY5-300" fmla="*/ 995690 h 1283495"/>
              <a:gd name="connsiteX6-301" fmla="*/ 1877553 w 1942632"/>
              <a:gd name="connsiteY6-302" fmla="*/ 987434 h 1283495"/>
              <a:gd name="connsiteX7-303" fmla="*/ 1819771 w 1942632"/>
              <a:gd name="connsiteY7-304" fmla="*/ 929652 h 1283495"/>
              <a:gd name="connsiteX8-305" fmla="*/ 1765689 w 1942632"/>
              <a:gd name="connsiteY8-306" fmla="*/ 929787 h 1283495"/>
              <a:gd name="connsiteX9-307" fmla="*/ 1427581 w 1942632"/>
              <a:gd name="connsiteY9-308" fmla="*/ 1272148 h 1283495"/>
              <a:gd name="connsiteX10-309" fmla="*/ 1400455 w 1942632"/>
              <a:gd name="connsiteY10-310" fmla="*/ 1283495 h 1283495"/>
              <a:gd name="connsiteX11-311" fmla="*/ 36397 w 1942632"/>
              <a:gd name="connsiteY11-312" fmla="*/ 1283495 h 1283495"/>
              <a:gd name="connsiteX12-313" fmla="*/ 1385 w 1942632"/>
              <a:gd name="connsiteY12-314" fmla="*/ 1260348 h 1283495"/>
              <a:gd name="connsiteX13-315" fmla="*/ 8920 w 1942632"/>
              <a:gd name="connsiteY13-316" fmla="*/ 1219033 h 1283495"/>
              <a:gd name="connsiteX14-317" fmla="*/ 1010873 w 1942632"/>
              <a:gd name="connsiteY14-318" fmla="*/ 173517 h 1283495"/>
              <a:gd name="connsiteX15-319" fmla="*/ 1010331 w 1942632"/>
              <a:gd name="connsiteY15-320" fmla="*/ 120212 h 1283495"/>
              <a:gd name="connsiteX16-321" fmla="*/ 955227 w 1942632"/>
              <a:gd name="connsiteY16-322" fmla="*/ 65108 h 1283495"/>
              <a:gd name="connsiteX17-323" fmla="*/ 946969 w 1942632"/>
              <a:gd name="connsiteY17-324" fmla="*/ 23530 h 1283495"/>
              <a:gd name="connsiteX0-325" fmla="*/ 946969 w 1942632"/>
              <a:gd name="connsiteY0-326" fmla="*/ 23530 h 1283495"/>
              <a:gd name="connsiteX1-327" fmla="*/ 982173 w 1942632"/>
              <a:gd name="connsiteY1-328" fmla="*/ 0 h 1283495"/>
              <a:gd name="connsiteX2-329" fmla="*/ 1904588 w 1942632"/>
              <a:gd name="connsiteY2-330" fmla="*/ 0 h 1283495"/>
              <a:gd name="connsiteX3-331" fmla="*/ 1942632 w 1942632"/>
              <a:gd name="connsiteY3-332" fmla="*/ 38107 h 1283495"/>
              <a:gd name="connsiteX4-333" fmla="*/ 1942632 w 1942632"/>
              <a:gd name="connsiteY4-334" fmla="*/ 960540 h 1283495"/>
              <a:gd name="connsiteX5-335" fmla="*/ 1919081 w 1942632"/>
              <a:gd name="connsiteY5-336" fmla="*/ 995690 h 1283495"/>
              <a:gd name="connsiteX6-337" fmla="*/ 1877553 w 1942632"/>
              <a:gd name="connsiteY6-338" fmla="*/ 987434 h 1283495"/>
              <a:gd name="connsiteX7-339" fmla="*/ 1819771 w 1942632"/>
              <a:gd name="connsiteY7-340" fmla="*/ 929652 h 1283495"/>
              <a:gd name="connsiteX8-341" fmla="*/ 1765689 w 1942632"/>
              <a:gd name="connsiteY8-342" fmla="*/ 929787 h 1283495"/>
              <a:gd name="connsiteX9-343" fmla="*/ 1427581 w 1942632"/>
              <a:gd name="connsiteY9-344" fmla="*/ 1272148 h 1283495"/>
              <a:gd name="connsiteX10-345" fmla="*/ 1400455 w 1942632"/>
              <a:gd name="connsiteY10-346" fmla="*/ 1283495 h 1283495"/>
              <a:gd name="connsiteX11-347" fmla="*/ 36397 w 1942632"/>
              <a:gd name="connsiteY11-348" fmla="*/ 1283495 h 1283495"/>
              <a:gd name="connsiteX12-349" fmla="*/ 1385 w 1942632"/>
              <a:gd name="connsiteY12-350" fmla="*/ 1260348 h 1283495"/>
              <a:gd name="connsiteX13-351" fmla="*/ 8920 w 1942632"/>
              <a:gd name="connsiteY13-352" fmla="*/ 1219033 h 1283495"/>
              <a:gd name="connsiteX14-353" fmla="*/ 1010873 w 1942632"/>
              <a:gd name="connsiteY14-354" fmla="*/ 173517 h 1283495"/>
              <a:gd name="connsiteX15-355" fmla="*/ 1010331 w 1942632"/>
              <a:gd name="connsiteY15-356" fmla="*/ 120212 h 1283495"/>
              <a:gd name="connsiteX16-357" fmla="*/ 955227 w 1942632"/>
              <a:gd name="connsiteY16-358" fmla="*/ 65108 h 1283495"/>
              <a:gd name="connsiteX17-359" fmla="*/ 946969 w 1942632"/>
              <a:gd name="connsiteY17-360" fmla="*/ 23530 h 1283495"/>
              <a:gd name="connsiteX0-361" fmla="*/ 946969 w 1942632"/>
              <a:gd name="connsiteY0-362" fmla="*/ 23530 h 1283495"/>
              <a:gd name="connsiteX1-363" fmla="*/ 982173 w 1942632"/>
              <a:gd name="connsiteY1-364" fmla="*/ 0 h 1283495"/>
              <a:gd name="connsiteX2-365" fmla="*/ 1904588 w 1942632"/>
              <a:gd name="connsiteY2-366" fmla="*/ 0 h 1283495"/>
              <a:gd name="connsiteX3-367" fmla="*/ 1942632 w 1942632"/>
              <a:gd name="connsiteY3-368" fmla="*/ 38107 h 1283495"/>
              <a:gd name="connsiteX4-369" fmla="*/ 1942632 w 1942632"/>
              <a:gd name="connsiteY4-370" fmla="*/ 960540 h 1283495"/>
              <a:gd name="connsiteX5-371" fmla="*/ 1919081 w 1942632"/>
              <a:gd name="connsiteY5-372" fmla="*/ 995690 h 1283495"/>
              <a:gd name="connsiteX6-373" fmla="*/ 1877553 w 1942632"/>
              <a:gd name="connsiteY6-374" fmla="*/ 987434 h 1283495"/>
              <a:gd name="connsiteX7-375" fmla="*/ 1819771 w 1942632"/>
              <a:gd name="connsiteY7-376" fmla="*/ 929652 h 1283495"/>
              <a:gd name="connsiteX8-377" fmla="*/ 1765689 w 1942632"/>
              <a:gd name="connsiteY8-378" fmla="*/ 929787 h 1283495"/>
              <a:gd name="connsiteX9-379" fmla="*/ 1427581 w 1942632"/>
              <a:gd name="connsiteY9-380" fmla="*/ 1272148 h 1283495"/>
              <a:gd name="connsiteX10-381" fmla="*/ 1400455 w 1942632"/>
              <a:gd name="connsiteY10-382" fmla="*/ 1283495 h 1283495"/>
              <a:gd name="connsiteX11-383" fmla="*/ 36397 w 1942632"/>
              <a:gd name="connsiteY11-384" fmla="*/ 1283495 h 1283495"/>
              <a:gd name="connsiteX12-385" fmla="*/ 1385 w 1942632"/>
              <a:gd name="connsiteY12-386" fmla="*/ 1260348 h 1283495"/>
              <a:gd name="connsiteX13-387" fmla="*/ 8920 w 1942632"/>
              <a:gd name="connsiteY13-388" fmla="*/ 1219033 h 1283495"/>
              <a:gd name="connsiteX14-389" fmla="*/ 1010873 w 1942632"/>
              <a:gd name="connsiteY14-390" fmla="*/ 173517 h 1283495"/>
              <a:gd name="connsiteX15-391" fmla="*/ 1010331 w 1942632"/>
              <a:gd name="connsiteY15-392" fmla="*/ 120212 h 1283495"/>
              <a:gd name="connsiteX16-393" fmla="*/ 955227 w 1942632"/>
              <a:gd name="connsiteY16-394" fmla="*/ 65108 h 1283495"/>
              <a:gd name="connsiteX17-395" fmla="*/ 946969 w 1942632"/>
              <a:gd name="connsiteY17-396" fmla="*/ 23530 h 1283495"/>
              <a:gd name="connsiteX0-397" fmla="*/ 946969 w 1942632"/>
              <a:gd name="connsiteY0-398" fmla="*/ 23530 h 1283495"/>
              <a:gd name="connsiteX1-399" fmla="*/ 982173 w 1942632"/>
              <a:gd name="connsiteY1-400" fmla="*/ 0 h 1283495"/>
              <a:gd name="connsiteX2-401" fmla="*/ 1904588 w 1942632"/>
              <a:gd name="connsiteY2-402" fmla="*/ 0 h 1283495"/>
              <a:gd name="connsiteX3-403" fmla="*/ 1942632 w 1942632"/>
              <a:gd name="connsiteY3-404" fmla="*/ 38107 h 1283495"/>
              <a:gd name="connsiteX4-405" fmla="*/ 1942632 w 1942632"/>
              <a:gd name="connsiteY4-406" fmla="*/ 960540 h 1283495"/>
              <a:gd name="connsiteX5-407" fmla="*/ 1919081 w 1942632"/>
              <a:gd name="connsiteY5-408" fmla="*/ 995690 h 1283495"/>
              <a:gd name="connsiteX6-409" fmla="*/ 1877553 w 1942632"/>
              <a:gd name="connsiteY6-410" fmla="*/ 987434 h 1283495"/>
              <a:gd name="connsiteX7-411" fmla="*/ 1819771 w 1942632"/>
              <a:gd name="connsiteY7-412" fmla="*/ 929652 h 1283495"/>
              <a:gd name="connsiteX8-413" fmla="*/ 1765689 w 1942632"/>
              <a:gd name="connsiteY8-414" fmla="*/ 929787 h 1283495"/>
              <a:gd name="connsiteX9-415" fmla="*/ 1427581 w 1942632"/>
              <a:gd name="connsiteY9-416" fmla="*/ 1272148 h 1283495"/>
              <a:gd name="connsiteX10-417" fmla="*/ 1400455 w 1942632"/>
              <a:gd name="connsiteY10-418" fmla="*/ 1283495 h 1283495"/>
              <a:gd name="connsiteX11-419" fmla="*/ 36397 w 1942632"/>
              <a:gd name="connsiteY11-420" fmla="*/ 1283495 h 1283495"/>
              <a:gd name="connsiteX12-421" fmla="*/ 1385 w 1942632"/>
              <a:gd name="connsiteY12-422" fmla="*/ 1260348 h 1283495"/>
              <a:gd name="connsiteX13-423" fmla="*/ 8920 w 1942632"/>
              <a:gd name="connsiteY13-424" fmla="*/ 1219033 h 1283495"/>
              <a:gd name="connsiteX14-425" fmla="*/ 1010873 w 1942632"/>
              <a:gd name="connsiteY14-426" fmla="*/ 173517 h 1283495"/>
              <a:gd name="connsiteX15-427" fmla="*/ 1010331 w 1942632"/>
              <a:gd name="connsiteY15-428" fmla="*/ 120212 h 1283495"/>
              <a:gd name="connsiteX16-429" fmla="*/ 955227 w 1942632"/>
              <a:gd name="connsiteY16-430" fmla="*/ 65108 h 1283495"/>
              <a:gd name="connsiteX17-431" fmla="*/ 946969 w 1942632"/>
              <a:gd name="connsiteY17-432" fmla="*/ 23530 h 1283495"/>
              <a:gd name="connsiteX0-433" fmla="*/ 946969 w 1942632"/>
              <a:gd name="connsiteY0-434" fmla="*/ 23530 h 1283495"/>
              <a:gd name="connsiteX1-435" fmla="*/ 982173 w 1942632"/>
              <a:gd name="connsiteY1-436" fmla="*/ 0 h 1283495"/>
              <a:gd name="connsiteX2-437" fmla="*/ 1904588 w 1942632"/>
              <a:gd name="connsiteY2-438" fmla="*/ 0 h 1283495"/>
              <a:gd name="connsiteX3-439" fmla="*/ 1942632 w 1942632"/>
              <a:gd name="connsiteY3-440" fmla="*/ 38107 h 1283495"/>
              <a:gd name="connsiteX4-441" fmla="*/ 1942632 w 1942632"/>
              <a:gd name="connsiteY4-442" fmla="*/ 960540 h 1283495"/>
              <a:gd name="connsiteX5-443" fmla="*/ 1919081 w 1942632"/>
              <a:gd name="connsiteY5-444" fmla="*/ 995690 h 1283495"/>
              <a:gd name="connsiteX6-445" fmla="*/ 1877553 w 1942632"/>
              <a:gd name="connsiteY6-446" fmla="*/ 987434 h 1283495"/>
              <a:gd name="connsiteX7-447" fmla="*/ 1819771 w 1942632"/>
              <a:gd name="connsiteY7-448" fmla="*/ 929652 h 1283495"/>
              <a:gd name="connsiteX8-449" fmla="*/ 1765689 w 1942632"/>
              <a:gd name="connsiteY8-450" fmla="*/ 929787 h 1283495"/>
              <a:gd name="connsiteX9-451" fmla="*/ 1427581 w 1942632"/>
              <a:gd name="connsiteY9-452" fmla="*/ 1272148 h 1283495"/>
              <a:gd name="connsiteX10-453" fmla="*/ 1400455 w 1942632"/>
              <a:gd name="connsiteY10-454" fmla="*/ 1283495 h 1283495"/>
              <a:gd name="connsiteX11-455" fmla="*/ 36397 w 1942632"/>
              <a:gd name="connsiteY11-456" fmla="*/ 1283495 h 1283495"/>
              <a:gd name="connsiteX12-457" fmla="*/ 1385 w 1942632"/>
              <a:gd name="connsiteY12-458" fmla="*/ 1260348 h 1283495"/>
              <a:gd name="connsiteX13-459" fmla="*/ 8920 w 1942632"/>
              <a:gd name="connsiteY13-460" fmla="*/ 1219033 h 1283495"/>
              <a:gd name="connsiteX14-461" fmla="*/ 1010873 w 1942632"/>
              <a:gd name="connsiteY14-462" fmla="*/ 173517 h 1283495"/>
              <a:gd name="connsiteX15-463" fmla="*/ 1010331 w 1942632"/>
              <a:gd name="connsiteY15-464" fmla="*/ 120212 h 1283495"/>
              <a:gd name="connsiteX16-465" fmla="*/ 955227 w 1942632"/>
              <a:gd name="connsiteY16-466" fmla="*/ 65108 h 1283495"/>
              <a:gd name="connsiteX17-467" fmla="*/ 946969 w 1942632"/>
              <a:gd name="connsiteY17-468" fmla="*/ 23530 h 1283495"/>
              <a:gd name="connsiteX0-469" fmla="*/ 946969 w 1942632"/>
              <a:gd name="connsiteY0-470" fmla="*/ 23530 h 1283495"/>
              <a:gd name="connsiteX1-471" fmla="*/ 982173 w 1942632"/>
              <a:gd name="connsiteY1-472" fmla="*/ 0 h 1283495"/>
              <a:gd name="connsiteX2-473" fmla="*/ 1904588 w 1942632"/>
              <a:gd name="connsiteY2-474" fmla="*/ 0 h 1283495"/>
              <a:gd name="connsiteX3-475" fmla="*/ 1942632 w 1942632"/>
              <a:gd name="connsiteY3-476" fmla="*/ 38107 h 1283495"/>
              <a:gd name="connsiteX4-477" fmla="*/ 1942632 w 1942632"/>
              <a:gd name="connsiteY4-478" fmla="*/ 960540 h 1283495"/>
              <a:gd name="connsiteX5-479" fmla="*/ 1919081 w 1942632"/>
              <a:gd name="connsiteY5-480" fmla="*/ 995690 h 1283495"/>
              <a:gd name="connsiteX6-481" fmla="*/ 1877553 w 1942632"/>
              <a:gd name="connsiteY6-482" fmla="*/ 987434 h 1283495"/>
              <a:gd name="connsiteX7-483" fmla="*/ 1819771 w 1942632"/>
              <a:gd name="connsiteY7-484" fmla="*/ 929652 h 1283495"/>
              <a:gd name="connsiteX8-485" fmla="*/ 1765689 w 1942632"/>
              <a:gd name="connsiteY8-486" fmla="*/ 929787 h 1283495"/>
              <a:gd name="connsiteX9-487" fmla="*/ 1427581 w 1942632"/>
              <a:gd name="connsiteY9-488" fmla="*/ 1272148 h 1283495"/>
              <a:gd name="connsiteX10-489" fmla="*/ 1400455 w 1942632"/>
              <a:gd name="connsiteY10-490" fmla="*/ 1283495 h 1283495"/>
              <a:gd name="connsiteX11-491" fmla="*/ 36397 w 1942632"/>
              <a:gd name="connsiteY11-492" fmla="*/ 1283495 h 1283495"/>
              <a:gd name="connsiteX12-493" fmla="*/ 1385 w 1942632"/>
              <a:gd name="connsiteY12-494" fmla="*/ 1260348 h 1283495"/>
              <a:gd name="connsiteX13-495" fmla="*/ 8920 w 1942632"/>
              <a:gd name="connsiteY13-496" fmla="*/ 1219033 h 1283495"/>
              <a:gd name="connsiteX14-497" fmla="*/ 1010873 w 1942632"/>
              <a:gd name="connsiteY14-498" fmla="*/ 173517 h 1283495"/>
              <a:gd name="connsiteX15-499" fmla="*/ 1010331 w 1942632"/>
              <a:gd name="connsiteY15-500" fmla="*/ 120212 h 1283495"/>
              <a:gd name="connsiteX16-501" fmla="*/ 955227 w 1942632"/>
              <a:gd name="connsiteY16-502" fmla="*/ 65108 h 1283495"/>
              <a:gd name="connsiteX17-503" fmla="*/ 946969 w 1942632"/>
              <a:gd name="connsiteY17-504" fmla="*/ 23530 h 1283495"/>
              <a:gd name="connsiteX0-505" fmla="*/ 946969 w 1942632"/>
              <a:gd name="connsiteY0-506" fmla="*/ 23530 h 1283495"/>
              <a:gd name="connsiteX1-507" fmla="*/ 982173 w 1942632"/>
              <a:gd name="connsiteY1-508" fmla="*/ 0 h 1283495"/>
              <a:gd name="connsiteX2-509" fmla="*/ 1904588 w 1942632"/>
              <a:gd name="connsiteY2-510" fmla="*/ 0 h 1283495"/>
              <a:gd name="connsiteX3-511" fmla="*/ 1942632 w 1942632"/>
              <a:gd name="connsiteY3-512" fmla="*/ 38107 h 1283495"/>
              <a:gd name="connsiteX4-513" fmla="*/ 1942632 w 1942632"/>
              <a:gd name="connsiteY4-514" fmla="*/ 960540 h 1283495"/>
              <a:gd name="connsiteX5-515" fmla="*/ 1919081 w 1942632"/>
              <a:gd name="connsiteY5-516" fmla="*/ 995690 h 1283495"/>
              <a:gd name="connsiteX6-517" fmla="*/ 1877553 w 1942632"/>
              <a:gd name="connsiteY6-518" fmla="*/ 987434 h 1283495"/>
              <a:gd name="connsiteX7-519" fmla="*/ 1819771 w 1942632"/>
              <a:gd name="connsiteY7-520" fmla="*/ 929652 h 1283495"/>
              <a:gd name="connsiteX8-521" fmla="*/ 1765689 w 1942632"/>
              <a:gd name="connsiteY8-522" fmla="*/ 929787 h 1283495"/>
              <a:gd name="connsiteX9-523" fmla="*/ 1427581 w 1942632"/>
              <a:gd name="connsiteY9-524" fmla="*/ 1272148 h 1283495"/>
              <a:gd name="connsiteX10-525" fmla="*/ 1400455 w 1942632"/>
              <a:gd name="connsiteY10-526" fmla="*/ 1283495 h 1283495"/>
              <a:gd name="connsiteX11-527" fmla="*/ 36397 w 1942632"/>
              <a:gd name="connsiteY11-528" fmla="*/ 1283495 h 1283495"/>
              <a:gd name="connsiteX12-529" fmla="*/ 1385 w 1942632"/>
              <a:gd name="connsiteY12-530" fmla="*/ 1260348 h 1283495"/>
              <a:gd name="connsiteX13-531" fmla="*/ 8920 w 1942632"/>
              <a:gd name="connsiteY13-532" fmla="*/ 1219033 h 1283495"/>
              <a:gd name="connsiteX14-533" fmla="*/ 1010873 w 1942632"/>
              <a:gd name="connsiteY14-534" fmla="*/ 173517 h 1283495"/>
              <a:gd name="connsiteX15-535" fmla="*/ 1010331 w 1942632"/>
              <a:gd name="connsiteY15-536" fmla="*/ 120212 h 1283495"/>
              <a:gd name="connsiteX16-537" fmla="*/ 955227 w 1942632"/>
              <a:gd name="connsiteY16-538" fmla="*/ 65108 h 1283495"/>
              <a:gd name="connsiteX17-539" fmla="*/ 946969 w 1942632"/>
              <a:gd name="connsiteY17-540" fmla="*/ 23530 h 1283495"/>
              <a:gd name="connsiteX0-541" fmla="*/ 946969 w 1942632"/>
              <a:gd name="connsiteY0-542" fmla="*/ 23530 h 1283495"/>
              <a:gd name="connsiteX1-543" fmla="*/ 982173 w 1942632"/>
              <a:gd name="connsiteY1-544" fmla="*/ 0 h 1283495"/>
              <a:gd name="connsiteX2-545" fmla="*/ 1904588 w 1942632"/>
              <a:gd name="connsiteY2-546" fmla="*/ 0 h 1283495"/>
              <a:gd name="connsiteX3-547" fmla="*/ 1942632 w 1942632"/>
              <a:gd name="connsiteY3-548" fmla="*/ 38107 h 1283495"/>
              <a:gd name="connsiteX4-549" fmla="*/ 1942632 w 1942632"/>
              <a:gd name="connsiteY4-550" fmla="*/ 960540 h 1283495"/>
              <a:gd name="connsiteX5-551" fmla="*/ 1919081 w 1942632"/>
              <a:gd name="connsiteY5-552" fmla="*/ 995690 h 1283495"/>
              <a:gd name="connsiteX6-553" fmla="*/ 1877553 w 1942632"/>
              <a:gd name="connsiteY6-554" fmla="*/ 987434 h 1283495"/>
              <a:gd name="connsiteX7-555" fmla="*/ 1819771 w 1942632"/>
              <a:gd name="connsiteY7-556" fmla="*/ 929652 h 1283495"/>
              <a:gd name="connsiteX8-557" fmla="*/ 1765689 w 1942632"/>
              <a:gd name="connsiteY8-558" fmla="*/ 929787 h 1283495"/>
              <a:gd name="connsiteX9-559" fmla="*/ 1427581 w 1942632"/>
              <a:gd name="connsiteY9-560" fmla="*/ 1272148 h 1283495"/>
              <a:gd name="connsiteX10-561" fmla="*/ 1400455 w 1942632"/>
              <a:gd name="connsiteY10-562" fmla="*/ 1283495 h 1283495"/>
              <a:gd name="connsiteX11-563" fmla="*/ 36397 w 1942632"/>
              <a:gd name="connsiteY11-564" fmla="*/ 1283495 h 1283495"/>
              <a:gd name="connsiteX12-565" fmla="*/ 1385 w 1942632"/>
              <a:gd name="connsiteY12-566" fmla="*/ 1260348 h 1283495"/>
              <a:gd name="connsiteX13-567" fmla="*/ 8920 w 1942632"/>
              <a:gd name="connsiteY13-568" fmla="*/ 1219033 h 1283495"/>
              <a:gd name="connsiteX14-569" fmla="*/ 1010873 w 1942632"/>
              <a:gd name="connsiteY14-570" fmla="*/ 173517 h 1283495"/>
              <a:gd name="connsiteX15-571" fmla="*/ 1010331 w 1942632"/>
              <a:gd name="connsiteY15-572" fmla="*/ 120212 h 1283495"/>
              <a:gd name="connsiteX16-573" fmla="*/ 955227 w 1942632"/>
              <a:gd name="connsiteY16-574" fmla="*/ 65108 h 1283495"/>
              <a:gd name="connsiteX17-575" fmla="*/ 946969 w 1942632"/>
              <a:gd name="connsiteY17-576" fmla="*/ 23530 h 1283495"/>
              <a:gd name="connsiteX0-577" fmla="*/ 946969 w 1942632"/>
              <a:gd name="connsiteY0-578" fmla="*/ 23530 h 1283495"/>
              <a:gd name="connsiteX1-579" fmla="*/ 982173 w 1942632"/>
              <a:gd name="connsiteY1-580" fmla="*/ 0 h 1283495"/>
              <a:gd name="connsiteX2-581" fmla="*/ 1904588 w 1942632"/>
              <a:gd name="connsiteY2-582" fmla="*/ 0 h 1283495"/>
              <a:gd name="connsiteX3-583" fmla="*/ 1942632 w 1942632"/>
              <a:gd name="connsiteY3-584" fmla="*/ 38107 h 1283495"/>
              <a:gd name="connsiteX4-585" fmla="*/ 1942632 w 1942632"/>
              <a:gd name="connsiteY4-586" fmla="*/ 960540 h 1283495"/>
              <a:gd name="connsiteX5-587" fmla="*/ 1919081 w 1942632"/>
              <a:gd name="connsiteY5-588" fmla="*/ 995690 h 1283495"/>
              <a:gd name="connsiteX6-589" fmla="*/ 1877553 w 1942632"/>
              <a:gd name="connsiteY6-590" fmla="*/ 987434 h 1283495"/>
              <a:gd name="connsiteX7-591" fmla="*/ 1819771 w 1942632"/>
              <a:gd name="connsiteY7-592" fmla="*/ 929652 h 1283495"/>
              <a:gd name="connsiteX8-593" fmla="*/ 1765689 w 1942632"/>
              <a:gd name="connsiteY8-594" fmla="*/ 929787 h 1283495"/>
              <a:gd name="connsiteX9-595" fmla="*/ 1427581 w 1942632"/>
              <a:gd name="connsiteY9-596" fmla="*/ 1272148 h 1283495"/>
              <a:gd name="connsiteX10-597" fmla="*/ 1400455 w 1942632"/>
              <a:gd name="connsiteY10-598" fmla="*/ 1283495 h 1283495"/>
              <a:gd name="connsiteX11-599" fmla="*/ 36397 w 1942632"/>
              <a:gd name="connsiteY11-600" fmla="*/ 1283495 h 1283495"/>
              <a:gd name="connsiteX12-601" fmla="*/ 1385 w 1942632"/>
              <a:gd name="connsiteY12-602" fmla="*/ 1260348 h 1283495"/>
              <a:gd name="connsiteX13-603" fmla="*/ 8920 w 1942632"/>
              <a:gd name="connsiteY13-604" fmla="*/ 1219033 h 1283495"/>
              <a:gd name="connsiteX14-605" fmla="*/ 1010873 w 1942632"/>
              <a:gd name="connsiteY14-606" fmla="*/ 173517 h 1283495"/>
              <a:gd name="connsiteX15-607" fmla="*/ 1010331 w 1942632"/>
              <a:gd name="connsiteY15-608" fmla="*/ 120212 h 1283495"/>
              <a:gd name="connsiteX16-609" fmla="*/ 955227 w 1942632"/>
              <a:gd name="connsiteY16-610" fmla="*/ 65108 h 1283495"/>
              <a:gd name="connsiteX17-611" fmla="*/ 946969 w 1942632"/>
              <a:gd name="connsiteY17-612" fmla="*/ 23530 h 1283495"/>
              <a:gd name="connsiteX0-613" fmla="*/ 946969 w 1942632"/>
              <a:gd name="connsiteY0-614" fmla="*/ 23530 h 1283495"/>
              <a:gd name="connsiteX1-615" fmla="*/ 982173 w 1942632"/>
              <a:gd name="connsiteY1-616" fmla="*/ 0 h 1283495"/>
              <a:gd name="connsiteX2-617" fmla="*/ 1904588 w 1942632"/>
              <a:gd name="connsiteY2-618" fmla="*/ 0 h 1283495"/>
              <a:gd name="connsiteX3-619" fmla="*/ 1942632 w 1942632"/>
              <a:gd name="connsiteY3-620" fmla="*/ 38107 h 1283495"/>
              <a:gd name="connsiteX4-621" fmla="*/ 1942632 w 1942632"/>
              <a:gd name="connsiteY4-622" fmla="*/ 960540 h 1283495"/>
              <a:gd name="connsiteX5-623" fmla="*/ 1919081 w 1942632"/>
              <a:gd name="connsiteY5-624" fmla="*/ 995690 h 1283495"/>
              <a:gd name="connsiteX6-625" fmla="*/ 1877553 w 1942632"/>
              <a:gd name="connsiteY6-626" fmla="*/ 987434 h 1283495"/>
              <a:gd name="connsiteX7-627" fmla="*/ 1819771 w 1942632"/>
              <a:gd name="connsiteY7-628" fmla="*/ 929652 h 1283495"/>
              <a:gd name="connsiteX8-629" fmla="*/ 1765689 w 1942632"/>
              <a:gd name="connsiteY8-630" fmla="*/ 929787 h 1283495"/>
              <a:gd name="connsiteX9-631" fmla="*/ 1427581 w 1942632"/>
              <a:gd name="connsiteY9-632" fmla="*/ 1272148 h 1283495"/>
              <a:gd name="connsiteX10-633" fmla="*/ 1400455 w 1942632"/>
              <a:gd name="connsiteY10-634" fmla="*/ 1283495 h 1283495"/>
              <a:gd name="connsiteX11-635" fmla="*/ 36397 w 1942632"/>
              <a:gd name="connsiteY11-636" fmla="*/ 1283495 h 1283495"/>
              <a:gd name="connsiteX12-637" fmla="*/ 1385 w 1942632"/>
              <a:gd name="connsiteY12-638" fmla="*/ 1260348 h 1283495"/>
              <a:gd name="connsiteX13-639" fmla="*/ 8920 w 1942632"/>
              <a:gd name="connsiteY13-640" fmla="*/ 1219033 h 1283495"/>
              <a:gd name="connsiteX14-641" fmla="*/ 1010873 w 1942632"/>
              <a:gd name="connsiteY14-642" fmla="*/ 173517 h 1283495"/>
              <a:gd name="connsiteX15-643" fmla="*/ 1010331 w 1942632"/>
              <a:gd name="connsiteY15-644" fmla="*/ 120212 h 1283495"/>
              <a:gd name="connsiteX16-645" fmla="*/ 955227 w 1942632"/>
              <a:gd name="connsiteY16-646" fmla="*/ 65108 h 1283495"/>
              <a:gd name="connsiteX17-647" fmla="*/ 946969 w 1942632"/>
              <a:gd name="connsiteY17-648" fmla="*/ 23530 h 1283495"/>
              <a:gd name="connsiteX0-649" fmla="*/ 946969 w 1942632"/>
              <a:gd name="connsiteY0-650" fmla="*/ 23530 h 1283495"/>
              <a:gd name="connsiteX1-651" fmla="*/ 982173 w 1942632"/>
              <a:gd name="connsiteY1-652" fmla="*/ 0 h 1283495"/>
              <a:gd name="connsiteX2-653" fmla="*/ 1904588 w 1942632"/>
              <a:gd name="connsiteY2-654" fmla="*/ 0 h 1283495"/>
              <a:gd name="connsiteX3-655" fmla="*/ 1942632 w 1942632"/>
              <a:gd name="connsiteY3-656" fmla="*/ 38107 h 1283495"/>
              <a:gd name="connsiteX4-657" fmla="*/ 1942632 w 1942632"/>
              <a:gd name="connsiteY4-658" fmla="*/ 960540 h 1283495"/>
              <a:gd name="connsiteX5-659" fmla="*/ 1919081 w 1942632"/>
              <a:gd name="connsiteY5-660" fmla="*/ 995690 h 1283495"/>
              <a:gd name="connsiteX6-661" fmla="*/ 1877553 w 1942632"/>
              <a:gd name="connsiteY6-662" fmla="*/ 987434 h 1283495"/>
              <a:gd name="connsiteX7-663" fmla="*/ 1819771 w 1942632"/>
              <a:gd name="connsiteY7-664" fmla="*/ 929652 h 1283495"/>
              <a:gd name="connsiteX8-665" fmla="*/ 1765689 w 1942632"/>
              <a:gd name="connsiteY8-666" fmla="*/ 929787 h 1283495"/>
              <a:gd name="connsiteX9-667" fmla="*/ 1427581 w 1942632"/>
              <a:gd name="connsiteY9-668" fmla="*/ 1272148 h 1283495"/>
              <a:gd name="connsiteX10-669" fmla="*/ 1400455 w 1942632"/>
              <a:gd name="connsiteY10-670" fmla="*/ 1283495 h 1283495"/>
              <a:gd name="connsiteX11-671" fmla="*/ 36397 w 1942632"/>
              <a:gd name="connsiteY11-672" fmla="*/ 1283495 h 1283495"/>
              <a:gd name="connsiteX12-673" fmla="*/ 1385 w 1942632"/>
              <a:gd name="connsiteY12-674" fmla="*/ 1260348 h 1283495"/>
              <a:gd name="connsiteX13-675" fmla="*/ 8920 w 1942632"/>
              <a:gd name="connsiteY13-676" fmla="*/ 1219033 h 1283495"/>
              <a:gd name="connsiteX14-677" fmla="*/ 1010873 w 1942632"/>
              <a:gd name="connsiteY14-678" fmla="*/ 173517 h 1283495"/>
              <a:gd name="connsiteX15-679" fmla="*/ 1010331 w 1942632"/>
              <a:gd name="connsiteY15-680" fmla="*/ 120212 h 1283495"/>
              <a:gd name="connsiteX16-681" fmla="*/ 955227 w 1942632"/>
              <a:gd name="connsiteY16-682" fmla="*/ 65108 h 1283495"/>
              <a:gd name="connsiteX17-683" fmla="*/ 946969 w 1942632"/>
              <a:gd name="connsiteY17-684" fmla="*/ 23530 h 1283495"/>
              <a:gd name="connsiteX0-685" fmla="*/ 946969 w 1942632"/>
              <a:gd name="connsiteY0-686" fmla="*/ 23530 h 1283495"/>
              <a:gd name="connsiteX1-687" fmla="*/ 982173 w 1942632"/>
              <a:gd name="connsiteY1-688" fmla="*/ 0 h 1283495"/>
              <a:gd name="connsiteX2-689" fmla="*/ 1904588 w 1942632"/>
              <a:gd name="connsiteY2-690" fmla="*/ 0 h 1283495"/>
              <a:gd name="connsiteX3-691" fmla="*/ 1942632 w 1942632"/>
              <a:gd name="connsiteY3-692" fmla="*/ 38107 h 1283495"/>
              <a:gd name="connsiteX4-693" fmla="*/ 1942632 w 1942632"/>
              <a:gd name="connsiteY4-694" fmla="*/ 960540 h 1283495"/>
              <a:gd name="connsiteX5-695" fmla="*/ 1919081 w 1942632"/>
              <a:gd name="connsiteY5-696" fmla="*/ 995690 h 1283495"/>
              <a:gd name="connsiteX6-697" fmla="*/ 1877553 w 1942632"/>
              <a:gd name="connsiteY6-698" fmla="*/ 987434 h 1283495"/>
              <a:gd name="connsiteX7-699" fmla="*/ 1819771 w 1942632"/>
              <a:gd name="connsiteY7-700" fmla="*/ 929652 h 1283495"/>
              <a:gd name="connsiteX8-701" fmla="*/ 1765689 w 1942632"/>
              <a:gd name="connsiteY8-702" fmla="*/ 929787 h 1283495"/>
              <a:gd name="connsiteX9-703" fmla="*/ 1427581 w 1942632"/>
              <a:gd name="connsiteY9-704" fmla="*/ 1272148 h 1283495"/>
              <a:gd name="connsiteX10-705" fmla="*/ 1400455 w 1942632"/>
              <a:gd name="connsiteY10-706" fmla="*/ 1283495 h 1283495"/>
              <a:gd name="connsiteX11-707" fmla="*/ 36397 w 1942632"/>
              <a:gd name="connsiteY11-708" fmla="*/ 1283495 h 1283495"/>
              <a:gd name="connsiteX12-709" fmla="*/ 1385 w 1942632"/>
              <a:gd name="connsiteY12-710" fmla="*/ 1260348 h 1283495"/>
              <a:gd name="connsiteX13-711" fmla="*/ 8920 w 1942632"/>
              <a:gd name="connsiteY13-712" fmla="*/ 1219033 h 1283495"/>
              <a:gd name="connsiteX14-713" fmla="*/ 1010873 w 1942632"/>
              <a:gd name="connsiteY14-714" fmla="*/ 173517 h 1283495"/>
              <a:gd name="connsiteX15-715" fmla="*/ 1010331 w 1942632"/>
              <a:gd name="connsiteY15-716" fmla="*/ 120212 h 1283495"/>
              <a:gd name="connsiteX16-717" fmla="*/ 955227 w 1942632"/>
              <a:gd name="connsiteY16-718" fmla="*/ 65108 h 1283495"/>
              <a:gd name="connsiteX17-719" fmla="*/ 946969 w 1942632"/>
              <a:gd name="connsiteY17-720" fmla="*/ 23530 h 1283495"/>
              <a:gd name="connsiteX0-721" fmla="*/ 946969 w 1942632"/>
              <a:gd name="connsiteY0-722" fmla="*/ 23530 h 1283495"/>
              <a:gd name="connsiteX1-723" fmla="*/ 982173 w 1942632"/>
              <a:gd name="connsiteY1-724" fmla="*/ 0 h 1283495"/>
              <a:gd name="connsiteX2-725" fmla="*/ 1904588 w 1942632"/>
              <a:gd name="connsiteY2-726" fmla="*/ 0 h 1283495"/>
              <a:gd name="connsiteX3-727" fmla="*/ 1942632 w 1942632"/>
              <a:gd name="connsiteY3-728" fmla="*/ 38107 h 1283495"/>
              <a:gd name="connsiteX4-729" fmla="*/ 1942632 w 1942632"/>
              <a:gd name="connsiteY4-730" fmla="*/ 960540 h 1283495"/>
              <a:gd name="connsiteX5-731" fmla="*/ 1919081 w 1942632"/>
              <a:gd name="connsiteY5-732" fmla="*/ 995690 h 1283495"/>
              <a:gd name="connsiteX6-733" fmla="*/ 1877553 w 1942632"/>
              <a:gd name="connsiteY6-734" fmla="*/ 987434 h 1283495"/>
              <a:gd name="connsiteX7-735" fmla="*/ 1819771 w 1942632"/>
              <a:gd name="connsiteY7-736" fmla="*/ 929652 h 1283495"/>
              <a:gd name="connsiteX8-737" fmla="*/ 1765689 w 1942632"/>
              <a:gd name="connsiteY8-738" fmla="*/ 929787 h 1283495"/>
              <a:gd name="connsiteX9-739" fmla="*/ 1427581 w 1942632"/>
              <a:gd name="connsiteY9-740" fmla="*/ 1272148 h 1283495"/>
              <a:gd name="connsiteX10-741" fmla="*/ 1400455 w 1942632"/>
              <a:gd name="connsiteY10-742" fmla="*/ 1283495 h 1283495"/>
              <a:gd name="connsiteX11-743" fmla="*/ 36397 w 1942632"/>
              <a:gd name="connsiteY11-744" fmla="*/ 1283495 h 1283495"/>
              <a:gd name="connsiteX12-745" fmla="*/ 1385 w 1942632"/>
              <a:gd name="connsiteY12-746" fmla="*/ 1260348 h 1283495"/>
              <a:gd name="connsiteX13-747" fmla="*/ 8920 w 1942632"/>
              <a:gd name="connsiteY13-748" fmla="*/ 1219033 h 1283495"/>
              <a:gd name="connsiteX14-749" fmla="*/ 1010873 w 1942632"/>
              <a:gd name="connsiteY14-750" fmla="*/ 173517 h 1283495"/>
              <a:gd name="connsiteX15-751" fmla="*/ 1010331 w 1942632"/>
              <a:gd name="connsiteY15-752" fmla="*/ 120212 h 1283495"/>
              <a:gd name="connsiteX16-753" fmla="*/ 955227 w 1942632"/>
              <a:gd name="connsiteY16-754" fmla="*/ 65108 h 1283495"/>
              <a:gd name="connsiteX17-755" fmla="*/ 946969 w 1942632"/>
              <a:gd name="connsiteY17-756" fmla="*/ 23530 h 1283495"/>
              <a:gd name="connsiteX0-757" fmla="*/ 946345 w 1942008"/>
              <a:gd name="connsiteY0-758" fmla="*/ 23530 h 1283495"/>
              <a:gd name="connsiteX1-759" fmla="*/ 981549 w 1942008"/>
              <a:gd name="connsiteY1-760" fmla="*/ 0 h 1283495"/>
              <a:gd name="connsiteX2-761" fmla="*/ 1903964 w 1942008"/>
              <a:gd name="connsiteY2-762" fmla="*/ 0 h 1283495"/>
              <a:gd name="connsiteX3-763" fmla="*/ 1942008 w 1942008"/>
              <a:gd name="connsiteY3-764" fmla="*/ 38107 h 1283495"/>
              <a:gd name="connsiteX4-765" fmla="*/ 1942008 w 1942008"/>
              <a:gd name="connsiteY4-766" fmla="*/ 960540 h 1283495"/>
              <a:gd name="connsiteX5-767" fmla="*/ 1918457 w 1942008"/>
              <a:gd name="connsiteY5-768" fmla="*/ 995690 h 1283495"/>
              <a:gd name="connsiteX6-769" fmla="*/ 1876929 w 1942008"/>
              <a:gd name="connsiteY6-770" fmla="*/ 987434 h 1283495"/>
              <a:gd name="connsiteX7-771" fmla="*/ 1819147 w 1942008"/>
              <a:gd name="connsiteY7-772" fmla="*/ 929652 h 1283495"/>
              <a:gd name="connsiteX8-773" fmla="*/ 1765065 w 1942008"/>
              <a:gd name="connsiteY8-774" fmla="*/ 929787 h 1283495"/>
              <a:gd name="connsiteX9-775" fmla="*/ 1426957 w 1942008"/>
              <a:gd name="connsiteY9-776" fmla="*/ 1272148 h 1283495"/>
              <a:gd name="connsiteX10-777" fmla="*/ 1399831 w 1942008"/>
              <a:gd name="connsiteY10-778" fmla="*/ 1283495 h 1283495"/>
              <a:gd name="connsiteX11-779" fmla="*/ 35773 w 1942008"/>
              <a:gd name="connsiteY11-780" fmla="*/ 1283495 h 1283495"/>
              <a:gd name="connsiteX12-781" fmla="*/ 761 w 1942008"/>
              <a:gd name="connsiteY12-782" fmla="*/ 1260348 h 1283495"/>
              <a:gd name="connsiteX13-783" fmla="*/ 8296 w 1942008"/>
              <a:gd name="connsiteY13-784" fmla="*/ 1219033 h 1283495"/>
              <a:gd name="connsiteX14-785" fmla="*/ 1010249 w 1942008"/>
              <a:gd name="connsiteY14-786" fmla="*/ 173517 h 1283495"/>
              <a:gd name="connsiteX15-787" fmla="*/ 1009707 w 1942008"/>
              <a:gd name="connsiteY15-788" fmla="*/ 120212 h 1283495"/>
              <a:gd name="connsiteX16-789" fmla="*/ 954603 w 1942008"/>
              <a:gd name="connsiteY16-790" fmla="*/ 65108 h 1283495"/>
              <a:gd name="connsiteX17-791" fmla="*/ 946345 w 1942008"/>
              <a:gd name="connsiteY17-792" fmla="*/ 23530 h 1283495"/>
              <a:gd name="connsiteX0-793" fmla="*/ 945771 w 1941434"/>
              <a:gd name="connsiteY0-794" fmla="*/ 23530 h 1283495"/>
              <a:gd name="connsiteX1-795" fmla="*/ 980975 w 1941434"/>
              <a:gd name="connsiteY1-796" fmla="*/ 0 h 1283495"/>
              <a:gd name="connsiteX2-797" fmla="*/ 1903390 w 1941434"/>
              <a:gd name="connsiteY2-798" fmla="*/ 0 h 1283495"/>
              <a:gd name="connsiteX3-799" fmla="*/ 1941434 w 1941434"/>
              <a:gd name="connsiteY3-800" fmla="*/ 38107 h 1283495"/>
              <a:gd name="connsiteX4-801" fmla="*/ 1941434 w 1941434"/>
              <a:gd name="connsiteY4-802" fmla="*/ 960540 h 1283495"/>
              <a:gd name="connsiteX5-803" fmla="*/ 1917883 w 1941434"/>
              <a:gd name="connsiteY5-804" fmla="*/ 995690 h 1283495"/>
              <a:gd name="connsiteX6-805" fmla="*/ 1876355 w 1941434"/>
              <a:gd name="connsiteY6-806" fmla="*/ 987434 h 1283495"/>
              <a:gd name="connsiteX7-807" fmla="*/ 1818573 w 1941434"/>
              <a:gd name="connsiteY7-808" fmla="*/ 929652 h 1283495"/>
              <a:gd name="connsiteX8-809" fmla="*/ 1764491 w 1941434"/>
              <a:gd name="connsiteY8-810" fmla="*/ 929787 h 1283495"/>
              <a:gd name="connsiteX9-811" fmla="*/ 1426383 w 1941434"/>
              <a:gd name="connsiteY9-812" fmla="*/ 1272148 h 1283495"/>
              <a:gd name="connsiteX10-813" fmla="*/ 1399257 w 1941434"/>
              <a:gd name="connsiteY10-814" fmla="*/ 1283495 h 1283495"/>
              <a:gd name="connsiteX11-815" fmla="*/ 35199 w 1941434"/>
              <a:gd name="connsiteY11-816" fmla="*/ 1283495 h 1283495"/>
              <a:gd name="connsiteX12-817" fmla="*/ 187 w 1941434"/>
              <a:gd name="connsiteY12-818" fmla="*/ 1260348 h 1283495"/>
              <a:gd name="connsiteX13-819" fmla="*/ 7722 w 1941434"/>
              <a:gd name="connsiteY13-820" fmla="*/ 1219033 h 1283495"/>
              <a:gd name="connsiteX14-821" fmla="*/ 1009675 w 1941434"/>
              <a:gd name="connsiteY14-822" fmla="*/ 173517 h 1283495"/>
              <a:gd name="connsiteX15-823" fmla="*/ 1009133 w 1941434"/>
              <a:gd name="connsiteY15-824" fmla="*/ 120212 h 1283495"/>
              <a:gd name="connsiteX16-825" fmla="*/ 954029 w 1941434"/>
              <a:gd name="connsiteY16-826" fmla="*/ 65108 h 1283495"/>
              <a:gd name="connsiteX17-827" fmla="*/ 945771 w 1941434"/>
              <a:gd name="connsiteY17-828" fmla="*/ 23530 h 1283495"/>
              <a:gd name="connsiteX0-829" fmla="*/ 946469 w 1942132"/>
              <a:gd name="connsiteY0-830" fmla="*/ 23530 h 1283495"/>
              <a:gd name="connsiteX1-831" fmla="*/ 981673 w 1942132"/>
              <a:gd name="connsiteY1-832" fmla="*/ 0 h 1283495"/>
              <a:gd name="connsiteX2-833" fmla="*/ 1904088 w 1942132"/>
              <a:gd name="connsiteY2-834" fmla="*/ 0 h 1283495"/>
              <a:gd name="connsiteX3-835" fmla="*/ 1942132 w 1942132"/>
              <a:gd name="connsiteY3-836" fmla="*/ 38107 h 1283495"/>
              <a:gd name="connsiteX4-837" fmla="*/ 1942132 w 1942132"/>
              <a:gd name="connsiteY4-838" fmla="*/ 960540 h 1283495"/>
              <a:gd name="connsiteX5-839" fmla="*/ 1918581 w 1942132"/>
              <a:gd name="connsiteY5-840" fmla="*/ 995690 h 1283495"/>
              <a:gd name="connsiteX6-841" fmla="*/ 1877053 w 1942132"/>
              <a:gd name="connsiteY6-842" fmla="*/ 987434 h 1283495"/>
              <a:gd name="connsiteX7-843" fmla="*/ 1819271 w 1942132"/>
              <a:gd name="connsiteY7-844" fmla="*/ 929652 h 1283495"/>
              <a:gd name="connsiteX8-845" fmla="*/ 1765189 w 1942132"/>
              <a:gd name="connsiteY8-846" fmla="*/ 929787 h 1283495"/>
              <a:gd name="connsiteX9-847" fmla="*/ 1427081 w 1942132"/>
              <a:gd name="connsiteY9-848" fmla="*/ 1272148 h 1283495"/>
              <a:gd name="connsiteX10-849" fmla="*/ 1399955 w 1942132"/>
              <a:gd name="connsiteY10-850" fmla="*/ 1283495 h 1283495"/>
              <a:gd name="connsiteX11-851" fmla="*/ 35897 w 1942132"/>
              <a:gd name="connsiteY11-852" fmla="*/ 1283495 h 1283495"/>
              <a:gd name="connsiteX12-853" fmla="*/ 885 w 1942132"/>
              <a:gd name="connsiteY12-854" fmla="*/ 1260348 h 1283495"/>
              <a:gd name="connsiteX13-855" fmla="*/ 8420 w 1942132"/>
              <a:gd name="connsiteY13-856" fmla="*/ 1219033 h 1283495"/>
              <a:gd name="connsiteX14-857" fmla="*/ 1010373 w 1942132"/>
              <a:gd name="connsiteY14-858" fmla="*/ 173517 h 1283495"/>
              <a:gd name="connsiteX15-859" fmla="*/ 1009831 w 1942132"/>
              <a:gd name="connsiteY15-860" fmla="*/ 120212 h 1283495"/>
              <a:gd name="connsiteX16-861" fmla="*/ 954727 w 1942132"/>
              <a:gd name="connsiteY16-862" fmla="*/ 65108 h 1283495"/>
              <a:gd name="connsiteX17-863" fmla="*/ 946469 w 1942132"/>
              <a:gd name="connsiteY17-864" fmla="*/ 23530 h 1283495"/>
              <a:gd name="connsiteX0-865" fmla="*/ 948287 w 1943950"/>
              <a:gd name="connsiteY0-866" fmla="*/ 23530 h 1283495"/>
              <a:gd name="connsiteX1-867" fmla="*/ 983491 w 1943950"/>
              <a:gd name="connsiteY1-868" fmla="*/ 0 h 1283495"/>
              <a:gd name="connsiteX2-869" fmla="*/ 1905906 w 1943950"/>
              <a:gd name="connsiteY2-870" fmla="*/ 0 h 1283495"/>
              <a:gd name="connsiteX3-871" fmla="*/ 1943950 w 1943950"/>
              <a:gd name="connsiteY3-872" fmla="*/ 38107 h 1283495"/>
              <a:gd name="connsiteX4-873" fmla="*/ 1943950 w 1943950"/>
              <a:gd name="connsiteY4-874" fmla="*/ 960540 h 1283495"/>
              <a:gd name="connsiteX5-875" fmla="*/ 1920399 w 1943950"/>
              <a:gd name="connsiteY5-876" fmla="*/ 995690 h 1283495"/>
              <a:gd name="connsiteX6-877" fmla="*/ 1878871 w 1943950"/>
              <a:gd name="connsiteY6-878" fmla="*/ 987434 h 1283495"/>
              <a:gd name="connsiteX7-879" fmla="*/ 1821089 w 1943950"/>
              <a:gd name="connsiteY7-880" fmla="*/ 929652 h 1283495"/>
              <a:gd name="connsiteX8-881" fmla="*/ 1767007 w 1943950"/>
              <a:gd name="connsiteY8-882" fmla="*/ 929787 h 1283495"/>
              <a:gd name="connsiteX9-883" fmla="*/ 1428899 w 1943950"/>
              <a:gd name="connsiteY9-884" fmla="*/ 1272148 h 1283495"/>
              <a:gd name="connsiteX10-885" fmla="*/ 1401773 w 1943950"/>
              <a:gd name="connsiteY10-886" fmla="*/ 1283495 h 1283495"/>
              <a:gd name="connsiteX11-887" fmla="*/ 37715 w 1943950"/>
              <a:gd name="connsiteY11-888" fmla="*/ 1283495 h 1283495"/>
              <a:gd name="connsiteX12-889" fmla="*/ 2703 w 1943950"/>
              <a:gd name="connsiteY12-890" fmla="*/ 1260348 h 1283495"/>
              <a:gd name="connsiteX13-891" fmla="*/ 10238 w 1943950"/>
              <a:gd name="connsiteY13-892" fmla="*/ 1219033 h 1283495"/>
              <a:gd name="connsiteX14-893" fmla="*/ 1012191 w 1943950"/>
              <a:gd name="connsiteY14-894" fmla="*/ 173517 h 1283495"/>
              <a:gd name="connsiteX15-895" fmla="*/ 1011649 w 1943950"/>
              <a:gd name="connsiteY15-896" fmla="*/ 120212 h 1283495"/>
              <a:gd name="connsiteX16-897" fmla="*/ 956545 w 1943950"/>
              <a:gd name="connsiteY16-898" fmla="*/ 65108 h 1283495"/>
              <a:gd name="connsiteX17-899" fmla="*/ 948287 w 1943950"/>
              <a:gd name="connsiteY17-900" fmla="*/ 23530 h 1283495"/>
              <a:gd name="connsiteX0-901" fmla="*/ 948287 w 1943950"/>
              <a:gd name="connsiteY0-902" fmla="*/ 23530 h 1283495"/>
              <a:gd name="connsiteX1-903" fmla="*/ 983491 w 1943950"/>
              <a:gd name="connsiteY1-904" fmla="*/ 0 h 1283495"/>
              <a:gd name="connsiteX2-905" fmla="*/ 1905906 w 1943950"/>
              <a:gd name="connsiteY2-906" fmla="*/ 0 h 1283495"/>
              <a:gd name="connsiteX3-907" fmla="*/ 1943950 w 1943950"/>
              <a:gd name="connsiteY3-908" fmla="*/ 38107 h 1283495"/>
              <a:gd name="connsiteX4-909" fmla="*/ 1943950 w 1943950"/>
              <a:gd name="connsiteY4-910" fmla="*/ 960540 h 1283495"/>
              <a:gd name="connsiteX5-911" fmla="*/ 1920399 w 1943950"/>
              <a:gd name="connsiteY5-912" fmla="*/ 995690 h 1283495"/>
              <a:gd name="connsiteX6-913" fmla="*/ 1878871 w 1943950"/>
              <a:gd name="connsiteY6-914" fmla="*/ 987434 h 1283495"/>
              <a:gd name="connsiteX7-915" fmla="*/ 1821089 w 1943950"/>
              <a:gd name="connsiteY7-916" fmla="*/ 929652 h 1283495"/>
              <a:gd name="connsiteX8-917" fmla="*/ 1767007 w 1943950"/>
              <a:gd name="connsiteY8-918" fmla="*/ 929787 h 1283495"/>
              <a:gd name="connsiteX9-919" fmla="*/ 1428899 w 1943950"/>
              <a:gd name="connsiteY9-920" fmla="*/ 1272148 h 1283495"/>
              <a:gd name="connsiteX10-921" fmla="*/ 1401773 w 1943950"/>
              <a:gd name="connsiteY10-922" fmla="*/ 1283495 h 1283495"/>
              <a:gd name="connsiteX11-923" fmla="*/ 37715 w 1943950"/>
              <a:gd name="connsiteY11-924" fmla="*/ 1283495 h 1283495"/>
              <a:gd name="connsiteX12-925" fmla="*/ 2703 w 1943950"/>
              <a:gd name="connsiteY12-926" fmla="*/ 1260348 h 1283495"/>
              <a:gd name="connsiteX13-927" fmla="*/ 10238 w 1943950"/>
              <a:gd name="connsiteY13-928" fmla="*/ 1219033 h 1283495"/>
              <a:gd name="connsiteX14-929" fmla="*/ 1012191 w 1943950"/>
              <a:gd name="connsiteY14-930" fmla="*/ 173517 h 1283495"/>
              <a:gd name="connsiteX15-931" fmla="*/ 1011649 w 1943950"/>
              <a:gd name="connsiteY15-932" fmla="*/ 120212 h 1283495"/>
              <a:gd name="connsiteX16-933" fmla="*/ 956545 w 1943950"/>
              <a:gd name="connsiteY16-934" fmla="*/ 65108 h 1283495"/>
              <a:gd name="connsiteX17-935" fmla="*/ 948287 w 1943950"/>
              <a:gd name="connsiteY17-936" fmla="*/ 23530 h 1283495"/>
              <a:gd name="connsiteX0-937" fmla="*/ 948287 w 1943950"/>
              <a:gd name="connsiteY0-938" fmla="*/ 23530 h 1283495"/>
              <a:gd name="connsiteX1-939" fmla="*/ 983491 w 1943950"/>
              <a:gd name="connsiteY1-940" fmla="*/ 0 h 1283495"/>
              <a:gd name="connsiteX2-941" fmla="*/ 1905906 w 1943950"/>
              <a:gd name="connsiteY2-942" fmla="*/ 0 h 1283495"/>
              <a:gd name="connsiteX3-943" fmla="*/ 1943950 w 1943950"/>
              <a:gd name="connsiteY3-944" fmla="*/ 38107 h 1283495"/>
              <a:gd name="connsiteX4-945" fmla="*/ 1943950 w 1943950"/>
              <a:gd name="connsiteY4-946" fmla="*/ 960540 h 1283495"/>
              <a:gd name="connsiteX5-947" fmla="*/ 1920399 w 1943950"/>
              <a:gd name="connsiteY5-948" fmla="*/ 995690 h 1283495"/>
              <a:gd name="connsiteX6-949" fmla="*/ 1878871 w 1943950"/>
              <a:gd name="connsiteY6-950" fmla="*/ 987434 h 1283495"/>
              <a:gd name="connsiteX7-951" fmla="*/ 1821089 w 1943950"/>
              <a:gd name="connsiteY7-952" fmla="*/ 929652 h 1283495"/>
              <a:gd name="connsiteX8-953" fmla="*/ 1767007 w 1943950"/>
              <a:gd name="connsiteY8-954" fmla="*/ 929787 h 1283495"/>
              <a:gd name="connsiteX9-955" fmla="*/ 1428899 w 1943950"/>
              <a:gd name="connsiteY9-956" fmla="*/ 1272148 h 1283495"/>
              <a:gd name="connsiteX10-957" fmla="*/ 1401773 w 1943950"/>
              <a:gd name="connsiteY10-958" fmla="*/ 1283495 h 1283495"/>
              <a:gd name="connsiteX11-959" fmla="*/ 37715 w 1943950"/>
              <a:gd name="connsiteY11-960" fmla="*/ 1283495 h 1283495"/>
              <a:gd name="connsiteX12-961" fmla="*/ 2703 w 1943950"/>
              <a:gd name="connsiteY12-962" fmla="*/ 1260348 h 1283495"/>
              <a:gd name="connsiteX13-963" fmla="*/ 10238 w 1943950"/>
              <a:gd name="connsiteY13-964" fmla="*/ 1219033 h 1283495"/>
              <a:gd name="connsiteX14-965" fmla="*/ 1012191 w 1943950"/>
              <a:gd name="connsiteY14-966" fmla="*/ 173517 h 1283495"/>
              <a:gd name="connsiteX15-967" fmla="*/ 1011649 w 1943950"/>
              <a:gd name="connsiteY15-968" fmla="*/ 120212 h 1283495"/>
              <a:gd name="connsiteX16-969" fmla="*/ 956545 w 1943950"/>
              <a:gd name="connsiteY16-970" fmla="*/ 65108 h 1283495"/>
              <a:gd name="connsiteX17-971" fmla="*/ 948287 w 1943950"/>
              <a:gd name="connsiteY17-972" fmla="*/ 23530 h 1283495"/>
              <a:gd name="connsiteX0-973" fmla="*/ 948287 w 1943950"/>
              <a:gd name="connsiteY0-974" fmla="*/ 23530 h 1283495"/>
              <a:gd name="connsiteX1-975" fmla="*/ 983491 w 1943950"/>
              <a:gd name="connsiteY1-976" fmla="*/ 0 h 1283495"/>
              <a:gd name="connsiteX2-977" fmla="*/ 1905906 w 1943950"/>
              <a:gd name="connsiteY2-978" fmla="*/ 0 h 1283495"/>
              <a:gd name="connsiteX3-979" fmla="*/ 1943950 w 1943950"/>
              <a:gd name="connsiteY3-980" fmla="*/ 38107 h 1283495"/>
              <a:gd name="connsiteX4-981" fmla="*/ 1943950 w 1943950"/>
              <a:gd name="connsiteY4-982" fmla="*/ 960540 h 1283495"/>
              <a:gd name="connsiteX5-983" fmla="*/ 1920399 w 1943950"/>
              <a:gd name="connsiteY5-984" fmla="*/ 995690 h 1283495"/>
              <a:gd name="connsiteX6-985" fmla="*/ 1878871 w 1943950"/>
              <a:gd name="connsiteY6-986" fmla="*/ 987434 h 1283495"/>
              <a:gd name="connsiteX7-987" fmla="*/ 1821089 w 1943950"/>
              <a:gd name="connsiteY7-988" fmla="*/ 929652 h 1283495"/>
              <a:gd name="connsiteX8-989" fmla="*/ 1767007 w 1943950"/>
              <a:gd name="connsiteY8-990" fmla="*/ 929787 h 1283495"/>
              <a:gd name="connsiteX9-991" fmla="*/ 1428899 w 1943950"/>
              <a:gd name="connsiteY9-992" fmla="*/ 1272148 h 1283495"/>
              <a:gd name="connsiteX10-993" fmla="*/ 1401773 w 1943950"/>
              <a:gd name="connsiteY10-994" fmla="*/ 1283495 h 1283495"/>
              <a:gd name="connsiteX11-995" fmla="*/ 37715 w 1943950"/>
              <a:gd name="connsiteY11-996" fmla="*/ 1283495 h 1283495"/>
              <a:gd name="connsiteX12-997" fmla="*/ 2703 w 1943950"/>
              <a:gd name="connsiteY12-998" fmla="*/ 1260348 h 1283495"/>
              <a:gd name="connsiteX13-999" fmla="*/ 10238 w 1943950"/>
              <a:gd name="connsiteY13-1000" fmla="*/ 1219033 h 1283495"/>
              <a:gd name="connsiteX14-1001" fmla="*/ 1012191 w 1943950"/>
              <a:gd name="connsiteY14-1002" fmla="*/ 173517 h 1283495"/>
              <a:gd name="connsiteX15-1003" fmla="*/ 1011649 w 1943950"/>
              <a:gd name="connsiteY15-1004" fmla="*/ 120212 h 1283495"/>
              <a:gd name="connsiteX16-1005" fmla="*/ 956545 w 1943950"/>
              <a:gd name="connsiteY16-1006" fmla="*/ 65108 h 1283495"/>
              <a:gd name="connsiteX17-1007" fmla="*/ 948287 w 1943950"/>
              <a:gd name="connsiteY17-1008" fmla="*/ 23530 h 1283495"/>
              <a:gd name="connsiteX0-1009" fmla="*/ 948287 w 1943950"/>
              <a:gd name="connsiteY0-1010" fmla="*/ 23530 h 1283495"/>
              <a:gd name="connsiteX1-1011" fmla="*/ 983491 w 1943950"/>
              <a:gd name="connsiteY1-1012" fmla="*/ 0 h 1283495"/>
              <a:gd name="connsiteX2-1013" fmla="*/ 1905906 w 1943950"/>
              <a:gd name="connsiteY2-1014" fmla="*/ 0 h 1283495"/>
              <a:gd name="connsiteX3-1015" fmla="*/ 1943950 w 1943950"/>
              <a:gd name="connsiteY3-1016" fmla="*/ 38107 h 1283495"/>
              <a:gd name="connsiteX4-1017" fmla="*/ 1943950 w 1943950"/>
              <a:gd name="connsiteY4-1018" fmla="*/ 960540 h 1283495"/>
              <a:gd name="connsiteX5-1019" fmla="*/ 1920399 w 1943950"/>
              <a:gd name="connsiteY5-1020" fmla="*/ 995690 h 1283495"/>
              <a:gd name="connsiteX6-1021" fmla="*/ 1878871 w 1943950"/>
              <a:gd name="connsiteY6-1022" fmla="*/ 987434 h 1283495"/>
              <a:gd name="connsiteX7-1023" fmla="*/ 1821089 w 1943950"/>
              <a:gd name="connsiteY7-1024" fmla="*/ 929652 h 1283495"/>
              <a:gd name="connsiteX8-1025" fmla="*/ 1767007 w 1943950"/>
              <a:gd name="connsiteY8-1026" fmla="*/ 929787 h 1283495"/>
              <a:gd name="connsiteX9-1027" fmla="*/ 1428899 w 1943950"/>
              <a:gd name="connsiteY9-1028" fmla="*/ 1272148 h 1283495"/>
              <a:gd name="connsiteX10-1029" fmla="*/ 1401773 w 1943950"/>
              <a:gd name="connsiteY10-1030" fmla="*/ 1283495 h 1283495"/>
              <a:gd name="connsiteX11-1031" fmla="*/ 37715 w 1943950"/>
              <a:gd name="connsiteY11-1032" fmla="*/ 1283495 h 1283495"/>
              <a:gd name="connsiteX12-1033" fmla="*/ 2703 w 1943950"/>
              <a:gd name="connsiteY12-1034" fmla="*/ 1260348 h 1283495"/>
              <a:gd name="connsiteX13-1035" fmla="*/ 10238 w 1943950"/>
              <a:gd name="connsiteY13-1036" fmla="*/ 1219033 h 1283495"/>
              <a:gd name="connsiteX14-1037" fmla="*/ 1012191 w 1943950"/>
              <a:gd name="connsiteY14-1038" fmla="*/ 173517 h 1283495"/>
              <a:gd name="connsiteX15-1039" fmla="*/ 1011649 w 1943950"/>
              <a:gd name="connsiteY15-1040" fmla="*/ 120212 h 1283495"/>
              <a:gd name="connsiteX16-1041" fmla="*/ 956545 w 1943950"/>
              <a:gd name="connsiteY16-1042" fmla="*/ 65108 h 1283495"/>
              <a:gd name="connsiteX17-1043" fmla="*/ 948287 w 1943950"/>
              <a:gd name="connsiteY17-1044" fmla="*/ 23530 h 1283495"/>
              <a:gd name="connsiteX0-1045" fmla="*/ 948287 w 1943950"/>
              <a:gd name="connsiteY0-1046" fmla="*/ 23530 h 1283495"/>
              <a:gd name="connsiteX1-1047" fmla="*/ 983491 w 1943950"/>
              <a:gd name="connsiteY1-1048" fmla="*/ 0 h 1283495"/>
              <a:gd name="connsiteX2-1049" fmla="*/ 1905906 w 1943950"/>
              <a:gd name="connsiteY2-1050" fmla="*/ 0 h 1283495"/>
              <a:gd name="connsiteX3-1051" fmla="*/ 1943950 w 1943950"/>
              <a:gd name="connsiteY3-1052" fmla="*/ 38107 h 1283495"/>
              <a:gd name="connsiteX4-1053" fmla="*/ 1943950 w 1943950"/>
              <a:gd name="connsiteY4-1054" fmla="*/ 960540 h 1283495"/>
              <a:gd name="connsiteX5-1055" fmla="*/ 1920399 w 1943950"/>
              <a:gd name="connsiteY5-1056" fmla="*/ 995690 h 1283495"/>
              <a:gd name="connsiteX6-1057" fmla="*/ 1878871 w 1943950"/>
              <a:gd name="connsiteY6-1058" fmla="*/ 987434 h 1283495"/>
              <a:gd name="connsiteX7-1059" fmla="*/ 1821089 w 1943950"/>
              <a:gd name="connsiteY7-1060" fmla="*/ 929652 h 1283495"/>
              <a:gd name="connsiteX8-1061" fmla="*/ 1767007 w 1943950"/>
              <a:gd name="connsiteY8-1062" fmla="*/ 929787 h 1283495"/>
              <a:gd name="connsiteX9-1063" fmla="*/ 1428899 w 1943950"/>
              <a:gd name="connsiteY9-1064" fmla="*/ 1272148 h 1283495"/>
              <a:gd name="connsiteX10-1065" fmla="*/ 1401773 w 1943950"/>
              <a:gd name="connsiteY10-1066" fmla="*/ 1283495 h 1283495"/>
              <a:gd name="connsiteX11-1067" fmla="*/ 37715 w 1943950"/>
              <a:gd name="connsiteY11-1068" fmla="*/ 1283495 h 1283495"/>
              <a:gd name="connsiteX12-1069" fmla="*/ 2703 w 1943950"/>
              <a:gd name="connsiteY12-1070" fmla="*/ 1260348 h 1283495"/>
              <a:gd name="connsiteX13-1071" fmla="*/ 10238 w 1943950"/>
              <a:gd name="connsiteY13-1072" fmla="*/ 1219033 h 1283495"/>
              <a:gd name="connsiteX14-1073" fmla="*/ 1012191 w 1943950"/>
              <a:gd name="connsiteY14-1074" fmla="*/ 173517 h 1283495"/>
              <a:gd name="connsiteX15-1075" fmla="*/ 1011649 w 1943950"/>
              <a:gd name="connsiteY15-1076" fmla="*/ 120212 h 1283495"/>
              <a:gd name="connsiteX16-1077" fmla="*/ 956545 w 1943950"/>
              <a:gd name="connsiteY16-1078" fmla="*/ 65108 h 1283495"/>
              <a:gd name="connsiteX17-1079" fmla="*/ 948287 w 1943950"/>
              <a:gd name="connsiteY17-1080" fmla="*/ 23530 h 1283495"/>
              <a:gd name="connsiteX0-1081" fmla="*/ 948287 w 1943950"/>
              <a:gd name="connsiteY0-1082" fmla="*/ 23530 h 1283495"/>
              <a:gd name="connsiteX1-1083" fmla="*/ 983491 w 1943950"/>
              <a:gd name="connsiteY1-1084" fmla="*/ 0 h 1283495"/>
              <a:gd name="connsiteX2-1085" fmla="*/ 1905906 w 1943950"/>
              <a:gd name="connsiteY2-1086" fmla="*/ 0 h 1283495"/>
              <a:gd name="connsiteX3-1087" fmla="*/ 1943950 w 1943950"/>
              <a:gd name="connsiteY3-1088" fmla="*/ 38107 h 1283495"/>
              <a:gd name="connsiteX4-1089" fmla="*/ 1943950 w 1943950"/>
              <a:gd name="connsiteY4-1090" fmla="*/ 960540 h 1283495"/>
              <a:gd name="connsiteX5-1091" fmla="*/ 1920399 w 1943950"/>
              <a:gd name="connsiteY5-1092" fmla="*/ 995690 h 1283495"/>
              <a:gd name="connsiteX6-1093" fmla="*/ 1878871 w 1943950"/>
              <a:gd name="connsiteY6-1094" fmla="*/ 987434 h 1283495"/>
              <a:gd name="connsiteX7-1095" fmla="*/ 1821089 w 1943950"/>
              <a:gd name="connsiteY7-1096" fmla="*/ 929652 h 1283495"/>
              <a:gd name="connsiteX8-1097" fmla="*/ 1767007 w 1943950"/>
              <a:gd name="connsiteY8-1098" fmla="*/ 929787 h 1283495"/>
              <a:gd name="connsiteX9-1099" fmla="*/ 1428899 w 1943950"/>
              <a:gd name="connsiteY9-1100" fmla="*/ 1272148 h 1283495"/>
              <a:gd name="connsiteX10-1101" fmla="*/ 1401773 w 1943950"/>
              <a:gd name="connsiteY10-1102" fmla="*/ 1283495 h 1283495"/>
              <a:gd name="connsiteX11-1103" fmla="*/ 37715 w 1943950"/>
              <a:gd name="connsiteY11-1104" fmla="*/ 1283495 h 1283495"/>
              <a:gd name="connsiteX12-1105" fmla="*/ 2703 w 1943950"/>
              <a:gd name="connsiteY12-1106" fmla="*/ 1260348 h 1283495"/>
              <a:gd name="connsiteX13-1107" fmla="*/ 10238 w 1943950"/>
              <a:gd name="connsiteY13-1108" fmla="*/ 1219033 h 1283495"/>
              <a:gd name="connsiteX14-1109" fmla="*/ 1012191 w 1943950"/>
              <a:gd name="connsiteY14-1110" fmla="*/ 173517 h 1283495"/>
              <a:gd name="connsiteX15-1111" fmla="*/ 1011649 w 1943950"/>
              <a:gd name="connsiteY15-1112" fmla="*/ 120212 h 1283495"/>
              <a:gd name="connsiteX16-1113" fmla="*/ 956545 w 1943950"/>
              <a:gd name="connsiteY16-1114" fmla="*/ 65108 h 1283495"/>
              <a:gd name="connsiteX17-1115" fmla="*/ 948287 w 1943950"/>
              <a:gd name="connsiteY17-1116" fmla="*/ 23530 h 1283495"/>
              <a:gd name="connsiteX0-1117" fmla="*/ 948287 w 1943950"/>
              <a:gd name="connsiteY0-1118" fmla="*/ 23530 h 1283495"/>
              <a:gd name="connsiteX1-1119" fmla="*/ 983491 w 1943950"/>
              <a:gd name="connsiteY1-1120" fmla="*/ 0 h 1283495"/>
              <a:gd name="connsiteX2-1121" fmla="*/ 1905906 w 1943950"/>
              <a:gd name="connsiteY2-1122" fmla="*/ 0 h 1283495"/>
              <a:gd name="connsiteX3-1123" fmla="*/ 1943950 w 1943950"/>
              <a:gd name="connsiteY3-1124" fmla="*/ 38107 h 1283495"/>
              <a:gd name="connsiteX4-1125" fmla="*/ 1943950 w 1943950"/>
              <a:gd name="connsiteY4-1126" fmla="*/ 960540 h 1283495"/>
              <a:gd name="connsiteX5-1127" fmla="*/ 1920399 w 1943950"/>
              <a:gd name="connsiteY5-1128" fmla="*/ 995690 h 1283495"/>
              <a:gd name="connsiteX6-1129" fmla="*/ 1878871 w 1943950"/>
              <a:gd name="connsiteY6-1130" fmla="*/ 987434 h 1283495"/>
              <a:gd name="connsiteX7-1131" fmla="*/ 1821089 w 1943950"/>
              <a:gd name="connsiteY7-1132" fmla="*/ 929652 h 1283495"/>
              <a:gd name="connsiteX8-1133" fmla="*/ 1767007 w 1943950"/>
              <a:gd name="connsiteY8-1134" fmla="*/ 929787 h 1283495"/>
              <a:gd name="connsiteX9-1135" fmla="*/ 1428899 w 1943950"/>
              <a:gd name="connsiteY9-1136" fmla="*/ 1272148 h 1283495"/>
              <a:gd name="connsiteX10-1137" fmla="*/ 1401773 w 1943950"/>
              <a:gd name="connsiteY10-1138" fmla="*/ 1283495 h 1283495"/>
              <a:gd name="connsiteX11-1139" fmla="*/ 37715 w 1943950"/>
              <a:gd name="connsiteY11-1140" fmla="*/ 1283495 h 1283495"/>
              <a:gd name="connsiteX12-1141" fmla="*/ 2703 w 1943950"/>
              <a:gd name="connsiteY12-1142" fmla="*/ 1260348 h 1283495"/>
              <a:gd name="connsiteX13-1143" fmla="*/ 10238 w 1943950"/>
              <a:gd name="connsiteY13-1144" fmla="*/ 1219033 h 1283495"/>
              <a:gd name="connsiteX14-1145" fmla="*/ 1012191 w 1943950"/>
              <a:gd name="connsiteY14-1146" fmla="*/ 173517 h 1283495"/>
              <a:gd name="connsiteX15-1147" fmla="*/ 1011649 w 1943950"/>
              <a:gd name="connsiteY15-1148" fmla="*/ 120212 h 1283495"/>
              <a:gd name="connsiteX16-1149" fmla="*/ 956545 w 1943950"/>
              <a:gd name="connsiteY16-1150" fmla="*/ 65108 h 1283495"/>
              <a:gd name="connsiteX17-1151" fmla="*/ 948287 w 1943950"/>
              <a:gd name="connsiteY17-1152" fmla="*/ 23530 h 12834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1943950" h="1283495">
                <a:moveTo>
                  <a:pt x="948287" y="23530"/>
                </a:moveTo>
                <a:cubicBezTo>
                  <a:pt x="953755" y="10319"/>
                  <a:pt x="969194" y="1"/>
                  <a:pt x="983491" y="0"/>
                </a:cubicBezTo>
                <a:cubicBezTo>
                  <a:pt x="997788" y="1"/>
                  <a:pt x="1883585" y="1"/>
                  <a:pt x="1905906" y="0"/>
                </a:cubicBezTo>
                <a:cubicBezTo>
                  <a:pt x="1928228" y="1"/>
                  <a:pt x="1943950" y="15786"/>
                  <a:pt x="1943950" y="38107"/>
                </a:cubicBezTo>
                <a:cubicBezTo>
                  <a:pt x="1943950" y="60429"/>
                  <a:pt x="1943950" y="946245"/>
                  <a:pt x="1943950" y="960540"/>
                </a:cubicBezTo>
                <a:cubicBezTo>
                  <a:pt x="1943950" y="974838"/>
                  <a:pt x="1933606" y="990217"/>
                  <a:pt x="1920399" y="995690"/>
                </a:cubicBezTo>
                <a:cubicBezTo>
                  <a:pt x="1907192" y="1001165"/>
                  <a:pt x="1888980" y="997544"/>
                  <a:pt x="1878871" y="987434"/>
                </a:cubicBezTo>
                <a:cubicBezTo>
                  <a:pt x="1868762" y="977325"/>
                  <a:pt x="1836949" y="945513"/>
                  <a:pt x="1821089" y="929652"/>
                </a:cubicBezTo>
                <a:cubicBezTo>
                  <a:pt x="1805230" y="913793"/>
                  <a:pt x="1782767" y="913830"/>
                  <a:pt x="1767007" y="929787"/>
                </a:cubicBezTo>
                <a:cubicBezTo>
                  <a:pt x="1751246" y="945747"/>
                  <a:pt x="1436154" y="1264803"/>
                  <a:pt x="1428899" y="1272148"/>
                </a:cubicBezTo>
                <a:cubicBezTo>
                  <a:pt x="1421644" y="1279495"/>
                  <a:pt x="1412098" y="1283496"/>
                  <a:pt x="1401773" y="1283495"/>
                </a:cubicBezTo>
                <a:cubicBezTo>
                  <a:pt x="1391448" y="1283496"/>
                  <a:pt x="51905" y="1283496"/>
                  <a:pt x="37715" y="1283495"/>
                </a:cubicBezTo>
                <a:cubicBezTo>
                  <a:pt x="23524" y="1283496"/>
                  <a:pt x="8273" y="1273401"/>
                  <a:pt x="2703" y="1260348"/>
                </a:cubicBezTo>
                <a:cubicBezTo>
                  <a:pt x="-2866" y="1247297"/>
                  <a:pt x="420" y="1229279"/>
                  <a:pt x="10238" y="1219033"/>
                </a:cubicBezTo>
                <a:cubicBezTo>
                  <a:pt x="20057" y="1208788"/>
                  <a:pt x="997013" y="189355"/>
                  <a:pt x="1012191" y="173517"/>
                </a:cubicBezTo>
                <a:cubicBezTo>
                  <a:pt x="1027369" y="157680"/>
                  <a:pt x="1027160" y="135724"/>
                  <a:pt x="1011649" y="120212"/>
                </a:cubicBezTo>
                <a:cubicBezTo>
                  <a:pt x="996137" y="104701"/>
                  <a:pt x="966655" y="75219"/>
                  <a:pt x="956545" y="65108"/>
                </a:cubicBezTo>
                <a:cubicBezTo>
                  <a:pt x="946436" y="55000"/>
                  <a:pt x="942820" y="36740"/>
                  <a:pt x="948287" y="2353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63500" dist="38100" dir="8100000" algn="tr" rotWithShape="0">
              <a:srgbClr val="FF7429">
                <a:alpha val="2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ot="0" spcFirstLastPara="0" vertOverflow="overflow" horzOverflow="overflow" vert="horz" wrap="none" lIns="612140" tIns="36195" rIns="14414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04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7"/>
            </p:custDataLst>
          </p:nvPr>
        </p:nvSpPr>
        <p:spPr>
          <a:xfrm>
            <a:off x="9700578" y="2061846"/>
            <a:ext cx="1839596" cy="8204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结合风口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28"/>
            </p:custDataLst>
          </p:nvPr>
        </p:nvCxnSpPr>
        <p:spPr>
          <a:xfrm>
            <a:off x="11649393" y="3002281"/>
            <a:ext cx="9525" cy="1192530"/>
          </a:xfrm>
          <a:prstGeom prst="line">
            <a:avLst/>
          </a:prstGeom>
          <a:ln w="3175">
            <a:solidFill>
              <a:srgbClr val="FF7429"/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3" name="矩形 22"/>
          <p:cNvSpPr/>
          <p:nvPr>
            <p:custDataLst>
              <p:tags r:id="rId29"/>
            </p:custDataLst>
          </p:nvPr>
        </p:nvSpPr>
        <p:spPr>
          <a:xfrm>
            <a:off x="10119360" y="3220720"/>
            <a:ext cx="1506220" cy="10255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ym typeface="+mn-ea"/>
              </a:rPr>
              <a:t>结合当下风口题材提升内参弹性，让大家对内参更满意</a:t>
            </a:r>
            <a:endParaRPr lang="zh-CN" altLang="en-US" sz="1400">
              <a:solidFill>
                <a:srgbClr val="000000">
                  <a:lumMod val="85000"/>
                  <a:lumOff val="15000"/>
                </a:srgbClr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椭圆 30"/>
          <p:cNvSpPr/>
          <p:nvPr>
            <p:custDataLst>
              <p:tags r:id="rId30"/>
            </p:custDataLst>
          </p:nvPr>
        </p:nvSpPr>
        <p:spPr>
          <a:xfrm rot="5400000">
            <a:off x="11625263" y="2999106"/>
            <a:ext cx="71755" cy="71755"/>
          </a:xfrm>
          <a:prstGeom prst="ellips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31"/>
          <a:srcRect r="5386" b="3845"/>
          <a:stretch>
            <a:fillRect/>
          </a:stretch>
        </p:blipFill>
        <p:spPr>
          <a:xfrm>
            <a:off x="9765665" y="749935"/>
            <a:ext cx="1974215" cy="15563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3142187" y="-81915"/>
            <a:ext cx="5908896" cy="660400"/>
          </a:xfrm>
        </p:spPr>
        <p:txBody>
          <a:bodyPr/>
          <a:lstStyle/>
          <a:p>
            <a:r>
              <a:rPr lang="en-US" altLang="zh-CN" dirty="0"/>
              <a:t>   3.2</a:t>
            </a:r>
            <a:r>
              <a:rPr lang="zh-CN" altLang="en-US" dirty="0"/>
              <a:t>风口爆量的研究要点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42645" y="967740"/>
            <a:ext cx="10766425" cy="492188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风口强势股的思考维度</a:t>
            </a:r>
            <a:endParaRPr lang="zh-CN" altLang="en-US" b="1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①重磅政策利好 ②个股困境反转  ③业绩超预期④公司获大额订单 ⑤产品涨价驱动</a:t>
            </a:r>
            <a:endParaRPr lang="zh-CN" altLang="en-US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短线强势股的几大特征</a:t>
            </a:r>
            <a:endParaRPr lang="en-US" altLang="zh-CN" b="1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看涨形态：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涨停启动、阳包阴、关键压力位的突破、上升三角形蓄势、芙蓉出水、多头排列</a:t>
            </a:r>
            <a:endParaRPr lang="zh-CN" altLang="en-US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续创新高：</a:t>
            </a:r>
            <a:r>
              <a:rPr lang="zh-CN" altLang="en-US" spc="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交易价格累创新高</a:t>
            </a:r>
            <a:r>
              <a:rPr lang="en-US" altLang="zh-CN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‌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：在一段时间内，强势股价格不断创出新高，筹码锁定，控盘增加</a:t>
            </a:r>
            <a:endParaRPr lang="en-US" altLang="zh-CN" b="1" spc="6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伴有巨量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：中低位</a:t>
            </a: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上升中继整理平台量增价平，或连续堆量温和上行</a:t>
            </a:r>
            <a:endParaRPr lang="zh-CN" altLang="en-US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股性活跃：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强势股每日换手率一般不低于</a:t>
            </a: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5%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，某些交易日甚至达到</a:t>
            </a: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10%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20%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7%-20%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b="1" spc="6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跑赢大盘：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优选大盘下跌时抗跌，大盘止跌之际快速长阳反击的个股，把其中涨幅不大的筛选出来</a:t>
            </a:r>
            <a:endParaRPr lang="zh-CN" altLang="en-US" spc="6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板块效应：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强势股可能是板块龙头或代表性股票，强势股的涨跌会影响同板块股票的涨跌。做不了龙头时，要找强关联标的。</a:t>
            </a:r>
            <a:endParaRPr lang="zh-CN" altLang="en-US" b="1" spc="6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上升斜率：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优选上升趋势很少跌破20、30日线的个股，疯涨股更不可轻易失守</a:t>
            </a: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日线。上升斜率与下跌斜率常是股价质变的起点，当某个股票进入上升斜率后，一波强劲的升势即将展开</a:t>
            </a:r>
            <a:endParaRPr lang="zh-CN" altLang="en-US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涨停基因：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个股有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涨停或大阳线基因</a:t>
            </a:r>
            <a:endParaRPr lang="zh-CN" altLang="en-US" spc="6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 spc="6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资金青睐：</a:t>
            </a:r>
            <a:r>
              <a:rPr lang="zh-CN" altLang="en-US" spc="6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流动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资金多日翻红、水手突破变色、主力状态红粉色网格、</a:t>
            </a:r>
            <a:r>
              <a:rPr lang="en-US" altLang="zh-CN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L2</a:t>
            </a:r>
            <a:r>
              <a:rPr lang="zh-CN" altLang="en-US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大单流入等</a:t>
            </a:r>
            <a:endParaRPr lang="zh-CN" altLang="en-US" b="1" spc="6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b="1" spc="6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0000"/>
                </a:solidFill>
                <a:latin typeface="华文细黑" panose="02010600040101010101" charset="-122"/>
                <a:ea typeface="华文细黑" panose="02010600040101010101" charset="-122"/>
              </a:rPr>
              <a:t>                                                       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25115" y="62230"/>
            <a:ext cx="724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                  4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、风险控制</a:t>
            </a:r>
            <a:endParaRPr lang="zh-CN" altLang="en-US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5505" y="1122045"/>
            <a:ext cx="108775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“</a:t>
            </a:r>
            <a:r>
              <a:rPr lang="zh-CN" altLang="en-US"/>
              <a:t>好股</a:t>
            </a:r>
            <a:r>
              <a:rPr lang="en-US" altLang="zh-CN"/>
              <a:t>”</a:t>
            </a:r>
            <a:r>
              <a:rPr lang="zh-CN" altLang="en-US"/>
              <a:t>选出之后，无论是因为大盘环境不配合、风口选取错误，还是公司踩雷等各种原因，导致股价走势不及预期，都需要</a:t>
            </a:r>
            <a:r>
              <a:rPr lang="zh-CN" altLang="en-US" b="1">
                <a:solidFill>
                  <a:srgbClr val="FF0000"/>
                </a:solidFill>
              </a:rPr>
              <a:t>严格按着信号来止盈止损</a:t>
            </a:r>
            <a:r>
              <a:rPr lang="zh-CN" altLang="en-US"/>
              <a:t>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止损是进入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A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股市场的一项基本功</a:t>
            </a:r>
            <a:r>
              <a:rPr lang="zh-CN" altLang="en-US">
                <a:sym typeface="+mn-ea"/>
              </a:rPr>
              <a:t>，也是确保投资者在资本市场生存的唯一法则。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65505" y="2244090"/>
            <a:ext cx="1048829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隐形冠军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的预期是一个月内有启动行情，可以短线博弈，也可以中期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持股待涨，预期中线波段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30%-50%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。由于做的是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回档支撑性买点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以及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蓄势待发的突破性买点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，所以：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①跌破辅助线时减仓，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天不能修复清仓，等到重新站稳辅助线再买入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②如果短期不能走出趋势行情，为了资金效率，也建议减仓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③再者就是无效突破可以减仓观察，等重新走好果断跟进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爆量回档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的预期是一周内就有异动大阳或连阳反弹，最长不超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周。短线反弹高度预期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15%-30%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。由于做的是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长阳不破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厂字型选股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关前蓄势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，所以跌破对应支撑就减仓，没跌破但洗盘（急跌和磨人）建议观察。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>
                <a:sym typeface="+mn-ea"/>
              </a:rPr>
              <a:t>好股</a:t>
            </a:r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1_1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4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2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5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1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3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69_3*l_h_a*1_1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069_3*l_h_f*1_1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2_1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gradient&quot;:[{&quot;brightness&quot;:0.4000000059604645,&quot;colorType&quot;:1,&quot;foreColorIndex&quot;:6,&quot;pos&quot;:0.8999999761581421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4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2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6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2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3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6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69_3*l_h_a*1_2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069_3*l_h_f*1_2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&#10;你的智能图形项正文&#10;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3_1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gradient&quot;:[{&quot;brightness&quot;:0.4000000059604645,&quot;colorType&quot;:1,&quot;foreColorIndex&quot;:7,&quot;pos&quot;:1,&quot;transparency&quot;:0},{&quot;brightness&quot;:0,&quot;colorType&quot;:1,&quot;foreColorIndex&quot;:7,&quot;pos&quot;:0.10000000149011612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4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2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7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3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69_3*l_h_a*1_3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069_3*l_h_f*1_3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4_1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gradient&quot;:[{&quot;brightness&quot;:0.4000000059604645,&quot;colorType&quot;:1,&quot;foreColorIndex&quot;:8,&quot;pos&quot;:1,&quot;transparency&quot;:0},{&quot;brightness&quot;:0,&quot;colorType&quot;:1,&quot;foreColorIndex&quot;:8,&quot;pos&quot;:0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4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4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69_3*l_h_a*1_4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069_3*l_h_f*1_4_1"/>
  <p:tag name="KSO_WM_TEMPLATE_CATEGORY" val="diagram"/>
  <p:tag name="KSO_WM_TEMPLATE_INDEX" val="2023106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5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5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8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2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solid&quot;:{&quot;brightness&quot;:0,&quot;colorType&quot;:1,&quot;foreColorIndex&quot;:8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3"/>
  <p:tag name="KSO_WM_DIAGRAM_MAX_ITEMCNT" val="6"/>
  <p:tag name="KSO_WM_DIAGRAM_MIN_ITEMCNT" val="2"/>
  <p:tag name="KSO_WM_DIAGRAM_VIRTUALLY_FRAME" val="{&quot;height&quot;:308.3999999999999,&quot;left&quot;:-19.849993896484374,&quot;top&quot;:155.70007874015747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SUBTYPE" val="d"/>
  <p:tag name="KSO_WM_UNIT_TYPE" val="l_h_i"/>
  <p:tag name="KSO_WM_UNIT_INDEX" val="1_4_1"/>
  <p:tag name="KSO_WM_DIAGRAM_MAX_ITEMCNT" val="6"/>
  <p:tag name="KSO_WM_DIAGRAM_MIN_ITEMCNT" val="2"/>
  <p:tag name="KSO_WM_DIAGRAM_VIRTUALLY_FRAME" val="{&quot;height&quot;:283.4,&quot;left&quot;:-19.849993896484374,&quot;top&quot;:180.70007874015744,&quot;width&quot;:854.2999877929688}"/>
  <p:tag name="KSO_WM_DIAGRAM_COLOR_MATCH_VALUE" val="{&quot;shape&quot;:{&quot;fill&quot;:{&quot;gradient&quot;:[{&quot;brightness&quot;:0.4000000059604645,&quot;colorType&quot;:1,&quot;foreColorIndex&quot;:8,&quot;pos&quot;:1,&quot;transparency&quot;:0},{&quot;brightness&quot;:0,&quot;colorType&quot;:1,&quot;foreColorIndex&quot;:8,&quot;pos&quot;:0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69_3*l_h_a*1_4_1"/>
  <p:tag name="KSO_WM_TEMPLATE_CATEGORY" val="diagram"/>
  <p:tag name="KSO_WM_TEMPLATE_INDEX" val="2023106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,&quot;left&quot;:-19.849993896484374,&quot;top&quot;:180.70007874015744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4_3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4_3"/>
  <p:tag name="KSO_WM_DIAGRAM_MAX_ITEMCNT" val="6"/>
  <p:tag name="KSO_WM_DIAGRAM_MIN_ITEMCNT" val="2"/>
  <p:tag name="KSO_WM_DIAGRAM_VIRTUALLY_FRAME" val="{&quot;height&quot;:283.4,&quot;left&quot;:-19.849993896484374,&quot;top&quot;:180.70007874015744,&quot;width&quot;:854.2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069_3*l_h_f*1_4_1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,&quot;left&quot;:-19.849993896484374,&quot;top&quot;:180.70007874015744,&quot;width&quot;:854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PRESET_TEXT" val="单击此处输入&#10;你的智能图形项正文&#10;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9_3*l_h_i*1_3_2"/>
  <p:tag name="KSO_WM_TEMPLATE_CATEGORY" val="diagram"/>
  <p:tag name="KSO_WM_TEMPLATE_INDEX" val="2023106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2"/>
  <p:tag name="KSO_WM_DIAGRAM_MAX_ITEMCNT" val="6"/>
  <p:tag name="KSO_WM_DIAGRAM_MIN_ITEMCNT" val="2"/>
  <p:tag name="KSO_WM_DIAGRAM_VIRTUALLY_FRAME" val="{&quot;height&quot;:283.4,&quot;left&quot;:-19.849993896484374,&quot;top&quot;:180.70007874015744,&quot;width&quot;:854.2999877929688}"/>
  <p:tag name="KSO_WM_DIAGRAM_COLOR_MATCH_VALUE" val="{&quot;shape&quot;:{&quot;fill&quot;:{&quot;solid&quot;:{&quot;brightness&quot;:0,&quot;colorType&quot;:1,&quot;foreColorIndex&quot;:7,&quot;transparency&quot;:0.2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,3315855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2286</Words>
  <Application>WPS 演示</Application>
  <PresentationFormat>宽屏</PresentationFormat>
  <Paragraphs>177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思源黑体 CN Normal</vt:lpstr>
      <vt:lpstr>华文细黑</vt:lpstr>
      <vt:lpstr>Arial Unicode MS</vt:lpstr>
      <vt:lpstr>微软雅黑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2648</cp:revision>
  <dcterms:created xsi:type="dcterms:W3CDTF">2019-06-19T02:08:00Z</dcterms:created>
  <dcterms:modified xsi:type="dcterms:W3CDTF">2025-07-25T09:51:29Z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