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35" r:id="rId3"/>
    <p:sldId id="573" r:id="rId4"/>
    <p:sldId id="567" r:id="rId5"/>
    <p:sldId id="562" r:id="rId6"/>
    <p:sldId id="574" r:id="rId7"/>
    <p:sldId id="577" r:id="rId8"/>
    <p:sldId id="578" r:id="rId9"/>
    <p:sldId id="581" r:id="rId10"/>
    <p:sldId id="27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-62230" y="6582410"/>
            <a:ext cx="123164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丨投顾执业编</a:t>
            </a:r>
            <a:r>
              <a:rPr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基金编号：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A20250725006485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随时迎接牛线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下移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056640"/>
            <a:ext cx="6936105" cy="390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214870" y="1065530"/>
            <a:ext cx="4629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上周我们讲过</a:t>
            </a:r>
            <a:r>
              <a:rPr lang="en-US" altLang="zh-CN"/>
              <a:t>S</a:t>
            </a:r>
            <a:r>
              <a:rPr lang="zh-CN" altLang="en-US"/>
              <a:t>点，本周已经</a:t>
            </a:r>
            <a:r>
              <a:rPr lang="zh-CN" altLang="en-US"/>
              <a:t>兑现。</a:t>
            </a:r>
            <a:endParaRPr lang="zh-CN" altLang="en-US"/>
          </a:p>
          <a:p>
            <a:r>
              <a:rPr lang="zh-CN" altLang="en-US"/>
              <a:t>本周所有主要指数都已经出现</a:t>
            </a:r>
            <a:r>
              <a:rPr lang="en-US" altLang="zh-CN"/>
              <a:t>S</a:t>
            </a:r>
            <a:r>
              <a:rPr lang="zh-CN" altLang="en-US"/>
              <a:t>点。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今天，科创</a:t>
            </a:r>
            <a:r>
              <a:rPr lang="en-US" altLang="zh-CN"/>
              <a:t>50</a:t>
            </a:r>
            <a:r>
              <a:rPr lang="zh-CN" altLang="en-US"/>
              <a:t>指数率先出现了牛线下移，那么会有多少指数跟随出现牛线下移</a:t>
            </a:r>
            <a:r>
              <a:rPr lang="zh-CN" altLang="en-US"/>
              <a:t>呢？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大部分指数已经处于牛线下移的临界点区域。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95" y="3429000"/>
            <a:ext cx="4763135" cy="3155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916940" y="5189855"/>
            <a:ext cx="54197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牛线下移，是本轮调整的最后释放，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还是温水煮青蛙之后的真正杀伤力展开？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用不同周期的视角来看待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740" y="808355"/>
            <a:ext cx="5179695" cy="2896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70" y="799465"/>
            <a:ext cx="5179060" cy="2896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3752850"/>
            <a:ext cx="5179060" cy="2866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630" y="2279650"/>
            <a:ext cx="4574540" cy="2111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" y="3752850"/>
            <a:ext cx="5180330" cy="2867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966970" y="4656455"/>
            <a:ext cx="390461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不同起点</a:t>
            </a:r>
            <a:r>
              <a:rPr lang="en-US" altLang="zh-CN"/>
              <a:t> </a:t>
            </a:r>
            <a:r>
              <a:rPr lang="zh-CN" altLang="en-US"/>
              <a:t>不同时长</a:t>
            </a:r>
            <a:r>
              <a:rPr lang="en-US" altLang="zh-CN"/>
              <a:t> </a:t>
            </a:r>
            <a:r>
              <a:rPr lang="zh-CN" altLang="en-US"/>
              <a:t>不同</a:t>
            </a:r>
            <a:r>
              <a:rPr lang="zh-CN" altLang="en-US"/>
              <a:t>幅度</a:t>
            </a:r>
            <a:endParaRPr lang="zh-CN" altLang="en-US"/>
          </a:p>
          <a:p>
            <a:r>
              <a:rPr lang="zh-CN" altLang="en-US"/>
              <a:t>对待即将到来的调整预期是不一样</a:t>
            </a:r>
            <a:r>
              <a:rPr lang="zh-CN" altLang="en-US"/>
              <a:t>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如何理解</a:t>
            </a:r>
            <a:r>
              <a:rPr lang="zh-CN" altLang="en-US" sz="2800" b="1">
                <a:solidFill>
                  <a:schemeClr val="bg1"/>
                </a:solidFill>
              </a:rPr>
              <a:t>配置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6945" y="1284605"/>
            <a:ext cx="104679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满仓一只股票进出，天天</a:t>
            </a:r>
            <a:r>
              <a:rPr lang="zh-CN" altLang="en-US"/>
              <a:t>换股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满仓一只股票，波段性的择时</a:t>
            </a:r>
            <a:r>
              <a:rPr lang="zh-CN" altLang="en-US"/>
              <a:t>进出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分散买了</a:t>
            </a:r>
            <a:r>
              <a:rPr lang="en-US" altLang="zh-CN"/>
              <a:t>10</a:t>
            </a:r>
            <a:r>
              <a:rPr lang="zh-CN" altLang="en-US"/>
              <a:t>只航天股，换新的热点也继续</a:t>
            </a:r>
            <a:r>
              <a:rPr lang="zh-CN" altLang="en-US"/>
              <a:t>批发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买了</a:t>
            </a:r>
            <a:r>
              <a:rPr lang="en-US" altLang="zh-CN"/>
              <a:t>5</a:t>
            </a:r>
            <a:r>
              <a:rPr lang="zh-CN" altLang="en-US"/>
              <a:t>个科技板块，每个板块选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zh-CN" altLang="en-US"/>
              <a:t>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买了科技、消费、周期、金融，各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zh-CN" altLang="en-US"/>
              <a:t>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买了几个</a:t>
            </a:r>
            <a:r>
              <a:rPr lang="en-US" altLang="zh-CN"/>
              <a:t>A</a:t>
            </a:r>
            <a:r>
              <a:rPr lang="zh-CN" altLang="en-US"/>
              <a:t>股的宽基指数</a:t>
            </a:r>
            <a:r>
              <a:rPr lang="en-US" altLang="zh-CN"/>
              <a:t>ETF</a:t>
            </a:r>
            <a:r>
              <a:rPr lang="zh-CN" altLang="en-US"/>
              <a:t>，再买几个港股指数</a:t>
            </a:r>
            <a:r>
              <a:rPr lang="en-US" altLang="zh-CN"/>
              <a:t>ETF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选了</a:t>
            </a:r>
            <a:r>
              <a:rPr lang="en-US" altLang="zh-CN"/>
              <a:t>A</a:t>
            </a:r>
            <a:r>
              <a:rPr lang="zh-CN" altLang="en-US"/>
              <a:t>股、港股、外盘指数等各种</a:t>
            </a:r>
            <a:r>
              <a:rPr lang="en-US" altLang="zh-CN"/>
              <a:t>ETF</a:t>
            </a:r>
            <a:r>
              <a:rPr lang="zh-CN" altLang="en-US"/>
              <a:t>，轮换</a:t>
            </a:r>
            <a:r>
              <a:rPr lang="zh-CN" altLang="en-US"/>
              <a:t>买入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选了很多各种</a:t>
            </a:r>
            <a:r>
              <a:rPr lang="en-US" altLang="zh-CN"/>
              <a:t>ETF</a:t>
            </a:r>
            <a:r>
              <a:rPr lang="zh-CN" altLang="en-US"/>
              <a:t>，有些持有，有些波段，有些超短</a:t>
            </a:r>
            <a:r>
              <a:rPr lang="zh-CN" altLang="en-US"/>
              <a:t>进出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33945" y="2845435"/>
            <a:ext cx="3990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你属于哪种操作</a:t>
            </a:r>
            <a:r>
              <a:rPr lang="zh-CN" altLang="en-US" sz="3200" b="1">
                <a:solidFill>
                  <a:srgbClr val="FF0000"/>
                </a:solidFill>
              </a:rPr>
              <a:t>方式？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波动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收益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回撤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918210"/>
            <a:ext cx="4241800" cy="3947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95" y="918210"/>
            <a:ext cx="5257165" cy="3467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014720" y="4742180"/>
            <a:ext cx="52959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高波动会带来更高的收益和更大的</a:t>
            </a:r>
            <a:r>
              <a:rPr lang="zh-CN" altLang="en-US"/>
              <a:t>回撤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高收益和高回撤大部分是时候会表现为正相关</a:t>
            </a:r>
            <a:r>
              <a:rPr lang="zh-CN" altLang="en-US"/>
              <a:t>关系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高波动和品类、周期、交易方式都有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4545" y="5019675"/>
            <a:ext cx="4666615" cy="119888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为什么高波动容易给投资者带来更多的损失？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亏损的复利效应远大于盈利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高波动放大追涨杀跌的操作误区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如何用策略配置实现攻守</a:t>
            </a:r>
            <a:r>
              <a:rPr lang="zh-CN" altLang="en-US" sz="2800" b="1">
                <a:solidFill>
                  <a:schemeClr val="bg1"/>
                </a:solidFill>
              </a:rPr>
              <a:t>平衡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7545" y="1665605"/>
            <a:ext cx="82962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主动选择具有不同属性的标的品类及交易</a:t>
            </a:r>
            <a:r>
              <a:rPr lang="zh-CN" altLang="en-US"/>
              <a:t>策略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做好对冲</a:t>
            </a:r>
            <a:r>
              <a:rPr lang="en-US" altLang="zh-CN"/>
              <a:t>——</a:t>
            </a:r>
            <a:r>
              <a:rPr lang="zh-CN" altLang="en-US"/>
              <a:t>品类的跷跷板效应、策略的互补</a:t>
            </a:r>
            <a:r>
              <a:rPr lang="zh-CN" altLang="en-US"/>
              <a:t>性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扩大配置</a:t>
            </a:r>
            <a:r>
              <a:rPr lang="en-US" altLang="zh-CN"/>
              <a:t>——</a:t>
            </a:r>
            <a:r>
              <a:rPr lang="zh-CN" altLang="en-US"/>
              <a:t>安全并不是都靠低波品种实现、收益并不是都靠高波品种</a:t>
            </a:r>
            <a:r>
              <a:rPr lang="zh-CN" altLang="en-US"/>
              <a:t>实现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WPS 演示</Application>
  <PresentationFormat>宽屏</PresentationFormat>
  <Paragraphs>60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675</cp:revision>
  <dcterms:created xsi:type="dcterms:W3CDTF">2019-06-19T02:08:00Z</dcterms:created>
  <dcterms:modified xsi:type="dcterms:W3CDTF">2026-02-05T12:03:21Z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9AC438C9EE164DB4AE4DDEBD48065CD3_13</vt:lpwstr>
  </property>
</Properties>
</file>