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2" r:id="rId3"/>
    <p:sldId id="259" r:id="rId4"/>
    <p:sldId id="315" r:id="rId5"/>
    <p:sldId id="318" r:id="rId6"/>
    <p:sldId id="385" r:id="rId7"/>
    <p:sldId id="384" r:id="rId8"/>
    <p:sldId id="401" r:id="rId9"/>
    <p:sldId id="317" r:id="rId10"/>
    <p:sldId id="332" r:id="rId11"/>
    <p:sldId id="333" r:id="rId12"/>
    <p:sldId id="362" r:id="rId13"/>
    <p:sldId id="355" r:id="rId14"/>
    <p:sldId id="370" r:id="rId15"/>
    <p:sldId id="371" r:id="rId16"/>
    <p:sldId id="319" r:id="rId17"/>
    <p:sldId id="378" r:id="rId18"/>
    <p:sldId id="326" r:id="rId19"/>
    <p:sldId id="325" r:id="rId20"/>
    <p:sldId id="329" r:id="rId21"/>
    <p:sldId id="324" r:id="rId22"/>
    <p:sldId id="416" r:id="rId23"/>
    <p:sldId id="330" r:id="rId24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5AD"/>
    <a:srgbClr val="FFF9CA"/>
    <a:srgbClr val="FFF4A1"/>
    <a:srgbClr val="F5F7F9"/>
    <a:srgbClr val="FFF6CD"/>
    <a:srgbClr val="FFFDF5"/>
    <a:srgbClr val="FFDFDF"/>
    <a:srgbClr val="D16664"/>
    <a:srgbClr val="FFF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58" y="108"/>
      </p:cViewPr>
      <p:guideLst>
        <p:guide orient="horz" pos="2160"/>
        <p:guide pos="38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95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0C36-91B6-442C-88B9-058D3D525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1880-C07F-4CEF-AB63-918E57C6B9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5868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717550" y="6508115"/>
            <a:ext cx="10148570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经传多赢投资顾问：葛志力</a:t>
            </a:r>
            <a:r>
              <a:rPr lang="en-US" altLang="zh-CN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A1120619040001</a:t>
            </a:r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观点基于软件数据和理论模型分析，仅供参考，不构成投资建议。市场有风险，投资需谨慎</a:t>
            </a:r>
            <a:endParaRPr lang="zh-CN" altLang="en-US" sz="1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635" y="6438265"/>
            <a:ext cx="12192000" cy="419735"/>
          </a:xfrm>
        </p:spPr>
        <p:txBody>
          <a:bodyPr/>
          <a:lstStyle>
            <a:lvl1pPr>
              <a:defRPr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r>
              <a:rPr lang="zh-CN" altLang="en-US"/>
              <a:t>经传多赢投资顾问：葛志力</a:t>
            </a:r>
            <a:r>
              <a:rPr lang="en-US" altLang="zh-CN"/>
              <a:t>A1120619040001</a:t>
            </a:r>
            <a:r>
              <a:rPr lang="zh-CN" altLang="en-US"/>
              <a:t>观点基于软件数据和理论模型分析，仅供参考，不构成投资建议。市场有风险，投资需谨慎</a:t>
            </a:r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67995" y="6605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image" Target="../media/image25.png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90.xml"/><Relationship Id="rId2" Type="http://schemas.openxmlformats.org/officeDocument/2006/relationships/image" Target="../media/image26.png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32.png"/><Relationship Id="rId3" Type="http://schemas.openxmlformats.org/officeDocument/2006/relationships/tags" Target="../tags/tag92.xml"/><Relationship Id="rId2" Type="http://schemas.openxmlformats.org/officeDocument/2006/relationships/image" Target="../media/image1.png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06085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0140" y="1726565"/>
            <a:ext cx="9447530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普涨之后关注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趋势资金延续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7881620" y="3982720"/>
            <a:ext cx="2361313" cy="381327"/>
            <a:chOff x="10918" y="5734"/>
            <a:chExt cx="4151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615" y="5745"/>
              <a:ext cx="2454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2024.4.18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9370" y="157480"/>
            <a:ext cx="524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案例教学：从成功走向成功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神奇色阶四阶全红量价趋势向好、年线位置已经突破、流动资金持续翻红、主力动向持续性流入、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日线上涨通道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761365"/>
            <a:ext cx="10917555" cy="5230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2560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日线上方关注回踩支撑流动资金持续翻红，主力状态向上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5" y="788035"/>
            <a:ext cx="11222990" cy="5142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2560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天翻红，主力控盘不断增加，沿着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日线走出慢涨通道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904240"/>
            <a:ext cx="9738360" cy="5026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--</a:t>
            </a:r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来自真实的实盘课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天翻红，熊线上移，主力动向持续流入，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769620"/>
            <a:ext cx="11657965" cy="51606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--</a:t>
            </a:r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来自真实的实盘课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914400"/>
            <a:ext cx="10955655" cy="48444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神奇色阶的用法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824865"/>
            <a:ext cx="11318240" cy="5360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703580"/>
            <a:ext cx="6581775" cy="137858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0278110" y="3194050"/>
            <a:ext cx="1157605" cy="46926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短期趋势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278745" y="4035425"/>
            <a:ext cx="1156335" cy="367030"/>
          </a:xfrm>
          <a:prstGeom prst="wedgeRound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中期趋势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0279380" y="4685665"/>
            <a:ext cx="1156335" cy="367030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长期趋势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0279380" y="5335905"/>
            <a:ext cx="1156335" cy="367030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量能状态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实盘案例核心要素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840105"/>
            <a:ext cx="4837430" cy="4932045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8557759" y="4052751"/>
            <a:ext cx="879417" cy="281517"/>
          </a:xfrm>
          <a:custGeom>
            <a:avLst/>
            <a:gdLst>
              <a:gd name="connsiteX0" fmla="*/ 0 w 2043"/>
              <a:gd name="connsiteY0" fmla="*/ 654 h 654"/>
              <a:gd name="connsiteX1" fmla="*/ 655 w 2043"/>
              <a:gd name="connsiteY1" fmla="*/ 0 h 654"/>
              <a:gd name="connsiteX2" fmla="*/ 2043 w 2043"/>
              <a:gd name="connsiteY2" fmla="*/ 2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" h="654">
                <a:moveTo>
                  <a:pt x="0" y="654"/>
                </a:moveTo>
                <a:lnTo>
                  <a:pt x="655" y="0"/>
                </a:lnTo>
                <a:lnTo>
                  <a:pt x="2043" y="2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8139789" y="3377799"/>
            <a:ext cx="1298678" cy="281517"/>
          </a:xfrm>
          <a:custGeom>
            <a:avLst/>
            <a:gdLst>
              <a:gd name="connsiteX0" fmla="*/ 0 w 3017"/>
              <a:gd name="connsiteY0" fmla="*/ 654 h 654"/>
              <a:gd name="connsiteX1" fmla="*/ 655 w 3017"/>
              <a:gd name="connsiteY1" fmla="*/ 0 h 654"/>
              <a:gd name="connsiteX2" fmla="*/ 3017 w 3017"/>
              <a:gd name="connsiteY2" fmla="*/ 10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" h="654">
                <a:moveTo>
                  <a:pt x="0" y="654"/>
                </a:moveTo>
                <a:lnTo>
                  <a:pt x="655" y="0"/>
                </a:lnTo>
                <a:lnTo>
                  <a:pt x="3017" y="10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>
            <a:off x="7738606" y="2716623"/>
            <a:ext cx="1701153" cy="281517"/>
          </a:xfrm>
          <a:custGeom>
            <a:avLst/>
            <a:gdLst>
              <a:gd name="connsiteX0" fmla="*/ 0 w 3952"/>
              <a:gd name="connsiteY0" fmla="*/ 654 h 654"/>
              <a:gd name="connsiteX1" fmla="*/ 655 w 3952"/>
              <a:gd name="connsiteY1" fmla="*/ 0 h 654"/>
              <a:gd name="connsiteX2" fmla="*/ 3952 w 3952"/>
              <a:gd name="connsiteY2" fmla="*/ 4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" h="654">
                <a:moveTo>
                  <a:pt x="0" y="654"/>
                </a:moveTo>
                <a:lnTo>
                  <a:pt x="655" y="0"/>
                </a:lnTo>
                <a:lnTo>
                  <a:pt x="3952" y="4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9437607" y="264344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0" name="椭圆 49"/>
          <p:cNvSpPr/>
          <p:nvPr>
            <p:custDataLst>
              <p:tags r:id="rId7"/>
            </p:custDataLst>
          </p:nvPr>
        </p:nvSpPr>
        <p:spPr>
          <a:xfrm>
            <a:off x="9486248" y="269208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9437607" y="330806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椭圆 53"/>
          <p:cNvSpPr/>
          <p:nvPr>
            <p:custDataLst>
              <p:tags r:id="rId9"/>
            </p:custDataLst>
          </p:nvPr>
        </p:nvSpPr>
        <p:spPr>
          <a:xfrm>
            <a:off x="9486248" y="335670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7" name="椭圆 56"/>
          <p:cNvSpPr/>
          <p:nvPr>
            <p:custDataLst>
              <p:tags r:id="rId10"/>
            </p:custDataLst>
          </p:nvPr>
        </p:nvSpPr>
        <p:spPr>
          <a:xfrm>
            <a:off x="9437607" y="3979573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8" name="椭圆 57"/>
          <p:cNvSpPr/>
          <p:nvPr>
            <p:custDataLst>
              <p:tags r:id="rId11"/>
            </p:custDataLst>
          </p:nvPr>
        </p:nvSpPr>
        <p:spPr>
          <a:xfrm>
            <a:off x="9486248" y="4028215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12"/>
            </p:custDataLst>
          </p:nvPr>
        </p:nvSpPr>
        <p:spPr>
          <a:xfrm>
            <a:off x="5696535" y="4146159"/>
            <a:ext cx="3009731" cy="425288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6992" h="988">
                <a:moveTo>
                  <a:pt x="608" y="0"/>
                </a:moveTo>
                <a:lnTo>
                  <a:pt x="6384" y="0"/>
                </a:lnTo>
                <a:lnTo>
                  <a:pt x="6992" y="988"/>
                </a:lnTo>
                <a:lnTo>
                  <a:pt x="0" y="988"/>
                </a:lnTo>
                <a:lnTo>
                  <a:pt x="608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趋势是根基</a:t>
            </a:r>
            <a:endParaRPr lang="zh-CN" altLang="en-US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>
          <a:xfrm>
            <a:off x="6900083" y="2132067"/>
            <a:ext cx="617701" cy="502339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09" h="983">
                <a:moveTo>
                  <a:pt x="605" y="0"/>
                </a:moveTo>
                <a:lnTo>
                  <a:pt x="1209" y="983"/>
                </a:lnTo>
                <a:lnTo>
                  <a:pt x="0" y="983"/>
                </a:lnTo>
                <a:lnTo>
                  <a:pt x="60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dk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>
          <a:xfrm>
            <a:off x="6530754" y="2804866"/>
            <a:ext cx="1340863" cy="41194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3115" h="957">
                <a:moveTo>
                  <a:pt x="589" y="0"/>
                </a:moveTo>
                <a:lnTo>
                  <a:pt x="2526" y="0"/>
                </a:lnTo>
                <a:lnTo>
                  <a:pt x="3115" y="957"/>
                </a:lnTo>
                <a:lnTo>
                  <a:pt x="0" y="957"/>
                </a:lnTo>
                <a:lnTo>
                  <a:pt x="589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  <a:sym typeface="+mn-ea"/>
              </a:rPr>
              <a:t>强势看资金</a:t>
            </a:r>
            <a:endParaRPr lang="zh-CN" altLang="en-US" b="1" dirty="0">
              <a:solidFill>
                <a:schemeClr val="accent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9" name="任意多边形 38"/>
          <p:cNvSpPr/>
          <p:nvPr>
            <p:custDataLst>
              <p:tags r:id="rId15"/>
            </p:custDataLst>
          </p:nvPr>
        </p:nvSpPr>
        <p:spPr>
          <a:xfrm>
            <a:off x="6114935" y="3469916"/>
            <a:ext cx="2172930" cy="42141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5048" h="979">
                <a:moveTo>
                  <a:pt x="602" y="0"/>
                </a:moveTo>
                <a:lnTo>
                  <a:pt x="4446" y="0"/>
                </a:lnTo>
                <a:lnTo>
                  <a:pt x="5048" y="979"/>
                </a:lnTo>
                <a:lnTo>
                  <a:pt x="0" y="979"/>
                </a:lnTo>
                <a:lnTo>
                  <a:pt x="602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突破要关注</a:t>
            </a:r>
            <a:endParaRPr lang="zh-CN" altLang="en-US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平行四边形 39"/>
          <p:cNvSpPr/>
          <p:nvPr>
            <p:custDataLst>
              <p:tags r:id="rId16"/>
            </p:custDataLst>
          </p:nvPr>
        </p:nvSpPr>
        <p:spPr>
          <a:xfrm>
            <a:off x="6785152" y="2634406"/>
            <a:ext cx="733062" cy="170460"/>
          </a:xfrm>
          <a:prstGeom prst="parallelogram">
            <a:avLst>
              <a:gd name="adj" fmla="val 16565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平行四边形 40"/>
          <p:cNvSpPr/>
          <p:nvPr>
            <p:custDataLst>
              <p:tags r:id="rId17"/>
            </p:custDataLst>
          </p:nvPr>
        </p:nvSpPr>
        <p:spPr>
          <a:xfrm>
            <a:off x="6374499" y="3215088"/>
            <a:ext cx="1497118" cy="254829"/>
          </a:xfrm>
          <a:prstGeom prst="parallelogram">
            <a:avLst>
              <a:gd name="adj" fmla="val 18006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3" name="平行四边形 42"/>
          <p:cNvSpPr/>
          <p:nvPr>
            <p:custDataLst>
              <p:tags r:id="rId18"/>
            </p:custDataLst>
          </p:nvPr>
        </p:nvSpPr>
        <p:spPr>
          <a:xfrm>
            <a:off x="5958250" y="3891330"/>
            <a:ext cx="2329184" cy="254829"/>
          </a:xfrm>
          <a:prstGeom prst="parallelogram">
            <a:avLst>
              <a:gd name="adj" fmla="val 24104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3" name="任意多边形: 形状 39"/>
          <p:cNvSpPr/>
          <p:nvPr>
            <p:custDataLst>
              <p:tags r:id="rId19"/>
            </p:custDataLst>
          </p:nvPr>
        </p:nvSpPr>
        <p:spPr>
          <a:xfrm>
            <a:off x="9686409" y="2546594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0"/>
            </p:custDataLst>
          </p:nvPr>
        </p:nvSpPr>
        <p:spPr>
          <a:xfrm>
            <a:off x="10162921" y="2424345"/>
            <a:ext cx="1743337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+mn-ea"/>
              </a:rPr>
              <a:t>跟踪第三步：资金要强势</a:t>
            </a:r>
            <a:endParaRPr lang="zh-CN" altLang="en-US" sz="1200" b="1" dirty="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66" name="任意多边形: 形状 39"/>
          <p:cNvSpPr/>
          <p:nvPr>
            <p:custDataLst>
              <p:tags r:id="rId21"/>
            </p:custDataLst>
          </p:nvPr>
        </p:nvSpPr>
        <p:spPr>
          <a:xfrm>
            <a:off x="9686409" y="3218532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10162921" y="3096283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C000"/>
                </a:solidFill>
                <a:latin typeface="+mn-ea"/>
                <a:cs typeface="+mn-ea"/>
              </a:rPr>
              <a:t>操作第二步：突破有资金</a:t>
            </a:r>
            <a:endParaRPr lang="zh-CN" altLang="en-US" sz="1200" b="1">
              <a:solidFill>
                <a:srgbClr val="FFC000"/>
              </a:solidFill>
              <a:latin typeface="+mn-ea"/>
              <a:cs typeface="+mn-ea"/>
            </a:endParaRPr>
          </a:p>
        </p:txBody>
      </p:sp>
      <p:sp>
        <p:nvSpPr>
          <p:cNvPr id="68" name="任意多边形: 形状 39"/>
          <p:cNvSpPr/>
          <p:nvPr>
            <p:custDataLst>
              <p:tags r:id="rId23"/>
            </p:custDataLst>
          </p:nvPr>
        </p:nvSpPr>
        <p:spPr>
          <a:xfrm>
            <a:off x="9686409" y="3884443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4"/>
            </p:custDataLst>
          </p:nvPr>
        </p:nvSpPr>
        <p:spPr>
          <a:xfrm>
            <a:off x="10162921" y="3768221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0000"/>
                </a:solidFill>
                <a:latin typeface="+mn-ea"/>
                <a:cs typeface="+mn-ea"/>
              </a:rPr>
              <a:t>选股第一步：趋势要牢固</a:t>
            </a:r>
            <a:endParaRPr lang="zh-CN" altLang="en-US" sz="12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图形 3" descr="343439383331313b343532303032383bbfcdbba7b9dcc0ed"/>
          <p:cNvSpPr/>
          <p:nvPr>
            <p:custDataLst>
              <p:tags r:id="rId25"/>
            </p:custDataLst>
          </p:nvPr>
        </p:nvSpPr>
        <p:spPr>
          <a:xfrm>
            <a:off x="9765612" y="2640002"/>
            <a:ext cx="153742" cy="153006"/>
          </a:xfrm>
          <a:custGeom>
            <a:avLst/>
            <a:gdLst>
              <a:gd name="connsiteX0" fmla="*/ 171604 w 226799"/>
              <a:gd name="connsiteY0" fmla="*/ 176720 h 225712"/>
              <a:gd name="connsiteX1" fmla="*/ 123518 w 226799"/>
              <a:gd name="connsiteY1" fmla="*/ 139423 h 225712"/>
              <a:gd name="connsiteX2" fmla="*/ 120670 w 226799"/>
              <a:gd name="connsiteY2" fmla="*/ 131590 h 225712"/>
              <a:gd name="connsiteX3" fmla="*/ 120670 w 226799"/>
              <a:gd name="connsiteY3" fmla="*/ 131473 h 225712"/>
              <a:gd name="connsiteX4" fmla="*/ 121011 w 226799"/>
              <a:gd name="connsiteY4" fmla="*/ 130772 h 225712"/>
              <a:gd name="connsiteX5" fmla="*/ 139015 w 226799"/>
              <a:gd name="connsiteY5" fmla="*/ 80847 h 225712"/>
              <a:gd name="connsiteX6" fmla="*/ 120213 w 226799"/>
              <a:gd name="connsiteY6" fmla="*/ 27532 h 225712"/>
              <a:gd name="connsiteX7" fmla="*/ 119188 w 226799"/>
              <a:gd name="connsiteY7" fmla="*/ 20868 h 225712"/>
              <a:gd name="connsiteX8" fmla="*/ 150410 w 226799"/>
              <a:gd name="connsiteY8" fmla="*/ 173 h 225712"/>
              <a:gd name="connsiteX9" fmla="*/ 191431 w 226799"/>
              <a:gd name="connsiteY9" fmla="*/ 36418 h 225712"/>
              <a:gd name="connsiteX10" fmla="*/ 177757 w 226799"/>
              <a:gd name="connsiteY10" fmla="*/ 90201 h 225712"/>
              <a:gd name="connsiteX11" fmla="*/ 173199 w 226799"/>
              <a:gd name="connsiteY11" fmla="*/ 96047 h 225712"/>
              <a:gd name="connsiteX12" fmla="*/ 172743 w 226799"/>
              <a:gd name="connsiteY12" fmla="*/ 105050 h 225712"/>
              <a:gd name="connsiteX13" fmla="*/ 174453 w 226799"/>
              <a:gd name="connsiteY13" fmla="*/ 107972 h 225712"/>
              <a:gd name="connsiteX14" fmla="*/ 188126 w 226799"/>
              <a:gd name="connsiteY14" fmla="*/ 114871 h 225712"/>
              <a:gd name="connsiteX15" fmla="*/ 202939 w 226799"/>
              <a:gd name="connsiteY15" fmla="*/ 121886 h 225712"/>
              <a:gd name="connsiteX16" fmla="*/ 225728 w 226799"/>
              <a:gd name="connsiteY16" fmla="*/ 142931 h 225712"/>
              <a:gd name="connsiteX17" fmla="*/ 223449 w 226799"/>
              <a:gd name="connsiteY17" fmla="*/ 165145 h 225712"/>
              <a:gd name="connsiteX18" fmla="*/ 177187 w 226799"/>
              <a:gd name="connsiteY18" fmla="*/ 179877 h 225712"/>
              <a:gd name="connsiteX19" fmla="*/ 171604 w 226799"/>
              <a:gd name="connsiteY19" fmla="*/ 176720 h 225712"/>
              <a:gd name="connsiteX20" fmla="*/ 114 w 226799"/>
              <a:gd name="connsiteY20" fmla="*/ 200104 h 225712"/>
              <a:gd name="connsiteX21" fmla="*/ 114 w 226799"/>
              <a:gd name="connsiteY21" fmla="*/ 191920 h 225712"/>
              <a:gd name="connsiteX22" fmla="*/ 2393 w 226799"/>
              <a:gd name="connsiteY22" fmla="*/ 184905 h 225712"/>
              <a:gd name="connsiteX23" fmla="*/ 23701 w 226799"/>
              <a:gd name="connsiteY23" fmla="*/ 164093 h 225712"/>
              <a:gd name="connsiteX24" fmla="*/ 24385 w 226799"/>
              <a:gd name="connsiteY24" fmla="*/ 163625 h 225712"/>
              <a:gd name="connsiteX25" fmla="*/ 45693 w 226799"/>
              <a:gd name="connsiteY25" fmla="*/ 153337 h 225712"/>
              <a:gd name="connsiteX26" fmla="*/ 52529 w 226799"/>
              <a:gd name="connsiteY26" fmla="*/ 150414 h 225712"/>
              <a:gd name="connsiteX27" fmla="*/ 54467 w 226799"/>
              <a:gd name="connsiteY27" fmla="*/ 148894 h 225712"/>
              <a:gd name="connsiteX28" fmla="*/ 58113 w 226799"/>
              <a:gd name="connsiteY28" fmla="*/ 129953 h 225712"/>
              <a:gd name="connsiteX29" fmla="*/ 53669 w 226799"/>
              <a:gd name="connsiteY29" fmla="*/ 124224 h 225712"/>
              <a:gd name="connsiteX30" fmla="*/ 53441 w 226799"/>
              <a:gd name="connsiteY30" fmla="*/ 123991 h 225712"/>
              <a:gd name="connsiteX31" fmla="*/ 36463 w 226799"/>
              <a:gd name="connsiteY31" fmla="*/ 69155 h 225712"/>
              <a:gd name="connsiteX32" fmla="*/ 78623 w 226799"/>
              <a:gd name="connsiteY32" fmla="*/ 29403 h 225712"/>
              <a:gd name="connsiteX33" fmla="*/ 121923 w 226799"/>
              <a:gd name="connsiteY33" fmla="*/ 68922 h 225712"/>
              <a:gd name="connsiteX34" fmla="*/ 122037 w 226799"/>
              <a:gd name="connsiteY34" fmla="*/ 69506 h 225712"/>
              <a:gd name="connsiteX35" fmla="*/ 116340 w 226799"/>
              <a:gd name="connsiteY35" fmla="*/ 104348 h 225712"/>
              <a:gd name="connsiteX36" fmla="*/ 105173 w 226799"/>
              <a:gd name="connsiteY36" fmla="*/ 123873 h 225712"/>
              <a:gd name="connsiteX37" fmla="*/ 104717 w 226799"/>
              <a:gd name="connsiteY37" fmla="*/ 124575 h 225712"/>
              <a:gd name="connsiteX38" fmla="*/ 100615 w 226799"/>
              <a:gd name="connsiteY38" fmla="*/ 129485 h 225712"/>
              <a:gd name="connsiteX39" fmla="*/ 100159 w 226799"/>
              <a:gd name="connsiteY39" fmla="*/ 130655 h 225712"/>
              <a:gd name="connsiteX40" fmla="*/ 102666 w 226799"/>
              <a:gd name="connsiteY40" fmla="*/ 149946 h 225712"/>
              <a:gd name="connsiteX41" fmla="*/ 111554 w 226799"/>
              <a:gd name="connsiteY41" fmla="*/ 153337 h 225712"/>
              <a:gd name="connsiteX42" fmla="*/ 112123 w 226799"/>
              <a:gd name="connsiteY42" fmla="*/ 153570 h 225712"/>
              <a:gd name="connsiteX43" fmla="*/ 149270 w 226799"/>
              <a:gd name="connsiteY43" fmla="*/ 175552 h 225712"/>
              <a:gd name="connsiteX44" fmla="*/ 149612 w 226799"/>
              <a:gd name="connsiteY44" fmla="*/ 175785 h 225712"/>
              <a:gd name="connsiteX45" fmla="*/ 158044 w 226799"/>
              <a:gd name="connsiteY45" fmla="*/ 188529 h 225712"/>
              <a:gd name="connsiteX46" fmla="*/ 158500 w 226799"/>
              <a:gd name="connsiteY46" fmla="*/ 192504 h 225712"/>
              <a:gd name="connsiteX47" fmla="*/ 158500 w 226799"/>
              <a:gd name="connsiteY47" fmla="*/ 201624 h 225712"/>
              <a:gd name="connsiteX48" fmla="*/ 158272 w 226799"/>
              <a:gd name="connsiteY48" fmla="*/ 203261 h 225712"/>
              <a:gd name="connsiteX49" fmla="*/ 124316 w 226799"/>
              <a:gd name="connsiteY49" fmla="*/ 222319 h 225712"/>
              <a:gd name="connsiteX50" fmla="*/ 37716 w 226799"/>
              <a:gd name="connsiteY50" fmla="*/ 222319 h 225712"/>
              <a:gd name="connsiteX51" fmla="*/ 4672 w 226799"/>
              <a:gd name="connsiteY51" fmla="*/ 208288 h 225712"/>
              <a:gd name="connsiteX52" fmla="*/ 114 w 226799"/>
              <a:gd name="connsiteY52" fmla="*/ 200104 h 2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6799" h="225712">
                <a:moveTo>
                  <a:pt x="171604" y="176720"/>
                </a:moveTo>
                <a:cubicBezTo>
                  <a:pt x="161804" y="157663"/>
                  <a:pt x="143801" y="147725"/>
                  <a:pt x="123518" y="139423"/>
                </a:cubicBezTo>
                <a:cubicBezTo>
                  <a:pt x="120441" y="138138"/>
                  <a:pt x="119188" y="134513"/>
                  <a:pt x="120670" y="131590"/>
                </a:cubicBezTo>
                <a:lnTo>
                  <a:pt x="120670" y="131473"/>
                </a:lnTo>
                <a:lnTo>
                  <a:pt x="121011" y="130772"/>
                </a:lnTo>
                <a:cubicBezTo>
                  <a:pt x="130013" y="117910"/>
                  <a:pt x="137875" y="101659"/>
                  <a:pt x="139015" y="80847"/>
                </a:cubicBezTo>
                <a:cubicBezTo>
                  <a:pt x="141180" y="56996"/>
                  <a:pt x="132406" y="40160"/>
                  <a:pt x="120213" y="27532"/>
                </a:cubicBezTo>
                <a:cubicBezTo>
                  <a:pt x="118504" y="25779"/>
                  <a:pt x="118049" y="23090"/>
                  <a:pt x="119188" y="20868"/>
                </a:cubicBezTo>
                <a:cubicBezTo>
                  <a:pt x="124999" y="9878"/>
                  <a:pt x="134001" y="1226"/>
                  <a:pt x="150410" y="173"/>
                </a:cubicBezTo>
                <a:cubicBezTo>
                  <a:pt x="175478" y="-996"/>
                  <a:pt x="189152" y="15373"/>
                  <a:pt x="191431" y="36418"/>
                </a:cubicBezTo>
                <a:cubicBezTo>
                  <a:pt x="194849" y="59802"/>
                  <a:pt x="186873" y="78509"/>
                  <a:pt x="177757" y="90201"/>
                </a:cubicBezTo>
                <a:cubicBezTo>
                  <a:pt x="176617" y="92540"/>
                  <a:pt x="174338" y="93708"/>
                  <a:pt x="173199" y="96047"/>
                </a:cubicBezTo>
                <a:cubicBezTo>
                  <a:pt x="172287" y="97917"/>
                  <a:pt x="172059" y="102243"/>
                  <a:pt x="172743" y="105050"/>
                </a:cubicBezTo>
                <a:cubicBezTo>
                  <a:pt x="172971" y="106219"/>
                  <a:pt x="173540" y="107154"/>
                  <a:pt x="174453" y="107972"/>
                </a:cubicBezTo>
                <a:cubicBezTo>
                  <a:pt x="177643" y="110779"/>
                  <a:pt x="184137" y="112766"/>
                  <a:pt x="188126" y="114871"/>
                </a:cubicBezTo>
                <a:cubicBezTo>
                  <a:pt x="193823" y="117209"/>
                  <a:pt x="198381" y="119547"/>
                  <a:pt x="202939" y="121886"/>
                </a:cubicBezTo>
                <a:cubicBezTo>
                  <a:pt x="212055" y="126563"/>
                  <a:pt x="222310" y="133577"/>
                  <a:pt x="225728" y="142931"/>
                </a:cubicBezTo>
                <a:cubicBezTo>
                  <a:pt x="228007" y="148777"/>
                  <a:pt x="226868" y="160469"/>
                  <a:pt x="223449" y="165145"/>
                </a:cubicBezTo>
                <a:cubicBezTo>
                  <a:pt x="216043" y="176019"/>
                  <a:pt x="194734" y="177773"/>
                  <a:pt x="177187" y="179877"/>
                </a:cubicBezTo>
                <a:cubicBezTo>
                  <a:pt x="174908" y="179994"/>
                  <a:pt x="172743" y="178825"/>
                  <a:pt x="171604" y="176720"/>
                </a:cubicBezTo>
                <a:moveTo>
                  <a:pt x="114" y="200104"/>
                </a:moveTo>
                <a:lnTo>
                  <a:pt x="114" y="191920"/>
                </a:lnTo>
                <a:cubicBezTo>
                  <a:pt x="114" y="189582"/>
                  <a:pt x="1253" y="187243"/>
                  <a:pt x="2393" y="184905"/>
                </a:cubicBezTo>
                <a:cubicBezTo>
                  <a:pt x="6837" y="175668"/>
                  <a:pt x="15839" y="169823"/>
                  <a:pt x="23701" y="164093"/>
                </a:cubicBezTo>
                <a:cubicBezTo>
                  <a:pt x="23929" y="163977"/>
                  <a:pt x="24157" y="163743"/>
                  <a:pt x="24385" y="163625"/>
                </a:cubicBezTo>
                <a:cubicBezTo>
                  <a:pt x="31108" y="160235"/>
                  <a:pt x="37830" y="156727"/>
                  <a:pt x="45693" y="153337"/>
                </a:cubicBezTo>
                <a:cubicBezTo>
                  <a:pt x="47630" y="152402"/>
                  <a:pt x="50364" y="151350"/>
                  <a:pt x="52529" y="150414"/>
                </a:cubicBezTo>
                <a:cubicBezTo>
                  <a:pt x="53327" y="150063"/>
                  <a:pt x="54011" y="149595"/>
                  <a:pt x="54467" y="148894"/>
                </a:cubicBezTo>
                <a:cubicBezTo>
                  <a:pt x="57771" y="144802"/>
                  <a:pt x="61303" y="136384"/>
                  <a:pt x="58113" y="129953"/>
                </a:cubicBezTo>
                <a:cubicBezTo>
                  <a:pt x="56973" y="127615"/>
                  <a:pt x="55834" y="126446"/>
                  <a:pt x="53669" y="124224"/>
                </a:cubicBezTo>
                <a:lnTo>
                  <a:pt x="53441" y="123991"/>
                </a:lnTo>
                <a:cubicBezTo>
                  <a:pt x="43186" y="112298"/>
                  <a:pt x="34184" y="92422"/>
                  <a:pt x="36463" y="69155"/>
                </a:cubicBezTo>
                <a:cubicBezTo>
                  <a:pt x="38742" y="45772"/>
                  <a:pt x="53555" y="29403"/>
                  <a:pt x="78623" y="29403"/>
                </a:cubicBezTo>
                <a:cubicBezTo>
                  <a:pt x="103577" y="29403"/>
                  <a:pt x="118391" y="45655"/>
                  <a:pt x="121923" y="68922"/>
                </a:cubicBezTo>
                <a:cubicBezTo>
                  <a:pt x="121923" y="69155"/>
                  <a:pt x="121923" y="69272"/>
                  <a:pt x="122037" y="69506"/>
                </a:cubicBezTo>
                <a:cubicBezTo>
                  <a:pt x="123062" y="83420"/>
                  <a:pt x="119758" y="96164"/>
                  <a:pt x="116340" y="104348"/>
                </a:cubicBezTo>
                <a:cubicBezTo>
                  <a:pt x="113035" y="112416"/>
                  <a:pt x="109616" y="118145"/>
                  <a:pt x="105173" y="123873"/>
                </a:cubicBezTo>
                <a:cubicBezTo>
                  <a:pt x="104945" y="124107"/>
                  <a:pt x="104831" y="124341"/>
                  <a:pt x="104717" y="124575"/>
                </a:cubicBezTo>
                <a:cubicBezTo>
                  <a:pt x="103577" y="126446"/>
                  <a:pt x="101754" y="127615"/>
                  <a:pt x="100615" y="129485"/>
                </a:cubicBezTo>
                <a:cubicBezTo>
                  <a:pt x="100387" y="129837"/>
                  <a:pt x="100273" y="130187"/>
                  <a:pt x="100159" y="130655"/>
                </a:cubicBezTo>
                <a:cubicBezTo>
                  <a:pt x="98222" y="137553"/>
                  <a:pt x="100387" y="146556"/>
                  <a:pt x="102666" y="149946"/>
                </a:cubicBezTo>
                <a:cubicBezTo>
                  <a:pt x="103805" y="152168"/>
                  <a:pt x="108135" y="152285"/>
                  <a:pt x="111554" y="153337"/>
                </a:cubicBezTo>
                <a:cubicBezTo>
                  <a:pt x="111782" y="153454"/>
                  <a:pt x="111895" y="153454"/>
                  <a:pt x="112123" y="153570"/>
                </a:cubicBezTo>
                <a:cubicBezTo>
                  <a:pt x="125683" y="159416"/>
                  <a:pt x="139129" y="166315"/>
                  <a:pt x="149270" y="175552"/>
                </a:cubicBezTo>
                <a:cubicBezTo>
                  <a:pt x="149384" y="175668"/>
                  <a:pt x="149498" y="175785"/>
                  <a:pt x="149612" y="175785"/>
                </a:cubicBezTo>
                <a:cubicBezTo>
                  <a:pt x="152574" y="178825"/>
                  <a:pt x="156449" y="182918"/>
                  <a:pt x="158044" y="188529"/>
                </a:cubicBezTo>
                <a:cubicBezTo>
                  <a:pt x="158386" y="189815"/>
                  <a:pt x="158500" y="191219"/>
                  <a:pt x="158500" y="192504"/>
                </a:cubicBezTo>
                <a:lnTo>
                  <a:pt x="158500" y="201624"/>
                </a:lnTo>
                <a:cubicBezTo>
                  <a:pt x="158500" y="202209"/>
                  <a:pt x="158386" y="202794"/>
                  <a:pt x="158272" y="203261"/>
                </a:cubicBezTo>
                <a:cubicBezTo>
                  <a:pt x="154398" y="215421"/>
                  <a:pt x="138787" y="218928"/>
                  <a:pt x="124316" y="222319"/>
                </a:cubicBezTo>
                <a:cubicBezTo>
                  <a:pt x="99247" y="226996"/>
                  <a:pt x="63924" y="226996"/>
                  <a:pt x="37716" y="222319"/>
                </a:cubicBezTo>
                <a:cubicBezTo>
                  <a:pt x="25182" y="219980"/>
                  <a:pt x="11509" y="216473"/>
                  <a:pt x="4672" y="208288"/>
                </a:cubicBezTo>
                <a:cubicBezTo>
                  <a:pt x="2393" y="207120"/>
                  <a:pt x="1253" y="204781"/>
                  <a:pt x="114" y="200104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78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片 1" descr="343435383036303b343532343134393bcdb7c4d4b7e7b1a9"/>
          <p:cNvSpPr/>
          <p:nvPr>
            <p:custDataLst>
              <p:tags r:id="rId26"/>
            </p:custDataLst>
          </p:nvPr>
        </p:nvSpPr>
        <p:spPr>
          <a:xfrm>
            <a:off x="9766473" y="3309357"/>
            <a:ext cx="142094" cy="165944"/>
          </a:xfrm>
          <a:custGeom>
            <a:avLst/>
            <a:gdLst>
              <a:gd name="connsiteX0" fmla="*/ 116175 w 209615"/>
              <a:gd name="connsiteY0" fmla="*/ 114 h 244799"/>
              <a:gd name="connsiteX1" fmla="*/ 23805 w 209615"/>
              <a:gd name="connsiteY1" fmla="*/ 78818 h 244799"/>
              <a:gd name="connsiteX2" fmla="*/ 1411 w 209615"/>
              <a:gd name="connsiteY2" fmla="*/ 118326 h 244799"/>
              <a:gd name="connsiteX3" fmla="*/ 9978 w 209615"/>
              <a:gd name="connsiteY3" fmla="*/ 133028 h 244799"/>
              <a:gd name="connsiteX4" fmla="*/ 25087 w 209615"/>
              <a:gd name="connsiteY4" fmla="*/ 133028 h 244799"/>
              <a:gd name="connsiteX5" fmla="*/ 25087 w 209615"/>
              <a:gd name="connsiteY5" fmla="*/ 182132 h 244799"/>
              <a:gd name="connsiteX6" fmla="*/ 51540 w 209615"/>
              <a:gd name="connsiteY6" fmla="*/ 202982 h 244799"/>
              <a:gd name="connsiteX7" fmla="*/ 68484 w 209615"/>
              <a:gd name="connsiteY7" fmla="*/ 200641 h 244799"/>
              <a:gd name="connsiteX8" fmla="*/ 68484 w 209615"/>
              <a:gd name="connsiteY8" fmla="*/ 229097 h 244799"/>
              <a:gd name="connsiteX9" fmla="*/ 84302 w 209615"/>
              <a:gd name="connsiteY9" fmla="*/ 244914 h 244799"/>
              <a:gd name="connsiteX10" fmla="*/ 135715 w 209615"/>
              <a:gd name="connsiteY10" fmla="*/ 244914 h 244799"/>
              <a:gd name="connsiteX11" fmla="*/ 151536 w 209615"/>
              <a:gd name="connsiteY11" fmla="*/ 229097 h 244799"/>
              <a:gd name="connsiteX12" fmla="*/ 151536 w 209615"/>
              <a:gd name="connsiteY12" fmla="*/ 180242 h 244799"/>
              <a:gd name="connsiteX13" fmla="*/ 209731 w 209615"/>
              <a:gd name="connsiteY13" fmla="*/ 93645 h 244799"/>
              <a:gd name="connsiteX14" fmla="*/ 116175 w 209615"/>
              <a:gd name="connsiteY14" fmla="*/ 114 h 244799"/>
              <a:gd name="connsiteX15" fmla="*/ 150147 w 209615"/>
              <a:gd name="connsiteY15" fmla="*/ 84389 h 244799"/>
              <a:gd name="connsiteX16" fmla="*/ 99145 w 209615"/>
              <a:gd name="connsiteY16" fmla="*/ 137998 h 244799"/>
              <a:gd name="connsiteX17" fmla="*/ 92366 w 209615"/>
              <a:gd name="connsiteY17" fmla="*/ 134699 h 244799"/>
              <a:gd name="connsiteX18" fmla="*/ 97738 w 209615"/>
              <a:gd name="connsiteY18" fmla="*/ 97994 h 244799"/>
              <a:gd name="connsiteX19" fmla="*/ 74419 w 209615"/>
              <a:gd name="connsiteY19" fmla="*/ 97994 h 244799"/>
              <a:gd name="connsiteX20" fmla="*/ 71552 w 209615"/>
              <a:gd name="connsiteY20" fmla="*/ 91317 h 244799"/>
              <a:gd name="connsiteX21" fmla="*/ 122558 w 209615"/>
              <a:gd name="connsiteY21" fmla="*/ 37708 h 244799"/>
              <a:gd name="connsiteX22" fmla="*/ 129337 w 209615"/>
              <a:gd name="connsiteY22" fmla="*/ 41007 h 244799"/>
              <a:gd name="connsiteX23" fmla="*/ 123966 w 209615"/>
              <a:gd name="connsiteY23" fmla="*/ 77712 h 244799"/>
              <a:gd name="connsiteX24" fmla="*/ 147284 w 209615"/>
              <a:gd name="connsiteY24" fmla="*/ 77712 h 244799"/>
              <a:gd name="connsiteX25" fmla="*/ 150147 w 209615"/>
              <a:gd name="connsiteY25" fmla="*/ 84389 h 2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615" h="244799">
                <a:moveTo>
                  <a:pt x="116175" y="114"/>
                </a:moveTo>
                <a:cubicBezTo>
                  <a:pt x="69555" y="114"/>
                  <a:pt x="30912" y="34209"/>
                  <a:pt x="23805" y="78818"/>
                </a:cubicBezTo>
                <a:lnTo>
                  <a:pt x="1411" y="118326"/>
                </a:lnTo>
                <a:cubicBezTo>
                  <a:pt x="-2310" y="124890"/>
                  <a:pt x="2432" y="133028"/>
                  <a:pt x="9978" y="133028"/>
                </a:cubicBezTo>
                <a:lnTo>
                  <a:pt x="25087" y="133028"/>
                </a:lnTo>
                <a:lnTo>
                  <a:pt x="25087" y="182132"/>
                </a:lnTo>
                <a:cubicBezTo>
                  <a:pt x="25087" y="195999"/>
                  <a:pt x="38054" y="206219"/>
                  <a:pt x="51540" y="202982"/>
                </a:cubicBezTo>
                <a:lnTo>
                  <a:pt x="68484" y="200641"/>
                </a:lnTo>
                <a:lnTo>
                  <a:pt x="68484" y="229097"/>
                </a:lnTo>
                <a:cubicBezTo>
                  <a:pt x="68484" y="237833"/>
                  <a:pt x="75567" y="244914"/>
                  <a:pt x="84302" y="244914"/>
                </a:cubicBezTo>
                <a:lnTo>
                  <a:pt x="135715" y="244914"/>
                </a:lnTo>
                <a:cubicBezTo>
                  <a:pt x="144453" y="244914"/>
                  <a:pt x="151536" y="237833"/>
                  <a:pt x="151536" y="229097"/>
                </a:cubicBezTo>
                <a:lnTo>
                  <a:pt x="151536" y="180242"/>
                </a:lnTo>
                <a:cubicBezTo>
                  <a:pt x="185671" y="166297"/>
                  <a:pt x="209731" y="132785"/>
                  <a:pt x="209731" y="93645"/>
                </a:cubicBezTo>
                <a:cubicBezTo>
                  <a:pt x="209729" y="41986"/>
                  <a:pt x="167842" y="114"/>
                  <a:pt x="116175" y="114"/>
                </a:cubicBezTo>
                <a:moveTo>
                  <a:pt x="150147" y="84389"/>
                </a:moveTo>
                <a:lnTo>
                  <a:pt x="99145" y="137998"/>
                </a:lnTo>
                <a:cubicBezTo>
                  <a:pt x="96487" y="140793"/>
                  <a:pt x="91809" y="138516"/>
                  <a:pt x="92366" y="134699"/>
                </a:cubicBezTo>
                <a:lnTo>
                  <a:pt x="97738" y="97994"/>
                </a:lnTo>
                <a:lnTo>
                  <a:pt x="74419" y="97994"/>
                </a:lnTo>
                <a:cubicBezTo>
                  <a:pt x="70943" y="97994"/>
                  <a:pt x="69159" y="93835"/>
                  <a:pt x="71552" y="91317"/>
                </a:cubicBezTo>
                <a:lnTo>
                  <a:pt x="122558" y="37708"/>
                </a:lnTo>
                <a:cubicBezTo>
                  <a:pt x="125216" y="34913"/>
                  <a:pt x="129894" y="37190"/>
                  <a:pt x="129337" y="41007"/>
                </a:cubicBezTo>
                <a:lnTo>
                  <a:pt x="123966" y="77712"/>
                </a:lnTo>
                <a:lnTo>
                  <a:pt x="147284" y="77712"/>
                </a:lnTo>
                <a:cubicBezTo>
                  <a:pt x="150756" y="77712"/>
                  <a:pt x="152544" y="81871"/>
                  <a:pt x="150147" y="84389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851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7"/>
            </p:custDataLst>
          </p:nvPr>
        </p:nvSpPr>
        <p:spPr>
          <a:xfrm>
            <a:off x="9784552" y="3985600"/>
            <a:ext cx="132055" cy="146354"/>
          </a:xfrm>
          <a:custGeom>
            <a:avLst/>
            <a:gdLst>
              <a:gd name="connsiteX0" fmla="*/ 175331 w 194806"/>
              <a:gd name="connsiteY0" fmla="*/ 125476 h 215900"/>
              <a:gd name="connsiteX1" fmla="*/ 191370 w 194806"/>
              <a:gd name="connsiteY1" fmla="*/ 125476 h 215900"/>
              <a:gd name="connsiteX2" fmla="*/ 191370 w 194806"/>
              <a:gd name="connsiteY2" fmla="*/ 142198 h 215900"/>
              <a:gd name="connsiteX3" fmla="*/ 122632 w 194806"/>
              <a:gd name="connsiteY3" fmla="*/ 213861 h 215900"/>
              <a:gd name="connsiteX4" fmla="*/ 116903 w 194806"/>
              <a:gd name="connsiteY4" fmla="*/ 215056 h 215900"/>
              <a:gd name="connsiteX5" fmla="*/ 107738 w 194806"/>
              <a:gd name="connsiteY5" fmla="*/ 211472 h 215900"/>
              <a:gd name="connsiteX6" fmla="*/ 80242 w 194806"/>
              <a:gd name="connsiteY6" fmla="*/ 181612 h 215900"/>
              <a:gd name="connsiteX7" fmla="*/ 80242 w 194806"/>
              <a:gd name="connsiteY7" fmla="*/ 164891 h 215900"/>
              <a:gd name="connsiteX8" fmla="*/ 96281 w 194806"/>
              <a:gd name="connsiteY8" fmla="*/ 164891 h 215900"/>
              <a:gd name="connsiteX9" fmla="*/ 116903 w 194806"/>
              <a:gd name="connsiteY9" fmla="*/ 186391 h 215900"/>
              <a:gd name="connsiteX10" fmla="*/ 57282 w 194806"/>
              <a:gd name="connsiteY10" fmla="*/ 35832 h 215900"/>
              <a:gd name="connsiteX11" fmla="*/ 45825 w 194806"/>
              <a:gd name="connsiteY11" fmla="*/ 47776 h 215900"/>
              <a:gd name="connsiteX12" fmla="*/ 91651 w 194806"/>
              <a:gd name="connsiteY12" fmla="*/ 95551 h 215900"/>
              <a:gd name="connsiteX13" fmla="*/ 137477 w 194806"/>
              <a:gd name="connsiteY13" fmla="*/ 47776 h 215900"/>
              <a:gd name="connsiteX14" fmla="*/ 126021 w 194806"/>
              <a:gd name="connsiteY14" fmla="*/ 35832 h 215900"/>
              <a:gd name="connsiteX15" fmla="*/ 114563 w 194806"/>
              <a:gd name="connsiteY15" fmla="*/ 47776 h 215900"/>
              <a:gd name="connsiteX16" fmla="*/ 91651 w 194806"/>
              <a:gd name="connsiteY16" fmla="*/ 71664 h 215900"/>
              <a:gd name="connsiteX17" fmla="*/ 68738 w 194806"/>
              <a:gd name="connsiteY17" fmla="*/ 47776 h 215900"/>
              <a:gd name="connsiteX18" fmla="*/ 57282 w 194806"/>
              <a:gd name="connsiteY18" fmla="*/ 35832 h 215900"/>
              <a:gd name="connsiteX19" fmla="*/ 34369 w 194806"/>
              <a:gd name="connsiteY19" fmla="*/ 0 h 215900"/>
              <a:gd name="connsiteX20" fmla="*/ 148933 w 194806"/>
              <a:gd name="connsiteY20" fmla="*/ 0 h 215900"/>
              <a:gd name="connsiteX21" fmla="*/ 183302 w 194806"/>
              <a:gd name="connsiteY21" fmla="*/ 35832 h 215900"/>
              <a:gd name="connsiteX22" fmla="*/ 183648 w 194806"/>
              <a:gd name="connsiteY22" fmla="*/ 107529 h 215900"/>
              <a:gd name="connsiteX23" fmla="*/ 115941 w 194806"/>
              <a:gd name="connsiteY23" fmla="*/ 175170 h 215900"/>
              <a:gd name="connsiteX24" fmla="*/ 98876 w 194806"/>
              <a:gd name="connsiteY24" fmla="*/ 157965 h 215900"/>
              <a:gd name="connsiteX25" fmla="*/ 72843 w 194806"/>
              <a:gd name="connsiteY25" fmla="*/ 157965 h 215900"/>
              <a:gd name="connsiteX26" fmla="*/ 72843 w 194806"/>
              <a:gd name="connsiteY26" fmla="*/ 184149 h 215900"/>
              <a:gd name="connsiteX27" fmla="*/ 100432 w 194806"/>
              <a:gd name="connsiteY27" fmla="*/ 215900 h 215900"/>
              <a:gd name="connsiteX28" fmla="*/ 34369 w 194806"/>
              <a:gd name="connsiteY28" fmla="*/ 214991 h 215900"/>
              <a:gd name="connsiteX29" fmla="*/ 0 w 194806"/>
              <a:gd name="connsiteY29" fmla="*/ 179159 h 215900"/>
              <a:gd name="connsiteX30" fmla="*/ 0 w 194806"/>
              <a:gd name="connsiteY30" fmla="*/ 35832 h 215900"/>
              <a:gd name="connsiteX31" fmla="*/ 34369 w 194806"/>
              <a:gd name="connsiteY3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4806" h="215900">
                <a:moveTo>
                  <a:pt x="175331" y="125476"/>
                </a:moveTo>
                <a:cubicBezTo>
                  <a:pt x="179913" y="120698"/>
                  <a:pt x="186787" y="120698"/>
                  <a:pt x="191370" y="125476"/>
                </a:cubicBezTo>
                <a:cubicBezTo>
                  <a:pt x="195952" y="130254"/>
                  <a:pt x="195952" y="137420"/>
                  <a:pt x="191370" y="142198"/>
                </a:cubicBezTo>
                <a:lnTo>
                  <a:pt x="122632" y="213861"/>
                </a:lnTo>
                <a:lnTo>
                  <a:pt x="116903" y="215056"/>
                </a:lnTo>
                <a:cubicBezTo>
                  <a:pt x="113466" y="215056"/>
                  <a:pt x="110029" y="213861"/>
                  <a:pt x="107738" y="211472"/>
                </a:cubicBezTo>
                <a:lnTo>
                  <a:pt x="80242" y="181612"/>
                </a:lnTo>
                <a:cubicBezTo>
                  <a:pt x="75660" y="176835"/>
                  <a:pt x="75660" y="169669"/>
                  <a:pt x="80242" y="164891"/>
                </a:cubicBezTo>
                <a:cubicBezTo>
                  <a:pt x="84825" y="160113"/>
                  <a:pt x="91699" y="160113"/>
                  <a:pt x="96281" y="164891"/>
                </a:cubicBezTo>
                <a:lnTo>
                  <a:pt x="116903" y="186391"/>
                </a:lnTo>
                <a:close/>
                <a:moveTo>
                  <a:pt x="57282" y="35832"/>
                </a:moveTo>
                <a:cubicBezTo>
                  <a:pt x="50408" y="35832"/>
                  <a:pt x="45825" y="40609"/>
                  <a:pt x="45825" y="47776"/>
                </a:cubicBezTo>
                <a:cubicBezTo>
                  <a:pt x="45825" y="74053"/>
                  <a:pt x="66447" y="95551"/>
                  <a:pt x="91651" y="95551"/>
                </a:cubicBezTo>
                <a:cubicBezTo>
                  <a:pt x="116856" y="95551"/>
                  <a:pt x="137477" y="74053"/>
                  <a:pt x="137477" y="47776"/>
                </a:cubicBezTo>
                <a:cubicBezTo>
                  <a:pt x="137477" y="40609"/>
                  <a:pt x="132894" y="35832"/>
                  <a:pt x="126021" y="35832"/>
                </a:cubicBezTo>
                <a:cubicBezTo>
                  <a:pt x="119147" y="35832"/>
                  <a:pt x="114563" y="40609"/>
                  <a:pt x="114563" y="47776"/>
                </a:cubicBezTo>
                <a:cubicBezTo>
                  <a:pt x="114563" y="60914"/>
                  <a:pt x="104253" y="71664"/>
                  <a:pt x="91651" y="71664"/>
                </a:cubicBezTo>
                <a:cubicBezTo>
                  <a:pt x="79049" y="71664"/>
                  <a:pt x="68738" y="60914"/>
                  <a:pt x="68738" y="47776"/>
                </a:cubicBezTo>
                <a:cubicBezTo>
                  <a:pt x="68738" y="40609"/>
                  <a:pt x="64156" y="35832"/>
                  <a:pt x="57282" y="35832"/>
                </a:cubicBezTo>
                <a:close/>
                <a:moveTo>
                  <a:pt x="34369" y="0"/>
                </a:moveTo>
                <a:lnTo>
                  <a:pt x="148933" y="0"/>
                </a:lnTo>
                <a:cubicBezTo>
                  <a:pt x="168409" y="0"/>
                  <a:pt x="183302" y="15527"/>
                  <a:pt x="183302" y="35832"/>
                </a:cubicBezTo>
                <a:lnTo>
                  <a:pt x="183648" y="107529"/>
                </a:lnTo>
                <a:lnTo>
                  <a:pt x="115941" y="175170"/>
                </a:lnTo>
                <a:lnTo>
                  <a:pt x="98876" y="157965"/>
                </a:lnTo>
                <a:cubicBezTo>
                  <a:pt x="91598" y="150483"/>
                  <a:pt x="80122" y="150483"/>
                  <a:pt x="72843" y="157965"/>
                </a:cubicBezTo>
                <a:cubicBezTo>
                  <a:pt x="65563" y="165446"/>
                  <a:pt x="65563" y="176668"/>
                  <a:pt x="72843" y="184149"/>
                </a:cubicBezTo>
                <a:lnTo>
                  <a:pt x="100432" y="215900"/>
                </a:lnTo>
                <a:lnTo>
                  <a:pt x="34369" y="214991"/>
                </a:lnTo>
                <a:cubicBezTo>
                  <a:pt x="14893" y="214991"/>
                  <a:pt x="0" y="199464"/>
                  <a:pt x="0" y="179159"/>
                </a:cubicBezTo>
                <a:lnTo>
                  <a:pt x="0" y="35832"/>
                </a:lnTo>
                <a:cubicBezTo>
                  <a:pt x="0" y="15527"/>
                  <a:pt x="14893" y="0"/>
                  <a:pt x="3436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5400000" scaled="1"/>
          </a:gradFill>
          <a:ln w="74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765175"/>
            <a:ext cx="3928110" cy="5534025"/>
          </a:xfrm>
          <a:prstGeom prst="rect">
            <a:avLst/>
          </a:prstGeom>
        </p:spPr>
      </p:pic>
      <p:sp>
        <p:nvSpPr>
          <p:cNvPr id="137" name="椭圆 136"/>
          <p:cNvSpPr/>
          <p:nvPr>
            <p:custDataLst>
              <p:tags r:id="rId3"/>
            </p:custDataLst>
          </p:nvPr>
        </p:nvSpPr>
        <p:spPr>
          <a:xfrm>
            <a:off x="8573593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5" name="燕尾形 4"/>
          <p:cNvSpPr/>
          <p:nvPr>
            <p:custDataLst>
              <p:tags r:id="rId4"/>
            </p:custDataLst>
          </p:nvPr>
        </p:nvSpPr>
        <p:spPr>
          <a:xfrm>
            <a:off x="5009768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第一步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6583600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H="1">
            <a:off x="7816446" y="4024979"/>
            <a:ext cx="726477" cy="727078"/>
          </a:xfrm>
          <a:prstGeom prst="line">
            <a:avLst/>
          </a:prstGeom>
          <a:ln w="12700">
            <a:solidFill>
              <a:schemeClr val="accent4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6781457" y="4821818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4">
                    <a:lumMod val="40000"/>
                    <a:lumOff val="60000"/>
                  </a:schemeClr>
                </a:gs>
                <a:gs pos="85000">
                  <a:schemeClr val="accent4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35" name="燕尾形 34"/>
          <p:cNvSpPr/>
          <p:nvPr>
            <p:custDataLst>
              <p:tags r:id="rId8"/>
            </p:custDataLst>
          </p:nvPr>
        </p:nvSpPr>
        <p:spPr>
          <a:xfrm>
            <a:off x="6967286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4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165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第二步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9"/>
            </p:custDataLst>
          </p:nvPr>
        </p:nvSpPr>
        <p:spPr>
          <a:xfrm>
            <a:off x="8541118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/>
          <p:cNvCxnSpPr/>
          <p:nvPr>
            <p:custDataLst>
              <p:tags r:id="rId10"/>
            </p:custDataLst>
          </p:nvPr>
        </p:nvCxnSpPr>
        <p:spPr>
          <a:xfrm flipH="1" flipV="1">
            <a:off x="5868550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6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>
            <p:custDataLst>
              <p:tags r:id="rId11"/>
            </p:custDataLst>
          </p:nvPr>
        </p:nvSpPr>
        <p:spPr>
          <a:xfrm>
            <a:off x="4633900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0" name="燕尾形 39"/>
          <p:cNvSpPr/>
          <p:nvPr>
            <p:custDataLst>
              <p:tags r:id="rId12"/>
            </p:custDataLst>
          </p:nvPr>
        </p:nvSpPr>
        <p:spPr>
          <a:xfrm>
            <a:off x="8924804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第三步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1" name="任意多边形 40"/>
          <p:cNvSpPr/>
          <p:nvPr>
            <p:custDataLst>
              <p:tags r:id="rId13"/>
            </p:custDataLst>
          </p:nvPr>
        </p:nvSpPr>
        <p:spPr>
          <a:xfrm>
            <a:off x="10498636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26" name="直接连接符 125"/>
          <p:cNvCxnSpPr/>
          <p:nvPr>
            <p:custDataLst>
              <p:tags r:id="rId14"/>
            </p:custDataLst>
          </p:nvPr>
        </p:nvCxnSpPr>
        <p:spPr>
          <a:xfrm flipH="1" flipV="1">
            <a:off x="9782383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15"/>
            </p:custDataLst>
          </p:nvPr>
        </p:nvSpPr>
        <p:spPr>
          <a:xfrm>
            <a:off x="7609568" y="4850083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等回踩看资金：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、回踩趋势线支撑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、流动资金翻红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、主力状态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、主力动向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5456599" y="1475695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判断趋势：量价趋势没问题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9393285" y="1466674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找买点：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、回踩辅助线支撑同时资金翻红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、捕捞季节金叉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任意多边形: 形状 9"/>
          <p:cNvSpPr/>
          <p:nvPr>
            <p:custDataLst>
              <p:tags r:id="rId18"/>
            </p:custDataLst>
          </p:nvPr>
        </p:nvSpPr>
        <p:spPr>
          <a:xfrm>
            <a:off x="4780639" y="1976651"/>
            <a:ext cx="306850" cy="306850"/>
          </a:xfrm>
          <a:custGeom>
            <a:avLst/>
            <a:gdLst>
              <a:gd name="connsiteX0" fmla="*/ 162114 w 324000"/>
              <a:gd name="connsiteY0" fmla="*/ 114 h 324000"/>
              <a:gd name="connsiteX1" fmla="*/ 114 w 324000"/>
              <a:gd name="connsiteY1" fmla="*/ 162114 h 324000"/>
              <a:gd name="connsiteX2" fmla="*/ 162114 w 324000"/>
              <a:gd name="connsiteY2" fmla="*/ 324114 h 324000"/>
              <a:gd name="connsiteX3" fmla="*/ 324114 w 324000"/>
              <a:gd name="connsiteY3" fmla="*/ 162114 h 324000"/>
              <a:gd name="connsiteX4" fmla="*/ 162114 w 324000"/>
              <a:gd name="connsiteY4" fmla="*/ 114 h 324000"/>
              <a:gd name="connsiteX5" fmla="*/ 226988 w 324000"/>
              <a:gd name="connsiteY5" fmla="*/ 223600 h 324000"/>
              <a:gd name="connsiteX6" fmla="*/ 215905 w 324000"/>
              <a:gd name="connsiteY6" fmla="*/ 228829 h 324000"/>
              <a:gd name="connsiteX7" fmla="*/ 206885 w 324000"/>
              <a:gd name="connsiteY7" fmla="*/ 225625 h 324000"/>
              <a:gd name="connsiteX8" fmla="*/ 150848 w 324000"/>
              <a:gd name="connsiteY8" fmla="*/ 179787 h 324000"/>
              <a:gd name="connsiteX9" fmla="*/ 145619 w 324000"/>
              <a:gd name="connsiteY9" fmla="*/ 168741 h 324000"/>
              <a:gd name="connsiteX10" fmla="*/ 145619 w 324000"/>
              <a:gd name="connsiteY10" fmla="*/ 101806 h 324000"/>
              <a:gd name="connsiteX11" fmla="*/ 159905 w 324000"/>
              <a:gd name="connsiteY11" fmla="*/ 87520 h 324000"/>
              <a:gd name="connsiteX12" fmla="*/ 174190 w 324000"/>
              <a:gd name="connsiteY12" fmla="*/ 101806 h 324000"/>
              <a:gd name="connsiteX13" fmla="*/ 174190 w 324000"/>
              <a:gd name="connsiteY13" fmla="*/ 161930 h 324000"/>
              <a:gd name="connsiteX14" fmla="*/ 224999 w 324000"/>
              <a:gd name="connsiteY14" fmla="*/ 203498 h 324000"/>
              <a:gd name="connsiteX15" fmla="*/ 226988 w 324000"/>
              <a:gd name="connsiteY15" fmla="*/ 2236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000" h="324000">
                <a:moveTo>
                  <a:pt x="162114" y="114"/>
                </a:moveTo>
                <a:cubicBezTo>
                  <a:pt x="72646" y="114"/>
                  <a:pt x="114" y="72646"/>
                  <a:pt x="114" y="162114"/>
                </a:cubicBezTo>
                <a:cubicBezTo>
                  <a:pt x="114" y="251582"/>
                  <a:pt x="72683" y="324114"/>
                  <a:pt x="162114" y="324114"/>
                </a:cubicBezTo>
                <a:cubicBezTo>
                  <a:pt x="251545" y="324114"/>
                  <a:pt x="324114" y="251582"/>
                  <a:pt x="324114" y="162114"/>
                </a:cubicBezTo>
                <a:cubicBezTo>
                  <a:pt x="324114" y="72646"/>
                  <a:pt x="251582" y="114"/>
                  <a:pt x="162114" y="114"/>
                </a:cubicBezTo>
                <a:moveTo>
                  <a:pt x="226988" y="223600"/>
                </a:moveTo>
                <a:cubicBezTo>
                  <a:pt x="224189" y="227024"/>
                  <a:pt x="220066" y="228829"/>
                  <a:pt x="215905" y="228829"/>
                </a:cubicBezTo>
                <a:cubicBezTo>
                  <a:pt x="212739" y="228829"/>
                  <a:pt x="209536" y="227761"/>
                  <a:pt x="206885" y="225625"/>
                </a:cubicBezTo>
                <a:lnTo>
                  <a:pt x="150848" y="179787"/>
                </a:lnTo>
                <a:cubicBezTo>
                  <a:pt x="147534" y="177099"/>
                  <a:pt x="145619" y="173049"/>
                  <a:pt x="145619" y="168741"/>
                </a:cubicBezTo>
                <a:lnTo>
                  <a:pt x="145619" y="101806"/>
                </a:lnTo>
                <a:cubicBezTo>
                  <a:pt x="145619" y="93927"/>
                  <a:pt x="152026" y="87520"/>
                  <a:pt x="159905" y="87520"/>
                </a:cubicBezTo>
                <a:cubicBezTo>
                  <a:pt x="167784" y="87520"/>
                  <a:pt x="174190" y="93927"/>
                  <a:pt x="174190" y="101806"/>
                </a:cubicBezTo>
                <a:lnTo>
                  <a:pt x="174190" y="161930"/>
                </a:lnTo>
                <a:lnTo>
                  <a:pt x="224999" y="203498"/>
                </a:lnTo>
                <a:cubicBezTo>
                  <a:pt x="231074" y="208505"/>
                  <a:pt x="231958" y="217525"/>
                  <a:pt x="226988" y="223600"/>
                </a:cubicBezTo>
              </a:path>
            </a:pathLst>
          </a:custGeom>
          <a:solidFill>
            <a:schemeClr val="accent1"/>
          </a:solidFill>
          <a:ln w="1156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2" name="任意多边形: 形状 10"/>
          <p:cNvSpPr/>
          <p:nvPr>
            <p:custDataLst>
              <p:tags r:id="rId19"/>
            </p:custDataLst>
          </p:nvPr>
        </p:nvSpPr>
        <p:spPr>
          <a:xfrm>
            <a:off x="8720332" y="1987476"/>
            <a:ext cx="306708" cy="285106"/>
          </a:xfrm>
          <a:custGeom>
            <a:avLst/>
            <a:gdLst>
              <a:gd name="connsiteX0" fmla="*/ 283649 w 323850"/>
              <a:gd name="connsiteY0" fmla="*/ 84442 h 301041"/>
              <a:gd name="connsiteX1" fmla="*/ 283649 w 323850"/>
              <a:gd name="connsiteY1" fmla="*/ 63234 h 301041"/>
              <a:gd name="connsiteX2" fmla="*/ 278052 w 323850"/>
              <a:gd name="connsiteY2" fmla="*/ 48214 h 301041"/>
              <a:gd name="connsiteX3" fmla="*/ 263502 w 323850"/>
              <a:gd name="connsiteY3" fmla="*/ 41575 h 301041"/>
              <a:gd name="connsiteX4" fmla="*/ 142002 w 323850"/>
              <a:gd name="connsiteY4" fmla="*/ 41575 h 301041"/>
              <a:gd name="connsiteX5" fmla="*/ 142002 w 323850"/>
              <a:gd name="connsiteY5" fmla="*/ 21773 h 301041"/>
              <a:gd name="connsiteX6" fmla="*/ 136405 w 323850"/>
              <a:gd name="connsiteY6" fmla="*/ 6753 h 301041"/>
              <a:gd name="connsiteX7" fmla="*/ 121855 w 323850"/>
              <a:gd name="connsiteY7" fmla="*/ 115 h 301041"/>
              <a:gd name="connsiteX8" fmla="*/ 20278 w 323850"/>
              <a:gd name="connsiteY8" fmla="*/ 115 h 301041"/>
              <a:gd name="connsiteX9" fmla="*/ 5728 w 323850"/>
              <a:gd name="connsiteY9" fmla="*/ 6753 h 301041"/>
              <a:gd name="connsiteX10" fmla="*/ 131 w 323850"/>
              <a:gd name="connsiteY10" fmla="*/ 21773 h 301041"/>
              <a:gd name="connsiteX11" fmla="*/ 131 w 323850"/>
              <a:gd name="connsiteY11" fmla="*/ 283305 h 301041"/>
              <a:gd name="connsiteX12" fmla="*/ 1027 w 323850"/>
              <a:gd name="connsiteY12" fmla="*/ 278973 h 301041"/>
              <a:gd name="connsiteX13" fmla="*/ 3433 w 323850"/>
              <a:gd name="connsiteY13" fmla="*/ 267104 h 301041"/>
              <a:gd name="connsiteX14" fmla="*/ 7015 w 323850"/>
              <a:gd name="connsiteY14" fmla="*/ 249439 h 301041"/>
              <a:gd name="connsiteX15" fmla="*/ 11436 w 323850"/>
              <a:gd name="connsiteY15" fmla="*/ 227725 h 301041"/>
              <a:gd name="connsiteX16" fmla="*/ 16305 w 323850"/>
              <a:gd name="connsiteY16" fmla="*/ 203648 h 301041"/>
              <a:gd name="connsiteX17" fmla="*/ 21342 w 323850"/>
              <a:gd name="connsiteY17" fmla="*/ 178952 h 301041"/>
              <a:gd name="connsiteX18" fmla="*/ 26155 w 323850"/>
              <a:gd name="connsiteY18" fmla="*/ 155324 h 301041"/>
              <a:gd name="connsiteX19" fmla="*/ 30744 w 323850"/>
              <a:gd name="connsiteY19" fmla="*/ 132822 h 301041"/>
              <a:gd name="connsiteX20" fmla="*/ 34717 w 323850"/>
              <a:gd name="connsiteY20" fmla="*/ 111332 h 301041"/>
              <a:gd name="connsiteX21" fmla="*/ 40706 w 323850"/>
              <a:gd name="connsiteY21" fmla="*/ 93218 h 301041"/>
              <a:gd name="connsiteX22" fmla="*/ 56879 w 323850"/>
              <a:gd name="connsiteY22" fmla="*/ 84555 h 301041"/>
              <a:gd name="connsiteX23" fmla="*/ 76747 w 323850"/>
              <a:gd name="connsiteY23" fmla="*/ 84330 h 301041"/>
              <a:gd name="connsiteX24" fmla="*/ 122582 w 323850"/>
              <a:gd name="connsiteY24" fmla="*/ 84442 h 301041"/>
              <a:gd name="connsiteX25" fmla="*/ 283592 w 323850"/>
              <a:gd name="connsiteY25" fmla="*/ 84442 h 301041"/>
              <a:gd name="connsiteX26" fmla="*/ 283649 w 323850"/>
              <a:gd name="connsiteY26" fmla="*/ 84442 h 301041"/>
              <a:gd name="connsiteX27" fmla="*/ 268538 w 323850"/>
              <a:gd name="connsiteY27" fmla="*/ 301082 h 301041"/>
              <a:gd name="connsiteX28" fmla="*/ 260703 w 323850"/>
              <a:gd name="connsiteY28" fmla="*/ 301082 h 301041"/>
              <a:gd name="connsiteX29" fmla="*/ 249230 w 323850"/>
              <a:gd name="connsiteY29" fmla="*/ 301026 h 301041"/>
              <a:gd name="connsiteX30" fmla="*/ 239548 w 323850"/>
              <a:gd name="connsiteY30" fmla="*/ 301082 h 301041"/>
              <a:gd name="connsiteX31" fmla="*/ 16417 w 323850"/>
              <a:gd name="connsiteY31" fmla="*/ 301082 h 301041"/>
              <a:gd name="connsiteX32" fmla="*/ 17200 w 323850"/>
              <a:gd name="connsiteY32" fmla="*/ 297088 h 301041"/>
              <a:gd name="connsiteX33" fmla="*/ 19327 w 323850"/>
              <a:gd name="connsiteY33" fmla="*/ 286118 h 301041"/>
              <a:gd name="connsiteX34" fmla="*/ 22461 w 323850"/>
              <a:gd name="connsiteY34" fmla="*/ 269692 h 301041"/>
              <a:gd name="connsiteX35" fmla="*/ 26379 w 323850"/>
              <a:gd name="connsiteY35" fmla="*/ 249327 h 301041"/>
              <a:gd name="connsiteX36" fmla="*/ 30744 w 323850"/>
              <a:gd name="connsiteY36" fmla="*/ 226487 h 301041"/>
              <a:gd name="connsiteX37" fmla="*/ 35333 w 323850"/>
              <a:gd name="connsiteY37" fmla="*/ 202748 h 301041"/>
              <a:gd name="connsiteX38" fmla="*/ 39810 w 323850"/>
              <a:gd name="connsiteY38" fmla="*/ 179570 h 301041"/>
              <a:gd name="connsiteX39" fmla="*/ 48261 w 323850"/>
              <a:gd name="connsiteY39" fmla="*/ 134228 h 301041"/>
              <a:gd name="connsiteX40" fmla="*/ 56096 w 323850"/>
              <a:gd name="connsiteY40" fmla="*/ 107957 h 301041"/>
              <a:gd name="connsiteX41" fmla="*/ 84582 w 323850"/>
              <a:gd name="connsiteY41" fmla="*/ 100587 h 301041"/>
              <a:gd name="connsiteX42" fmla="*/ 123814 w 323850"/>
              <a:gd name="connsiteY42" fmla="*/ 100644 h 301041"/>
              <a:gd name="connsiteX43" fmla="*/ 281018 w 323850"/>
              <a:gd name="connsiteY43" fmla="*/ 100644 h 301041"/>
              <a:gd name="connsiteX44" fmla="*/ 302845 w 323850"/>
              <a:gd name="connsiteY44" fmla="*/ 100756 h 301041"/>
              <a:gd name="connsiteX45" fmla="*/ 319690 w 323850"/>
              <a:gd name="connsiteY45" fmla="*/ 108407 h 301041"/>
              <a:gd name="connsiteX46" fmla="*/ 323775 w 323850"/>
              <a:gd name="connsiteY46" fmla="*/ 124384 h 301041"/>
              <a:gd name="connsiteX47" fmla="*/ 318850 w 323850"/>
              <a:gd name="connsiteY47" fmla="*/ 146154 h 301041"/>
              <a:gd name="connsiteX48" fmla="*/ 313645 w 323850"/>
              <a:gd name="connsiteY48" fmla="*/ 168882 h 301041"/>
              <a:gd name="connsiteX49" fmla="*/ 306594 w 323850"/>
              <a:gd name="connsiteY49" fmla="*/ 199766 h 301041"/>
              <a:gd name="connsiteX50" fmla="*/ 300382 w 323850"/>
              <a:gd name="connsiteY50" fmla="*/ 226824 h 301041"/>
              <a:gd name="connsiteX51" fmla="*/ 290476 w 323850"/>
              <a:gd name="connsiteY51" fmla="*/ 271717 h 301041"/>
              <a:gd name="connsiteX52" fmla="*/ 284823 w 323850"/>
              <a:gd name="connsiteY52" fmla="*/ 290000 h 301041"/>
              <a:gd name="connsiteX53" fmla="*/ 272120 w 323850"/>
              <a:gd name="connsiteY53" fmla="*/ 300632 h 301041"/>
              <a:gd name="connsiteX54" fmla="*/ 268538 w 323850"/>
              <a:gd name="connsiteY54" fmla="*/ 301082 h 3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3850" h="301041">
                <a:moveTo>
                  <a:pt x="283649" y="84442"/>
                </a:moveTo>
                <a:lnTo>
                  <a:pt x="283649" y="63234"/>
                </a:lnTo>
                <a:cubicBezTo>
                  <a:pt x="283817" y="57664"/>
                  <a:pt x="281802" y="52264"/>
                  <a:pt x="278052" y="48214"/>
                </a:cubicBezTo>
                <a:cubicBezTo>
                  <a:pt x="274247" y="44163"/>
                  <a:pt x="269042" y="41744"/>
                  <a:pt x="263502" y="41575"/>
                </a:cubicBezTo>
                <a:lnTo>
                  <a:pt x="142002" y="41575"/>
                </a:lnTo>
                <a:lnTo>
                  <a:pt x="142002" y="21773"/>
                </a:lnTo>
                <a:cubicBezTo>
                  <a:pt x="142170" y="16204"/>
                  <a:pt x="140155" y="10804"/>
                  <a:pt x="136405" y="6753"/>
                </a:cubicBezTo>
                <a:cubicBezTo>
                  <a:pt x="132600" y="2703"/>
                  <a:pt x="127395" y="284"/>
                  <a:pt x="121855" y="115"/>
                </a:cubicBezTo>
                <a:lnTo>
                  <a:pt x="20278" y="115"/>
                </a:lnTo>
                <a:cubicBezTo>
                  <a:pt x="14738" y="284"/>
                  <a:pt x="9533" y="2703"/>
                  <a:pt x="5728" y="6753"/>
                </a:cubicBezTo>
                <a:cubicBezTo>
                  <a:pt x="1923" y="10796"/>
                  <a:pt x="-95" y="16213"/>
                  <a:pt x="131" y="21773"/>
                </a:cubicBezTo>
                <a:lnTo>
                  <a:pt x="131" y="283305"/>
                </a:lnTo>
                <a:cubicBezTo>
                  <a:pt x="411" y="281843"/>
                  <a:pt x="747" y="280436"/>
                  <a:pt x="1027" y="278973"/>
                </a:cubicBezTo>
                <a:cubicBezTo>
                  <a:pt x="1810" y="275036"/>
                  <a:pt x="2650" y="271041"/>
                  <a:pt x="3433" y="267104"/>
                </a:cubicBezTo>
                <a:cubicBezTo>
                  <a:pt x="4608" y="261196"/>
                  <a:pt x="5840" y="255346"/>
                  <a:pt x="7015" y="249439"/>
                </a:cubicBezTo>
                <a:cubicBezTo>
                  <a:pt x="8470" y="242182"/>
                  <a:pt x="9981" y="234926"/>
                  <a:pt x="11436" y="227725"/>
                </a:cubicBezTo>
                <a:cubicBezTo>
                  <a:pt x="13059" y="219680"/>
                  <a:pt x="14682" y="211692"/>
                  <a:pt x="16305" y="203648"/>
                </a:cubicBezTo>
                <a:cubicBezTo>
                  <a:pt x="17984" y="195434"/>
                  <a:pt x="19663" y="187165"/>
                  <a:pt x="21342" y="178952"/>
                </a:cubicBezTo>
                <a:cubicBezTo>
                  <a:pt x="22965" y="171075"/>
                  <a:pt x="24532" y="163200"/>
                  <a:pt x="26155" y="155324"/>
                </a:cubicBezTo>
                <a:cubicBezTo>
                  <a:pt x="27666" y="147842"/>
                  <a:pt x="29233" y="140304"/>
                  <a:pt x="30744" y="132822"/>
                </a:cubicBezTo>
                <a:cubicBezTo>
                  <a:pt x="32143" y="125678"/>
                  <a:pt x="33430" y="118533"/>
                  <a:pt x="34717" y="111332"/>
                </a:cubicBezTo>
                <a:cubicBezTo>
                  <a:pt x="35837" y="105144"/>
                  <a:pt x="37068" y="98506"/>
                  <a:pt x="40706" y="93218"/>
                </a:cubicBezTo>
                <a:cubicBezTo>
                  <a:pt x="44343" y="87874"/>
                  <a:pt x="50611" y="85230"/>
                  <a:pt x="56879" y="84555"/>
                </a:cubicBezTo>
                <a:cubicBezTo>
                  <a:pt x="63483" y="83823"/>
                  <a:pt x="70143" y="84217"/>
                  <a:pt x="76747" y="84330"/>
                </a:cubicBezTo>
                <a:cubicBezTo>
                  <a:pt x="92025" y="84555"/>
                  <a:pt x="107304" y="84442"/>
                  <a:pt x="122582" y="84442"/>
                </a:cubicBezTo>
                <a:lnTo>
                  <a:pt x="283592" y="84442"/>
                </a:lnTo>
                <a:lnTo>
                  <a:pt x="283649" y="84442"/>
                </a:lnTo>
                <a:moveTo>
                  <a:pt x="268538" y="301082"/>
                </a:moveTo>
                <a:cubicBezTo>
                  <a:pt x="265908" y="301251"/>
                  <a:pt x="263166" y="301082"/>
                  <a:pt x="260703" y="301082"/>
                </a:cubicBezTo>
                <a:cubicBezTo>
                  <a:pt x="256897" y="301082"/>
                  <a:pt x="253036" y="300969"/>
                  <a:pt x="249230" y="301026"/>
                </a:cubicBezTo>
                <a:cubicBezTo>
                  <a:pt x="245984" y="301026"/>
                  <a:pt x="242794" y="301082"/>
                  <a:pt x="239548" y="301082"/>
                </a:cubicBezTo>
                <a:lnTo>
                  <a:pt x="16417" y="301082"/>
                </a:lnTo>
                <a:cubicBezTo>
                  <a:pt x="16697" y="299732"/>
                  <a:pt x="16920" y="298438"/>
                  <a:pt x="17200" y="297088"/>
                </a:cubicBezTo>
                <a:cubicBezTo>
                  <a:pt x="17928" y="293431"/>
                  <a:pt x="18599" y="289775"/>
                  <a:pt x="19327" y="286118"/>
                </a:cubicBezTo>
                <a:cubicBezTo>
                  <a:pt x="20390" y="280661"/>
                  <a:pt x="21454" y="275148"/>
                  <a:pt x="22461" y="269692"/>
                </a:cubicBezTo>
                <a:cubicBezTo>
                  <a:pt x="23748" y="262884"/>
                  <a:pt x="25091" y="256134"/>
                  <a:pt x="26379" y="249327"/>
                </a:cubicBezTo>
                <a:cubicBezTo>
                  <a:pt x="27834" y="241733"/>
                  <a:pt x="29289" y="234138"/>
                  <a:pt x="30744" y="226487"/>
                </a:cubicBezTo>
                <a:cubicBezTo>
                  <a:pt x="32255" y="218555"/>
                  <a:pt x="33766" y="210623"/>
                  <a:pt x="35333" y="202748"/>
                </a:cubicBezTo>
                <a:cubicBezTo>
                  <a:pt x="36844" y="195040"/>
                  <a:pt x="38299" y="187277"/>
                  <a:pt x="39810" y="179570"/>
                </a:cubicBezTo>
                <a:cubicBezTo>
                  <a:pt x="42720" y="164494"/>
                  <a:pt x="45519" y="149361"/>
                  <a:pt x="48261" y="134228"/>
                </a:cubicBezTo>
                <a:cubicBezTo>
                  <a:pt x="49884" y="125452"/>
                  <a:pt x="50164" y="115158"/>
                  <a:pt x="56096" y="107957"/>
                </a:cubicBezTo>
                <a:cubicBezTo>
                  <a:pt x="62868" y="99687"/>
                  <a:pt x="74900" y="100137"/>
                  <a:pt x="84582" y="100587"/>
                </a:cubicBezTo>
                <a:cubicBezTo>
                  <a:pt x="97622" y="101150"/>
                  <a:pt x="110773" y="100644"/>
                  <a:pt x="123814" y="100644"/>
                </a:cubicBezTo>
                <a:lnTo>
                  <a:pt x="281018" y="100644"/>
                </a:lnTo>
                <a:cubicBezTo>
                  <a:pt x="288237" y="100644"/>
                  <a:pt x="295625" y="100194"/>
                  <a:pt x="302845" y="100756"/>
                </a:cubicBezTo>
                <a:cubicBezTo>
                  <a:pt x="309056" y="101263"/>
                  <a:pt x="315549" y="103513"/>
                  <a:pt x="319690" y="108407"/>
                </a:cubicBezTo>
                <a:cubicBezTo>
                  <a:pt x="323383" y="112851"/>
                  <a:pt x="324447" y="118758"/>
                  <a:pt x="323775" y="124384"/>
                </a:cubicBezTo>
                <a:cubicBezTo>
                  <a:pt x="322879" y="131697"/>
                  <a:pt x="320529" y="139010"/>
                  <a:pt x="318850" y="146154"/>
                </a:cubicBezTo>
                <a:cubicBezTo>
                  <a:pt x="317059" y="153692"/>
                  <a:pt x="315325" y="161287"/>
                  <a:pt x="313645" y="168882"/>
                </a:cubicBezTo>
                <a:cubicBezTo>
                  <a:pt x="311351" y="179176"/>
                  <a:pt x="308944" y="189472"/>
                  <a:pt x="306594" y="199766"/>
                </a:cubicBezTo>
                <a:cubicBezTo>
                  <a:pt x="304523" y="208767"/>
                  <a:pt x="302453" y="217824"/>
                  <a:pt x="300382" y="226824"/>
                </a:cubicBezTo>
                <a:cubicBezTo>
                  <a:pt x="296968" y="241788"/>
                  <a:pt x="293722" y="256753"/>
                  <a:pt x="290476" y="271717"/>
                </a:cubicBezTo>
                <a:cubicBezTo>
                  <a:pt x="289133" y="277905"/>
                  <a:pt x="287678" y="284319"/>
                  <a:pt x="284823" y="290000"/>
                </a:cubicBezTo>
                <a:cubicBezTo>
                  <a:pt x="282305" y="295007"/>
                  <a:pt x="277604" y="299226"/>
                  <a:pt x="272120" y="300632"/>
                </a:cubicBezTo>
                <a:cubicBezTo>
                  <a:pt x="270888" y="300857"/>
                  <a:pt x="269713" y="301026"/>
                  <a:pt x="268538" y="301082"/>
                </a:cubicBezTo>
              </a:path>
            </a:pathLst>
          </a:custGeom>
          <a:solidFill>
            <a:schemeClr val="accent1"/>
          </a:solidFill>
          <a:ln w="11584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3" name="任意多边形: 形状 11"/>
          <p:cNvSpPr/>
          <p:nvPr>
            <p:custDataLst>
              <p:tags r:id="rId20"/>
            </p:custDataLst>
          </p:nvPr>
        </p:nvSpPr>
        <p:spPr>
          <a:xfrm>
            <a:off x="6928195" y="4968556"/>
            <a:ext cx="306849" cy="306849"/>
          </a:xfrm>
          <a:custGeom>
            <a:avLst/>
            <a:gdLst>
              <a:gd name="connsiteX0" fmla="*/ 36125 w 323999"/>
              <a:gd name="connsiteY0" fmla="*/ 115 h 323999"/>
              <a:gd name="connsiteX1" fmla="*/ 288105 w 323999"/>
              <a:gd name="connsiteY1" fmla="*/ 115 h 323999"/>
              <a:gd name="connsiteX2" fmla="*/ 324115 w 323999"/>
              <a:gd name="connsiteY2" fmla="*/ 36125 h 323999"/>
              <a:gd name="connsiteX3" fmla="*/ 324115 w 323999"/>
              <a:gd name="connsiteY3" fmla="*/ 216107 h 323999"/>
              <a:gd name="connsiteX4" fmla="*/ 288105 w 323999"/>
              <a:gd name="connsiteY4" fmla="*/ 252117 h 323999"/>
              <a:gd name="connsiteX5" fmla="*/ 36125 w 323999"/>
              <a:gd name="connsiteY5" fmla="*/ 252117 h 323999"/>
              <a:gd name="connsiteX6" fmla="*/ 115 w 323999"/>
              <a:gd name="connsiteY6" fmla="*/ 216107 h 323999"/>
              <a:gd name="connsiteX7" fmla="*/ 115 w 323999"/>
              <a:gd name="connsiteY7" fmla="*/ 36125 h 323999"/>
              <a:gd name="connsiteX8" fmla="*/ 36125 w 323999"/>
              <a:gd name="connsiteY8" fmla="*/ 115 h 323999"/>
              <a:gd name="connsiteX9" fmla="*/ 18120 w 323999"/>
              <a:gd name="connsiteY9" fmla="*/ 288105 h 323999"/>
              <a:gd name="connsiteX10" fmla="*/ 306109 w 323999"/>
              <a:gd name="connsiteY10" fmla="*/ 288105 h 323999"/>
              <a:gd name="connsiteX11" fmla="*/ 324115 w 323999"/>
              <a:gd name="connsiteY11" fmla="*/ 306109 h 323999"/>
              <a:gd name="connsiteX12" fmla="*/ 306109 w 323999"/>
              <a:gd name="connsiteY12" fmla="*/ 324115 h 323999"/>
              <a:gd name="connsiteX13" fmla="*/ 18120 w 323999"/>
              <a:gd name="connsiteY13" fmla="*/ 324115 h 323999"/>
              <a:gd name="connsiteX14" fmla="*/ 115 w 323999"/>
              <a:gd name="connsiteY14" fmla="*/ 306109 h 323999"/>
              <a:gd name="connsiteX15" fmla="*/ 18120 w 323999"/>
              <a:gd name="connsiteY15" fmla="*/ 288105 h 323999"/>
              <a:gd name="connsiteX16" fmla="*/ 162115 w 323999"/>
              <a:gd name="connsiteY16" fmla="*/ 126105 h 323999"/>
              <a:gd name="connsiteX17" fmla="*/ 144109 w 323999"/>
              <a:gd name="connsiteY17" fmla="*/ 144109 h 323999"/>
              <a:gd name="connsiteX18" fmla="*/ 144109 w 323999"/>
              <a:gd name="connsiteY18" fmla="*/ 162115 h 323999"/>
              <a:gd name="connsiteX19" fmla="*/ 162115 w 323999"/>
              <a:gd name="connsiteY19" fmla="*/ 180121 h 323999"/>
              <a:gd name="connsiteX20" fmla="*/ 180121 w 323999"/>
              <a:gd name="connsiteY20" fmla="*/ 162115 h 323999"/>
              <a:gd name="connsiteX21" fmla="*/ 180121 w 323999"/>
              <a:gd name="connsiteY21" fmla="*/ 144109 h 323999"/>
              <a:gd name="connsiteX22" fmla="*/ 162115 w 323999"/>
              <a:gd name="connsiteY22" fmla="*/ 126105 h 323999"/>
              <a:gd name="connsiteX23" fmla="*/ 234113 w 323999"/>
              <a:gd name="connsiteY23" fmla="*/ 108123 h 323999"/>
              <a:gd name="connsiteX24" fmla="*/ 216107 w 323999"/>
              <a:gd name="connsiteY24" fmla="*/ 126105 h 323999"/>
              <a:gd name="connsiteX25" fmla="*/ 216107 w 323999"/>
              <a:gd name="connsiteY25" fmla="*/ 162115 h 323999"/>
              <a:gd name="connsiteX26" fmla="*/ 234113 w 323999"/>
              <a:gd name="connsiteY26" fmla="*/ 180118 h 323999"/>
              <a:gd name="connsiteX27" fmla="*/ 252117 w 323999"/>
              <a:gd name="connsiteY27" fmla="*/ 162115 h 323999"/>
              <a:gd name="connsiteX28" fmla="*/ 252117 w 323999"/>
              <a:gd name="connsiteY28" fmla="*/ 126105 h 323999"/>
              <a:gd name="connsiteX29" fmla="*/ 234113 w 323999"/>
              <a:gd name="connsiteY29" fmla="*/ 108123 h 323999"/>
              <a:gd name="connsiteX30" fmla="*/ 90141 w 323999"/>
              <a:gd name="connsiteY30" fmla="*/ 72089 h 323999"/>
              <a:gd name="connsiteX31" fmla="*/ 90094 w 323999"/>
              <a:gd name="connsiteY31" fmla="*/ 72112 h 323999"/>
              <a:gd name="connsiteX32" fmla="*/ 72089 w 323999"/>
              <a:gd name="connsiteY32" fmla="*/ 90118 h 323999"/>
              <a:gd name="connsiteX33" fmla="*/ 72089 w 323999"/>
              <a:gd name="connsiteY33" fmla="*/ 162115 h 323999"/>
              <a:gd name="connsiteX34" fmla="*/ 90118 w 323999"/>
              <a:gd name="connsiteY34" fmla="*/ 180143 h 323999"/>
              <a:gd name="connsiteX35" fmla="*/ 108146 w 323999"/>
              <a:gd name="connsiteY35" fmla="*/ 162115 h 323999"/>
              <a:gd name="connsiteX36" fmla="*/ 108146 w 323999"/>
              <a:gd name="connsiteY36" fmla="*/ 90094 h 323999"/>
              <a:gd name="connsiteX37" fmla="*/ 90141 w 323999"/>
              <a:gd name="connsiteY37" fmla="*/ 72089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3999" h="323999">
                <a:moveTo>
                  <a:pt x="36125" y="115"/>
                </a:moveTo>
                <a:lnTo>
                  <a:pt x="288105" y="115"/>
                </a:lnTo>
                <a:cubicBezTo>
                  <a:pt x="308007" y="115"/>
                  <a:pt x="324115" y="16222"/>
                  <a:pt x="324115" y="36125"/>
                </a:cubicBezTo>
                <a:lnTo>
                  <a:pt x="324115" y="216107"/>
                </a:lnTo>
                <a:cubicBezTo>
                  <a:pt x="324115" y="236011"/>
                  <a:pt x="308007" y="252117"/>
                  <a:pt x="288105" y="252117"/>
                </a:cubicBezTo>
                <a:lnTo>
                  <a:pt x="36125" y="252117"/>
                </a:lnTo>
                <a:cubicBezTo>
                  <a:pt x="16222" y="252117"/>
                  <a:pt x="115" y="235987"/>
                  <a:pt x="115" y="216107"/>
                </a:cubicBezTo>
                <a:lnTo>
                  <a:pt x="115" y="36125"/>
                </a:lnTo>
                <a:cubicBezTo>
                  <a:pt x="115" y="16222"/>
                  <a:pt x="16222" y="115"/>
                  <a:pt x="36125" y="115"/>
                </a:cubicBezTo>
                <a:moveTo>
                  <a:pt x="18120" y="288105"/>
                </a:moveTo>
                <a:lnTo>
                  <a:pt x="306109" y="288105"/>
                </a:lnTo>
                <a:cubicBezTo>
                  <a:pt x="316054" y="288105"/>
                  <a:pt x="324115" y="296166"/>
                  <a:pt x="324115" y="306109"/>
                </a:cubicBezTo>
                <a:cubicBezTo>
                  <a:pt x="324115" y="316054"/>
                  <a:pt x="316054" y="324115"/>
                  <a:pt x="306109" y="324115"/>
                </a:cubicBezTo>
                <a:lnTo>
                  <a:pt x="18120" y="324115"/>
                </a:lnTo>
                <a:cubicBezTo>
                  <a:pt x="8176" y="324115"/>
                  <a:pt x="115" y="316054"/>
                  <a:pt x="115" y="306109"/>
                </a:cubicBezTo>
                <a:cubicBezTo>
                  <a:pt x="115" y="296166"/>
                  <a:pt x="8176" y="288105"/>
                  <a:pt x="18120" y="288105"/>
                </a:cubicBezTo>
                <a:moveTo>
                  <a:pt x="162115" y="126105"/>
                </a:moveTo>
                <a:cubicBezTo>
                  <a:pt x="152163" y="126105"/>
                  <a:pt x="144109" y="134159"/>
                  <a:pt x="144109" y="144109"/>
                </a:cubicBezTo>
                <a:lnTo>
                  <a:pt x="144109" y="162115"/>
                </a:lnTo>
                <a:cubicBezTo>
                  <a:pt x="144109" y="172059"/>
                  <a:pt x="152171" y="180121"/>
                  <a:pt x="162115" y="180121"/>
                </a:cubicBezTo>
                <a:cubicBezTo>
                  <a:pt x="172059" y="180121"/>
                  <a:pt x="180121" y="172059"/>
                  <a:pt x="180121" y="162115"/>
                </a:cubicBezTo>
                <a:lnTo>
                  <a:pt x="180121" y="144109"/>
                </a:lnTo>
                <a:cubicBezTo>
                  <a:pt x="180121" y="134181"/>
                  <a:pt x="172067" y="126105"/>
                  <a:pt x="162115" y="126105"/>
                </a:cubicBezTo>
                <a:moveTo>
                  <a:pt x="234113" y="108123"/>
                </a:moveTo>
                <a:cubicBezTo>
                  <a:pt x="224185" y="108123"/>
                  <a:pt x="216107" y="116153"/>
                  <a:pt x="216107" y="126105"/>
                </a:cubicBezTo>
                <a:lnTo>
                  <a:pt x="216107" y="162115"/>
                </a:lnTo>
                <a:cubicBezTo>
                  <a:pt x="216108" y="172058"/>
                  <a:pt x="224170" y="180118"/>
                  <a:pt x="234113" y="180118"/>
                </a:cubicBezTo>
                <a:cubicBezTo>
                  <a:pt x="244056" y="180118"/>
                  <a:pt x="252116" y="172058"/>
                  <a:pt x="252117" y="162115"/>
                </a:cubicBezTo>
                <a:lnTo>
                  <a:pt x="252117" y="126105"/>
                </a:lnTo>
                <a:cubicBezTo>
                  <a:pt x="252117" y="116176"/>
                  <a:pt x="244063" y="108123"/>
                  <a:pt x="234113" y="108123"/>
                </a:cubicBezTo>
                <a:moveTo>
                  <a:pt x="90141" y="72089"/>
                </a:moveTo>
                <a:lnTo>
                  <a:pt x="90094" y="72112"/>
                </a:lnTo>
                <a:cubicBezTo>
                  <a:pt x="80143" y="72112"/>
                  <a:pt x="72089" y="80166"/>
                  <a:pt x="72089" y="90118"/>
                </a:cubicBezTo>
                <a:lnTo>
                  <a:pt x="72089" y="162115"/>
                </a:lnTo>
                <a:cubicBezTo>
                  <a:pt x="72089" y="172072"/>
                  <a:pt x="80161" y="180143"/>
                  <a:pt x="90118" y="180143"/>
                </a:cubicBezTo>
                <a:cubicBezTo>
                  <a:pt x="100074" y="180143"/>
                  <a:pt x="108146" y="172072"/>
                  <a:pt x="108146" y="162115"/>
                </a:cubicBezTo>
                <a:lnTo>
                  <a:pt x="108146" y="90094"/>
                </a:lnTo>
                <a:cubicBezTo>
                  <a:pt x="108146" y="80143"/>
                  <a:pt x="100092" y="72089"/>
                  <a:pt x="90141" y="72089"/>
                </a:cubicBezTo>
              </a:path>
            </a:pathLst>
          </a:custGeom>
          <a:solidFill>
            <a:schemeClr val="accent4"/>
          </a:solidFill>
          <a:ln w="12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主力状态的用法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852805"/>
            <a:ext cx="7767955" cy="54768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29" name="组合 28"/>
          <p:cNvGrpSpPr/>
          <p:nvPr/>
        </p:nvGrpSpPr>
        <p:grpSpPr>
          <a:xfrm rot="0">
            <a:off x="869124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832850" y="224472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短线上攻：紫色，游资拉升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中线强势：红色，趋势通道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中线控盘：黄色，主力控盘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路遥知马力日久见人心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2136140"/>
            <a:ext cx="3877310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970" y="930910"/>
            <a:ext cx="11402060" cy="8921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r>
              <a:rPr lang="en-US" altLang="zh-CN" sz="4800" b="1" spc="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4800" b="1" spc="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</a:rPr>
              <a:t>大力还是那个大力，你还是那个你吗？</a:t>
            </a:r>
            <a:endParaRPr lang="zh-CN" altLang="en-US" sz="4800" b="1" spc="4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450080" y="2105660"/>
            <a:ext cx="3554730" cy="377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109585" y="2912745"/>
            <a:ext cx="357949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好评如潮水般涌来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希望不断大家来报喜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5520" y="2828835"/>
            <a:ext cx="90209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 dirty="0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6618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新国九条颁布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48780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2004年发布在2005年的7月开始一波大牛，一直到2007年的6088最高点。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2014年发布在2014年8月开始了一波大牛，一直到2015年的5164最高点。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1308100"/>
            <a:ext cx="5773420" cy="43497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1819910" y="799465"/>
            <a:ext cx="81076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2014年，时隔10年之后，资本市场再度迎来重要制度建设的里程碑。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07465"/>
            <a:ext cx="5689600" cy="4360545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513080" y="5766435"/>
            <a:ext cx="11429365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上证指数月线，十年周期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国九条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在历史角度上看颁布之后指数都出现一轮牛市，站在当前节点，长期是建设性的利好。月线级别技术上来看，也走出上升的通道，这轮刚好是趋势的起点线上。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848360"/>
            <a:ext cx="10070465" cy="4918075"/>
          </a:xfrm>
          <a:prstGeom prst="rect">
            <a:avLst/>
          </a:prstGeom>
          <a:solidFill>
            <a:schemeClr val="accent6"/>
          </a:solidFill>
          <a:ln w="28575" cmpd="sng">
            <a:solidFill>
              <a:srgbClr val="D16664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274320" y="5834380"/>
            <a:ext cx="11545570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日线指数站上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日线、辟谣后普涨行情走出反包，神奇色阶量能不足，但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流动资金翻红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捕捞季节金叉看反弹，但注意年线位置压力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3097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分钟量能不足捕捞末端，流动资金没翻红。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3075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压力位置，关注流动资金持续翻红个股。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836295"/>
            <a:ext cx="5939790" cy="4733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70" y="836295"/>
            <a:ext cx="4759325" cy="4806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15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平均股价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2796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通过平均股价来判断行情阶段匹配不同的操作策略。当下横盘整理状态：首选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向上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增加，资金活跃个股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平均股价回踩到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3.28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一线，关注牛线是否下移，下移是风险。流动资金不烦红，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月震荡行情为主。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884555"/>
            <a:ext cx="10913110" cy="4607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15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平均股价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2796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平均股价跌破熊线的有效支撑，个股超跌反弹但遇到熊线压力，流动资金翻绿资金热度不高，注意个股分化。捕捞底部金叉，普涨不会延续，更多的是资金持续翻红的控盘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趋势类型，也就是首先表现出来的大盘股绩优股、中字头。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" y="929005"/>
            <a:ext cx="5459095" cy="4601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70" y="929005"/>
            <a:ext cx="5176520" cy="4632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2002155"/>
            <a:ext cx="3198495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80" y="814070"/>
            <a:ext cx="8095615" cy="5295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32045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选股模型：底部突破</a:t>
            </a:r>
            <a:endParaRPr lang="zh-CN" altLang="en-US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6740" y="6033770"/>
            <a:ext cx="90512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设定好固定选股条件，智能盯盘选股，再手动筛选重点关注个股机会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32045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选股模型：控盘趋势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30400"/>
            <a:ext cx="2933065" cy="2724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9575" y="6003290"/>
            <a:ext cx="10208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</a:rPr>
              <a:t>设定好固定选股条件，智能盯盘选股，再手动筛选重点关注个股机会</a:t>
            </a:r>
            <a:endParaRPr lang="zh-CN" altLang="en-US" sz="1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10" y="938530"/>
            <a:ext cx="7065645" cy="48755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3_1"/>
  <p:tag name="KSO_WM_UNIT_ISCONTENTSTITLE" val="0"/>
  <p:tag name="KSO_WM_UNIT_ISNUMDGMTITLE" val="0"/>
  <p:tag name="KSO_WM_UNIT_NOCLEAR" val="0"/>
  <p:tag name="KSO_WM_UNIT_VALUE" val="3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1_1"/>
  <p:tag name="KSO_WM_UNIT_ISCONTENTSTITLE" val="0"/>
  <p:tag name="KSO_WM_UNIT_ISNUMDGMTITLE" val="0"/>
  <p:tag name="KSO_WM_UNIT_NOCLEAR" val="0"/>
  <p:tag name="KSO_WM_UNIT_VALUE" val="1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2_1"/>
  <p:tag name="KSO_WM_UNIT_ISCONTENTSTITLE" val="0"/>
  <p:tag name="KSO_WM_UNIT_ISNUMDGMTITLE" val="0"/>
  <p:tag name="KSO_WM_UNIT_NOCLEAR" val="0"/>
  <p:tag name="KSO_WM_UNIT_VALUE" val="2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5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5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6"/>
  <p:tag name="KSO_WM_UNIT_ID" val="diagram20231062_2*o_h_i*1_1_6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231062_2*o_h_f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5"/>
  <p:tag name="KSO_WM_UNIT_ID" val="diagram20231062_2*o_h_i*1_2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231062_2*o_h_f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5"/>
  <p:tag name="KSO_WM_UNIT_ID" val="diagram20231062_2*o_h_i*1_3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3_1"/>
  <p:tag name="KSO_WM_UNIT_ID" val="diagram20231062_2*o_h_f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3*63"/>
  <p:tag name="KSO_WM_UNIT_TYPE" val="o_h_x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8*58"/>
  <p:tag name="KSO_WM_UNIT_TYPE" val="o_h_x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0*54"/>
  <p:tag name="KSO_WM_UNIT_TYPE" val="o_h_x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4677734414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8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8,&quot;pos&quot;:0.15000000596046448,&quot;transparency&quot;:0},{&quot;brightness&quot;:0.6000000238418579,&quot;colorType&quot;:1,&quot;foreColorIndex&quot;:8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8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300000131130218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3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1_2*m_h_f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1_2*m_h_f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1_2*m_h_f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30931_2*m_h_x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84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30931_2*m_h_x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30931_2*m_h_x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234375,&quot;top&quot;:67.50047577144596,&quot;width&quot;:549.2519531250003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PP_MARK_KEY" val="34a5c737-2527-451b-a6cc-313a70f4ce21"/>
  <p:tag name="COMMONDATA" val="eyJoZGlkIjoiYjc1YjdlNDVhOTYwNTlmNGZhY2RiNDU0ODNiMzI1YmUifQ=="/>
  <p:tag name="RESOURCE_RECORD_KEY" val="{&quot;29&quot;:[20426302,20498735],&quot;70&quot;:[3312451,3319564,3312319],&quot;8&quot;:[20469060,20474758,20474737,20474509]}"/>
  <p:tag name="commondata" val="eyJoZGlkIjoiNWQ3Njg3YjRjMDVkYjdlYzZmNWQ1MzJiYWMyNDA3MjAifQ=="/>
  <p:tag name="resource_record_key" val="{&quot;29&quot;:[20426302,20498735],&quot;70&quot;:[3312451,3319564,3312319,3314101],&quot;8&quot;:[20469060,20474758,20474737,20474509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WPS 演示</Application>
  <PresentationFormat>宽屏</PresentationFormat>
  <Paragraphs>144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楷体</vt:lpstr>
      <vt:lpstr>思源黑体 CN Medium</vt:lpstr>
      <vt:lpstr>黑体</vt:lpstr>
      <vt:lpstr>思源黑体 CN Bold</vt:lpstr>
      <vt:lpstr>思源黑体 CN Normal</vt:lpstr>
      <vt:lpstr>微软雅黑</vt:lpstr>
      <vt:lpstr>思源黑体</vt:lpstr>
      <vt:lpstr>Arial Unicode MS</vt:lpstr>
      <vt:lpstr>等线</vt:lpstr>
      <vt:lpstr>+中文标题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E 山</cp:lastModifiedBy>
  <cp:revision>307</cp:revision>
  <dcterms:created xsi:type="dcterms:W3CDTF">2019-06-19T02:08:00Z</dcterms:created>
  <dcterms:modified xsi:type="dcterms:W3CDTF">2024-04-18T00:37:06Z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ED0590F5469B4A5E8003D5560F43D3CE_13</vt:lpwstr>
  </property>
</Properties>
</file>