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42" r:id="rId3"/>
    <p:sldId id="259" r:id="rId4"/>
    <p:sldId id="315" r:id="rId5"/>
    <p:sldId id="418" r:id="rId6"/>
    <p:sldId id="385" r:id="rId7"/>
    <p:sldId id="384" r:id="rId8"/>
    <p:sldId id="401" r:id="rId9"/>
    <p:sldId id="317" r:id="rId10"/>
    <p:sldId id="332" r:id="rId11"/>
    <p:sldId id="333" r:id="rId12"/>
    <p:sldId id="362" r:id="rId13"/>
    <p:sldId id="355" r:id="rId14"/>
    <p:sldId id="370" r:id="rId15"/>
    <p:sldId id="371" r:id="rId16"/>
    <p:sldId id="319" r:id="rId17"/>
    <p:sldId id="378" r:id="rId18"/>
    <p:sldId id="326" r:id="rId19"/>
    <p:sldId id="325" r:id="rId20"/>
    <p:sldId id="329" r:id="rId21"/>
    <p:sldId id="324" r:id="rId22"/>
    <p:sldId id="416" r:id="rId23"/>
    <p:sldId id="330" r:id="rId24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PS" initials="W" lastIdx="1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5AD"/>
    <a:srgbClr val="FFF9CA"/>
    <a:srgbClr val="FFF4A1"/>
    <a:srgbClr val="F5F7F9"/>
    <a:srgbClr val="FFF6CD"/>
    <a:srgbClr val="FFFDF5"/>
    <a:srgbClr val="FFDFDF"/>
    <a:srgbClr val="D16664"/>
    <a:srgbClr val="FFFC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858" y="108"/>
      </p:cViewPr>
      <p:guideLst>
        <p:guide orient="horz" pos="2160"/>
        <p:guide pos="388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95.xml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40C36-91B6-442C-88B9-058D3D5250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C1880-C07F-4CEF-AB63-918E57C6B95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组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200" y="335280"/>
            <a:ext cx="1492885" cy="6202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.png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9395" y="271780"/>
            <a:ext cx="11740515" cy="658685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717550" y="6508115"/>
            <a:ext cx="10148570" cy="5118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经传多赢投资顾问：葛志力</a:t>
            </a:r>
            <a:r>
              <a:rPr lang="en-US" altLang="zh-CN" sz="1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A1120619040001</a:t>
            </a:r>
            <a:r>
              <a:rPr lang="zh-CN" altLang="en-US" sz="1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观点基于软件数据和理论模型分析，仅供参考，不构成投资建议。市场有风险，投资需谨慎</a:t>
            </a:r>
            <a:endParaRPr lang="zh-CN" altLang="en-US" sz="12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635" y="6438265"/>
            <a:ext cx="12192000" cy="419735"/>
          </a:xfrm>
        </p:spPr>
        <p:txBody>
          <a:bodyPr/>
          <a:lstStyle>
            <a:lvl1pPr>
              <a:defRPr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defRPr>
            </a:lvl1pPr>
          </a:lstStyle>
          <a:p>
            <a:r>
              <a:rPr lang="zh-CN" altLang="en-US"/>
              <a:t>经传多赢投资顾问：葛志力</a:t>
            </a:r>
            <a:r>
              <a:rPr lang="en-US" altLang="zh-CN"/>
              <a:t>A1120619040001</a:t>
            </a:r>
            <a:r>
              <a:rPr lang="zh-CN" altLang="en-US"/>
              <a:t>观点基于软件数据和理论模型分析，仅供参考，不构成投资建议。市场有风险，投资需谨慎</a:t>
            </a:r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467995" y="66052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3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3" Type="http://schemas.openxmlformats.org/officeDocument/2006/relationships/slideLayout" Target="../slideLayouts/slideLayout3.xml"/><Relationship Id="rId12" Type="http://schemas.openxmlformats.org/officeDocument/2006/relationships/tags" Target="../tags/tag46.xml"/><Relationship Id="rId11" Type="http://schemas.openxmlformats.org/officeDocument/2006/relationships/tags" Target="../tags/tag45.xml"/><Relationship Id="rId10" Type="http://schemas.openxmlformats.org/officeDocument/2006/relationships/tags" Target="../tags/tag44.xml"/><Relationship Id="rId1" Type="http://schemas.openxmlformats.org/officeDocument/2006/relationships/tags" Target="../tags/tag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8" Type="http://schemas.openxmlformats.org/officeDocument/2006/relationships/slideLayout" Target="../slideLayouts/slideLayout2.xml"/><Relationship Id="rId27" Type="http://schemas.openxmlformats.org/officeDocument/2006/relationships/tags" Target="../tags/tag72.xml"/><Relationship Id="rId26" Type="http://schemas.openxmlformats.org/officeDocument/2006/relationships/tags" Target="../tags/tag71.xml"/><Relationship Id="rId25" Type="http://schemas.openxmlformats.org/officeDocument/2006/relationships/tags" Target="../tags/tag70.xml"/><Relationship Id="rId24" Type="http://schemas.openxmlformats.org/officeDocument/2006/relationships/tags" Target="../tags/tag69.xml"/><Relationship Id="rId23" Type="http://schemas.openxmlformats.org/officeDocument/2006/relationships/tags" Target="../tags/tag68.xml"/><Relationship Id="rId22" Type="http://schemas.openxmlformats.org/officeDocument/2006/relationships/tags" Target="../tags/tag67.xml"/><Relationship Id="rId21" Type="http://schemas.openxmlformats.org/officeDocument/2006/relationships/tags" Target="../tags/tag66.xml"/><Relationship Id="rId20" Type="http://schemas.openxmlformats.org/officeDocument/2006/relationships/tags" Target="../tags/tag65.xml"/><Relationship Id="rId2" Type="http://schemas.openxmlformats.org/officeDocument/2006/relationships/image" Target="../media/image24.png"/><Relationship Id="rId19" Type="http://schemas.openxmlformats.org/officeDocument/2006/relationships/tags" Target="../tags/tag64.xml"/><Relationship Id="rId18" Type="http://schemas.openxmlformats.org/officeDocument/2006/relationships/tags" Target="../tags/tag63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1" Type="http://schemas.openxmlformats.org/officeDocument/2006/relationships/slideLayout" Target="../slideLayouts/slideLayout2.xml"/><Relationship Id="rId20" Type="http://schemas.openxmlformats.org/officeDocument/2006/relationships/tags" Target="../tags/tag90.xml"/><Relationship Id="rId2" Type="http://schemas.openxmlformats.org/officeDocument/2006/relationships/image" Target="../media/image25.png"/><Relationship Id="rId19" Type="http://schemas.openxmlformats.org/officeDocument/2006/relationships/tags" Target="../tags/tag89.xml"/><Relationship Id="rId18" Type="http://schemas.openxmlformats.org/officeDocument/2006/relationships/tags" Target="../tags/tag88.xml"/><Relationship Id="rId17" Type="http://schemas.openxmlformats.org/officeDocument/2006/relationships/tags" Target="../tags/tag87.xml"/><Relationship Id="rId16" Type="http://schemas.openxmlformats.org/officeDocument/2006/relationships/tags" Target="../tags/tag86.xml"/><Relationship Id="rId15" Type="http://schemas.openxmlformats.org/officeDocument/2006/relationships/tags" Target="../tags/tag85.xml"/><Relationship Id="rId14" Type="http://schemas.openxmlformats.org/officeDocument/2006/relationships/tags" Target="../tags/tag84.xml"/><Relationship Id="rId13" Type="http://schemas.openxmlformats.org/officeDocument/2006/relationships/tags" Target="../tags/tag83.xml"/><Relationship Id="rId12" Type="http://schemas.openxmlformats.org/officeDocument/2006/relationships/tags" Target="../tags/tag82.xml"/><Relationship Id="rId11" Type="http://schemas.openxmlformats.org/officeDocument/2006/relationships/tags" Target="../tags/tag81.xml"/><Relationship Id="rId10" Type="http://schemas.openxmlformats.org/officeDocument/2006/relationships/tags" Target="../tags/tag80.xml"/><Relationship Id="rId1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image" Target="../media/image31.png"/><Relationship Id="rId3" Type="http://schemas.openxmlformats.org/officeDocument/2006/relationships/tags" Target="../tags/tag92.xml"/><Relationship Id="rId2" Type="http://schemas.openxmlformats.org/officeDocument/2006/relationships/image" Target="../media/image1.png"/><Relationship Id="rId1" Type="http://schemas.openxmlformats.org/officeDocument/2006/relationships/tags" Target="../tags/tag9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5506085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90140" y="1726565"/>
            <a:ext cx="9447530" cy="19532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90000"/>
              </a:lnSpc>
            </a:pPr>
            <a:r>
              <a:rPr lang="zh-CN" sz="6600" b="1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缩量震荡</a:t>
            </a:r>
            <a:endParaRPr lang="zh-CN" sz="6600" b="1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>
              <a:lnSpc>
                <a:spcPct val="90000"/>
              </a:lnSpc>
            </a:pPr>
            <a:r>
              <a:rPr lang="zh-CN" sz="6600" b="1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等待释放</a:t>
            </a:r>
            <a:endParaRPr lang="zh-CN" sz="6600" b="1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03240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5609590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5565140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6746240" y="3976370"/>
            <a:ext cx="878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葛志力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5603240" y="4485648"/>
            <a:ext cx="4471035" cy="374408"/>
            <a:chOff x="7093" y="6616"/>
            <a:chExt cx="7859" cy="656"/>
          </a:xfrm>
        </p:grpSpPr>
        <p:sp>
          <p:nvSpPr>
            <p:cNvPr id="18" name="矩形 17"/>
            <p:cNvSpPr/>
            <p:nvPr>
              <p:custDataLst>
                <p:tags r:id="rId4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5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6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7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A1120619040001</a:t>
              </a:r>
              <a:endPara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 rot="0">
            <a:off x="7881620" y="3982720"/>
            <a:ext cx="2361313" cy="381327"/>
            <a:chOff x="10918" y="5734"/>
            <a:chExt cx="4151" cy="668"/>
          </a:xfrm>
        </p:grpSpPr>
        <p:sp>
          <p:nvSpPr>
            <p:cNvPr id="27" name="矩形 26"/>
            <p:cNvSpPr/>
            <p:nvPr>
              <p:custDataLst>
                <p:tags r:id="rId8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9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0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</a:t>
              </a:r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1"/>
              </p:custDataLst>
            </p:nvPr>
          </p:nvSpPr>
          <p:spPr>
            <a:xfrm>
              <a:off x="12615" y="5745"/>
              <a:ext cx="2454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70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2024.4.24</a:t>
              </a:r>
              <a:endParaRPr lang="en-US" altLang="zh-CN" sz="17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849370" y="157480"/>
            <a:ext cx="52463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案例教学：从成功走向成功</a:t>
            </a:r>
            <a:r>
              <a:rPr lang="en-US" altLang="zh-CN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 </a:t>
            </a:r>
            <a:endParaRPr lang="en-US" altLang="zh-CN" sz="2800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2900" y="5930265"/>
            <a:ext cx="11584305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神奇色阶四阶全红量价趋势向好、年线位置已经突破、流动资金持续翻红、主力动向持续性流入、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日线上涨通道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761365"/>
            <a:ext cx="10917555" cy="52304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972560" y="15748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案例教学</a:t>
            </a:r>
            <a:r>
              <a:rPr lang="en-US" altLang="zh-CN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 </a:t>
            </a:r>
            <a:endParaRPr lang="en-US" altLang="zh-CN" sz="2800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2900" y="5930265"/>
            <a:ext cx="11584305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神奇色阶四阶全红量价趋势向好，流动资金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天翻红，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日线上方关注回踩支撑流动资金持续翻红，主力状态向上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85" y="788035"/>
            <a:ext cx="11222990" cy="51422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972560" y="15748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案例教学</a:t>
            </a:r>
            <a:r>
              <a:rPr lang="en-US" altLang="zh-CN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 </a:t>
            </a:r>
            <a:endParaRPr lang="en-US" altLang="zh-CN" sz="2800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2900" y="5930265"/>
            <a:ext cx="11584305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神奇色阶四阶全红量价趋势向好，流动资金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天翻红，主力控盘不断增加，沿着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日线走出慢涨通道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175" y="904240"/>
            <a:ext cx="9738360" cy="50260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10610" y="157480"/>
            <a:ext cx="6111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案例教学</a:t>
            </a:r>
            <a:r>
              <a:rPr lang="en-US" altLang="zh-CN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--</a:t>
            </a:r>
            <a:r>
              <a:rPr lang="zh-CN" altLang="en-US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来自真实的实盘课</a:t>
            </a:r>
            <a:r>
              <a:rPr lang="en-US" altLang="zh-CN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 </a:t>
            </a:r>
            <a:endParaRPr lang="en-US" altLang="zh-CN" sz="2800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2900" y="5930265"/>
            <a:ext cx="11584305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神奇色阶四阶全红量价趋势向好，流动资金</a:t>
            </a:r>
            <a:r>
              <a:rPr 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持续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翻红，熊线上移，主力动向持续流入，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日线附近找埋点。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430" y="989965"/>
            <a:ext cx="8928100" cy="46342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10610" y="157480"/>
            <a:ext cx="6111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案例教学</a:t>
            </a:r>
            <a:r>
              <a:rPr lang="en-US" altLang="zh-CN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--</a:t>
            </a:r>
            <a:r>
              <a:rPr lang="zh-CN" altLang="en-US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来自真实的实盘课</a:t>
            </a:r>
            <a:r>
              <a:rPr lang="en-US" altLang="zh-CN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 </a:t>
            </a:r>
            <a:endParaRPr lang="en-US" altLang="zh-CN" sz="2800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2900" y="5930265"/>
            <a:ext cx="11584305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神奇色阶四阶全红量价趋势向好，流动资金持续翻红，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k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线要小阳线在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日线上方，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日线附近找埋点。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" y="914400"/>
            <a:ext cx="10955655" cy="484441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95445" y="15748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FF00"/>
                </a:solidFill>
                <a:latin typeface="+mj-ea"/>
                <a:ea typeface="+mj-ea"/>
              </a:rPr>
              <a:t>神奇色阶的用法</a:t>
            </a:r>
            <a:endParaRPr lang="zh-CN" altLang="en-US" sz="2400">
              <a:solidFill>
                <a:srgbClr val="FFFF00"/>
              </a:solidFill>
              <a:latin typeface="+mj-ea"/>
              <a:ea typeface="+mj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95" y="824865"/>
            <a:ext cx="11318240" cy="53606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20" y="703580"/>
            <a:ext cx="6581775" cy="1378585"/>
          </a:xfrm>
          <a:prstGeom prst="rect">
            <a:avLst/>
          </a:prstGeom>
        </p:spPr>
      </p:pic>
      <p:sp>
        <p:nvSpPr>
          <p:cNvPr id="5" name="矩形标注 4"/>
          <p:cNvSpPr/>
          <p:nvPr/>
        </p:nvSpPr>
        <p:spPr>
          <a:xfrm>
            <a:off x="10278110" y="3194050"/>
            <a:ext cx="1157605" cy="469265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短期趋势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10278745" y="4035425"/>
            <a:ext cx="1156335" cy="367030"/>
          </a:xfrm>
          <a:prstGeom prst="wedgeRoundRectCallou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中期趋势</a:t>
            </a:r>
            <a:endParaRPr lang="zh-CN" altLang="en-US"/>
          </a:p>
        </p:txBody>
      </p:sp>
      <p:sp>
        <p:nvSpPr>
          <p:cNvPr id="7" name="圆角矩形标注 6"/>
          <p:cNvSpPr/>
          <p:nvPr/>
        </p:nvSpPr>
        <p:spPr>
          <a:xfrm>
            <a:off x="10279380" y="4685665"/>
            <a:ext cx="1156335" cy="367030"/>
          </a:xfrm>
          <a:prstGeom prst="wedgeRoundRectCallou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长期趋势</a:t>
            </a:r>
            <a:endParaRPr lang="zh-CN" altLang="en-US"/>
          </a:p>
        </p:txBody>
      </p:sp>
      <p:sp>
        <p:nvSpPr>
          <p:cNvPr id="8" name="圆角矩形标注 7"/>
          <p:cNvSpPr/>
          <p:nvPr/>
        </p:nvSpPr>
        <p:spPr>
          <a:xfrm>
            <a:off x="10279380" y="5335905"/>
            <a:ext cx="1156335" cy="367030"/>
          </a:xfrm>
          <a:prstGeom prst="wedgeRoundRectCallou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量能状态</a:t>
            </a:r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43250" y="157480"/>
            <a:ext cx="6111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实盘案例核心要素</a:t>
            </a:r>
            <a:r>
              <a:rPr lang="en-US" altLang="zh-CN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 </a:t>
            </a:r>
            <a:endParaRPr lang="en-US" altLang="zh-CN" sz="2800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2900" y="5930265"/>
            <a:ext cx="11584305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神奇色阶四阶全红量价趋势向好，流动资金持续翻红，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k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线要小阳线在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日线上方，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日线附近找埋点。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80" y="840105"/>
            <a:ext cx="4837430" cy="4932045"/>
          </a:xfrm>
          <a:prstGeom prst="rect">
            <a:avLst/>
          </a:prstGeom>
          <a:solidFill>
            <a:schemeClr val="tx2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8" name="任意多边形 7"/>
          <p:cNvSpPr/>
          <p:nvPr>
            <p:custDataLst>
              <p:tags r:id="rId3"/>
            </p:custDataLst>
          </p:nvPr>
        </p:nvSpPr>
        <p:spPr>
          <a:xfrm>
            <a:off x="8557759" y="4052751"/>
            <a:ext cx="879417" cy="281517"/>
          </a:xfrm>
          <a:custGeom>
            <a:avLst/>
            <a:gdLst>
              <a:gd name="connsiteX0" fmla="*/ 0 w 2043"/>
              <a:gd name="connsiteY0" fmla="*/ 654 h 654"/>
              <a:gd name="connsiteX1" fmla="*/ 655 w 2043"/>
              <a:gd name="connsiteY1" fmla="*/ 0 h 654"/>
              <a:gd name="connsiteX2" fmla="*/ 2043 w 2043"/>
              <a:gd name="connsiteY2" fmla="*/ 2 h 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3" h="654">
                <a:moveTo>
                  <a:pt x="0" y="654"/>
                </a:moveTo>
                <a:lnTo>
                  <a:pt x="655" y="0"/>
                </a:lnTo>
                <a:lnTo>
                  <a:pt x="2043" y="2"/>
                </a:lnTo>
              </a:path>
            </a:pathLst>
          </a:custGeom>
          <a:ln w="12700"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>
            <p:custDataLst>
              <p:tags r:id="rId4"/>
            </p:custDataLst>
          </p:nvPr>
        </p:nvSpPr>
        <p:spPr>
          <a:xfrm>
            <a:off x="8139789" y="3377799"/>
            <a:ext cx="1298678" cy="281517"/>
          </a:xfrm>
          <a:custGeom>
            <a:avLst/>
            <a:gdLst>
              <a:gd name="connsiteX0" fmla="*/ 0 w 3017"/>
              <a:gd name="connsiteY0" fmla="*/ 654 h 654"/>
              <a:gd name="connsiteX1" fmla="*/ 655 w 3017"/>
              <a:gd name="connsiteY1" fmla="*/ 0 h 654"/>
              <a:gd name="connsiteX2" fmla="*/ 3017 w 3017"/>
              <a:gd name="connsiteY2" fmla="*/ 10 h 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7" h="654">
                <a:moveTo>
                  <a:pt x="0" y="654"/>
                </a:moveTo>
                <a:lnTo>
                  <a:pt x="655" y="0"/>
                </a:lnTo>
                <a:lnTo>
                  <a:pt x="3017" y="10"/>
                </a:lnTo>
              </a:path>
            </a:pathLst>
          </a:custGeom>
          <a:ln w="12700"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>
            <p:custDataLst>
              <p:tags r:id="rId5"/>
            </p:custDataLst>
          </p:nvPr>
        </p:nvSpPr>
        <p:spPr>
          <a:xfrm>
            <a:off x="7738606" y="2716623"/>
            <a:ext cx="1701153" cy="281517"/>
          </a:xfrm>
          <a:custGeom>
            <a:avLst/>
            <a:gdLst>
              <a:gd name="connsiteX0" fmla="*/ 0 w 3952"/>
              <a:gd name="connsiteY0" fmla="*/ 654 h 654"/>
              <a:gd name="connsiteX1" fmla="*/ 655 w 3952"/>
              <a:gd name="connsiteY1" fmla="*/ 0 h 654"/>
              <a:gd name="connsiteX2" fmla="*/ 3952 w 3952"/>
              <a:gd name="connsiteY2" fmla="*/ 4 h 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52" h="654">
                <a:moveTo>
                  <a:pt x="0" y="654"/>
                </a:moveTo>
                <a:lnTo>
                  <a:pt x="655" y="0"/>
                </a:lnTo>
                <a:lnTo>
                  <a:pt x="3952" y="4"/>
                </a:lnTo>
              </a:path>
            </a:pathLst>
          </a:custGeom>
          <a:ln w="12700"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>
            <p:custDataLst>
              <p:tags r:id="rId6"/>
            </p:custDataLst>
          </p:nvPr>
        </p:nvSpPr>
        <p:spPr>
          <a:xfrm>
            <a:off x="9437607" y="2643446"/>
            <a:ext cx="148506" cy="148506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50" name="椭圆 49"/>
          <p:cNvSpPr/>
          <p:nvPr>
            <p:custDataLst>
              <p:tags r:id="rId7"/>
            </p:custDataLst>
          </p:nvPr>
        </p:nvSpPr>
        <p:spPr>
          <a:xfrm>
            <a:off x="9486248" y="2692087"/>
            <a:ext cx="51224" cy="512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53" name="椭圆 52"/>
          <p:cNvSpPr/>
          <p:nvPr>
            <p:custDataLst>
              <p:tags r:id="rId8"/>
            </p:custDataLst>
          </p:nvPr>
        </p:nvSpPr>
        <p:spPr>
          <a:xfrm>
            <a:off x="9437607" y="3308066"/>
            <a:ext cx="148506" cy="148506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54" name="椭圆 53"/>
          <p:cNvSpPr/>
          <p:nvPr>
            <p:custDataLst>
              <p:tags r:id="rId9"/>
            </p:custDataLst>
          </p:nvPr>
        </p:nvSpPr>
        <p:spPr>
          <a:xfrm>
            <a:off x="9486248" y="3356707"/>
            <a:ext cx="51224" cy="512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57" name="椭圆 56"/>
          <p:cNvSpPr/>
          <p:nvPr>
            <p:custDataLst>
              <p:tags r:id="rId10"/>
            </p:custDataLst>
          </p:nvPr>
        </p:nvSpPr>
        <p:spPr>
          <a:xfrm>
            <a:off x="9437607" y="3979573"/>
            <a:ext cx="148506" cy="148506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58" name="椭圆 57"/>
          <p:cNvSpPr/>
          <p:nvPr>
            <p:custDataLst>
              <p:tags r:id="rId11"/>
            </p:custDataLst>
          </p:nvPr>
        </p:nvSpPr>
        <p:spPr>
          <a:xfrm>
            <a:off x="9486248" y="4028215"/>
            <a:ext cx="51224" cy="512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6" name="任意多边形 5"/>
          <p:cNvSpPr/>
          <p:nvPr>
            <p:custDataLst>
              <p:tags r:id="rId12"/>
            </p:custDataLst>
          </p:nvPr>
        </p:nvSpPr>
        <p:spPr>
          <a:xfrm>
            <a:off x="5696535" y="4146159"/>
            <a:ext cx="3009731" cy="425288"/>
          </a:xfrm>
          <a:custGeom>
            <a:avLst/>
            <a:gdLst>
              <a:gd name="adj" fmla="val 50000"/>
              <a:gd name="a" fmla="pin 0 adj 100000"/>
              <a:gd name="x1" fmla="*/ w a 200000"/>
              <a:gd name="x2" fmla="*/ w a 100000"/>
              <a:gd name="x3" fmla="+- x1 wd2 0"/>
            </a:gdLst>
            <a:ahLst/>
            <a:cxnLst>
              <a:cxn ang="3">
                <a:pos x="x2" y="t"/>
              </a:cxn>
              <a:cxn ang="cd2">
                <a:pos x="x1" y="vc"/>
              </a:cxn>
              <a:cxn ang="cd4">
                <a:pos x="l" y="b"/>
              </a:cxn>
              <a:cxn ang="cd4">
                <a:pos x="x2" y="b"/>
              </a:cxn>
              <a:cxn ang="cd4">
                <a:pos x="r" y="b"/>
              </a:cxn>
              <a:cxn ang="0">
                <a:pos x="x3" y="vc"/>
              </a:cxn>
            </a:cxnLst>
            <a:rect l="l" t="t" r="r" b="b"/>
            <a:pathLst>
              <a:path w="6992" h="988">
                <a:moveTo>
                  <a:pt x="608" y="0"/>
                </a:moveTo>
                <a:lnTo>
                  <a:pt x="6384" y="0"/>
                </a:lnTo>
                <a:lnTo>
                  <a:pt x="6992" y="988"/>
                </a:lnTo>
                <a:lnTo>
                  <a:pt x="0" y="988"/>
                </a:lnTo>
                <a:lnTo>
                  <a:pt x="608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1">
                  <a:lumMod val="70000"/>
                  <a:lumOff val="30000"/>
                  <a:alpha val="100000"/>
                </a:schemeClr>
              </a:gs>
            </a:gsLst>
            <a:lin ang="10800000" scaled="0"/>
          </a:gradFill>
          <a:ln>
            <a:noFill/>
          </a:ln>
          <a:effectLst>
            <a:outerShdw blurRad="203200" dist="76200" dir="8100000" algn="t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趋势是根基</a:t>
            </a:r>
            <a:endParaRPr lang="zh-CN" altLang="en-US" b="1" dirty="0">
              <a:solidFill>
                <a:srgbClr val="FF0000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7" name="任意多边形 36"/>
          <p:cNvSpPr/>
          <p:nvPr>
            <p:custDataLst>
              <p:tags r:id="rId13"/>
            </p:custDataLst>
          </p:nvPr>
        </p:nvSpPr>
        <p:spPr>
          <a:xfrm>
            <a:off x="6900083" y="2132067"/>
            <a:ext cx="617701" cy="502339"/>
          </a:xfrm>
          <a:custGeom>
            <a:avLst/>
            <a:gdLst>
              <a:gd name="adj" fmla="val 50000"/>
              <a:gd name="a" fmla="pin 0 adj 100000"/>
              <a:gd name="x1" fmla="*/ w a 200000"/>
              <a:gd name="x2" fmla="*/ w a 100000"/>
              <a:gd name="x3" fmla="+- x1 wd2 0"/>
            </a:gdLst>
            <a:ahLst/>
            <a:cxnLst>
              <a:cxn ang="3">
                <a:pos x="x2" y="t"/>
              </a:cxn>
              <a:cxn ang="cd2">
                <a:pos x="x1" y="vc"/>
              </a:cxn>
              <a:cxn ang="cd4">
                <a:pos x="l" y="b"/>
              </a:cxn>
              <a:cxn ang="cd4">
                <a:pos x="x2" y="b"/>
              </a:cxn>
              <a:cxn ang="cd4">
                <a:pos x="r" y="b"/>
              </a:cxn>
              <a:cxn ang="0">
                <a:pos x="x3" y="vc"/>
              </a:cxn>
            </a:cxnLst>
            <a:rect l="l" t="t" r="r" b="b"/>
            <a:pathLst>
              <a:path w="1209" h="983">
                <a:moveTo>
                  <a:pt x="605" y="0"/>
                </a:moveTo>
                <a:lnTo>
                  <a:pt x="1209" y="983"/>
                </a:lnTo>
                <a:lnTo>
                  <a:pt x="0" y="983"/>
                </a:lnTo>
                <a:lnTo>
                  <a:pt x="605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1">
                  <a:lumMod val="70000"/>
                  <a:lumOff val="30000"/>
                  <a:alpha val="100000"/>
                </a:schemeClr>
              </a:gs>
            </a:gsLst>
            <a:lin ang="10800000" scaled="0"/>
          </a:gradFill>
          <a:ln>
            <a:noFill/>
          </a:ln>
          <a:effectLst>
            <a:outerShdw blurRad="203200" dist="76200" dir="8100000" algn="t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dk1"/>
              </a:solidFill>
              <a:cs typeface="微软雅黑" panose="020B0503020204020204" charset="-122"/>
              <a:sym typeface="+mn-ea"/>
            </a:endParaRPr>
          </a:p>
        </p:txBody>
      </p:sp>
      <p:sp>
        <p:nvSpPr>
          <p:cNvPr id="38" name="任意多边形 37"/>
          <p:cNvSpPr/>
          <p:nvPr>
            <p:custDataLst>
              <p:tags r:id="rId14"/>
            </p:custDataLst>
          </p:nvPr>
        </p:nvSpPr>
        <p:spPr>
          <a:xfrm>
            <a:off x="6530754" y="2804866"/>
            <a:ext cx="1340863" cy="411944"/>
          </a:xfrm>
          <a:custGeom>
            <a:avLst/>
            <a:gdLst>
              <a:gd name="adj" fmla="val 50000"/>
              <a:gd name="a" fmla="pin 0 adj 100000"/>
              <a:gd name="x1" fmla="*/ w a 200000"/>
              <a:gd name="x2" fmla="*/ w a 100000"/>
              <a:gd name="x3" fmla="+- x1 wd2 0"/>
            </a:gdLst>
            <a:ahLst/>
            <a:cxnLst>
              <a:cxn ang="3">
                <a:pos x="x2" y="t"/>
              </a:cxn>
              <a:cxn ang="cd2">
                <a:pos x="x1" y="vc"/>
              </a:cxn>
              <a:cxn ang="cd4">
                <a:pos x="l" y="b"/>
              </a:cxn>
              <a:cxn ang="cd4">
                <a:pos x="x2" y="b"/>
              </a:cxn>
              <a:cxn ang="cd4">
                <a:pos x="r" y="b"/>
              </a:cxn>
              <a:cxn ang="0">
                <a:pos x="x3" y="vc"/>
              </a:cxn>
            </a:cxnLst>
            <a:rect l="l" t="t" r="r" b="b"/>
            <a:pathLst>
              <a:path w="3115" h="957">
                <a:moveTo>
                  <a:pt x="589" y="0"/>
                </a:moveTo>
                <a:lnTo>
                  <a:pt x="2526" y="0"/>
                </a:lnTo>
                <a:lnTo>
                  <a:pt x="3115" y="957"/>
                </a:lnTo>
                <a:lnTo>
                  <a:pt x="0" y="957"/>
                </a:lnTo>
                <a:lnTo>
                  <a:pt x="589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1">
                  <a:lumMod val="70000"/>
                  <a:lumOff val="30000"/>
                  <a:alpha val="100000"/>
                </a:schemeClr>
              </a:gs>
            </a:gsLst>
            <a:lin ang="10800000" scaled="0"/>
          </a:gradFill>
          <a:ln>
            <a:noFill/>
          </a:ln>
          <a:effectLst>
            <a:outerShdw blurRad="203200" dist="76200" dir="8100000" algn="t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b="1" dirty="0">
                <a:solidFill>
                  <a:schemeClr val="accent6"/>
                </a:solidFill>
                <a:latin typeface="+mn-ea"/>
                <a:cs typeface="+mn-ea"/>
                <a:sym typeface="+mn-ea"/>
              </a:rPr>
              <a:t>强势看资金</a:t>
            </a:r>
            <a:endParaRPr lang="zh-CN" altLang="en-US" b="1" dirty="0">
              <a:solidFill>
                <a:schemeClr val="accent6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9" name="任意多边形 38"/>
          <p:cNvSpPr/>
          <p:nvPr>
            <p:custDataLst>
              <p:tags r:id="rId15"/>
            </p:custDataLst>
          </p:nvPr>
        </p:nvSpPr>
        <p:spPr>
          <a:xfrm>
            <a:off x="6114935" y="3469916"/>
            <a:ext cx="2172930" cy="421414"/>
          </a:xfrm>
          <a:custGeom>
            <a:avLst/>
            <a:gdLst>
              <a:gd name="adj" fmla="val 50000"/>
              <a:gd name="a" fmla="pin 0 adj 100000"/>
              <a:gd name="x1" fmla="*/ w a 200000"/>
              <a:gd name="x2" fmla="*/ w a 100000"/>
              <a:gd name="x3" fmla="+- x1 wd2 0"/>
            </a:gdLst>
            <a:ahLst/>
            <a:cxnLst>
              <a:cxn ang="3">
                <a:pos x="x2" y="t"/>
              </a:cxn>
              <a:cxn ang="cd2">
                <a:pos x="x1" y="vc"/>
              </a:cxn>
              <a:cxn ang="cd4">
                <a:pos x="l" y="b"/>
              </a:cxn>
              <a:cxn ang="cd4">
                <a:pos x="x2" y="b"/>
              </a:cxn>
              <a:cxn ang="cd4">
                <a:pos x="r" y="b"/>
              </a:cxn>
              <a:cxn ang="0">
                <a:pos x="x3" y="vc"/>
              </a:cxn>
            </a:cxnLst>
            <a:rect l="l" t="t" r="r" b="b"/>
            <a:pathLst>
              <a:path w="5048" h="979">
                <a:moveTo>
                  <a:pt x="602" y="0"/>
                </a:moveTo>
                <a:lnTo>
                  <a:pt x="4446" y="0"/>
                </a:lnTo>
                <a:lnTo>
                  <a:pt x="5048" y="979"/>
                </a:lnTo>
                <a:lnTo>
                  <a:pt x="0" y="979"/>
                </a:lnTo>
                <a:lnTo>
                  <a:pt x="602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1">
                  <a:lumMod val="70000"/>
                  <a:lumOff val="30000"/>
                  <a:alpha val="100000"/>
                </a:schemeClr>
              </a:gs>
            </a:gsLst>
            <a:lin ang="10800000" scaled="0"/>
          </a:gradFill>
          <a:ln>
            <a:noFill/>
          </a:ln>
          <a:effectLst>
            <a:outerShdw blurRad="203200" dist="76200" dir="8100000" algn="t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b="1" dirty="0">
                <a:solidFill>
                  <a:srgbClr val="FFC000"/>
                </a:solidFill>
                <a:latin typeface="+mn-ea"/>
                <a:cs typeface="+mn-ea"/>
                <a:sym typeface="+mn-ea"/>
              </a:rPr>
              <a:t>突破要关注</a:t>
            </a:r>
            <a:endParaRPr lang="zh-CN" altLang="en-US" b="1" dirty="0">
              <a:solidFill>
                <a:srgbClr val="FFC000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40" name="平行四边形 39"/>
          <p:cNvSpPr/>
          <p:nvPr>
            <p:custDataLst>
              <p:tags r:id="rId16"/>
            </p:custDataLst>
          </p:nvPr>
        </p:nvSpPr>
        <p:spPr>
          <a:xfrm>
            <a:off x="6785152" y="2634406"/>
            <a:ext cx="733062" cy="170460"/>
          </a:xfrm>
          <a:prstGeom prst="parallelogram">
            <a:avLst>
              <a:gd name="adj" fmla="val 16565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41" name="平行四边形 40"/>
          <p:cNvSpPr/>
          <p:nvPr>
            <p:custDataLst>
              <p:tags r:id="rId17"/>
            </p:custDataLst>
          </p:nvPr>
        </p:nvSpPr>
        <p:spPr>
          <a:xfrm>
            <a:off x="6374499" y="3215088"/>
            <a:ext cx="1497118" cy="254829"/>
          </a:xfrm>
          <a:prstGeom prst="parallelogram">
            <a:avLst>
              <a:gd name="adj" fmla="val 180067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43" name="平行四边形 42"/>
          <p:cNvSpPr/>
          <p:nvPr>
            <p:custDataLst>
              <p:tags r:id="rId18"/>
            </p:custDataLst>
          </p:nvPr>
        </p:nvSpPr>
        <p:spPr>
          <a:xfrm>
            <a:off x="5958250" y="3891330"/>
            <a:ext cx="2329184" cy="254829"/>
          </a:xfrm>
          <a:prstGeom prst="parallelogram">
            <a:avLst>
              <a:gd name="adj" fmla="val 241047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63" name="任意多边形: 形状 39"/>
          <p:cNvSpPr/>
          <p:nvPr>
            <p:custDataLst>
              <p:tags r:id="rId19"/>
            </p:custDataLst>
          </p:nvPr>
        </p:nvSpPr>
        <p:spPr>
          <a:xfrm>
            <a:off x="9686409" y="2546594"/>
            <a:ext cx="306913" cy="345224"/>
          </a:xfrm>
          <a:custGeom>
            <a:avLst/>
            <a:gdLst>
              <a:gd name="connsiteX0" fmla="*/ 354445 w 354711"/>
              <a:gd name="connsiteY0" fmla="*/ 279630 h 398159"/>
              <a:gd name="connsiteX1" fmla="*/ 354445 w 354711"/>
              <a:gd name="connsiteY1" fmla="*/ 117705 h 398159"/>
              <a:gd name="connsiteX2" fmla="*/ 335395 w 354711"/>
              <a:gd name="connsiteY2" fmla="*/ 85511 h 398159"/>
              <a:gd name="connsiteX3" fmla="*/ 195664 w 354711"/>
              <a:gd name="connsiteY3" fmla="*/ 4834 h 398159"/>
              <a:gd name="connsiteX4" fmla="*/ 158421 w 354711"/>
              <a:gd name="connsiteY4" fmla="*/ 4834 h 398159"/>
              <a:gd name="connsiteX5" fmla="*/ 18308 w 354711"/>
              <a:gd name="connsiteY5" fmla="*/ 85701 h 398159"/>
              <a:gd name="connsiteX6" fmla="*/ -266 w 354711"/>
              <a:gd name="connsiteY6" fmla="*/ 117896 h 398159"/>
              <a:gd name="connsiteX7" fmla="*/ -266 w 354711"/>
              <a:gd name="connsiteY7" fmla="*/ 279821 h 398159"/>
              <a:gd name="connsiteX8" fmla="*/ 18308 w 354711"/>
              <a:gd name="connsiteY8" fmla="*/ 312110 h 398159"/>
              <a:gd name="connsiteX9" fmla="*/ 158421 w 354711"/>
              <a:gd name="connsiteY9" fmla="*/ 392978 h 398159"/>
              <a:gd name="connsiteX10" fmla="*/ 195664 w 354711"/>
              <a:gd name="connsiteY10" fmla="*/ 392978 h 398159"/>
              <a:gd name="connsiteX11" fmla="*/ 335681 w 354711"/>
              <a:gd name="connsiteY11" fmla="*/ 312110 h 398159"/>
              <a:gd name="connsiteX12" fmla="*/ 354445 w 354711"/>
              <a:gd name="connsiteY12" fmla="*/ 279630 h 39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4711" h="398159">
                <a:moveTo>
                  <a:pt x="354445" y="279630"/>
                </a:moveTo>
                <a:lnTo>
                  <a:pt x="354445" y="117705"/>
                </a:lnTo>
                <a:cubicBezTo>
                  <a:pt x="354341" y="104332"/>
                  <a:pt x="347064" y="92045"/>
                  <a:pt x="335395" y="85511"/>
                </a:cubicBezTo>
                <a:lnTo>
                  <a:pt x="195664" y="4834"/>
                </a:lnTo>
                <a:cubicBezTo>
                  <a:pt x="184148" y="-1843"/>
                  <a:pt x="169937" y="-1843"/>
                  <a:pt x="158421" y="4834"/>
                </a:cubicBezTo>
                <a:lnTo>
                  <a:pt x="18308" y="85701"/>
                </a:lnTo>
                <a:cubicBezTo>
                  <a:pt x="6821" y="92359"/>
                  <a:pt x="-256" y="104618"/>
                  <a:pt x="-266" y="117896"/>
                </a:cubicBezTo>
                <a:lnTo>
                  <a:pt x="-266" y="279821"/>
                </a:lnTo>
                <a:cubicBezTo>
                  <a:pt x="-284" y="293127"/>
                  <a:pt x="6792" y="305443"/>
                  <a:pt x="18308" y="312110"/>
                </a:cubicBezTo>
                <a:lnTo>
                  <a:pt x="158421" y="392978"/>
                </a:lnTo>
                <a:cubicBezTo>
                  <a:pt x="169937" y="399655"/>
                  <a:pt x="184148" y="399655"/>
                  <a:pt x="195664" y="392978"/>
                </a:cubicBezTo>
                <a:lnTo>
                  <a:pt x="335681" y="312110"/>
                </a:lnTo>
                <a:cubicBezTo>
                  <a:pt x="347311" y="305443"/>
                  <a:pt x="354474" y="293041"/>
                  <a:pt x="354445" y="27963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lumOff val="25000"/>
                </a:schemeClr>
              </a:gs>
              <a:gs pos="100000">
                <a:schemeClr val="accent1">
                  <a:lumMod val="85000"/>
                  <a:lumOff val="15000"/>
                </a:schemeClr>
              </a:gs>
            </a:gsLst>
            <a:lin ang="2640000" scaled="0"/>
          </a:gra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sym typeface="+mn-ea"/>
            </a:endParaRPr>
          </a:p>
        </p:txBody>
      </p:sp>
      <p:sp>
        <p:nvSpPr>
          <p:cNvPr id="7" name="矩形 6"/>
          <p:cNvSpPr/>
          <p:nvPr>
            <p:custDataLst>
              <p:tags r:id="rId20"/>
            </p:custDataLst>
          </p:nvPr>
        </p:nvSpPr>
        <p:spPr>
          <a:xfrm>
            <a:off x="10162921" y="2424345"/>
            <a:ext cx="1743337" cy="6099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>
                <a:solidFill>
                  <a:schemeClr val="accent6"/>
                </a:solidFill>
                <a:latin typeface="+mn-ea"/>
                <a:cs typeface="+mn-ea"/>
              </a:rPr>
              <a:t>跟踪第三步：资金要强势</a:t>
            </a:r>
            <a:endParaRPr lang="zh-CN" altLang="en-US" sz="1200" b="1" dirty="0">
              <a:solidFill>
                <a:schemeClr val="accent6"/>
              </a:solidFill>
              <a:latin typeface="+mn-ea"/>
              <a:cs typeface="+mn-ea"/>
            </a:endParaRPr>
          </a:p>
        </p:txBody>
      </p:sp>
      <p:sp>
        <p:nvSpPr>
          <p:cNvPr id="66" name="任意多边形: 形状 39"/>
          <p:cNvSpPr/>
          <p:nvPr>
            <p:custDataLst>
              <p:tags r:id="rId21"/>
            </p:custDataLst>
          </p:nvPr>
        </p:nvSpPr>
        <p:spPr>
          <a:xfrm>
            <a:off x="9686409" y="3218532"/>
            <a:ext cx="306913" cy="345224"/>
          </a:xfrm>
          <a:custGeom>
            <a:avLst/>
            <a:gdLst>
              <a:gd name="connsiteX0" fmla="*/ 354445 w 354711"/>
              <a:gd name="connsiteY0" fmla="*/ 279630 h 398159"/>
              <a:gd name="connsiteX1" fmla="*/ 354445 w 354711"/>
              <a:gd name="connsiteY1" fmla="*/ 117705 h 398159"/>
              <a:gd name="connsiteX2" fmla="*/ 335395 w 354711"/>
              <a:gd name="connsiteY2" fmla="*/ 85511 h 398159"/>
              <a:gd name="connsiteX3" fmla="*/ 195664 w 354711"/>
              <a:gd name="connsiteY3" fmla="*/ 4834 h 398159"/>
              <a:gd name="connsiteX4" fmla="*/ 158421 w 354711"/>
              <a:gd name="connsiteY4" fmla="*/ 4834 h 398159"/>
              <a:gd name="connsiteX5" fmla="*/ 18308 w 354711"/>
              <a:gd name="connsiteY5" fmla="*/ 85701 h 398159"/>
              <a:gd name="connsiteX6" fmla="*/ -266 w 354711"/>
              <a:gd name="connsiteY6" fmla="*/ 117896 h 398159"/>
              <a:gd name="connsiteX7" fmla="*/ -266 w 354711"/>
              <a:gd name="connsiteY7" fmla="*/ 279821 h 398159"/>
              <a:gd name="connsiteX8" fmla="*/ 18308 w 354711"/>
              <a:gd name="connsiteY8" fmla="*/ 312110 h 398159"/>
              <a:gd name="connsiteX9" fmla="*/ 158421 w 354711"/>
              <a:gd name="connsiteY9" fmla="*/ 392978 h 398159"/>
              <a:gd name="connsiteX10" fmla="*/ 195664 w 354711"/>
              <a:gd name="connsiteY10" fmla="*/ 392978 h 398159"/>
              <a:gd name="connsiteX11" fmla="*/ 335681 w 354711"/>
              <a:gd name="connsiteY11" fmla="*/ 312110 h 398159"/>
              <a:gd name="connsiteX12" fmla="*/ 354445 w 354711"/>
              <a:gd name="connsiteY12" fmla="*/ 279630 h 39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4711" h="398159">
                <a:moveTo>
                  <a:pt x="354445" y="279630"/>
                </a:moveTo>
                <a:lnTo>
                  <a:pt x="354445" y="117705"/>
                </a:lnTo>
                <a:cubicBezTo>
                  <a:pt x="354341" y="104332"/>
                  <a:pt x="347064" y="92045"/>
                  <a:pt x="335395" y="85511"/>
                </a:cubicBezTo>
                <a:lnTo>
                  <a:pt x="195664" y="4834"/>
                </a:lnTo>
                <a:cubicBezTo>
                  <a:pt x="184148" y="-1843"/>
                  <a:pt x="169937" y="-1843"/>
                  <a:pt x="158421" y="4834"/>
                </a:cubicBezTo>
                <a:lnTo>
                  <a:pt x="18308" y="85701"/>
                </a:lnTo>
                <a:cubicBezTo>
                  <a:pt x="6821" y="92359"/>
                  <a:pt x="-256" y="104618"/>
                  <a:pt x="-266" y="117896"/>
                </a:cubicBezTo>
                <a:lnTo>
                  <a:pt x="-266" y="279821"/>
                </a:lnTo>
                <a:cubicBezTo>
                  <a:pt x="-284" y="293127"/>
                  <a:pt x="6792" y="305443"/>
                  <a:pt x="18308" y="312110"/>
                </a:cubicBezTo>
                <a:lnTo>
                  <a:pt x="158421" y="392978"/>
                </a:lnTo>
                <a:cubicBezTo>
                  <a:pt x="169937" y="399655"/>
                  <a:pt x="184148" y="399655"/>
                  <a:pt x="195664" y="392978"/>
                </a:cubicBezTo>
                <a:lnTo>
                  <a:pt x="335681" y="312110"/>
                </a:lnTo>
                <a:cubicBezTo>
                  <a:pt x="347311" y="305443"/>
                  <a:pt x="354474" y="293041"/>
                  <a:pt x="354445" y="27963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lumOff val="25000"/>
                </a:schemeClr>
              </a:gs>
              <a:gs pos="100000">
                <a:schemeClr val="accent1">
                  <a:lumMod val="85000"/>
                  <a:lumOff val="15000"/>
                </a:schemeClr>
              </a:gs>
            </a:gsLst>
            <a:lin ang="2640000" scaled="0"/>
          </a:gra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22"/>
            </p:custDataLst>
          </p:nvPr>
        </p:nvSpPr>
        <p:spPr>
          <a:xfrm>
            <a:off x="10162921" y="3096283"/>
            <a:ext cx="1745920" cy="6099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>
                <a:solidFill>
                  <a:srgbClr val="FFC000"/>
                </a:solidFill>
                <a:latin typeface="+mn-ea"/>
                <a:cs typeface="+mn-ea"/>
              </a:rPr>
              <a:t>操作第二步：突破有资金</a:t>
            </a:r>
            <a:endParaRPr lang="zh-CN" altLang="en-US" sz="1200" b="1">
              <a:solidFill>
                <a:srgbClr val="FFC000"/>
              </a:solidFill>
              <a:latin typeface="+mn-ea"/>
              <a:cs typeface="+mn-ea"/>
            </a:endParaRPr>
          </a:p>
        </p:txBody>
      </p:sp>
      <p:sp>
        <p:nvSpPr>
          <p:cNvPr id="68" name="任意多边形: 形状 39"/>
          <p:cNvSpPr/>
          <p:nvPr>
            <p:custDataLst>
              <p:tags r:id="rId23"/>
            </p:custDataLst>
          </p:nvPr>
        </p:nvSpPr>
        <p:spPr>
          <a:xfrm>
            <a:off x="9686409" y="3884443"/>
            <a:ext cx="306913" cy="345224"/>
          </a:xfrm>
          <a:custGeom>
            <a:avLst/>
            <a:gdLst>
              <a:gd name="connsiteX0" fmla="*/ 354445 w 354711"/>
              <a:gd name="connsiteY0" fmla="*/ 279630 h 398159"/>
              <a:gd name="connsiteX1" fmla="*/ 354445 w 354711"/>
              <a:gd name="connsiteY1" fmla="*/ 117705 h 398159"/>
              <a:gd name="connsiteX2" fmla="*/ 335395 w 354711"/>
              <a:gd name="connsiteY2" fmla="*/ 85511 h 398159"/>
              <a:gd name="connsiteX3" fmla="*/ 195664 w 354711"/>
              <a:gd name="connsiteY3" fmla="*/ 4834 h 398159"/>
              <a:gd name="connsiteX4" fmla="*/ 158421 w 354711"/>
              <a:gd name="connsiteY4" fmla="*/ 4834 h 398159"/>
              <a:gd name="connsiteX5" fmla="*/ 18308 w 354711"/>
              <a:gd name="connsiteY5" fmla="*/ 85701 h 398159"/>
              <a:gd name="connsiteX6" fmla="*/ -266 w 354711"/>
              <a:gd name="connsiteY6" fmla="*/ 117896 h 398159"/>
              <a:gd name="connsiteX7" fmla="*/ -266 w 354711"/>
              <a:gd name="connsiteY7" fmla="*/ 279821 h 398159"/>
              <a:gd name="connsiteX8" fmla="*/ 18308 w 354711"/>
              <a:gd name="connsiteY8" fmla="*/ 312110 h 398159"/>
              <a:gd name="connsiteX9" fmla="*/ 158421 w 354711"/>
              <a:gd name="connsiteY9" fmla="*/ 392978 h 398159"/>
              <a:gd name="connsiteX10" fmla="*/ 195664 w 354711"/>
              <a:gd name="connsiteY10" fmla="*/ 392978 h 398159"/>
              <a:gd name="connsiteX11" fmla="*/ 335681 w 354711"/>
              <a:gd name="connsiteY11" fmla="*/ 312110 h 398159"/>
              <a:gd name="connsiteX12" fmla="*/ 354445 w 354711"/>
              <a:gd name="connsiteY12" fmla="*/ 279630 h 39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4711" h="398159">
                <a:moveTo>
                  <a:pt x="354445" y="279630"/>
                </a:moveTo>
                <a:lnTo>
                  <a:pt x="354445" y="117705"/>
                </a:lnTo>
                <a:cubicBezTo>
                  <a:pt x="354341" y="104332"/>
                  <a:pt x="347064" y="92045"/>
                  <a:pt x="335395" y="85511"/>
                </a:cubicBezTo>
                <a:lnTo>
                  <a:pt x="195664" y="4834"/>
                </a:lnTo>
                <a:cubicBezTo>
                  <a:pt x="184148" y="-1843"/>
                  <a:pt x="169937" y="-1843"/>
                  <a:pt x="158421" y="4834"/>
                </a:cubicBezTo>
                <a:lnTo>
                  <a:pt x="18308" y="85701"/>
                </a:lnTo>
                <a:cubicBezTo>
                  <a:pt x="6821" y="92359"/>
                  <a:pt x="-256" y="104618"/>
                  <a:pt x="-266" y="117896"/>
                </a:cubicBezTo>
                <a:lnTo>
                  <a:pt x="-266" y="279821"/>
                </a:lnTo>
                <a:cubicBezTo>
                  <a:pt x="-284" y="293127"/>
                  <a:pt x="6792" y="305443"/>
                  <a:pt x="18308" y="312110"/>
                </a:cubicBezTo>
                <a:lnTo>
                  <a:pt x="158421" y="392978"/>
                </a:lnTo>
                <a:cubicBezTo>
                  <a:pt x="169937" y="399655"/>
                  <a:pt x="184148" y="399655"/>
                  <a:pt x="195664" y="392978"/>
                </a:cubicBezTo>
                <a:lnTo>
                  <a:pt x="335681" y="312110"/>
                </a:lnTo>
                <a:cubicBezTo>
                  <a:pt x="347311" y="305443"/>
                  <a:pt x="354474" y="293041"/>
                  <a:pt x="354445" y="27963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lumOff val="25000"/>
                </a:schemeClr>
              </a:gs>
              <a:gs pos="100000">
                <a:schemeClr val="accent1">
                  <a:lumMod val="85000"/>
                  <a:lumOff val="15000"/>
                </a:schemeClr>
              </a:gs>
            </a:gsLst>
            <a:lin ang="2640000" scaled="0"/>
          </a:gra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24"/>
            </p:custDataLst>
          </p:nvPr>
        </p:nvSpPr>
        <p:spPr>
          <a:xfrm>
            <a:off x="10162921" y="3768221"/>
            <a:ext cx="1745920" cy="6099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>
                <a:solidFill>
                  <a:srgbClr val="FF0000"/>
                </a:solidFill>
                <a:latin typeface="+mn-ea"/>
                <a:cs typeface="+mn-ea"/>
              </a:rPr>
              <a:t>选股第一步：趋势要牢固</a:t>
            </a:r>
            <a:endParaRPr lang="zh-CN" altLang="en-US" sz="1200" b="1">
              <a:solidFill>
                <a:srgbClr val="FF0000"/>
              </a:solidFill>
              <a:latin typeface="+mn-ea"/>
              <a:cs typeface="+mn-ea"/>
            </a:endParaRPr>
          </a:p>
        </p:txBody>
      </p:sp>
      <p:sp>
        <p:nvSpPr>
          <p:cNvPr id="11" name="图形 3" descr="343439383331313b343532303032383bbfcdbba7b9dcc0ed"/>
          <p:cNvSpPr/>
          <p:nvPr>
            <p:custDataLst>
              <p:tags r:id="rId25"/>
            </p:custDataLst>
          </p:nvPr>
        </p:nvSpPr>
        <p:spPr>
          <a:xfrm>
            <a:off x="9765612" y="2640002"/>
            <a:ext cx="153742" cy="153006"/>
          </a:xfrm>
          <a:custGeom>
            <a:avLst/>
            <a:gdLst>
              <a:gd name="connsiteX0" fmla="*/ 171604 w 226799"/>
              <a:gd name="connsiteY0" fmla="*/ 176720 h 225712"/>
              <a:gd name="connsiteX1" fmla="*/ 123518 w 226799"/>
              <a:gd name="connsiteY1" fmla="*/ 139423 h 225712"/>
              <a:gd name="connsiteX2" fmla="*/ 120670 w 226799"/>
              <a:gd name="connsiteY2" fmla="*/ 131590 h 225712"/>
              <a:gd name="connsiteX3" fmla="*/ 120670 w 226799"/>
              <a:gd name="connsiteY3" fmla="*/ 131473 h 225712"/>
              <a:gd name="connsiteX4" fmla="*/ 121011 w 226799"/>
              <a:gd name="connsiteY4" fmla="*/ 130772 h 225712"/>
              <a:gd name="connsiteX5" fmla="*/ 139015 w 226799"/>
              <a:gd name="connsiteY5" fmla="*/ 80847 h 225712"/>
              <a:gd name="connsiteX6" fmla="*/ 120213 w 226799"/>
              <a:gd name="connsiteY6" fmla="*/ 27532 h 225712"/>
              <a:gd name="connsiteX7" fmla="*/ 119188 w 226799"/>
              <a:gd name="connsiteY7" fmla="*/ 20868 h 225712"/>
              <a:gd name="connsiteX8" fmla="*/ 150410 w 226799"/>
              <a:gd name="connsiteY8" fmla="*/ 173 h 225712"/>
              <a:gd name="connsiteX9" fmla="*/ 191431 w 226799"/>
              <a:gd name="connsiteY9" fmla="*/ 36418 h 225712"/>
              <a:gd name="connsiteX10" fmla="*/ 177757 w 226799"/>
              <a:gd name="connsiteY10" fmla="*/ 90201 h 225712"/>
              <a:gd name="connsiteX11" fmla="*/ 173199 w 226799"/>
              <a:gd name="connsiteY11" fmla="*/ 96047 h 225712"/>
              <a:gd name="connsiteX12" fmla="*/ 172743 w 226799"/>
              <a:gd name="connsiteY12" fmla="*/ 105050 h 225712"/>
              <a:gd name="connsiteX13" fmla="*/ 174453 w 226799"/>
              <a:gd name="connsiteY13" fmla="*/ 107972 h 225712"/>
              <a:gd name="connsiteX14" fmla="*/ 188126 w 226799"/>
              <a:gd name="connsiteY14" fmla="*/ 114871 h 225712"/>
              <a:gd name="connsiteX15" fmla="*/ 202939 w 226799"/>
              <a:gd name="connsiteY15" fmla="*/ 121886 h 225712"/>
              <a:gd name="connsiteX16" fmla="*/ 225728 w 226799"/>
              <a:gd name="connsiteY16" fmla="*/ 142931 h 225712"/>
              <a:gd name="connsiteX17" fmla="*/ 223449 w 226799"/>
              <a:gd name="connsiteY17" fmla="*/ 165145 h 225712"/>
              <a:gd name="connsiteX18" fmla="*/ 177187 w 226799"/>
              <a:gd name="connsiteY18" fmla="*/ 179877 h 225712"/>
              <a:gd name="connsiteX19" fmla="*/ 171604 w 226799"/>
              <a:gd name="connsiteY19" fmla="*/ 176720 h 225712"/>
              <a:gd name="connsiteX20" fmla="*/ 114 w 226799"/>
              <a:gd name="connsiteY20" fmla="*/ 200104 h 225712"/>
              <a:gd name="connsiteX21" fmla="*/ 114 w 226799"/>
              <a:gd name="connsiteY21" fmla="*/ 191920 h 225712"/>
              <a:gd name="connsiteX22" fmla="*/ 2393 w 226799"/>
              <a:gd name="connsiteY22" fmla="*/ 184905 h 225712"/>
              <a:gd name="connsiteX23" fmla="*/ 23701 w 226799"/>
              <a:gd name="connsiteY23" fmla="*/ 164093 h 225712"/>
              <a:gd name="connsiteX24" fmla="*/ 24385 w 226799"/>
              <a:gd name="connsiteY24" fmla="*/ 163625 h 225712"/>
              <a:gd name="connsiteX25" fmla="*/ 45693 w 226799"/>
              <a:gd name="connsiteY25" fmla="*/ 153337 h 225712"/>
              <a:gd name="connsiteX26" fmla="*/ 52529 w 226799"/>
              <a:gd name="connsiteY26" fmla="*/ 150414 h 225712"/>
              <a:gd name="connsiteX27" fmla="*/ 54467 w 226799"/>
              <a:gd name="connsiteY27" fmla="*/ 148894 h 225712"/>
              <a:gd name="connsiteX28" fmla="*/ 58113 w 226799"/>
              <a:gd name="connsiteY28" fmla="*/ 129953 h 225712"/>
              <a:gd name="connsiteX29" fmla="*/ 53669 w 226799"/>
              <a:gd name="connsiteY29" fmla="*/ 124224 h 225712"/>
              <a:gd name="connsiteX30" fmla="*/ 53441 w 226799"/>
              <a:gd name="connsiteY30" fmla="*/ 123991 h 225712"/>
              <a:gd name="connsiteX31" fmla="*/ 36463 w 226799"/>
              <a:gd name="connsiteY31" fmla="*/ 69155 h 225712"/>
              <a:gd name="connsiteX32" fmla="*/ 78623 w 226799"/>
              <a:gd name="connsiteY32" fmla="*/ 29403 h 225712"/>
              <a:gd name="connsiteX33" fmla="*/ 121923 w 226799"/>
              <a:gd name="connsiteY33" fmla="*/ 68922 h 225712"/>
              <a:gd name="connsiteX34" fmla="*/ 122037 w 226799"/>
              <a:gd name="connsiteY34" fmla="*/ 69506 h 225712"/>
              <a:gd name="connsiteX35" fmla="*/ 116340 w 226799"/>
              <a:gd name="connsiteY35" fmla="*/ 104348 h 225712"/>
              <a:gd name="connsiteX36" fmla="*/ 105173 w 226799"/>
              <a:gd name="connsiteY36" fmla="*/ 123873 h 225712"/>
              <a:gd name="connsiteX37" fmla="*/ 104717 w 226799"/>
              <a:gd name="connsiteY37" fmla="*/ 124575 h 225712"/>
              <a:gd name="connsiteX38" fmla="*/ 100615 w 226799"/>
              <a:gd name="connsiteY38" fmla="*/ 129485 h 225712"/>
              <a:gd name="connsiteX39" fmla="*/ 100159 w 226799"/>
              <a:gd name="connsiteY39" fmla="*/ 130655 h 225712"/>
              <a:gd name="connsiteX40" fmla="*/ 102666 w 226799"/>
              <a:gd name="connsiteY40" fmla="*/ 149946 h 225712"/>
              <a:gd name="connsiteX41" fmla="*/ 111554 w 226799"/>
              <a:gd name="connsiteY41" fmla="*/ 153337 h 225712"/>
              <a:gd name="connsiteX42" fmla="*/ 112123 w 226799"/>
              <a:gd name="connsiteY42" fmla="*/ 153570 h 225712"/>
              <a:gd name="connsiteX43" fmla="*/ 149270 w 226799"/>
              <a:gd name="connsiteY43" fmla="*/ 175552 h 225712"/>
              <a:gd name="connsiteX44" fmla="*/ 149612 w 226799"/>
              <a:gd name="connsiteY44" fmla="*/ 175785 h 225712"/>
              <a:gd name="connsiteX45" fmla="*/ 158044 w 226799"/>
              <a:gd name="connsiteY45" fmla="*/ 188529 h 225712"/>
              <a:gd name="connsiteX46" fmla="*/ 158500 w 226799"/>
              <a:gd name="connsiteY46" fmla="*/ 192504 h 225712"/>
              <a:gd name="connsiteX47" fmla="*/ 158500 w 226799"/>
              <a:gd name="connsiteY47" fmla="*/ 201624 h 225712"/>
              <a:gd name="connsiteX48" fmla="*/ 158272 w 226799"/>
              <a:gd name="connsiteY48" fmla="*/ 203261 h 225712"/>
              <a:gd name="connsiteX49" fmla="*/ 124316 w 226799"/>
              <a:gd name="connsiteY49" fmla="*/ 222319 h 225712"/>
              <a:gd name="connsiteX50" fmla="*/ 37716 w 226799"/>
              <a:gd name="connsiteY50" fmla="*/ 222319 h 225712"/>
              <a:gd name="connsiteX51" fmla="*/ 4672 w 226799"/>
              <a:gd name="connsiteY51" fmla="*/ 208288 h 225712"/>
              <a:gd name="connsiteX52" fmla="*/ 114 w 226799"/>
              <a:gd name="connsiteY52" fmla="*/ 200104 h 22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26799" h="225712">
                <a:moveTo>
                  <a:pt x="171604" y="176720"/>
                </a:moveTo>
                <a:cubicBezTo>
                  <a:pt x="161804" y="157663"/>
                  <a:pt x="143801" y="147725"/>
                  <a:pt x="123518" y="139423"/>
                </a:cubicBezTo>
                <a:cubicBezTo>
                  <a:pt x="120441" y="138138"/>
                  <a:pt x="119188" y="134513"/>
                  <a:pt x="120670" y="131590"/>
                </a:cubicBezTo>
                <a:lnTo>
                  <a:pt x="120670" y="131473"/>
                </a:lnTo>
                <a:lnTo>
                  <a:pt x="121011" y="130772"/>
                </a:lnTo>
                <a:cubicBezTo>
                  <a:pt x="130013" y="117910"/>
                  <a:pt x="137875" y="101659"/>
                  <a:pt x="139015" y="80847"/>
                </a:cubicBezTo>
                <a:cubicBezTo>
                  <a:pt x="141180" y="56996"/>
                  <a:pt x="132406" y="40160"/>
                  <a:pt x="120213" y="27532"/>
                </a:cubicBezTo>
                <a:cubicBezTo>
                  <a:pt x="118504" y="25779"/>
                  <a:pt x="118049" y="23090"/>
                  <a:pt x="119188" y="20868"/>
                </a:cubicBezTo>
                <a:cubicBezTo>
                  <a:pt x="124999" y="9878"/>
                  <a:pt x="134001" y="1226"/>
                  <a:pt x="150410" y="173"/>
                </a:cubicBezTo>
                <a:cubicBezTo>
                  <a:pt x="175478" y="-996"/>
                  <a:pt x="189152" y="15373"/>
                  <a:pt x="191431" y="36418"/>
                </a:cubicBezTo>
                <a:cubicBezTo>
                  <a:pt x="194849" y="59802"/>
                  <a:pt x="186873" y="78509"/>
                  <a:pt x="177757" y="90201"/>
                </a:cubicBezTo>
                <a:cubicBezTo>
                  <a:pt x="176617" y="92540"/>
                  <a:pt x="174338" y="93708"/>
                  <a:pt x="173199" y="96047"/>
                </a:cubicBezTo>
                <a:cubicBezTo>
                  <a:pt x="172287" y="97917"/>
                  <a:pt x="172059" y="102243"/>
                  <a:pt x="172743" y="105050"/>
                </a:cubicBezTo>
                <a:cubicBezTo>
                  <a:pt x="172971" y="106219"/>
                  <a:pt x="173540" y="107154"/>
                  <a:pt x="174453" y="107972"/>
                </a:cubicBezTo>
                <a:cubicBezTo>
                  <a:pt x="177643" y="110779"/>
                  <a:pt x="184137" y="112766"/>
                  <a:pt x="188126" y="114871"/>
                </a:cubicBezTo>
                <a:cubicBezTo>
                  <a:pt x="193823" y="117209"/>
                  <a:pt x="198381" y="119547"/>
                  <a:pt x="202939" y="121886"/>
                </a:cubicBezTo>
                <a:cubicBezTo>
                  <a:pt x="212055" y="126563"/>
                  <a:pt x="222310" y="133577"/>
                  <a:pt x="225728" y="142931"/>
                </a:cubicBezTo>
                <a:cubicBezTo>
                  <a:pt x="228007" y="148777"/>
                  <a:pt x="226868" y="160469"/>
                  <a:pt x="223449" y="165145"/>
                </a:cubicBezTo>
                <a:cubicBezTo>
                  <a:pt x="216043" y="176019"/>
                  <a:pt x="194734" y="177773"/>
                  <a:pt x="177187" y="179877"/>
                </a:cubicBezTo>
                <a:cubicBezTo>
                  <a:pt x="174908" y="179994"/>
                  <a:pt x="172743" y="178825"/>
                  <a:pt x="171604" y="176720"/>
                </a:cubicBezTo>
                <a:moveTo>
                  <a:pt x="114" y="200104"/>
                </a:moveTo>
                <a:lnTo>
                  <a:pt x="114" y="191920"/>
                </a:lnTo>
                <a:cubicBezTo>
                  <a:pt x="114" y="189582"/>
                  <a:pt x="1253" y="187243"/>
                  <a:pt x="2393" y="184905"/>
                </a:cubicBezTo>
                <a:cubicBezTo>
                  <a:pt x="6837" y="175668"/>
                  <a:pt x="15839" y="169823"/>
                  <a:pt x="23701" y="164093"/>
                </a:cubicBezTo>
                <a:cubicBezTo>
                  <a:pt x="23929" y="163977"/>
                  <a:pt x="24157" y="163743"/>
                  <a:pt x="24385" y="163625"/>
                </a:cubicBezTo>
                <a:cubicBezTo>
                  <a:pt x="31108" y="160235"/>
                  <a:pt x="37830" y="156727"/>
                  <a:pt x="45693" y="153337"/>
                </a:cubicBezTo>
                <a:cubicBezTo>
                  <a:pt x="47630" y="152402"/>
                  <a:pt x="50364" y="151350"/>
                  <a:pt x="52529" y="150414"/>
                </a:cubicBezTo>
                <a:cubicBezTo>
                  <a:pt x="53327" y="150063"/>
                  <a:pt x="54011" y="149595"/>
                  <a:pt x="54467" y="148894"/>
                </a:cubicBezTo>
                <a:cubicBezTo>
                  <a:pt x="57771" y="144802"/>
                  <a:pt x="61303" y="136384"/>
                  <a:pt x="58113" y="129953"/>
                </a:cubicBezTo>
                <a:cubicBezTo>
                  <a:pt x="56973" y="127615"/>
                  <a:pt x="55834" y="126446"/>
                  <a:pt x="53669" y="124224"/>
                </a:cubicBezTo>
                <a:lnTo>
                  <a:pt x="53441" y="123991"/>
                </a:lnTo>
                <a:cubicBezTo>
                  <a:pt x="43186" y="112298"/>
                  <a:pt x="34184" y="92422"/>
                  <a:pt x="36463" y="69155"/>
                </a:cubicBezTo>
                <a:cubicBezTo>
                  <a:pt x="38742" y="45772"/>
                  <a:pt x="53555" y="29403"/>
                  <a:pt x="78623" y="29403"/>
                </a:cubicBezTo>
                <a:cubicBezTo>
                  <a:pt x="103577" y="29403"/>
                  <a:pt x="118391" y="45655"/>
                  <a:pt x="121923" y="68922"/>
                </a:cubicBezTo>
                <a:cubicBezTo>
                  <a:pt x="121923" y="69155"/>
                  <a:pt x="121923" y="69272"/>
                  <a:pt x="122037" y="69506"/>
                </a:cubicBezTo>
                <a:cubicBezTo>
                  <a:pt x="123062" y="83420"/>
                  <a:pt x="119758" y="96164"/>
                  <a:pt x="116340" y="104348"/>
                </a:cubicBezTo>
                <a:cubicBezTo>
                  <a:pt x="113035" y="112416"/>
                  <a:pt x="109616" y="118145"/>
                  <a:pt x="105173" y="123873"/>
                </a:cubicBezTo>
                <a:cubicBezTo>
                  <a:pt x="104945" y="124107"/>
                  <a:pt x="104831" y="124341"/>
                  <a:pt x="104717" y="124575"/>
                </a:cubicBezTo>
                <a:cubicBezTo>
                  <a:pt x="103577" y="126446"/>
                  <a:pt x="101754" y="127615"/>
                  <a:pt x="100615" y="129485"/>
                </a:cubicBezTo>
                <a:cubicBezTo>
                  <a:pt x="100387" y="129837"/>
                  <a:pt x="100273" y="130187"/>
                  <a:pt x="100159" y="130655"/>
                </a:cubicBezTo>
                <a:cubicBezTo>
                  <a:pt x="98222" y="137553"/>
                  <a:pt x="100387" y="146556"/>
                  <a:pt x="102666" y="149946"/>
                </a:cubicBezTo>
                <a:cubicBezTo>
                  <a:pt x="103805" y="152168"/>
                  <a:pt x="108135" y="152285"/>
                  <a:pt x="111554" y="153337"/>
                </a:cubicBezTo>
                <a:cubicBezTo>
                  <a:pt x="111782" y="153454"/>
                  <a:pt x="111895" y="153454"/>
                  <a:pt x="112123" y="153570"/>
                </a:cubicBezTo>
                <a:cubicBezTo>
                  <a:pt x="125683" y="159416"/>
                  <a:pt x="139129" y="166315"/>
                  <a:pt x="149270" y="175552"/>
                </a:cubicBezTo>
                <a:cubicBezTo>
                  <a:pt x="149384" y="175668"/>
                  <a:pt x="149498" y="175785"/>
                  <a:pt x="149612" y="175785"/>
                </a:cubicBezTo>
                <a:cubicBezTo>
                  <a:pt x="152574" y="178825"/>
                  <a:pt x="156449" y="182918"/>
                  <a:pt x="158044" y="188529"/>
                </a:cubicBezTo>
                <a:cubicBezTo>
                  <a:pt x="158386" y="189815"/>
                  <a:pt x="158500" y="191219"/>
                  <a:pt x="158500" y="192504"/>
                </a:cubicBezTo>
                <a:lnTo>
                  <a:pt x="158500" y="201624"/>
                </a:lnTo>
                <a:cubicBezTo>
                  <a:pt x="158500" y="202209"/>
                  <a:pt x="158386" y="202794"/>
                  <a:pt x="158272" y="203261"/>
                </a:cubicBezTo>
                <a:cubicBezTo>
                  <a:pt x="154398" y="215421"/>
                  <a:pt x="138787" y="218928"/>
                  <a:pt x="124316" y="222319"/>
                </a:cubicBezTo>
                <a:cubicBezTo>
                  <a:pt x="99247" y="226996"/>
                  <a:pt x="63924" y="226996"/>
                  <a:pt x="37716" y="222319"/>
                </a:cubicBezTo>
                <a:cubicBezTo>
                  <a:pt x="25182" y="219980"/>
                  <a:pt x="11509" y="216473"/>
                  <a:pt x="4672" y="208288"/>
                </a:cubicBezTo>
                <a:cubicBezTo>
                  <a:pt x="2393" y="207120"/>
                  <a:pt x="1253" y="204781"/>
                  <a:pt x="114" y="200104"/>
                </a:cubicBezTo>
              </a:path>
            </a:pathLst>
          </a:custGeom>
          <a:gradFill>
            <a:gsLst>
              <a:gs pos="0">
                <a:srgbClr val="FFFFFF"/>
              </a:gs>
              <a:gs pos="80000">
                <a:srgbClr val="FFFFFF">
                  <a:alpha val="60000"/>
                </a:srgbClr>
              </a:gs>
            </a:gsLst>
            <a:lin ang="4800001" scaled="1"/>
          </a:gradFill>
          <a:ln w="783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" name="图片 1" descr="343435383036303b343532343134393bcdb7c4d4b7e7b1a9"/>
          <p:cNvSpPr/>
          <p:nvPr>
            <p:custDataLst>
              <p:tags r:id="rId26"/>
            </p:custDataLst>
          </p:nvPr>
        </p:nvSpPr>
        <p:spPr>
          <a:xfrm>
            <a:off x="9766473" y="3309357"/>
            <a:ext cx="142094" cy="165944"/>
          </a:xfrm>
          <a:custGeom>
            <a:avLst/>
            <a:gdLst>
              <a:gd name="connsiteX0" fmla="*/ 116175 w 209615"/>
              <a:gd name="connsiteY0" fmla="*/ 114 h 244799"/>
              <a:gd name="connsiteX1" fmla="*/ 23805 w 209615"/>
              <a:gd name="connsiteY1" fmla="*/ 78818 h 244799"/>
              <a:gd name="connsiteX2" fmla="*/ 1411 w 209615"/>
              <a:gd name="connsiteY2" fmla="*/ 118326 h 244799"/>
              <a:gd name="connsiteX3" fmla="*/ 9978 w 209615"/>
              <a:gd name="connsiteY3" fmla="*/ 133028 h 244799"/>
              <a:gd name="connsiteX4" fmla="*/ 25087 w 209615"/>
              <a:gd name="connsiteY4" fmla="*/ 133028 h 244799"/>
              <a:gd name="connsiteX5" fmla="*/ 25087 w 209615"/>
              <a:gd name="connsiteY5" fmla="*/ 182132 h 244799"/>
              <a:gd name="connsiteX6" fmla="*/ 51540 w 209615"/>
              <a:gd name="connsiteY6" fmla="*/ 202982 h 244799"/>
              <a:gd name="connsiteX7" fmla="*/ 68484 w 209615"/>
              <a:gd name="connsiteY7" fmla="*/ 200641 h 244799"/>
              <a:gd name="connsiteX8" fmla="*/ 68484 w 209615"/>
              <a:gd name="connsiteY8" fmla="*/ 229097 h 244799"/>
              <a:gd name="connsiteX9" fmla="*/ 84302 w 209615"/>
              <a:gd name="connsiteY9" fmla="*/ 244914 h 244799"/>
              <a:gd name="connsiteX10" fmla="*/ 135715 w 209615"/>
              <a:gd name="connsiteY10" fmla="*/ 244914 h 244799"/>
              <a:gd name="connsiteX11" fmla="*/ 151536 w 209615"/>
              <a:gd name="connsiteY11" fmla="*/ 229097 h 244799"/>
              <a:gd name="connsiteX12" fmla="*/ 151536 w 209615"/>
              <a:gd name="connsiteY12" fmla="*/ 180242 h 244799"/>
              <a:gd name="connsiteX13" fmla="*/ 209731 w 209615"/>
              <a:gd name="connsiteY13" fmla="*/ 93645 h 244799"/>
              <a:gd name="connsiteX14" fmla="*/ 116175 w 209615"/>
              <a:gd name="connsiteY14" fmla="*/ 114 h 244799"/>
              <a:gd name="connsiteX15" fmla="*/ 150147 w 209615"/>
              <a:gd name="connsiteY15" fmla="*/ 84389 h 244799"/>
              <a:gd name="connsiteX16" fmla="*/ 99145 w 209615"/>
              <a:gd name="connsiteY16" fmla="*/ 137998 h 244799"/>
              <a:gd name="connsiteX17" fmla="*/ 92366 w 209615"/>
              <a:gd name="connsiteY17" fmla="*/ 134699 h 244799"/>
              <a:gd name="connsiteX18" fmla="*/ 97738 w 209615"/>
              <a:gd name="connsiteY18" fmla="*/ 97994 h 244799"/>
              <a:gd name="connsiteX19" fmla="*/ 74419 w 209615"/>
              <a:gd name="connsiteY19" fmla="*/ 97994 h 244799"/>
              <a:gd name="connsiteX20" fmla="*/ 71552 w 209615"/>
              <a:gd name="connsiteY20" fmla="*/ 91317 h 244799"/>
              <a:gd name="connsiteX21" fmla="*/ 122558 w 209615"/>
              <a:gd name="connsiteY21" fmla="*/ 37708 h 244799"/>
              <a:gd name="connsiteX22" fmla="*/ 129337 w 209615"/>
              <a:gd name="connsiteY22" fmla="*/ 41007 h 244799"/>
              <a:gd name="connsiteX23" fmla="*/ 123966 w 209615"/>
              <a:gd name="connsiteY23" fmla="*/ 77712 h 244799"/>
              <a:gd name="connsiteX24" fmla="*/ 147284 w 209615"/>
              <a:gd name="connsiteY24" fmla="*/ 77712 h 244799"/>
              <a:gd name="connsiteX25" fmla="*/ 150147 w 209615"/>
              <a:gd name="connsiteY25" fmla="*/ 84389 h 24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9615" h="244799">
                <a:moveTo>
                  <a:pt x="116175" y="114"/>
                </a:moveTo>
                <a:cubicBezTo>
                  <a:pt x="69555" y="114"/>
                  <a:pt x="30912" y="34209"/>
                  <a:pt x="23805" y="78818"/>
                </a:cubicBezTo>
                <a:lnTo>
                  <a:pt x="1411" y="118326"/>
                </a:lnTo>
                <a:cubicBezTo>
                  <a:pt x="-2310" y="124890"/>
                  <a:pt x="2432" y="133028"/>
                  <a:pt x="9978" y="133028"/>
                </a:cubicBezTo>
                <a:lnTo>
                  <a:pt x="25087" y="133028"/>
                </a:lnTo>
                <a:lnTo>
                  <a:pt x="25087" y="182132"/>
                </a:lnTo>
                <a:cubicBezTo>
                  <a:pt x="25087" y="195999"/>
                  <a:pt x="38054" y="206219"/>
                  <a:pt x="51540" y="202982"/>
                </a:cubicBezTo>
                <a:lnTo>
                  <a:pt x="68484" y="200641"/>
                </a:lnTo>
                <a:lnTo>
                  <a:pt x="68484" y="229097"/>
                </a:lnTo>
                <a:cubicBezTo>
                  <a:pt x="68484" y="237833"/>
                  <a:pt x="75567" y="244914"/>
                  <a:pt x="84302" y="244914"/>
                </a:cubicBezTo>
                <a:lnTo>
                  <a:pt x="135715" y="244914"/>
                </a:lnTo>
                <a:cubicBezTo>
                  <a:pt x="144453" y="244914"/>
                  <a:pt x="151536" y="237833"/>
                  <a:pt x="151536" y="229097"/>
                </a:cubicBezTo>
                <a:lnTo>
                  <a:pt x="151536" y="180242"/>
                </a:lnTo>
                <a:cubicBezTo>
                  <a:pt x="185671" y="166297"/>
                  <a:pt x="209731" y="132785"/>
                  <a:pt x="209731" y="93645"/>
                </a:cubicBezTo>
                <a:cubicBezTo>
                  <a:pt x="209729" y="41986"/>
                  <a:pt x="167842" y="114"/>
                  <a:pt x="116175" y="114"/>
                </a:cubicBezTo>
                <a:moveTo>
                  <a:pt x="150147" y="84389"/>
                </a:moveTo>
                <a:lnTo>
                  <a:pt x="99145" y="137998"/>
                </a:lnTo>
                <a:cubicBezTo>
                  <a:pt x="96487" y="140793"/>
                  <a:pt x="91809" y="138516"/>
                  <a:pt x="92366" y="134699"/>
                </a:cubicBezTo>
                <a:lnTo>
                  <a:pt x="97738" y="97994"/>
                </a:lnTo>
                <a:lnTo>
                  <a:pt x="74419" y="97994"/>
                </a:lnTo>
                <a:cubicBezTo>
                  <a:pt x="70943" y="97994"/>
                  <a:pt x="69159" y="93835"/>
                  <a:pt x="71552" y="91317"/>
                </a:cubicBezTo>
                <a:lnTo>
                  <a:pt x="122558" y="37708"/>
                </a:lnTo>
                <a:cubicBezTo>
                  <a:pt x="125216" y="34913"/>
                  <a:pt x="129894" y="37190"/>
                  <a:pt x="129337" y="41007"/>
                </a:cubicBezTo>
                <a:lnTo>
                  <a:pt x="123966" y="77712"/>
                </a:lnTo>
                <a:lnTo>
                  <a:pt x="147284" y="77712"/>
                </a:lnTo>
                <a:cubicBezTo>
                  <a:pt x="150756" y="77712"/>
                  <a:pt x="152544" y="81871"/>
                  <a:pt x="150147" y="84389"/>
                </a:cubicBezTo>
              </a:path>
            </a:pathLst>
          </a:custGeom>
          <a:gradFill>
            <a:gsLst>
              <a:gs pos="0">
                <a:srgbClr val="FFFFFF"/>
              </a:gs>
              <a:gs pos="80000">
                <a:srgbClr val="FFFFFF">
                  <a:alpha val="60000"/>
                </a:srgbClr>
              </a:gs>
            </a:gsLst>
            <a:lin ang="4800001" scaled="1"/>
          </a:gradFill>
          <a:ln w="851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" name="任意多边形: 形状 16"/>
          <p:cNvSpPr/>
          <p:nvPr>
            <p:custDataLst>
              <p:tags r:id="rId27"/>
            </p:custDataLst>
          </p:nvPr>
        </p:nvSpPr>
        <p:spPr>
          <a:xfrm>
            <a:off x="9784552" y="3985600"/>
            <a:ext cx="132055" cy="146354"/>
          </a:xfrm>
          <a:custGeom>
            <a:avLst/>
            <a:gdLst>
              <a:gd name="connsiteX0" fmla="*/ 175331 w 194806"/>
              <a:gd name="connsiteY0" fmla="*/ 125476 h 215900"/>
              <a:gd name="connsiteX1" fmla="*/ 191370 w 194806"/>
              <a:gd name="connsiteY1" fmla="*/ 125476 h 215900"/>
              <a:gd name="connsiteX2" fmla="*/ 191370 w 194806"/>
              <a:gd name="connsiteY2" fmla="*/ 142198 h 215900"/>
              <a:gd name="connsiteX3" fmla="*/ 122632 w 194806"/>
              <a:gd name="connsiteY3" fmla="*/ 213861 h 215900"/>
              <a:gd name="connsiteX4" fmla="*/ 116903 w 194806"/>
              <a:gd name="connsiteY4" fmla="*/ 215056 h 215900"/>
              <a:gd name="connsiteX5" fmla="*/ 107738 w 194806"/>
              <a:gd name="connsiteY5" fmla="*/ 211472 h 215900"/>
              <a:gd name="connsiteX6" fmla="*/ 80242 w 194806"/>
              <a:gd name="connsiteY6" fmla="*/ 181612 h 215900"/>
              <a:gd name="connsiteX7" fmla="*/ 80242 w 194806"/>
              <a:gd name="connsiteY7" fmla="*/ 164891 h 215900"/>
              <a:gd name="connsiteX8" fmla="*/ 96281 w 194806"/>
              <a:gd name="connsiteY8" fmla="*/ 164891 h 215900"/>
              <a:gd name="connsiteX9" fmla="*/ 116903 w 194806"/>
              <a:gd name="connsiteY9" fmla="*/ 186391 h 215900"/>
              <a:gd name="connsiteX10" fmla="*/ 57282 w 194806"/>
              <a:gd name="connsiteY10" fmla="*/ 35832 h 215900"/>
              <a:gd name="connsiteX11" fmla="*/ 45825 w 194806"/>
              <a:gd name="connsiteY11" fmla="*/ 47776 h 215900"/>
              <a:gd name="connsiteX12" fmla="*/ 91651 w 194806"/>
              <a:gd name="connsiteY12" fmla="*/ 95551 h 215900"/>
              <a:gd name="connsiteX13" fmla="*/ 137477 w 194806"/>
              <a:gd name="connsiteY13" fmla="*/ 47776 h 215900"/>
              <a:gd name="connsiteX14" fmla="*/ 126021 w 194806"/>
              <a:gd name="connsiteY14" fmla="*/ 35832 h 215900"/>
              <a:gd name="connsiteX15" fmla="*/ 114563 w 194806"/>
              <a:gd name="connsiteY15" fmla="*/ 47776 h 215900"/>
              <a:gd name="connsiteX16" fmla="*/ 91651 w 194806"/>
              <a:gd name="connsiteY16" fmla="*/ 71664 h 215900"/>
              <a:gd name="connsiteX17" fmla="*/ 68738 w 194806"/>
              <a:gd name="connsiteY17" fmla="*/ 47776 h 215900"/>
              <a:gd name="connsiteX18" fmla="*/ 57282 w 194806"/>
              <a:gd name="connsiteY18" fmla="*/ 35832 h 215900"/>
              <a:gd name="connsiteX19" fmla="*/ 34369 w 194806"/>
              <a:gd name="connsiteY19" fmla="*/ 0 h 215900"/>
              <a:gd name="connsiteX20" fmla="*/ 148933 w 194806"/>
              <a:gd name="connsiteY20" fmla="*/ 0 h 215900"/>
              <a:gd name="connsiteX21" fmla="*/ 183302 w 194806"/>
              <a:gd name="connsiteY21" fmla="*/ 35832 h 215900"/>
              <a:gd name="connsiteX22" fmla="*/ 183648 w 194806"/>
              <a:gd name="connsiteY22" fmla="*/ 107529 h 215900"/>
              <a:gd name="connsiteX23" fmla="*/ 115941 w 194806"/>
              <a:gd name="connsiteY23" fmla="*/ 175170 h 215900"/>
              <a:gd name="connsiteX24" fmla="*/ 98876 w 194806"/>
              <a:gd name="connsiteY24" fmla="*/ 157965 h 215900"/>
              <a:gd name="connsiteX25" fmla="*/ 72843 w 194806"/>
              <a:gd name="connsiteY25" fmla="*/ 157965 h 215900"/>
              <a:gd name="connsiteX26" fmla="*/ 72843 w 194806"/>
              <a:gd name="connsiteY26" fmla="*/ 184149 h 215900"/>
              <a:gd name="connsiteX27" fmla="*/ 100432 w 194806"/>
              <a:gd name="connsiteY27" fmla="*/ 215900 h 215900"/>
              <a:gd name="connsiteX28" fmla="*/ 34369 w 194806"/>
              <a:gd name="connsiteY28" fmla="*/ 214991 h 215900"/>
              <a:gd name="connsiteX29" fmla="*/ 0 w 194806"/>
              <a:gd name="connsiteY29" fmla="*/ 179159 h 215900"/>
              <a:gd name="connsiteX30" fmla="*/ 0 w 194806"/>
              <a:gd name="connsiteY30" fmla="*/ 35832 h 215900"/>
              <a:gd name="connsiteX31" fmla="*/ 34369 w 194806"/>
              <a:gd name="connsiteY31" fmla="*/ 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4806" h="215900">
                <a:moveTo>
                  <a:pt x="175331" y="125476"/>
                </a:moveTo>
                <a:cubicBezTo>
                  <a:pt x="179913" y="120698"/>
                  <a:pt x="186787" y="120698"/>
                  <a:pt x="191370" y="125476"/>
                </a:cubicBezTo>
                <a:cubicBezTo>
                  <a:pt x="195952" y="130254"/>
                  <a:pt x="195952" y="137420"/>
                  <a:pt x="191370" y="142198"/>
                </a:cubicBezTo>
                <a:lnTo>
                  <a:pt x="122632" y="213861"/>
                </a:lnTo>
                <a:lnTo>
                  <a:pt x="116903" y="215056"/>
                </a:lnTo>
                <a:cubicBezTo>
                  <a:pt x="113466" y="215056"/>
                  <a:pt x="110029" y="213861"/>
                  <a:pt x="107738" y="211472"/>
                </a:cubicBezTo>
                <a:lnTo>
                  <a:pt x="80242" y="181612"/>
                </a:lnTo>
                <a:cubicBezTo>
                  <a:pt x="75660" y="176835"/>
                  <a:pt x="75660" y="169669"/>
                  <a:pt x="80242" y="164891"/>
                </a:cubicBezTo>
                <a:cubicBezTo>
                  <a:pt x="84825" y="160113"/>
                  <a:pt x="91699" y="160113"/>
                  <a:pt x="96281" y="164891"/>
                </a:cubicBezTo>
                <a:lnTo>
                  <a:pt x="116903" y="186391"/>
                </a:lnTo>
                <a:close/>
                <a:moveTo>
                  <a:pt x="57282" y="35832"/>
                </a:moveTo>
                <a:cubicBezTo>
                  <a:pt x="50408" y="35832"/>
                  <a:pt x="45825" y="40609"/>
                  <a:pt x="45825" y="47776"/>
                </a:cubicBezTo>
                <a:cubicBezTo>
                  <a:pt x="45825" y="74053"/>
                  <a:pt x="66447" y="95551"/>
                  <a:pt x="91651" y="95551"/>
                </a:cubicBezTo>
                <a:cubicBezTo>
                  <a:pt x="116856" y="95551"/>
                  <a:pt x="137477" y="74053"/>
                  <a:pt x="137477" y="47776"/>
                </a:cubicBezTo>
                <a:cubicBezTo>
                  <a:pt x="137477" y="40609"/>
                  <a:pt x="132894" y="35832"/>
                  <a:pt x="126021" y="35832"/>
                </a:cubicBezTo>
                <a:cubicBezTo>
                  <a:pt x="119147" y="35832"/>
                  <a:pt x="114563" y="40609"/>
                  <a:pt x="114563" y="47776"/>
                </a:cubicBezTo>
                <a:cubicBezTo>
                  <a:pt x="114563" y="60914"/>
                  <a:pt x="104253" y="71664"/>
                  <a:pt x="91651" y="71664"/>
                </a:cubicBezTo>
                <a:cubicBezTo>
                  <a:pt x="79049" y="71664"/>
                  <a:pt x="68738" y="60914"/>
                  <a:pt x="68738" y="47776"/>
                </a:cubicBezTo>
                <a:cubicBezTo>
                  <a:pt x="68738" y="40609"/>
                  <a:pt x="64156" y="35832"/>
                  <a:pt x="57282" y="35832"/>
                </a:cubicBezTo>
                <a:close/>
                <a:moveTo>
                  <a:pt x="34369" y="0"/>
                </a:moveTo>
                <a:lnTo>
                  <a:pt x="148933" y="0"/>
                </a:lnTo>
                <a:cubicBezTo>
                  <a:pt x="168409" y="0"/>
                  <a:pt x="183302" y="15527"/>
                  <a:pt x="183302" y="35832"/>
                </a:cubicBezTo>
                <a:lnTo>
                  <a:pt x="183648" y="107529"/>
                </a:lnTo>
                <a:lnTo>
                  <a:pt x="115941" y="175170"/>
                </a:lnTo>
                <a:lnTo>
                  <a:pt x="98876" y="157965"/>
                </a:lnTo>
                <a:cubicBezTo>
                  <a:pt x="91598" y="150483"/>
                  <a:pt x="80122" y="150483"/>
                  <a:pt x="72843" y="157965"/>
                </a:cubicBezTo>
                <a:cubicBezTo>
                  <a:pt x="65563" y="165446"/>
                  <a:pt x="65563" y="176668"/>
                  <a:pt x="72843" y="184149"/>
                </a:cubicBezTo>
                <a:lnTo>
                  <a:pt x="100432" y="215900"/>
                </a:lnTo>
                <a:lnTo>
                  <a:pt x="34369" y="214991"/>
                </a:lnTo>
                <a:cubicBezTo>
                  <a:pt x="14893" y="214991"/>
                  <a:pt x="0" y="199464"/>
                  <a:pt x="0" y="179159"/>
                </a:cubicBezTo>
                <a:lnTo>
                  <a:pt x="0" y="35832"/>
                </a:lnTo>
                <a:cubicBezTo>
                  <a:pt x="0" y="15527"/>
                  <a:pt x="14893" y="0"/>
                  <a:pt x="34369" y="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80000">
                <a:srgbClr val="FFFFFF">
                  <a:alpha val="60000"/>
                </a:srgbClr>
              </a:gs>
            </a:gsLst>
            <a:lin ang="5400000" scaled="1"/>
          </a:gradFill>
          <a:ln w="7456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95445" y="15748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FF00"/>
                </a:solidFill>
                <a:latin typeface="+mj-ea"/>
                <a:ea typeface="+mj-ea"/>
              </a:rPr>
              <a:t>      </a:t>
            </a:r>
            <a:r>
              <a:rPr lang="zh-CN" altLang="en-US" sz="2400">
                <a:solidFill>
                  <a:srgbClr val="FFFF00"/>
                </a:solidFill>
                <a:latin typeface="+mj-ea"/>
                <a:ea typeface="+mj-ea"/>
              </a:rPr>
              <a:t>案例教学</a:t>
            </a:r>
            <a:endParaRPr lang="zh-CN" altLang="en-US" sz="2400">
              <a:solidFill>
                <a:srgbClr val="FFFF00"/>
              </a:solidFill>
              <a:latin typeface="+mj-ea"/>
              <a:ea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35" y="765175"/>
            <a:ext cx="3928110" cy="5534025"/>
          </a:xfrm>
          <a:prstGeom prst="rect">
            <a:avLst/>
          </a:prstGeom>
        </p:spPr>
      </p:pic>
      <p:sp>
        <p:nvSpPr>
          <p:cNvPr id="137" name="椭圆 136"/>
          <p:cNvSpPr/>
          <p:nvPr>
            <p:custDataLst>
              <p:tags r:id="rId3"/>
            </p:custDataLst>
          </p:nvPr>
        </p:nvSpPr>
        <p:spPr>
          <a:xfrm>
            <a:off x="8573593" y="1829912"/>
            <a:ext cx="600787" cy="600787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15000">
                  <a:schemeClr val="accent1">
                    <a:lumMod val="40000"/>
                    <a:lumOff val="60000"/>
                  </a:schemeClr>
                </a:gs>
                <a:gs pos="85000">
                  <a:schemeClr val="accent1">
                    <a:lumMod val="40000"/>
                    <a:lumOff val="60000"/>
                  </a:schemeClr>
                </a:gs>
                <a:gs pos="50000">
                  <a:srgbClr val="FFFFFF"/>
                </a:gs>
              </a:gsLst>
              <a:lin ang="16200000" scaled="0"/>
            </a:gradFill>
          </a:ln>
          <a:effectLst>
            <a:outerShdw blurRad="177800" dir="5400000" sx="90000" sy="-19000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600" b="1" spc="100">
              <a:solidFill>
                <a:schemeClr val="bg1"/>
              </a:solidFill>
              <a:effectLst>
                <a:outerShdw blurRad="50800" dist="38100" dir="5400000" algn="t" rotWithShape="0">
                  <a:schemeClr val="accent1">
                    <a:lumMod val="75000"/>
                    <a:alpha val="100000"/>
                  </a:schemeClr>
                </a:outerShdw>
              </a:effectLst>
              <a:uFillTx/>
              <a:latin typeface="+中文标题" charset="0"/>
              <a:ea typeface="+mj-ea"/>
              <a:sym typeface="+mn-ea"/>
            </a:endParaRPr>
          </a:p>
        </p:txBody>
      </p:sp>
      <p:sp>
        <p:nvSpPr>
          <p:cNvPr id="5" name="燕尾形 4"/>
          <p:cNvSpPr/>
          <p:nvPr>
            <p:custDataLst>
              <p:tags r:id="rId4"/>
            </p:custDataLst>
          </p:nvPr>
        </p:nvSpPr>
        <p:spPr>
          <a:xfrm>
            <a:off x="5009768" y="3326767"/>
            <a:ext cx="1614125" cy="573123"/>
          </a:xfrm>
          <a:prstGeom prst="chevron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44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>
            <a:gradFill>
              <a:gsLst>
                <a:gs pos="0">
                  <a:srgbClr val="AFC5FF">
                    <a:lumMod val="45000"/>
                    <a:lumOff val="55000"/>
                  </a:srgbClr>
                </a:gs>
                <a:gs pos="37000">
                  <a:srgbClr val="D7E2FF">
                    <a:lumMod val="5000"/>
                    <a:lumOff val="95000"/>
                  </a:srgbClr>
                </a:gs>
                <a:gs pos="71000">
                  <a:srgbClr val="AFC5FF">
                    <a:lumMod val="30000"/>
                    <a:lumOff val="70000"/>
                  </a:srgbClr>
                </a:gs>
                <a:gs pos="100000">
                  <a:srgbClr val="FFFFFF"/>
                </a:gs>
              </a:gsLst>
              <a:lin ang="16200000" scaled="0"/>
            </a:gradFill>
          </a:ln>
          <a:effectLst>
            <a:outerShdw blurRad="177800" dir="5400000" sx="90000" sy="-19000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1600" b="1">
                <a:solidFill>
                  <a:srgbClr val="FFFFFF"/>
                </a:solidFill>
                <a:effectLst/>
                <a:uFillTx/>
                <a:latin typeface="+mn-ea"/>
                <a:cs typeface="+mn-ea"/>
                <a:sym typeface="+mn-ea"/>
              </a:rPr>
              <a:t>第一步</a:t>
            </a:r>
            <a:endParaRPr lang="zh-CN" altLang="en-US" sz="1600" b="1">
              <a:solidFill>
                <a:srgbClr val="FFFFFF"/>
              </a:solidFill>
              <a:effectLst/>
              <a:uFillTx/>
              <a:latin typeface="+mn-ea"/>
              <a:cs typeface="+mn-ea"/>
              <a:sym typeface="+mn-ea"/>
            </a:endParaRPr>
          </a:p>
        </p:txBody>
      </p:sp>
      <p:sp>
        <p:nvSpPr>
          <p:cNvPr id="8" name="任意多边形 7"/>
          <p:cNvSpPr/>
          <p:nvPr>
            <p:custDataLst>
              <p:tags r:id="rId5"/>
            </p:custDataLst>
          </p:nvPr>
        </p:nvSpPr>
        <p:spPr>
          <a:xfrm>
            <a:off x="6583600" y="3200476"/>
            <a:ext cx="423979" cy="825706"/>
          </a:xfrm>
          <a:custGeom>
            <a:avLst/>
            <a:gdLst>
              <a:gd name="connsiteX0" fmla="*/ 23 w 705"/>
              <a:gd name="connsiteY0" fmla="*/ 0 h 1373"/>
              <a:gd name="connsiteX1" fmla="*/ 705 w 705"/>
              <a:gd name="connsiteY1" fmla="*/ 682 h 1373"/>
              <a:gd name="connsiteX2" fmla="*/ 0 w 705"/>
              <a:gd name="connsiteY2" fmla="*/ 1373 h 1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5" h="1373">
                <a:moveTo>
                  <a:pt x="23" y="0"/>
                </a:moveTo>
                <a:lnTo>
                  <a:pt x="705" y="682"/>
                </a:lnTo>
                <a:lnTo>
                  <a:pt x="0" y="1373"/>
                </a:lnTo>
              </a:path>
            </a:pathLst>
          </a:custGeom>
          <a:noFill/>
          <a:ln w="22225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9" name="直接连接符 8"/>
          <p:cNvCxnSpPr/>
          <p:nvPr>
            <p:custDataLst>
              <p:tags r:id="rId6"/>
            </p:custDataLst>
          </p:nvPr>
        </p:nvCxnSpPr>
        <p:spPr>
          <a:xfrm flipH="1">
            <a:off x="7816446" y="4024979"/>
            <a:ext cx="726477" cy="727078"/>
          </a:xfrm>
          <a:prstGeom prst="line">
            <a:avLst/>
          </a:prstGeom>
          <a:ln w="12700">
            <a:solidFill>
              <a:schemeClr val="accent4">
                <a:alpha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/>
          <p:nvPr>
            <p:custDataLst>
              <p:tags r:id="rId7"/>
            </p:custDataLst>
          </p:nvPr>
        </p:nvSpPr>
        <p:spPr>
          <a:xfrm>
            <a:off x="6781457" y="4821818"/>
            <a:ext cx="600787" cy="600787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15000">
                  <a:schemeClr val="accent4">
                    <a:lumMod val="40000"/>
                    <a:lumOff val="60000"/>
                  </a:schemeClr>
                </a:gs>
                <a:gs pos="85000">
                  <a:schemeClr val="accent4">
                    <a:lumMod val="40000"/>
                    <a:lumOff val="60000"/>
                  </a:schemeClr>
                </a:gs>
                <a:gs pos="50000">
                  <a:srgbClr val="FFFFFF"/>
                </a:gs>
              </a:gsLst>
              <a:lin ang="16200000" scaled="0"/>
            </a:gradFill>
          </a:ln>
          <a:effectLst>
            <a:outerShdw blurRad="177800" dir="5400000" sx="90000" sy="-19000" rotWithShape="0">
              <a:schemeClr val="accent4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600" b="1" spc="100">
              <a:solidFill>
                <a:schemeClr val="bg1"/>
              </a:solidFill>
              <a:effectLst>
                <a:outerShdw blurRad="50800" dist="38100" dir="5400000" algn="t" rotWithShape="0">
                  <a:schemeClr val="accent1">
                    <a:lumMod val="75000"/>
                    <a:alpha val="100000"/>
                  </a:schemeClr>
                </a:outerShdw>
              </a:effectLst>
              <a:uFillTx/>
              <a:latin typeface="+中文标题" charset="0"/>
              <a:ea typeface="+mj-ea"/>
              <a:sym typeface="+mn-ea"/>
            </a:endParaRPr>
          </a:p>
        </p:txBody>
      </p:sp>
      <p:sp>
        <p:nvSpPr>
          <p:cNvPr id="35" name="燕尾形 34"/>
          <p:cNvSpPr/>
          <p:nvPr>
            <p:custDataLst>
              <p:tags r:id="rId8"/>
            </p:custDataLst>
          </p:nvPr>
        </p:nvSpPr>
        <p:spPr>
          <a:xfrm>
            <a:off x="6967286" y="3326767"/>
            <a:ext cx="1614125" cy="573123"/>
          </a:xfrm>
          <a:prstGeom prst="chevron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44000">
                <a:schemeClr val="accent4"/>
              </a:gs>
            </a:gsLst>
            <a:path path="circle">
              <a:fillToRect r="100000" b="100000"/>
            </a:path>
            <a:tileRect l="-100000" t="-100000"/>
          </a:gradFill>
          <a:ln>
            <a:gradFill>
              <a:gsLst>
                <a:gs pos="0">
                  <a:schemeClr val="accent4">
                    <a:lumMod val="20000"/>
                    <a:lumOff val="80000"/>
                  </a:schemeClr>
                </a:gs>
                <a:gs pos="37000">
                  <a:srgbClr val="D7E2FF">
                    <a:lumMod val="5000"/>
                    <a:lumOff val="95000"/>
                  </a:srgbClr>
                </a:gs>
                <a:gs pos="71000">
                  <a:schemeClr val="accent4">
                    <a:lumMod val="20000"/>
                    <a:lumOff val="80000"/>
                  </a:schemeClr>
                </a:gs>
                <a:gs pos="100000">
                  <a:srgbClr val="FFFFFF"/>
                </a:gs>
              </a:gsLst>
              <a:lin ang="16500000" scaled="0"/>
            </a:gradFill>
          </a:ln>
          <a:effectLst>
            <a:outerShdw blurRad="177800" dir="5400000" sx="90000" sy="-19000" rotWithShape="0">
              <a:schemeClr val="accent4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1600" b="1">
                <a:solidFill>
                  <a:srgbClr val="FFFFFF"/>
                </a:solidFill>
                <a:effectLst/>
                <a:uFillTx/>
                <a:latin typeface="+mn-ea"/>
                <a:cs typeface="+mn-ea"/>
                <a:sym typeface="+mn-ea"/>
              </a:rPr>
              <a:t>第二步</a:t>
            </a:r>
            <a:endParaRPr lang="zh-CN" altLang="en-US" sz="1600" b="1">
              <a:solidFill>
                <a:srgbClr val="FFFFFF"/>
              </a:solidFill>
              <a:effectLst/>
              <a:uFillTx/>
              <a:latin typeface="+mn-ea"/>
              <a:cs typeface="+mn-ea"/>
              <a:sym typeface="+mn-ea"/>
            </a:endParaRPr>
          </a:p>
        </p:txBody>
      </p:sp>
      <p:sp>
        <p:nvSpPr>
          <p:cNvPr id="36" name="任意多边形 35"/>
          <p:cNvSpPr/>
          <p:nvPr>
            <p:custDataLst>
              <p:tags r:id="rId9"/>
            </p:custDataLst>
          </p:nvPr>
        </p:nvSpPr>
        <p:spPr>
          <a:xfrm>
            <a:off x="8541118" y="3200476"/>
            <a:ext cx="423979" cy="825706"/>
          </a:xfrm>
          <a:custGeom>
            <a:avLst/>
            <a:gdLst>
              <a:gd name="connsiteX0" fmla="*/ 23 w 705"/>
              <a:gd name="connsiteY0" fmla="*/ 0 h 1373"/>
              <a:gd name="connsiteX1" fmla="*/ 705 w 705"/>
              <a:gd name="connsiteY1" fmla="*/ 682 h 1373"/>
              <a:gd name="connsiteX2" fmla="*/ 0 w 705"/>
              <a:gd name="connsiteY2" fmla="*/ 1373 h 1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5" h="1373">
                <a:moveTo>
                  <a:pt x="23" y="0"/>
                </a:moveTo>
                <a:lnTo>
                  <a:pt x="705" y="682"/>
                </a:lnTo>
                <a:lnTo>
                  <a:pt x="0" y="1373"/>
                </a:lnTo>
              </a:path>
            </a:pathLst>
          </a:custGeom>
          <a:noFill/>
          <a:ln w="22225" cap="rnd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37" name="直接连接符 36"/>
          <p:cNvCxnSpPr/>
          <p:nvPr>
            <p:custDataLst>
              <p:tags r:id="rId10"/>
            </p:custDataLst>
          </p:nvPr>
        </p:nvCxnSpPr>
        <p:spPr>
          <a:xfrm flipH="1" flipV="1">
            <a:off x="5868550" y="2474600"/>
            <a:ext cx="725875" cy="725875"/>
          </a:xfrm>
          <a:prstGeom prst="line">
            <a:avLst/>
          </a:prstGeom>
          <a:ln w="12700">
            <a:solidFill>
              <a:schemeClr val="accent1">
                <a:alpha val="67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椭圆 37"/>
          <p:cNvSpPr/>
          <p:nvPr>
            <p:custDataLst>
              <p:tags r:id="rId11"/>
            </p:custDataLst>
          </p:nvPr>
        </p:nvSpPr>
        <p:spPr>
          <a:xfrm>
            <a:off x="4633900" y="1829912"/>
            <a:ext cx="600787" cy="600787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15000">
                  <a:schemeClr val="accent1">
                    <a:lumMod val="40000"/>
                    <a:lumOff val="60000"/>
                  </a:schemeClr>
                </a:gs>
                <a:gs pos="85000">
                  <a:schemeClr val="accent1">
                    <a:lumMod val="40000"/>
                    <a:lumOff val="60000"/>
                  </a:schemeClr>
                </a:gs>
                <a:gs pos="50000">
                  <a:srgbClr val="FFFFFF"/>
                </a:gs>
              </a:gsLst>
              <a:lin ang="16200000" scaled="0"/>
            </a:gradFill>
          </a:ln>
          <a:effectLst>
            <a:outerShdw blurRad="177800" dir="5400000" sx="90000" sy="-19000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600" b="1" spc="100">
              <a:solidFill>
                <a:schemeClr val="bg1"/>
              </a:solidFill>
              <a:effectLst>
                <a:outerShdw blurRad="50800" dist="38100" dir="5400000" algn="t" rotWithShape="0">
                  <a:schemeClr val="accent1">
                    <a:lumMod val="75000"/>
                    <a:alpha val="100000"/>
                  </a:schemeClr>
                </a:outerShdw>
              </a:effectLst>
              <a:uFillTx/>
              <a:latin typeface="+中文标题" charset="0"/>
              <a:ea typeface="+mj-ea"/>
              <a:sym typeface="+mn-ea"/>
            </a:endParaRPr>
          </a:p>
        </p:txBody>
      </p:sp>
      <p:sp>
        <p:nvSpPr>
          <p:cNvPr id="40" name="燕尾形 39"/>
          <p:cNvSpPr/>
          <p:nvPr>
            <p:custDataLst>
              <p:tags r:id="rId12"/>
            </p:custDataLst>
          </p:nvPr>
        </p:nvSpPr>
        <p:spPr>
          <a:xfrm>
            <a:off x="8924804" y="3326767"/>
            <a:ext cx="1614125" cy="573123"/>
          </a:xfrm>
          <a:prstGeom prst="chevron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44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>
            <a:gradFill>
              <a:gsLst>
                <a:gs pos="0">
                  <a:srgbClr val="AFC5FF">
                    <a:lumMod val="45000"/>
                    <a:lumOff val="55000"/>
                  </a:srgbClr>
                </a:gs>
                <a:gs pos="37000">
                  <a:srgbClr val="D7E2FF">
                    <a:lumMod val="5000"/>
                    <a:lumOff val="95000"/>
                  </a:srgbClr>
                </a:gs>
                <a:gs pos="71000">
                  <a:srgbClr val="AFC5FF">
                    <a:lumMod val="30000"/>
                    <a:lumOff val="70000"/>
                  </a:srgbClr>
                </a:gs>
                <a:gs pos="100000">
                  <a:srgbClr val="FFFFFF"/>
                </a:gs>
              </a:gsLst>
              <a:lin ang="16200000" scaled="0"/>
            </a:gradFill>
          </a:ln>
          <a:effectLst>
            <a:outerShdw blurRad="177800" dir="5400000" sx="90000" sy="-19000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1600" b="1">
                <a:solidFill>
                  <a:srgbClr val="FFFFFF"/>
                </a:solidFill>
                <a:effectLst/>
                <a:uFillTx/>
                <a:latin typeface="+mn-ea"/>
                <a:cs typeface="+mn-ea"/>
                <a:sym typeface="+mn-ea"/>
              </a:rPr>
              <a:t>第三步</a:t>
            </a:r>
            <a:endParaRPr lang="zh-CN" altLang="en-US" sz="1600" b="1">
              <a:solidFill>
                <a:srgbClr val="FFFFFF"/>
              </a:solidFill>
              <a:effectLst/>
              <a:uFillTx/>
              <a:latin typeface="+mn-ea"/>
              <a:cs typeface="+mn-ea"/>
              <a:sym typeface="+mn-ea"/>
            </a:endParaRPr>
          </a:p>
        </p:txBody>
      </p:sp>
      <p:sp>
        <p:nvSpPr>
          <p:cNvPr id="41" name="任意多边形 40"/>
          <p:cNvSpPr/>
          <p:nvPr>
            <p:custDataLst>
              <p:tags r:id="rId13"/>
            </p:custDataLst>
          </p:nvPr>
        </p:nvSpPr>
        <p:spPr>
          <a:xfrm>
            <a:off x="10498636" y="3200476"/>
            <a:ext cx="423979" cy="825706"/>
          </a:xfrm>
          <a:custGeom>
            <a:avLst/>
            <a:gdLst>
              <a:gd name="connsiteX0" fmla="*/ 23 w 705"/>
              <a:gd name="connsiteY0" fmla="*/ 0 h 1373"/>
              <a:gd name="connsiteX1" fmla="*/ 705 w 705"/>
              <a:gd name="connsiteY1" fmla="*/ 682 h 1373"/>
              <a:gd name="connsiteX2" fmla="*/ 0 w 705"/>
              <a:gd name="connsiteY2" fmla="*/ 1373 h 1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5" h="1373">
                <a:moveTo>
                  <a:pt x="23" y="0"/>
                </a:moveTo>
                <a:lnTo>
                  <a:pt x="705" y="682"/>
                </a:lnTo>
                <a:lnTo>
                  <a:pt x="0" y="1373"/>
                </a:lnTo>
              </a:path>
            </a:pathLst>
          </a:custGeom>
          <a:noFill/>
          <a:ln w="22225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126" name="直接连接符 125"/>
          <p:cNvCxnSpPr/>
          <p:nvPr>
            <p:custDataLst>
              <p:tags r:id="rId14"/>
            </p:custDataLst>
          </p:nvPr>
        </p:nvCxnSpPr>
        <p:spPr>
          <a:xfrm flipH="1" flipV="1">
            <a:off x="9782383" y="2474600"/>
            <a:ext cx="725875" cy="725875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>
            <p:custDataLst>
              <p:tags r:id="rId15"/>
            </p:custDataLst>
          </p:nvPr>
        </p:nvSpPr>
        <p:spPr>
          <a:xfrm>
            <a:off x="7609568" y="4850083"/>
            <a:ext cx="2216115" cy="85216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等回踩看资金：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、回踩趋势线支撑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2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、流动资金翻红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3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、主力状态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4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、主力动向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7" name="矩形 6"/>
          <p:cNvSpPr/>
          <p:nvPr>
            <p:custDataLst>
              <p:tags r:id="rId16"/>
            </p:custDataLst>
          </p:nvPr>
        </p:nvSpPr>
        <p:spPr>
          <a:xfrm>
            <a:off x="5456599" y="1475695"/>
            <a:ext cx="2216115" cy="85216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判断趋势：量价趋势没问题</a:t>
            </a:r>
            <a:endParaRPr lang="en-US" altLang="zh-CN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17"/>
            </p:custDataLst>
          </p:nvPr>
        </p:nvSpPr>
        <p:spPr>
          <a:xfrm>
            <a:off x="9393285" y="1466674"/>
            <a:ext cx="2216115" cy="85216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找买点：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、回踩辅助线支撑同时资金翻红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2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、捕捞季节金叉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1" name="任意多边形: 形状 9"/>
          <p:cNvSpPr/>
          <p:nvPr>
            <p:custDataLst>
              <p:tags r:id="rId18"/>
            </p:custDataLst>
          </p:nvPr>
        </p:nvSpPr>
        <p:spPr>
          <a:xfrm>
            <a:off x="4780639" y="1976651"/>
            <a:ext cx="306850" cy="306850"/>
          </a:xfrm>
          <a:custGeom>
            <a:avLst/>
            <a:gdLst>
              <a:gd name="connsiteX0" fmla="*/ 162114 w 324000"/>
              <a:gd name="connsiteY0" fmla="*/ 114 h 324000"/>
              <a:gd name="connsiteX1" fmla="*/ 114 w 324000"/>
              <a:gd name="connsiteY1" fmla="*/ 162114 h 324000"/>
              <a:gd name="connsiteX2" fmla="*/ 162114 w 324000"/>
              <a:gd name="connsiteY2" fmla="*/ 324114 h 324000"/>
              <a:gd name="connsiteX3" fmla="*/ 324114 w 324000"/>
              <a:gd name="connsiteY3" fmla="*/ 162114 h 324000"/>
              <a:gd name="connsiteX4" fmla="*/ 162114 w 324000"/>
              <a:gd name="connsiteY4" fmla="*/ 114 h 324000"/>
              <a:gd name="connsiteX5" fmla="*/ 226988 w 324000"/>
              <a:gd name="connsiteY5" fmla="*/ 223600 h 324000"/>
              <a:gd name="connsiteX6" fmla="*/ 215905 w 324000"/>
              <a:gd name="connsiteY6" fmla="*/ 228829 h 324000"/>
              <a:gd name="connsiteX7" fmla="*/ 206885 w 324000"/>
              <a:gd name="connsiteY7" fmla="*/ 225625 h 324000"/>
              <a:gd name="connsiteX8" fmla="*/ 150848 w 324000"/>
              <a:gd name="connsiteY8" fmla="*/ 179787 h 324000"/>
              <a:gd name="connsiteX9" fmla="*/ 145619 w 324000"/>
              <a:gd name="connsiteY9" fmla="*/ 168741 h 324000"/>
              <a:gd name="connsiteX10" fmla="*/ 145619 w 324000"/>
              <a:gd name="connsiteY10" fmla="*/ 101806 h 324000"/>
              <a:gd name="connsiteX11" fmla="*/ 159905 w 324000"/>
              <a:gd name="connsiteY11" fmla="*/ 87520 h 324000"/>
              <a:gd name="connsiteX12" fmla="*/ 174190 w 324000"/>
              <a:gd name="connsiteY12" fmla="*/ 101806 h 324000"/>
              <a:gd name="connsiteX13" fmla="*/ 174190 w 324000"/>
              <a:gd name="connsiteY13" fmla="*/ 161930 h 324000"/>
              <a:gd name="connsiteX14" fmla="*/ 224999 w 324000"/>
              <a:gd name="connsiteY14" fmla="*/ 203498 h 324000"/>
              <a:gd name="connsiteX15" fmla="*/ 226988 w 324000"/>
              <a:gd name="connsiteY15" fmla="*/ 2236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4000" h="324000">
                <a:moveTo>
                  <a:pt x="162114" y="114"/>
                </a:moveTo>
                <a:cubicBezTo>
                  <a:pt x="72646" y="114"/>
                  <a:pt x="114" y="72646"/>
                  <a:pt x="114" y="162114"/>
                </a:cubicBezTo>
                <a:cubicBezTo>
                  <a:pt x="114" y="251582"/>
                  <a:pt x="72683" y="324114"/>
                  <a:pt x="162114" y="324114"/>
                </a:cubicBezTo>
                <a:cubicBezTo>
                  <a:pt x="251545" y="324114"/>
                  <a:pt x="324114" y="251582"/>
                  <a:pt x="324114" y="162114"/>
                </a:cubicBezTo>
                <a:cubicBezTo>
                  <a:pt x="324114" y="72646"/>
                  <a:pt x="251582" y="114"/>
                  <a:pt x="162114" y="114"/>
                </a:cubicBezTo>
                <a:moveTo>
                  <a:pt x="226988" y="223600"/>
                </a:moveTo>
                <a:cubicBezTo>
                  <a:pt x="224189" y="227024"/>
                  <a:pt x="220066" y="228829"/>
                  <a:pt x="215905" y="228829"/>
                </a:cubicBezTo>
                <a:cubicBezTo>
                  <a:pt x="212739" y="228829"/>
                  <a:pt x="209536" y="227761"/>
                  <a:pt x="206885" y="225625"/>
                </a:cubicBezTo>
                <a:lnTo>
                  <a:pt x="150848" y="179787"/>
                </a:lnTo>
                <a:cubicBezTo>
                  <a:pt x="147534" y="177099"/>
                  <a:pt x="145619" y="173049"/>
                  <a:pt x="145619" y="168741"/>
                </a:cubicBezTo>
                <a:lnTo>
                  <a:pt x="145619" y="101806"/>
                </a:lnTo>
                <a:cubicBezTo>
                  <a:pt x="145619" y="93927"/>
                  <a:pt x="152026" y="87520"/>
                  <a:pt x="159905" y="87520"/>
                </a:cubicBezTo>
                <a:cubicBezTo>
                  <a:pt x="167784" y="87520"/>
                  <a:pt x="174190" y="93927"/>
                  <a:pt x="174190" y="101806"/>
                </a:cubicBezTo>
                <a:lnTo>
                  <a:pt x="174190" y="161930"/>
                </a:lnTo>
                <a:lnTo>
                  <a:pt x="224999" y="203498"/>
                </a:lnTo>
                <a:cubicBezTo>
                  <a:pt x="231074" y="208505"/>
                  <a:pt x="231958" y="217525"/>
                  <a:pt x="226988" y="223600"/>
                </a:cubicBezTo>
              </a:path>
            </a:pathLst>
          </a:custGeom>
          <a:solidFill>
            <a:schemeClr val="accent1"/>
          </a:solidFill>
          <a:ln w="11566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12" name="任意多边形: 形状 10"/>
          <p:cNvSpPr/>
          <p:nvPr>
            <p:custDataLst>
              <p:tags r:id="rId19"/>
            </p:custDataLst>
          </p:nvPr>
        </p:nvSpPr>
        <p:spPr>
          <a:xfrm>
            <a:off x="8720332" y="1987476"/>
            <a:ext cx="306708" cy="285106"/>
          </a:xfrm>
          <a:custGeom>
            <a:avLst/>
            <a:gdLst>
              <a:gd name="connsiteX0" fmla="*/ 283649 w 323850"/>
              <a:gd name="connsiteY0" fmla="*/ 84442 h 301041"/>
              <a:gd name="connsiteX1" fmla="*/ 283649 w 323850"/>
              <a:gd name="connsiteY1" fmla="*/ 63234 h 301041"/>
              <a:gd name="connsiteX2" fmla="*/ 278052 w 323850"/>
              <a:gd name="connsiteY2" fmla="*/ 48214 h 301041"/>
              <a:gd name="connsiteX3" fmla="*/ 263502 w 323850"/>
              <a:gd name="connsiteY3" fmla="*/ 41575 h 301041"/>
              <a:gd name="connsiteX4" fmla="*/ 142002 w 323850"/>
              <a:gd name="connsiteY4" fmla="*/ 41575 h 301041"/>
              <a:gd name="connsiteX5" fmla="*/ 142002 w 323850"/>
              <a:gd name="connsiteY5" fmla="*/ 21773 h 301041"/>
              <a:gd name="connsiteX6" fmla="*/ 136405 w 323850"/>
              <a:gd name="connsiteY6" fmla="*/ 6753 h 301041"/>
              <a:gd name="connsiteX7" fmla="*/ 121855 w 323850"/>
              <a:gd name="connsiteY7" fmla="*/ 115 h 301041"/>
              <a:gd name="connsiteX8" fmla="*/ 20278 w 323850"/>
              <a:gd name="connsiteY8" fmla="*/ 115 h 301041"/>
              <a:gd name="connsiteX9" fmla="*/ 5728 w 323850"/>
              <a:gd name="connsiteY9" fmla="*/ 6753 h 301041"/>
              <a:gd name="connsiteX10" fmla="*/ 131 w 323850"/>
              <a:gd name="connsiteY10" fmla="*/ 21773 h 301041"/>
              <a:gd name="connsiteX11" fmla="*/ 131 w 323850"/>
              <a:gd name="connsiteY11" fmla="*/ 283305 h 301041"/>
              <a:gd name="connsiteX12" fmla="*/ 1027 w 323850"/>
              <a:gd name="connsiteY12" fmla="*/ 278973 h 301041"/>
              <a:gd name="connsiteX13" fmla="*/ 3433 w 323850"/>
              <a:gd name="connsiteY13" fmla="*/ 267104 h 301041"/>
              <a:gd name="connsiteX14" fmla="*/ 7015 w 323850"/>
              <a:gd name="connsiteY14" fmla="*/ 249439 h 301041"/>
              <a:gd name="connsiteX15" fmla="*/ 11436 w 323850"/>
              <a:gd name="connsiteY15" fmla="*/ 227725 h 301041"/>
              <a:gd name="connsiteX16" fmla="*/ 16305 w 323850"/>
              <a:gd name="connsiteY16" fmla="*/ 203648 h 301041"/>
              <a:gd name="connsiteX17" fmla="*/ 21342 w 323850"/>
              <a:gd name="connsiteY17" fmla="*/ 178952 h 301041"/>
              <a:gd name="connsiteX18" fmla="*/ 26155 w 323850"/>
              <a:gd name="connsiteY18" fmla="*/ 155324 h 301041"/>
              <a:gd name="connsiteX19" fmla="*/ 30744 w 323850"/>
              <a:gd name="connsiteY19" fmla="*/ 132822 h 301041"/>
              <a:gd name="connsiteX20" fmla="*/ 34717 w 323850"/>
              <a:gd name="connsiteY20" fmla="*/ 111332 h 301041"/>
              <a:gd name="connsiteX21" fmla="*/ 40706 w 323850"/>
              <a:gd name="connsiteY21" fmla="*/ 93218 h 301041"/>
              <a:gd name="connsiteX22" fmla="*/ 56879 w 323850"/>
              <a:gd name="connsiteY22" fmla="*/ 84555 h 301041"/>
              <a:gd name="connsiteX23" fmla="*/ 76747 w 323850"/>
              <a:gd name="connsiteY23" fmla="*/ 84330 h 301041"/>
              <a:gd name="connsiteX24" fmla="*/ 122582 w 323850"/>
              <a:gd name="connsiteY24" fmla="*/ 84442 h 301041"/>
              <a:gd name="connsiteX25" fmla="*/ 283592 w 323850"/>
              <a:gd name="connsiteY25" fmla="*/ 84442 h 301041"/>
              <a:gd name="connsiteX26" fmla="*/ 283649 w 323850"/>
              <a:gd name="connsiteY26" fmla="*/ 84442 h 301041"/>
              <a:gd name="connsiteX27" fmla="*/ 268538 w 323850"/>
              <a:gd name="connsiteY27" fmla="*/ 301082 h 301041"/>
              <a:gd name="connsiteX28" fmla="*/ 260703 w 323850"/>
              <a:gd name="connsiteY28" fmla="*/ 301082 h 301041"/>
              <a:gd name="connsiteX29" fmla="*/ 249230 w 323850"/>
              <a:gd name="connsiteY29" fmla="*/ 301026 h 301041"/>
              <a:gd name="connsiteX30" fmla="*/ 239548 w 323850"/>
              <a:gd name="connsiteY30" fmla="*/ 301082 h 301041"/>
              <a:gd name="connsiteX31" fmla="*/ 16417 w 323850"/>
              <a:gd name="connsiteY31" fmla="*/ 301082 h 301041"/>
              <a:gd name="connsiteX32" fmla="*/ 17200 w 323850"/>
              <a:gd name="connsiteY32" fmla="*/ 297088 h 301041"/>
              <a:gd name="connsiteX33" fmla="*/ 19327 w 323850"/>
              <a:gd name="connsiteY33" fmla="*/ 286118 h 301041"/>
              <a:gd name="connsiteX34" fmla="*/ 22461 w 323850"/>
              <a:gd name="connsiteY34" fmla="*/ 269692 h 301041"/>
              <a:gd name="connsiteX35" fmla="*/ 26379 w 323850"/>
              <a:gd name="connsiteY35" fmla="*/ 249327 h 301041"/>
              <a:gd name="connsiteX36" fmla="*/ 30744 w 323850"/>
              <a:gd name="connsiteY36" fmla="*/ 226487 h 301041"/>
              <a:gd name="connsiteX37" fmla="*/ 35333 w 323850"/>
              <a:gd name="connsiteY37" fmla="*/ 202748 h 301041"/>
              <a:gd name="connsiteX38" fmla="*/ 39810 w 323850"/>
              <a:gd name="connsiteY38" fmla="*/ 179570 h 301041"/>
              <a:gd name="connsiteX39" fmla="*/ 48261 w 323850"/>
              <a:gd name="connsiteY39" fmla="*/ 134228 h 301041"/>
              <a:gd name="connsiteX40" fmla="*/ 56096 w 323850"/>
              <a:gd name="connsiteY40" fmla="*/ 107957 h 301041"/>
              <a:gd name="connsiteX41" fmla="*/ 84582 w 323850"/>
              <a:gd name="connsiteY41" fmla="*/ 100587 h 301041"/>
              <a:gd name="connsiteX42" fmla="*/ 123814 w 323850"/>
              <a:gd name="connsiteY42" fmla="*/ 100644 h 301041"/>
              <a:gd name="connsiteX43" fmla="*/ 281018 w 323850"/>
              <a:gd name="connsiteY43" fmla="*/ 100644 h 301041"/>
              <a:gd name="connsiteX44" fmla="*/ 302845 w 323850"/>
              <a:gd name="connsiteY44" fmla="*/ 100756 h 301041"/>
              <a:gd name="connsiteX45" fmla="*/ 319690 w 323850"/>
              <a:gd name="connsiteY45" fmla="*/ 108407 h 301041"/>
              <a:gd name="connsiteX46" fmla="*/ 323775 w 323850"/>
              <a:gd name="connsiteY46" fmla="*/ 124384 h 301041"/>
              <a:gd name="connsiteX47" fmla="*/ 318850 w 323850"/>
              <a:gd name="connsiteY47" fmla="*/ 146154 h 301041"/>
              <a:gd name="connsiteX48" fmla="*/ 313645 w 323850"/>
              <a:gd name="connsiteY48" fmla="*/ 168882 h 301041"/>
              <a:gd name="connsiteX49" fmla="*/ 306594 w 323850"/>
              <a:gd name="connsiteY49" fmla="*/ 199766 h 301041"/>
              <a:gd name="connsiteX50" fmla="*/ 300382 w 323850"/>
              <a:gd name="connsiteY50" fmla="*/ 226824 h 301041"/>
              <a:gd name="connsiteX51" fmla="*/ 290476 w 323850"/>
              <a:gd name="connsiteY51" fmla="*/ 271717 h 301041"/>
              <a:gd name="connsiteX52" fmla="*/ 284823 w 323850"/>
              <a:gd name="connsiteY52" fmla="*/ 290000 h 301041"/>
              <a:gd name="connsiteX53" fmla="*/ 272120 w 323850"/>
              <a:gd name="connsiteY53" fmla="*/ 300632 h 301041"/>
              <a:gd name="connsiteX54" fmla="*/ 268538 w 323850"/>
              <a:gd name="connsiteY54" fmla="*/ 301082 h 30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23850" h="301041">
                <a:moveTo>
                  <a:pt x="283649" y="84442"/>
                </a:moveTo>
                <a:lnTo>
                  <a:pt x="283649" y="63234"/>
                </a:lnTo>
                <a:cubicBezTo>
                  <a:pt x="283817" y="57664"/>
                  <a:pt x="281802" y="52264"/>
                  <a:pt x="278052" y="48214"/>
                </a:cubicBezTo>
                <a:cubicBezTo>
                  <a:pt x="274247" y="44163"/>
                  <a:pt x="269042" y="41744"/>
                  <a:pt x="263502" y="41575"/>
                </a:cubicBezTo>
                <a:lnTo>
                  <a:pt x="142002" y="41575"/>
                </a:lnTo>
                <a:lnTo>
                  <a:pt x="142002" y="21773"/>
                </a:lnTo>
                <a:cubicBezTo>
                  <a:pt x="142170" y="16204"/>
                  <a:pt x="140155" y="10804"/>
                  <a:pt x="136405" y="6753"/>
                </a:cubicBezTo>
                <a:cubicBezTo>
                  <a:pt x="132600" y="2703"/>
                  <a:pt x="127395" y="284"/>
                  <a:pt x="121855" y="115"/>
                </a:cubicBezTo>
                <a:lnTo>
                  <a:pt x="20278" y="115"/>
                </a:lnTo>
                <a:cubicBezTo>
                  <a:pt x="14738" y="284"/>
                  <a:pt x="9533" y="2703"/>
                  <a:pt x="5728" y="6753"/>
                </a:cubicBezTo>
                <a:cubicBezTo>
                  <a:pt x="1923" y="10796"/>
                  <a:pt x="-95" y="16213"/>
                  <a:pt x="131" y="21773"/>
                </a:cubicBezTo>
                <a:lnTo>
                  <a:pt x="131" y="283305"/>
                </a:lnTo>
                <a:cubicBezTo>
                  <a:pt x="411" y="281843"/>
                  <a:pt x="747" y="280436"/>
                  <a:pt x="1027" y="278973"/>
                </a:cubicBezTo>
                <a:cubicBezTo>
                  <a:pt x="1810" y="275036"/>
                  <a:pt x="2650" y="271041"/>
                  <a:pt x="3433" y="267104"/>
                </a:cubicBezTo>
                <a:cubicBezTo>
                  <a:pt x="4608" y="261196"/>
                  <a:pt x="5840" y="255346"/>
                  <a:pt x="7015" y="249439"/>
                </a:cubicBezTo>
                <a:cubicBezTo>
                  <a:pt x="8470" y="242182"/>
                  <a:pt x="9981" y="234926"/>
                  <a:pt x="11436" y="227725"/>
                </a:cubicBezTo>
                <a:cubicBezTo>
                  <a:pt x="13059" y="219680"/>
                  <a:pt x="14682" y="211692"/>
                  <a:pt x="16305" y="203648"/>
                </a:cubicBezTo>
                <a:cubicBezTo>
                  <a:pt x="17984" y="195434"/>
                  <a:pt x="19663" y="187165"/>
                  <a:pt x="21342" y="178952"/>
                </a:cubicBezTo>
                <a:cubicBezTo>
                  <a:pt x="22965" y="171075"/>
                  <a:pt x="24532" y="163200"/>
                  <a:pt x="26155" y="155324"/>
                </a:cubicBezTo>
                <a:cubicBezTo>
                  <a:pt x="27666" y="147842"/>
                  <a:pt x="29233" y="140304"/>
                  <a:pt x="30744" y="132822"/>
                </a:cubicBezTo>
                <a:cubicBezTo>
                  <a:pt x="32143" y="125678"/>
                  <a:pt x="33430" y="118533"/>
                  <a:pt x="34717" y="111332"/>
                </a:cubicBezTo>
                <a:cubicBezTo>
                  <a:pt x="35837" y="105144"/>
                  <a:pt x="37068" y="98506"/>
                  <a:pt x="40706" y="93218"/>
                </a:cubicBezTo>
                <a:cubicBezTo>
                  <a:pt x="44343" y="87874"/>
                  <a:pt x="50611" y="85230"/>
                  <a:pt x="56879" y="84555"/>
                </a:cubicBezTo>
                <a:cubicBezTo>
                  <a:pt x="63483" y="83823"/>
                  <a:pt x="70143" y="84217"/>
                  <a:pt x="76747" y="84330"/>
                </a:cubicBezTo>
                <a:cubicBezTo>
                  <a:pt x="92025" y="84555"/>
                  <a:pt x="107304" y="84442"/>
                  <a:pt x="122582" y="84442"/>
                </a:cubicBezTo>
                <a:lnTo>
                  <a:pt x="283592" y="84442"/>
                </a:lnTo>
                <a:lnTo>
                  <a:pt x="283649" y="84442"/>
                </a:lnTo>
                <a:moveTo>
                  <a:pt x="268538" y="301082"/>
                </a:moveTo>
                <a:cubicBezTo>
                  <a:pt x="265908" y="301251"/>
                  <a:pt x="263166" y="301082"/>
                  <a:pt x="260703" y="301082"/>
                </a:cubicBezTo>
                <a:cubicBezTo>
                  <a:pt x="256897" y="301082"/>
                  <a:pt x="253036" y="300969"/>
                  <a:pt x="249230" y="301026"/>
                </a:cubicBezTo>
                <a:cubicBezTo>
                  <a:pt x="245984" y="301026"/>
                  <a:pt x="242794" y="301082"/>
                  <a:pt x="239548" y="301082"/>
                </a:cubicBezTo>
                <a:lnTo>
                  <a:pt x="16417" y="301082"/>
                </a:lnTo>
                <a:cubicBezTo>
                  <a:pt x="16697" y="299732"/>
                  <a:pt x="16920" y="298438"/>
                  <a:pt x="17200" y="297088"/>
                </a:cubicBezTo>
                <a:cubicBezTo>
                  <a:pt x="17928" y="293431"/>
                  <a:pt x="18599" y="289775"/>
                  <a:pt x="19327" y="286118"/>
                </a:cubicBezTo>
                <a:cubicBezTo>
                  <a:pt x="20390" y="280661"/>
                  <a:pt x="21454" y="275148"/>
                  <a:pt x="22461" y="269692"/>
                </a:cubicBezTo>
                <a:cubicBezTo>
                  <a:pt x="23748" y="262884"/>
                  <a:pt x="25091" y="256134"/>
                  <a:pt x="26379" y="249327"/>
                </a:cubicBezTo>
                <a:cubicBezTo>
                  <a:pt x="27834" y="241733"/>
                  <a:pt x="29289" y="234138"/>
                  <a:pt x="30744" y="226487"/>
                </a:cubicBezTo>
                <a:cubicBezTo>
                  <a:pt x="32255" y="218555"/>
                  <a:pt x="33766" y="210623"/>
                  <a:pt x="35333" y="202748"/>
                </a:cubicBezTo>
                <a:cubicBezTo>
                  <a:pt x="36844" y="195040"/>
                  <a:pt x="38299" y="187277"/>
                  <a:pt x="39810" y="179570"/>
                </a:cubicBezTo>
                <a:cubicBezTo>
                  <a:pt x="42720" y="164494"/>
                  <a:pt x="45519" y="149361"/>
                  <a:pt x="48261" y="134228"/>
                </a:cubicBezTo>
                <a:cubicBezTo>
                  <a:pt x="49884" y="125452"/>
                  <a:pt x="50164" y="115158"/>
                  <a:pt x="56096" y="107957"/>
                </a:cubicBezTo>
                <a:cubicBezTo>
                  <a:pt x="62868" y="99687"/>
                  <a:pt x="74900" y="100137"/>
                  <a:pt x="84582" y="100587"/>
                </a:cubicBezTo>
                <a:cubicBezTo>
                  <a:pt x="97622" y="101150"/>
                  <a:pt x="110773" y="100644"/>
                  <a:pt x="123814" y="100644"/>
                </a:cubicBezTo>
                <a:lnTo>
                  <a:pt x="281018" y="100644"/>
                </a:lnTo>
                <a:cubicBezTo>
                  <a:pt x="288237" y="100644"/>
                  <a:pt x="295625" y="100194"/>
                  <a:pt x="302845" y="100756"/>
                </a:cubicBezTo>
                <a:cubicBezTo>
                  <a:pt x="309056" y="101263"/>
                  <a:pt x="315549" y="103513"/>
                  <a:pt x="319690" y="108407"/>
                </a:cubicBezTo>
                <a:cubicBezTo>
                  <a:pt x="323383" y="112851"/>
                  <a:pt x="324447" y="118758"/>
                  <a:pt x="323775" y="124384"/>
                </a:cubicBezTo>
                <a:cubicBezTo>
                  <a:pt x="322879" y="131697"/>
                  <a:pt x="320529" y="139010"/>
                  <a:pt x="318850" y="146154"/>
                </a:cubicBezTo>
                <a:cubicBezTo>
                  <a:pt x="317059" y="153692"/>
                  <a:pt x="315325" y="161287"/>
                  <a:pt x="313645" y="168882"/>
                </a:cubicBezTo>
                <a:cubicBezTo>
                  <a:pt x="311351" y="179176"/>
                  <a:pt x="308944" y="189472"/>
                  <a:pt x="306594" y="199766"/>
                </a:cubicBezTo>
                <a:cubicBezTo>
                  <a:pt x="304523" y="208767"/>
                  <a:pt x="302453" y="217824"/>
                  <a:pt x="300382" y="226824"/>
                </a:cubicBezTo>
                <a:cubicBezTo>
                  <a:pt x="296968" y="241788"/>
                  <a:pt x="293722" y="256753"/>
                  <a:pt x="290476" y="271717"/>
                </a:cubicBezTo>
                <a:cubicBezTo>
                  <a:pt x="289133" y="277905"/>
                  <a:pt x="287678" y="284319"/>
                  <a:pt x="284823" y="290000"/>
                </a:cubicBezTo>
                <a:cubicBezTo>
                  <a:pt x="282305" y="295007"/>
                  <a:pt x="277604" y="299226"/>
                  <a:pt x="272120" y="300632"/>
                </a:cubicBezTo>
                <a:cubicBezTo>
                  <a:pt x="270888" y="300857"/>
                  <a:pt x="269713" y="301026"/>
                  <a:pt x="268538" y="301082"/>
                </a:cubicBezTo>
              </a:path>
            </a:pathLst>
          </a:custGeom>
          <a:solidFill>
            <a:schemeClr val="accent1"/>
          </a:solidFill>
          <a:ln w="11584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13" name="任意多边形: 形状 11"/>
          <p:cNvSpPr/>
          <p:nvPr>
            <p:custDataLst>
              <p:tags r:id="rId20"/>
            </p:custDataLst>
          </p:nvPr>
        </p:nvSpPr>
        <p:spPr>
          <a:xfrm>
            <a:off x="6928195" y="4968556"/>
            <a:ext cx="306849" cy="306849"/>
          </a:xfrm>
          <a:custGeom>
            <a:avLst/>
            <a:gdLst>
              <a:gd name="connsiteX0" fmla="*/ 36125 w 323999"/>
              <a:gd name="connsiteY0" fmla="*/ 115 h 323999"/>
              <a:gd name="connsiteX1" fmla="*/ 288105 w 323999"/>
              <a:gd name="connsiteY1" fmla="*/ 115 h 323999"/>
              <a:gd name="connsiteX2" fmla="*/ 324115 w 323999"/>
              <a:gd name="connsiteY2" fmla="*/ 36125 h 323999"/>
              <a:gd name="connsiteX3" fmla="*/ 324115 w 323999"/>
              <a:gd name="connsiteY3" fmla="*/ 216107 h 323999"/>
              <a:gd name="connsiteX4" fmla="*/ 288105 w 323999"/>
              <a:gd name="connsiteY4" fmla="*/ 252117 h 323999"/>
              <a:gd name="connsiteX5" fmla="*/ 36125 w 323999"/>
              <a:gd name="connsiteY5" fmla="*/ 252117 h 323999"/>
              <a:gd name="connsiteX6" fmla="*/ 115 w 323999"/>
              <a:gd name="connsiteY6" fmla="*/ 216107 h 323999"/>
              <a:gd name="connsiteX7" fmla="*/ 115 w 323999"/>
              <a:gd name="connsiteY7" fmla="*/ 36125 h 323999"/>
              <a:gd name="connsiteX8" fmla="*/ 36125 w 323999"/>
              <a:gd name="connsiteY8" fmla="*/ 115 h 323999"/>
              <a:gd name="connsiteX9" fmla="*/ 18120 w 323999"/>
              <a:gd name="connsiteY9" fmla="*/ 288105 h 323999"/>
              <a:gd name="connsiteX10" fmla="*/ 306109 w 323999"/>
              <a:gd name="connsiteY10" fmla="*/ 288105 h 323999"/>
              <a:gd name="connsiteX11" fmla="*/ 324115 w 323999"/>
              <a:gd name="connsiteY11" fmla="*/ 306109 h 323999"/>
              <a:gd name="connsiteX12" fmla="*/ 306109 w 323999"/>
              <a:gd name="connsiteY12" fmla="*/ 324115 h 323999"/>
              <a:gd name="connsiteX13" fmla="*/ 18120 w 323999"/>
              <a:gd name="connsiteY13" fmla="*/ 324115 h 323999"/>
              <a:gd name="connsiteX14" fmla="*/ 115 w 323999"/>
              <a:gd name="connsiteY14" fmla="*/ 306109 h 323999"/>
              <a:gd name="connsiteX15" fmla="*/ 18120 w 323999"/>
              <a:gd name="connsiteY15" fmla="*/ 288105 h 323999"/>
              <a:gd name="connsiteX16" fmla="*/ 162115 w 323999"/>
              <a:gd name="connsiteY16" fmla="*/ 126105 h 323999"/>
              <a:gd name="connsiteX17" fmla="*/ 144109 w 323999"/>
              <a:gd name="connsiteY17" fmla="*/ 144109 h 323999"/>
              <a:gd name="connsiteX18" fmla="*/ 144109 w 323999"/>
              <a:gd name="connsiteY18" fmla="*/ 162115 h 323999"/>
              <a:gd name="connsiteX19" fmla="*/ 162115 w 323999"/>
              <a:gd name="connsiteY19" fmla="*/ 180121 h 323999"/>
              <a:gd name="connsiteX20" fmla="*/ 180121 w 323999"/>
              <a:gd name="connsiteY20" fmla="*/ 162115 h 323999"/>
              <a:gd name="connsiteX21" fmla="*/ 180121 w 323999"/>
              <a:gd name="connsiteY21" fmla="*/ 144109 h 323999"/>
              <a:gd name="connsiteX22" fmla="*/ 162115 w 323999"/>
              <a:gd name="connsiteY22" fmla="*/ 126105 h 323999"/>
              <a:gd name="connsiteX23" fmla="*/ 234113 w 323999"/>
              <a:gd name="connsiteY23" fmla="*/ 108123 h 323999"/>
              <a:gd name="connsiteX24" fmla="*/ 216107 w 323999"/>
              <a:gd name="connsiteY24" fmla="*/ 126105 h 323999"/>
              <a:gd name="connsiteX25" fmla="*/ 216107 w 323999"/>
              <a:gd name="connsiteY25" fmla="*/ 162115 h 323999"/>
              <a:gd name="connsiteX26" fmla="*/ 234113 w 323999"/>
              <a:gd name="connsiteY26" fmla="*/ 180118 h 323999"/>
              <a:gd name="connsiteX27" fmla="*/ 252117 w 323999"/>
              <a:gd name="connsiteY27" fmla="*/ 162115 h 323999"/>
              <a:gd name="connsiteX28" fmla="*/ 252117 w 323999"/>
              <a:gd name="connsiteY28" fmla="*/ 126105 h 323999"/>
              <a:gd name="connsiteX29" fmla="*/ 234113 w 323999"/>
              <a:gd name="connsiteY29" fmla="*/ 108123 h 323999"/>
              <a:gd name="connsiteX30" fmla="*/ 90141 w 323999"/>
              <a:gd name="connsiteY30" fmla="*/ 72089 h 323999"/>
              <a:gd name="connsiteX31" fmla="*/ 90094 w 323999"/>
              <a:gd name="connsiteY31" fmla="*/ 72112 h 323999"/>
              <a:gd name="connsiteX32" fmla="*/ 72089 w 323999"/>
              <a:gd name="connsiteY32" fmla="*/ 90118 h 323999"/>
              <a:gd name="connsiteX33" fmla="*/ 72089 w 323999"/>
              <a:gd name="connsiteY33" fmla="*/ 162115 h 323999"/>
              <a:gd name="connsiteX34" fmla="*/ 90118 w 323999"/>
              <a:gd name="connsiteY34" fmla="*/ 180143 h 323999"/>
              <a:gd name="connsiteX35" fmla="*/ 108146 w 323999"/>
              <a:gd name="connsiteY35" fmla="*/ 162115 h 323999"/>
              <a:gd name="connsiteX36" fmla="*/ 108146 w 323999"/>
              <a:gd name="connsiteY36" fmla="*/ 90094 h 323999"/>
              <a:gd name="connsiteX37" fmla="*/ 90141 w 323999"/>
              <a:gd name="connsiteY37" fmla="*/ 72089 h 32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23999" h="323999">
                <a:moveTo>
                  <a:pt x="36125" y="115"/>
                </a:moveTo>
                <a:lnTo>
                  <a:pt x="288105" y="115"/>
                </a:lnTo>
                <a:cubicBezTo>
                  <a:pt x="308007" y="115"/>
                  <a:pt x="324115" y="16222"/>
                  <a:pt x="324115" y="36125"/>
                </a:cubicBezTo>
                <a:lnTo>
                  <a:pt x="324115" y="216107"/>
                </a:lnTo>
                <a:cubicBezTo>
                  <a:pt x="324115" y="236011"/>
                  <a:pt x="308007" y="252117"/>
                  <a:pt x="288105" y="252117"/>
                </a:cubicBezTo>
                <a:lnTo>
                  <a:pt x="36125" y="252117"/>
                </a:lnTo>
                <a:cubicBezTo>
                  <a:pt x="16222" y="252117"/>
                  <a:pt x="115" y="235987"/>
                  <a:pt x="115" y="216107"/>
                </a:cubicBezTo>
                <a:lnTo>
                  <a:pt x="115" y="36125"/>
                </a:lnTo>
                <a:cubicBezTo>
                  <a:pt x="115" y="16222"/>
                  <a:pt x="16222" y="115"/>
                  <a:pt x="36125" y="115"/>
                </a:cubicBezTo>
                <a:moveTo>
                  <a:pt x="18120" y="288105"/>
                </a:moveTo>
                <a:lnTo>
                  <a:pt x="306109" y="288105"/>
                </a:lnTo>
                <a:cubicBezTo>
                  <a:pt x="316054" y="288105"/>
                  <a:pt x="324115" y="296166"/>
                  <a:pt x="324115" y="306109"/>
                </a:cubicBezTo>
                <a:cubicBezTo>
                  <a:pt x="324115" y="316054"/>
                  <a:pt x="316054" y="324115"/>
                  <a:pt x="306109" y="324115"/>
                </a:cubicBezTo>
                <a:lnTo>
                  <a:pt x="18120" y="324115"/>
                </a:lnTo>
                <a:cubicBezTo>
                  <a:pt x="8176" y="324115"/>
                  <a:pt x="115" y="316054"/>
                  <a:pt x="115" y="306109"/>
                </a:cubicBezTo>
                <a:cubicBezTo>
                  <a:pt x="115" y="296166"/>
                  <a:pt x="8176" y="288105"/>
                  <a:pt x="18120" y="288105"/>
                </a:cubicBezTo>
                <a:moveTo>
                  <a:pt x="162115" y="126105"/>
                </a:moveTo>
                <a:cubicBezTo>
                  <a:pt x="152163" y="126105"/>
                  <a:pt x="144109" y="134159"/>
                  <a:pt x="144109" y="144109"/>
                </a:cubicBezTo>
                <a:lnTo>
                  <a:pt x="144109" y="162115"/>
                </a:lnTo>
                <a:cubicBezTo>
                  <a:pt x="144109" y="172059"/>
                  <a:pt x="152171" y="180121"/>
                  <a:pt x="162115" y="180121"/>
                </a:cubicBezTo>
                <a:cubicBezTo>
                  <a:pt x="172059" y="180121"/>
                  <a:pt x="180121" y="172059"/>
                  <a:pt x="180121" y="162115"/>
                </a:cubicBezTo>
                <a:lnTo>
                  <a:pt x="180121" y="144109"/>
                </a:lnTo>
                <a:cubicBezTo>
                  <a:pt x="180121" y="134181"/>
                  <a:pt x="172067" y="126105"/>
                  <a:pt x="162115" y="126105"/>
                </a:cubicBezTo>
                <a:moveTo>
                  <a:pt x="234113" y="108123"/>
                </a:moveTo>
                <a:cubicBezTo>
                  <a:pt x="224185" y="108123"/>
                  <a:pt x="216107" y="116153"/>
                  <a:pt x="216107" y="126105"/>
                </a:cubicBezTo>
                <a:lnTo>
                  <a:pt x="216107" y="162115"/>
                </a:lnTo>
                <a:cubicBezTo>
                  <a:pt x="216108" y="172058"/>
                  <a:pt x="224170" y="180118"/>
                  <a:pt x="234113" y="180118"/>
                </a:cubicBezTo>
                <a:cubicBezTo>
                  <a:pt x="244056" y="180118"/>
                  <a:pt x="252116" y="172058"/>
                  <a:pt x="252117" y="162115"/>
                </a:cubicBezTo>
                <a:lnTo>
                  <a:pt x="252117" y="126105"/>
                </a:lnTo>
                <a:cubicBezTo>
                  <a:pt x="252117" y="116176"/>
                  <a:pt x="244063" y="108123"/>
                  <a:pt x="234113" y="108123"/>
                </a:cubicBezTo>
                <a:moveTo>
                  <a:pt x="90141" y="72089"/>
                </a:moveTo>
                <a:lnTo>
                  <a:pt x="90094" y="72112"/>
                </a:lnTo>
                <a:cubicBezTo>
                  <a:pt x="80143" y="72112"/>
                  <a:pt x="72089" y="80166"/>
                  <a:pt x="72089" y="90118"/>
                </a:cubicBezTo>
                <a:lnTo>
                  <a:pt x="72089" y="162115"/>
                </a:lnTo>
                <a:cubicBezTo>
                  <a:pt x="72089" y="172072"/>
                  <a:pt x="80161" y="180143"/>
                  <a:pt x="90118" y="180143"/>
                </a:cubicBezTo>
                <a:cubicBezTo>
                  <a:pt x="100074" y="180143"/>
                  <a:pt x="108146" y="172072"/>
                  <a:pt x="108146" y="162115"/>
                </a:cubicBezTo>
                <a:lnTo>
                  <a:pt x="108146" y="90094"/>
                </a:lnTo>
                <a:cubicBezTo>
                  <a:pt x="108146" y="80143"/>
                  <a:pt x="100092" y="72089"/>
                  <a:pt x="90141" y="72089"/>
                </a:cubicBezTo>
              </a:path>
            </a:pathLst>
          </a:custGeom>
          <a:solidFill>
            <a:schemeClr val="accent4"/>
          </a:solidFill>
          <a:ln w="12455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95445" y="15748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FF00"/>
                </a:solidFill>
                <a:latin typeface="+mj-ea"/>
                <a:ea typeface="+mj-ea"/>
              </a:rPr>
              <a:t>主力状态的用法</a:t>
            </a:r>
            <a:endParaRPr lang="zh-CN" altLang="en-US" sz="2400">
              <a:solidFill>
                <a:srgbClr val="FFFF00"/>
              </a:solidFill>
              <a:latin typeface="+mj-ea"/>
              <a:ea typeface="+mj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1490" y="852805"/>
            <a:ext cx="7767955" cy="547687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grpSp>
        <p:nvGrpSpPr>
          <p:cNvPr id="29" name="组合 28"/>
          <p:cNvGrpSpPr/>
          <p:nvPr/>
        </p:nvGrpSpPr>
        <p:grpSpPr>
          <a:xfrm rot="0">
            <a:off x="8691245" y="1788160"/>
            <a:ext cx="3262630" cy="3813810"/>
            <a:chOff x="5402" y="3594"/>
            <a:chExt cx="8398" cy="3612"/>
          </a:xfrm>
        </p:grpSpPr>
        <p:sp>
          <p:nvSpPr>
            <p:cNvPr id="181" name="Freeform 107"/>
            <p:cNvSpPr>
              <a:spLocks noEditPoints="1"/>
            </p:cNvSpPr>
            <p:nvPr/>
          </p:nvSpPr>
          <p:spPr bwMode="auto">
            <a:xfrm>
              <a:off x="13134" y="6734"/>
              <a:ext cx="124" cy="128"/>
            </a:xfrm>
            <a:custGeom>
              <a:avLst/>
              <a:gdLst>
                <a:gd name="T0" fmla="*/ 18 w 19"/>
                <a:gd name="T1" fmla="*/ 15 h 20"/>
                <a:gd name="T2" fmla="*/ 19 w 19"/>
                <a:gd name="T3" fmla="*/ 13 h 20"/>
                <a:gd name="T4" fmla="*/ 17 w 19"/>
                <a:gd name="T5" fmla="*/ 11 h 20"/>
                <a:gd name="T6" fmla="*/ 17 w 19"/>
                <a:gd name="T7" fmla="*/ 9 h 20"/>
                <a:gd name="T8" fmla="*/ 19 w 19"/>
                <a:gd name="T9" fmla="*/ 7 h 20"/>
                <a:gd name="T10" fmla="*/ 18 w 19"/>
                <a:gd name="T11" fmla="*/ 5 h 20"/>
                <a:gd name="T12" fmla="*/ 15 w 19"/>
                <a:gd name="T13" fmla="*/ 5 h 20"/>
                <a:gd name="T14" fmla="*/ 14 w 19"/>
                <a:gd name="T15" fmla="*/ 4 h 20"/>
                <a:gd name="T16" fmla="*/ 14 w 19"/>
                <a:gd name="T17" fmla="*/ 1 h 20"/>
                <a:gd name="T18" fmla="*/ 12 w 19"/>
                <a:gd name="T19" fmla="*/ 0 h 20"/>
                <a:gd name="T20" fmla="*/ 10 w 19"/>
                <a:gd name="T21" fmla="*/ 2 h 20"/>
                <a:gd name="T22" fmla="*/ 8 w 19"/>
                <a:gd name="T23" fmla="*/ 2 h 20"/>
                <a:gd name="T24" fmla="*/ 7 w 19"/>
                <a:gd name="T25" fmla="*/ 0 h 20"/>
                <a:gd name="T26" fmla="*/ 4 w 19"/>
                <a:gd name="T27" fmla="*/ 1 h 20"/>
                <a:gd name="T28" fmla="*/ 5 w 19"/>
                <a:gd name="T29" fmla="*/ 4 h 20"/>
                <a:gd name="T30" fmla="*/ 3 w 19"/>
                <a:gd name="T31" fmla="*/ 5 h 20"/>
                <a:gd name="T32" fmla="*/ 0 w 19"/>
                <a:gd name="T33" fmla="*/ 5 h 20"/>
                <a:gd name="T34" fmla="*/ 0 w 19"/>
                <a:gd name="T35" fmla="*/ 7 h 20"/>
                <a:gd name="T36" fmla="*/ 2 w 19"/>
                <a:gd name="T37" fmla="*/ 9 h 20"/>
                <a:gd name="T38" fmla="*/ 2 w 19"/>
                <a:gd name="T39" fmla="*/ 11 h 20"/>
                <a:gd name="T40" fmla="*/ 0 w 19"/>
                <a:gd name="T41" fmla="*/ 13 h 20"/>
                <a:gd name="T42" fmla="*/ 1 w 19"/>
                <a:gd name="T43" fmla="*/ 15 h 20"/>
                <a:gd name="T44" fmla="*/ 3 w 19"/>
                <a:gd name="T45" fmla="*/ 15 h 20"/>
                <a:gd name="T46" fmla="*/ 5 w 19"/>
                <a:gd name="T47" fmla="*/ 16 h 20"/>
                <a:gd name="T48" fmla="*/ 4 w 19"/>
                <a:gd name="T49" fmla="*/ 19 h 20"/>
                <a:gd name="T50" fmla="*/ 7 w 19"/>
                <a:gd name="T51" fmla="*/ 20 h 20"/>
                <a:gd name="T52" fmla="*/ 9 w 19"/>
                <a:gd name="T53" fmla="*/ 18 h 20"/>
                <a:gd name="T54" fmla="*/ 10 w 19"/>
                <a:gd name="T55" fmla="*/ 18 h 20"/>
                <a:gd name="T56" fmla="*/ 12 w 19"/>
                <a:gd name="T57" fmla="*/ 20 h 20"/>
                <a:gd name="T58" fmla="*/ 14 w 19"/>
                <a:gd name="T59" fmla="*/ 19 h 20"/>
                <a:gd name="T60" fmla="*/ 14 w 19"/>
                <a:gd name="T61" fmla="*/ 16 h 20"/>
                <a:gd name="T62" fmla="*/ 15 w 19"/>
                <a:gd name="T63" fmla="*/ 15 h 20"/>
                <a:gd name="T64" fmla="*/ 18 w 19"/>
                <a:gd name="T65" fmla="*/ 15 h 20"/>
                <a:gd name="T66" fmla="*/ 8 w 19"/>
                <a:gd name="T67" fmla="*/ 13 h 20"/>
                <a:gd name="T68" fmla="*/ 6 w 19"/>
                <a:gd name="T69" fmla="*/ 9 h 20"/>
                <a:gd name="T70" fmla="*/ 11 w 19"/>
                <a:gd name="T71" fmla="*/ 6 h 20"/>
                <a:gd name="T72" fmla="*/ 13 w 19"/>
                <a:gd name="T73" fmla="*/ 11 h 20"/>
                <a:gd name="T74" fmla="*/ 8 w 19"/>
                <a:gd name="T75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" h="20">
                  <a:moveTo>
                    <a:pt x="1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0"/>
                    <a:pt x="17" y="10"/>
                    <a:pt x="17" y="9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4"/>
                    <a:pt x="14" y="4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5"/>
                    <a:pt x="3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10" y="18"/>
                    <a:pt x="10" y="18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5" y="15"/>
                    <a:pt x="15" y="15"/>
                  </a:cubicBezTo>
                  <a:lnTo>
                    <a:pt x="18" y="15"/>
                  </a:lnTo>
                  <a:close/>
                  <a:moveTo>
                    <a:pt x="8" y="13"/>
                  </a:moveTo>
                  <a:cubicBezTo>
                    <a:pt x="6" y="13"/>
                    <a:pt x="5" y="10"/>
                    <a:pt x="6" y="9"/>
                  </a:cubicBezTo>
                  <a:cubicBezTo>
                    <a:pt x="7" y="7"/>
                    <a:pt x="9" y="6"/>
                    <a:pt x="11" y="6"/>
                  </a:cubicBezTo>
                  <a:cubicBezTo>
                    <a:pt x="13" y="7"/>
                    <a:pt x="14" y="9"/>
                    <a:pt x="13" y="11"/>
                  </a:cubicBezTo>
                  <a:cubicBezTo>
                    <a:pt x="12" y="13"/>
                    <a:pt x="10" y="14"/>
                    <a:pt x="8" y="13"/>
                  </a:cubicBezTo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2" name="Freeform 108"/>
            <p:cNvSpPr>
              <a:spLocks noEditPoints="1"/>
            </p:cNvSpPr>
            <p:nvPr/>
          </p:nvSpPr>
          <p:spPr bwMode="auto">
            <a:xfrm>
              <a:off x="5757" y="3807"/>
              <a:ext cx="186" cy="188"/>
            </a:xfrm>
            <a:custGeom>
              <a:avLst/>
              <a:gdLst>
                <a:gd name="T0" fmla="*/ 23 w 29"/>
                <a:gd name="T1" fmla="*/ 26 h 29"/>
                <a:gd name="T2" fmla="*/ 26 w 29"/>
                <a:gd name="T3" fmla="*/ 24 h 29"/>
                <a:gd name="T4" fmla="*/ 24 w 29"/>
                <a:gd name="T5" fmla="*/ 20 h 29"/>
                <a:gd name="T6" fmla="*/ 25 w 29"/>
                <a:gd name="T7" fmla="*/ 18 h 29"/>
                <a:gd name="T8" fmla="*/ 29 w 29"/>
                <a:gd name="T9" fmla="*/ 17 h 29"/>
                <a:gd name="T10" fmla="*/ 29 w 29"/>
                <a:gd name="T11" fmla="*/ 13 h 29"/>
                <a:gd name="T12" fmla="*/ 25 w 29"/>
                <a:gd name="T13" fmla="*/ 12 h 29"/>
                <a:gd name="T14" fmla="*/ 24 w 29"/>
                <a:gd name="T15" fmla="*/ 10 h 29"/>
                <a:gd name="T16" fmla="*/ 26 w 29"/>
                <a:gd name="T17" fmla="*/ 6 h 29"/>
                <a:gd name="T18" fmla="*/ 24 w 29"/>
                <a:gd name="T19" fmla="*/ 3 h 29"/>
                <a:gd name="T20" fmla="*/ 20 w 29"/>
                <a:gd name="T21" fmla="*/ 5 h 29"/>
                <a:gd name="T22" fmla="*/ 18 w 29"/>
                <a:gd name="T23" fmla="*/ 4 h 29"/>
                <a:gd name="T24" fmla="*/ 17 w 29"/>
                <a:gd name="T25" fmla="*/ 0 h 29"/>
                <a:gd name="T26" fmla="*/ 13 w 29"/>
                <a:gd name="T27" fmla="*/ 0 h 29"/>
                <a:gd name="T28" fmla="*/ 12 w 29"/>
                <a:gd name="T29" fmla="*/ 4 h 29"/>
                <a:gd name="T30" fmla="*/ 10 w 29"/>
                <a:gd name="T31" fmla="*/ 5 h 29"/>
                <a:gd name="T32" fmla="*/ 6 w 29"/>
                <a:gd name="T33" fmla="*/ 3 h 29"/>
                <a:gd name="T34" fmla="*/ 4 w 29"/>
                <a:gd name="T35" fmla="*/ 5 h 29"/>
                <a:gd name="T36" fmla="*/ 5 w 29"/>
                <a:gd name="T37" fmla="*/ 9 h 29"/>
                <a:gd name="T38" fmla="*/ 4 w 29"/>
                <a:gd name="T39" fmla="*/ 11 h 29"/>
                <a:gd name="T40" fmla="*/ 0 w 29"/>
                <a:gd name="T41" fmla="*/ 12 h 29"/>
                <a:gd name="T42" fmla="*/ 0 w 29"/>
                <a:gd name="T43" fmla="*/ 16 h 29"/>
                <a:gd name="T44" fmla="*/ 4 w 29"/>
                <a:gd name="T45" fmla="*/ 17 h 29"/>
                <a:gd name="T46" fmla="*/ 5 w 29"/>
                <a:gd name="T47" fmla="*/ 19 h 29"/>
                <a:gd name="T48" fmla="*/ 3 w 29"/>
                <a:gd name="T49" fmla="*/ 23 h 29"/>
                <a:gd name="T50" fmla="*/ 5 w 29"/>
                <a:gd name="T51" fmla="*/ 25 h 29"/>
                <a:gd name="T52" fmla="*/ 9 w 29"/>
                <a:gd name="T53" fmla="*/ 24 h 29"/>
                <a:gd name="T54" fmla="*/ 11 w 29"/>
                <a:gd name="T55" fmla="*/ 25 h 29"/>
                <a:gd name="T56" fmla="*/ 12 w 29"/>
                <a:gd name="T57" fmla="*/ 29 h 29"/>
                <a:gd name="T58" fmla="*/ 16 w 29"/>
                <a:gd name="T59" fmla="*/ 29 h 29"/>
                <a:gd name="T60" fmla="*/ 17 w 29"/>
                <a:gd name="T61" fmla="*/ 25 h 29"/>
                <a:gd name="T62" fmla="*/ 20 w 29"/>
                <a:gd name="T63" fmla="*/ 24 h 29"/>
                <a:gd name="T64" fmla="*/ 23 w 29"/>
                <a:gd name="T65" fmla="*/ 26 h 29"/>
                <a:gd name="T66" fmla="*/ 11 w 29"/>
                <a:gd name="T67" fmla="*/ 18 h 29"/>
                <a:gd name="T68" fmla="*/ 11 w 29"/>
                <a:gd name="T69" fmla="*/ 11 h 29"/>
                <a:gd name="T70" fmla="*/ 19 w 29"/>
                <a:gd name="T71" fmla="*/ 11 h 29"/>
                <a:gd name="T72" fmla="*/ 18 w 29"/>
                <a:gd name="T73" fmla="*/ 18 h 29"/>
                <a:gd name="T74" fmla="*/ 11 w 29"/>
                <a:gd name="T75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" h="29">
                  <a:moveTo>
                    <a:pt x="23" y="26"/>
                  </a:moveTo>
                  <a:cubicBezTo>
                    <a:pt x="26" y="24"/>
                    <a:pt x="26" y="24"/>
                    <a:pt x="26" y="24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19"/>
                    <a:pt x="25" y="19"/>
                    <a:pt x="25" y="18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5" y="10"/>
                    <a:pt x="24" y="1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9" y="4"/>
                    <a:pt x="18" y="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0" y="5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10"/>
                    <a:pt x="4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5" y="19"/>
                    <a:pt x="5" y="19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4"/>
                    <a:pt x="10" y="24"/>
                    <a:pt x="11" y="25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8" y="25"/>
                    <a:pt x="19" y="24"/>
                    <a:pt x="20" y="24"/>
                  </a:cubicBezTo>
                  <a:lnTo>
                    <a:pt x="23" y="26"/>
                  </a:lnTo>
                  <a:close/>
                  <a:moveTo>
                    <a:pt x="11" y="18"/>
                  </a:moveTo>
                  <a:cubicBezTo>
                    <a:pt x="9" y="16"/>
                    <a:pt x="9" y="12"/>
                    <a:pt x="11" y="11"/>
                  </a:cubicBezTo>
                  <a:cubicBezTo>
                    <a:pt x="13" y="9"/>
                    <a:pt x="17" y="9"/>
                    <a:pt x="19" y="11"/>
                  </a:cubicBezTo>
                  <a:cubicBezTo>
                    <a:pt x="21" y="13"/>
                    <a:pt x="20" y="16"/>
                    <a:pt x="18" y="18"/>
                  </a:cubicBezTo>
                  <a:cubicBezTo>
                    <a:pt x="16" y="20"/>
                    <a:pt x="13" y="20"/>
                    <a:pt x="11" y="18"/>
                  </a:cubicBezTo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3" name="Freeform 109"/>
            <p:cNvSpPr>
              <a:spLocks noEditPoints="1"/>
            </p:cNvSpPr>
            <p:nvPr/>
          </p:nvSpPr>
          <p:spPr bwMode="auto">
            <a:xfrm>
              <a:off x="5646" y="3969"/>
              <a:ext cx="97" cy="92"/>
            </a:xfrm>
            <a:custGeom>
              <a:avLst/>
              <a:gdLst>
                <a:gd name="T0" fmla="*/ 12 w 15"/>
                <a:gd name="T1" fmla="*/ 13 h 14"/>
                <a:gd name="T2" fmla="*/ 13 w 15"/>
                <a:gd name="T3" fmla="*/ 12 h 14"/>
                <a:gd name="T4" fmla="*/ 12 w 15"/>
                <a:gd name="T5" fmla="*/ 10 h 14"/>
                <a:gd name="T6" fmla="*/ 13 w 15"/>
                <a:gd name="T7" fmla="*/ 9 h 14"/>
                <a:gd name="T8" fmla="*/ 15 w 15"/>
                <a:gd name="T9" fmla="*/ 8 h 14"/>
                <a:gd name="T10" fmla="*/ 15 w 15"/>
                <a:gd name="T11" fmla="*/ 6 h 14"/>
                <a:gd name="T12" fmla="*/ 13 w 15"/>
                <a:gd name="T13" fmla="*/ 6 h 14"/>
                <a:gd name="T14" fmla="*/ 12 w 15"/>
                <a:gd name="T15" fmla="*/ 5 h 14"/>
                <a:gd name="T16" fmla="*/ 14 w 15"/>
                <a:gd name="T17" fmla="*/ 3 h 14"/>
                <a:gd name="T18" fmla="*/ 12 w 15"/>
                <a:gd name="T19" fmla="*/ 2 h 14"/>
                <a:gd name="T20" fmla="*/ 10 w 15"/>
                <a:gd name="T21" fmla="*/ 2 h 14"/>
                <a:gd name="T22" fmla="*/ 9 w 15"/>
                <a:gd name="T23" fmla="*/ 2 h 14"/>
                <a:gd name="T24" fmla="*/ 9 w 15"/>
                <a:gd name="T25" fmla="*/ 0 h 14"/>
                <a:gd name="T26" fmla="*/ 7 w 15"/>
                <a:gd name="T27" fmla="*/ 0 h 14"/>
                <a:gd name="T28" fmla="*/ 6 w 15"/>
                <a:gd name="T29" fmla="*/ 2 h 14"/>
                <a:gd name="T30" fmla="*/ 5 w 15"/>
                <a:gd name="T31" fmla="*/ 2 h 14"/>
                <a:gd name="T32" fmla="*/ 3 w 15"/>
                <a:gd name="T33" fmla="*/ 1 h 14"/>
                <a:gd name="T34" fmla="*/ 2 w 15"/>
                <a:gd name="T35" fmla="*/ 2 h 14"/>
                <a:gd name="T36" fmla="*/ 3 w 15"/>
                <a:gd name="T37" fmla="*/ 4 h 14"/>
                <a:gd name="T38" fmla="*/ 2 w 15"/>
                <a:gd name="T39" fmla="*/ 5 h 14"/>
                <a:gd name="T40" fmla="*/ 0 w 15"/>
                <a:gd name="T41" fmla="*/ 6 h 14"/>
                <a:gd name="T42" fmla="*/ 0 w 15"/>
                <a:gd name="T43" fmla="*/ 8 h 14"/>
                <a:gd name="T44" fmla="*/ 2 w 15"/>
                <a:gd name="T45" fmla="*/ 8 h 14"/>
                <a:gd name="T46" fmla="*/ 3 w 15"/>
                <a:gd name="T47" fmla="*/ 9 h 14"/>
                <a:gd name="T48" fmla="*/ 2 w 15"/>
                <a:gd name="T49" fmla="*/ 11 h 14"/>
                <a:gd name="T50" fmla="*/ 3 w 15"/>
                <a:gd name="T51" fmla="*/ 13 h 14"/>
                <a:gd name="T52" fmla="*/ 5 w 15"/>
                <a:gd name="T53" fmla="*/ 12 h 14"/>
                <a:gd name="T54" fmla="*/ 6 w 15"/>
                <a:gd name="T55" fmla="*/ 12 h 14"/>
                <a:gd name="T56" fmla="*/ 6 w 15"/>
                <a:gd name="T57" fmla="*/ 14 h 14"/>
                <a:gd name="T58" fmla="*/ 8 w 15"/>
                <a:gd name="T59" fmla="*/ 14 h 14"/>
                <a:gd name="T60" fmla="*/ 9 w 15"/>
                <a:gd name="T61" fmla="*/ 12 h 14"/>
                <a:gd name="T62" fmla="*/ 10 w 15"/>
                <a:gd name="T63" fmla="*/ 12 h 14"/>
                <a:gd name="T64" fmla="*/ 12 w 15"/>
                <a:gd name="T65" fmla="*/ 13 h 14"/>
                <a:gd name="T66" fmla="*/ 6 w 15"/>
                <a:gd name="T67" fmla="*/ 9 h 14"/>
                <a:gd name="T68" fmla="*/ 6 w 15"/>
                <a:gd name="T69" fmla="*/ 5 h 14"/>
                <a:gd name="T70" fmla="*/ 10 w 15"/>
                <a:gd name="T71" fmla="*/ 5 h 14"/>
                <a:gd name="T72" fmla="*/ 9 w 15"/>
                <a:gd name="T73" fmla="*/ 9 h 14"/>
                <a:gd name="T74" fmla="*/ 6 w 15"/>
                <a:gd name="T7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" h="14">
                  <a:moveTo>
                    <a:pt x="12" y="13"/>
                  </a:moveTo>
                  <a:cubicBezTo>
                    <a:pt x="13" y="12"/>
                    <a:pt x="13" y="12"/>
                    <a:pt x="13" y="12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3" y="9"/>
                    <a:pt x="13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6" y="12"/>
                    <a:pt x="6" y="12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10" y="12"/>
                    <a:pt x="10" y="12"/>
                  </a:cubicBezTo>
                  <a:lnTo>
                    <a:pt x="12" y="13"/>
                  </a:lnTo>
                  <a:close/>
                  <a:moveTo>
                    <a:pt x="6" y="9"/>
                  </a:moveTo>
                  <a:cubicBezTo>
                    <a:pt x="5" y="8"/>
                    <a:pt x="5" y="6"/>
                    <a:pt x="6" y="5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6"/>
                    <a:pt x="10" y="8"/>
                    <a:pt x="9" y="9"/>
                  </a:cubicBezTo>
                  <a:cubicBezTo>
                    <a:pt x="8" y="10"/>
                    <a:pt x="7" y="10"/>
                    <a:pt x="6" y="9"/>
                  </a:cubicBezTo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4" name="Line 110"/>
            <p:cNvSpPr>
              <a:spLocks noChangeShapeType="1"/>
            </p:cNvSpPr>
            <p:nvPr/>
          </p:nvSpPr>
          <p:spPr bwMode="auto">
            <a:xfrm>
              <a:off x="12651" y="7051"/>
              <a:ext cx="0" cy="0"/>
            </a:xfrm>
            <a:prstGeom prst="line">
              <a:avLst/>
            </a:prstGeom>
            <a:solidFill>
              <a:srgbClr val="4A7CC6"/>
            </a:solidFill>
            <a:ln w="34925" cap="flat">
              <a:solidFill>
                <a:srgbClr val="172A88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5" name="Freeform 111"/>
            <p:cNvSpPr/>
            <p:nvPr/>
          </p:nvSpPr>
          <p:spPr bwMode="auto">
            <a:xfrm>
              <a:off x="5402" y="3594"/>
              <a:ext cx="8398" cy="3483"/>
            </a:xfrm>
            <a:custGeom>
              <a:avLst/>
              <a:gdLst>
                <a:gd name="T0" fmla="*/ 1236 w 1302"/>
                <a:gd name="T1" fmla="*/ 538 h 538"/>
                <a:gd name="T2" fmla="*/ 1201 w 1302"/>
                <a:gd name="T3" fmla="*/ 538 h 538"/>
                <a:gd name="T4" fmla="*/ 1201 w 1302"/>
                <a:gd name="T5" fmla="*/ 530 h 538"/>
                <a:gd name="T6" fmla="*/ 1236 w 1302"/>
                <a:gd name="T7" fmla="*/ 530 h 538"/>
                <a:gd name="T8" fmla="*/ 1294 w 1302"/>
                <a:gd name="T9" fmla="*/ 472 h 538"/>
                <a:gd name="T10" fmla="*/ 1294 w 1302"/>
                <a:gd name="T11" fmla="*/ 67 h 538"/>
                <a:gd name="T12" fmla="*/ 1236 w 1302"/>
                <a:gd name="T13" fmla="*/ 8 h 538"/>
                <a:gd name="T14" fmla="*/ 66 w 1302"/>
                <a:gd name="T15" fmla="*/ 8 h 538"/>
                <a:gd name="T16" fmla="*/ 8 w 1302"/>
                <a:gd name="T17" fmla="*/ 67 h 538"/>
                <a:gd name="T18" fmla="*/ 8 w 1302"/>
                <a:gd name="T19" fmla="*/ 472 h 538"/>
                <a:gd name="T20" fmla="*/ 66 w 1302"/>
                <a:gd name="T21" fmla="*/ 530 h 538"/>
                <a:gd name="T22" fmla="*/ 1124 w 1302"/>
                <a:gd name="T23" fmla="*/ 530 h 538"/>
                <a:gd name="T24" fmla="*/ 1124 w 1302"/>
                <a:gd name="T25" fmla="*/ 538 h 538"/>
                <a:gd name="T26" fmla="*/ 66 w 1302"/>
                <a:gd name="T27" fmla="*/ 538 h 538"/>
                <a:gd name="T28" fmla="*/ 0 w 1302"/>
                <a:gd name="T29" fmla="*/ 472 h 538"/>
                <a:gd name="T30" fmla="*/ 0 w 1302"/>
                <a:gd name="T31" fmla="*/ 67 h 538"/>
                <a:gd name="T32" fmla="*/ 66 w 1302"/>
                <a:gd name="T33" fmla="*/ 0 h 538"/>
                <a:gd name="T34" fmla="*/ 1236 w 1302"/>
                <a:gd name="T35" fmla="*/ 0 h 538"/>
                <a:gd name="T36" fmla="*/ 1302 w 1302"/>
                <a:gd name="T37" fmla="*/ 67 h 538"/>
                <a:gd name="T38" fmla="*/ 1302 w 1302"/>
                <a:gd name="T39" fmla="*/ 472 h 538"/>
                <a:gd name="T40" fmla="*/ 1236 w 1302"/>
                <a:gd name="T41" fmla="*/ 53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2" h="538">
                  <a:moveTo>
                    <a:pt x="1236" y="538"/>
                  </a:moveTo>
                  <a:cubicBezTo>
                    <a:pt x="1201" y="538"/>
                    <a:pt x="1201" y="538"/>
                    <a:pt x="1201" y="538"/>
                  </a:cubicBezTo>
                  <a:cubicBezTo>
                    <a:pt x="1201" y="530"/>
                    <a:pt x="1201" y="530"/>
                    <a:pt x="1201" y="530"/>
                  </a:cubicBezTo>
                  <a:cubicBezTo>
                    <a:pt x="1236" y="530"/>
                    <a:pt x="1236" y="530"/>
                    <a:pt x="1236" y="530"/>
                  </a:cubicBezTo>
                  <a:cubicBezTo>
                    <a:pt x="1268" y="530"/>
                    <a:pt x="1294" y="504"/>
                    <a:pt x="1294" y="472"/>
                  </a:cubicBezTo>
                  <a:cubicBezTo>
                    <a:pt x="1294" y="67"/>
                    <a:pt x="1294" y="67"/>
                    <a:pt x="1294" y="67"/>
                  </a:cubicBezTo>
                  <a:cubicBezTo>
                    <a:pt x="1294" y="35"/>
                    <a:pt x="1268" y="8"/>
                    <a:pt x="123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34" y="8"/>
                    <a:pt x="8" y="35"/>
                    <a:pt x="8" y="67"/>
                  </a:cubicBezTo>
                  <a:cubicBezTo>
                    <a:pt x="8" y="472"/>
                    <a:pt x="8" y="472"/>
                    <a:pt x="8" y="472"/>
                  </a:cubicBezTo>
                  <a:cubicBezTo>
                    <a:pt x="8" y="504"/>
                    <a:pt x="34" y="530"/>
                    <a:pt x="66" y="530"/>
                  </a:cubicBezTo>
                  <a:cubicBezTo>
                    <a:pt x="1124" y="530"/>
                    <a:pt x="1124" y="530"/>
                    <a:pt x="1124" y="530"/>
                  </a:cubicBezTo>
                  <a:cubicBezTo>
                    <a:pt x="1124" y="538"/>
                    <a:pt x="1124" y="538"/>
                    <a:pt x="1124" y="538"/>
                  </a:cubicBezTo>
                  <a:cubicBezTo>
                    <a:pt x="66" y="538"/>
                    <a:pt x="66" y="538"/>
                    <a:pt x="66" y="538"/>
                  </a:cubicBezTo>
                  <a:cubicBezTo>
                    <a:pt x="30" y="538"/>
                    <a:pt x="0" y="508"/>
                    <a:pt x="0" y="472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6" y="0"/>
                  </a:cubicBezTo>
                  <a:cubicBezTo>
                    <a:pt x="1236" y="0"/>
                    <a:pt x="1236" y="0"/>
                    <a:pt x="1236" y="0"/>
                  </a:cubicBezTo>
                  <a:cubicBezTo>
                    <a:pt x="1272" y="0"/>
                    <a:pt x="1302" y="30"/>
                    <a:pt x="1302" y="67"/>
                  </a:cubicBezTo>
                  <a:cubicBezTo>
                    <a:pt x="1302" y="472"/>
                    <a:pt x="1302" y="472"/>
                    <a:pt x="1302" y="472"/>
                  </a:cubicBezTo>
                  <a:cubicBezTo>
                    <a:pt x="1302" y="508"/>
                    <a:pt x="1272" y="538"/>
                    <a:pt x="1236" y="538"/>
                  </a:cubicBezTo>
                  <a:close/>
                </a:path>
              </a:pathLst>
            </a:custGeom>
            <a:solidFill>
              <a:srgbClr val="2F5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6" name="Oval 112"/>
            <p:cNvSpPr>
              <a:spLocks noChangeArrowheads="1"/>
            </p:cNvSpPr>
            <p:nvPr/>
          </p:nvSpPr>
          <p:spPr bwMode="auto">
            <a:xfrm>
              <a:off x="12567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7" name="Oval 113"/>
            <p:cNvSpPr>
              <a:spLocks noChangeArrowheads="1"/>
            </p:cNvSpPr>
            <p:nvPr/>
          </p:nvSpPr>
          <p:spPr bwMode="auto">
            <a:xfrm>
              <a:off x="12465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8" name="Oval 114"/>
            <p:cNvSpPr>
              <a:spLocks noChangeArrowheads="1"/>
            </p:cNvSpPr>
            <p:nvPr/>
          </p:nvSpPr>
          <p:spPr bwMode="auto">
            <a:xfrm>
              <a:off x="12380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9" name="Oval 115"/>
            <p:cNvSpPr>
              <a:spLocks noChangeArrowheads="1"/>
            </p:cNvSpPr>
            <p:nvPr/>
          </p:nvSpPr>
          <p:spPr bwMode="auto">
            <a:xfrm>
              <a:off x="12296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0" name="Oval 116"/>
            <p:cNvSpPr>
              <a:spLocks noChangeArrowheads="1"/>
            </p:cNvSpPr>
            <p:nvPr/>
          </p:nvSpPr>
          <p:spPr bwMode="auto">
            <a:xfrm>
              <a:off x="12211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1" name="Oval 117"/>
            <p:cNvSpPr>
              <a:spLocks noChangeArrowheads="1"/>
            </p:cNvSpPr>
            <p:nvPr/>
          </p:nvSpPr>
          <p:spPr bwMode="auto">
            <a:xfrm>
              <a:off x="12129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2" name="Oval 118"/>
            <p:cNvSpPr>
              <a:spLocks noChangeArrowheads="1"/>
            </p:cNvSpPr>
            <p:nvPr/>
          </p:nvSpPr>
          <p:spPr bwMode="auto">
            <a:xfrm>
              <a:off x="12045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3" name="Oval 119"/>
            <p:cNvSpPr>
              <a:spLocks noChangeArrowheads="1"/>
            </p:cNvSpPr>
            <p:nvPr/>
          </p:nvSpPr>
          <p:spPr bwMode="auto">
            <a:xfrm>
              <a:off x="11960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4" name="Oval 120"/>
            <p:cNvSpPr>
              <a:spLocks noChangeArrowheads="1"/>
            </p:cNvSpPr>
            <p:nvPr/>
          </p:nvSpPr>
          <p:spPr bwMode="auto">
            <a:xfrm>
              <a:off x="11878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" name="Oval 121"/>
            <p:cNvSpPr>
              <a:spLocks noChangeArrowheads="1"/>
            </p:cNvSpPr>
            <p:nvPr/>
          </p:nvSpPr>
          <p:spPr bwMode="auto">
            <a:xfrm>
              <a:off x="11794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6" name="Oval 122"/>
            <p:cNvSpPr>
              <a:spLocks noChangeArrowheads="1"/>
            </p:cNvSpPr>
            <p:nvPr/>
          </p:nvSpPr>
          <p:spPr bwMode="auto">
            <a:xfrm>
              <a:off x="11709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7" name="Oval 123"/>
            <p:cNvSpPr>
              <a:spLocks noChangeArrowheads="1"/>
            </p:cNvSpPr>
            <p:nvPr/>
          </p:nvSpPr>
          <p:spPr bwMode="auto">
            <a:xfrm>
              <a:off x="11625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8" name="Oval 124"/>
            <p:cNvSpPr>
              <a:spLocks noChangeArrowheads="1"/>
            </p:cNvSpPr>
            <p:nvPr/>
          </p:nvSpPr>
          <p:spPr bwMode="auto">
            <a:xfrm>
              <a:off x="11543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9" name="Oval 125"/>
            <p:cNvSpPr>
              <a:spLocks noChangeArrowheads="1"/>
            </p:cNvSpPr>
            <p:nvPr/>
          </p:nvSpPr>
          <p:spPr bwMode="auto">
            <a:xfrm>
              <a:off x="11458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0" name="Oval 126"/>
            <p:cNvSpPr>
              <a:spLocks noChangeArrowheads="1"/>
            </p:cNvSpPr>
            <p:nvPr/>
          </p:nvSpPr>
          <p:spPr bwMode="auto">
            <a:xfrm>
              <a:off x="11374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1" name="Oval 127"/>
            <p:cNvSpPr>
              <a:spLocks noChangeArrowheads="1"/>
            </p:cNvSpPr>
            <p:nvPr/>
          </p:nvSpPr>
          <p:spPr bwMode="auto">
            <a:xfrm>
              <a:off x="11289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2" name="Oval 128"/>
            <p:cNvSpPr>
              <a:spLocks noChangeArrowheads="1"/>
            </p:cNvSpPr>
            <p:nvPr/>
          </p:nvSpPr>
          <p:spPr bwMode="auto">
            <a:xfrm>
              <a:off x="11207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3" name="Oval 129"/>
            <p:cNvSpPr>
              <a:spLocks noChangeArrowheads="1"/>
            </p:cNvSpPr>
            <p:nvPr/>
          </p:nvSpPr>
          <p:spPr bwMode="auto">
            <a:xfrm>
              <a:off x="11123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4" name="Oval 130"/>
            <p:cNvSpPr>
              <a:spLocks noChangeArrowheads="1"/>
            </p:cNvSpPr>
            <p:nvPr/>
          </p:nvSpPr>
          <p:spPr bwMode="auto">
            <a:xfrm>
              <a:off x="11038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5" name="Oval 131"/>
            <p:cNvSpPr>
              <a:spLocks noChangeArrowheads="1"/>
            </p:cNvSpPr>
            <p:nvPr/>
          </p:nvSpPr>
          <p:spPr bwMode="auto">
            <a:xfrm>
              <a:off x="10956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6" name="Oval 132"/>
            <p:cNvSpPr>
              <a:spLocks noChangeArrowheads="1"/>
            </p:cNvSpPr>
            <p:nvPr/>
          </p:nvSpPr>
          <p:spPr bwMode="auto">
            <a:xfrm>
              <a:off x="10872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7" name="Oval 133"/>
            <p:cNvSpPr>
              <a:spLocks noChangeArrowheads="1"/>
            </p:cNvSpPr>
            <p:nvPr/>
          </p:nvSpPr>
          <p:spPr bwMode="auto">
            <a:xfrm>
              <a:off x="10787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8" name="Oval 134"/>
            <p:cNvSpPr>
              <a:spLocks noChangeArrowheads="1"/>
            </p:cNvSpPr>
            <p:nvPr/>
          </p:nvSpPr>
          <p:spPr bwMode="auto">
            <a:xfrm>
              <a:off x="10703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9" name="Oval 135"/>
            <p:cNvSpPr>
              <a:spLocks noChangeArrowheads="1"/>
            </p:cNvSpPr>
            <p:nvPr/>
          </p:nvSpPr>
          <p:spPr bwMode="auto">
            <a:xfrm>
              <a:off x="10620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0" name="Oval 136"/>
            <p:cNvSpPr>
              <a:spLocks noChangeArrowheads="1"/>
            </p:cNvSpPr>
            <p:nvPr/>
          </p:nvSpPr>
          <p:spPr bwMode="auto">
            <a:xfrm>
              <a:off x="10535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1" name="Oval 137"/>
            <p:cNvSpPr>
              <a:spLocks noChangeArrowheads="1"/>
            </p:cNvSpPr>
            <p:nvPr/>
          </p:nvSpPr>
          <p:spPr bwMode="auto">
            <a:xfrm>
              <a:off x="10451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2" name="Oval 138"/>
            <p:cNvSpPr>
              <a:spLocks noChangeArrowheads="1"/>
            </p:cNvSpPr>
            <p:nvPr/>
          </p:nvSpPr>
          <p:spPr bwMode="auto">
            <a:xfrm>
              <a:off x="10369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3" name="Oval 139"/>
            <p:cNvSpPr>
              <a:spLocks noChangeArrowheads="1"/>
            </p:cNvSpPr>
            <p:nvPr/>
          </p:nvSpPr>
          <p:spPr bwMode="auto">
            <a:xfrm>
              <a:off x="10284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4" name="Oval 140"/>
            <p:cNvSpPr>
              <a:spLocks noChangeArrowheads="1"/>
            </p:cNvSpPr>
            <p:nvPr/>
          </p:nvSpPr>
          <p:spPr bwMode="auto">
            <a:xfrm>
              <a:off x="10200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5" name="Oval 141"/>
            <p:cNvSpPr>
              <a:spLocks noChangeArrowheads="1"/>
            </p:cNvSpPr>
            <p:nvPr/>
          </p:nvSpPr>
          <p:spPr bwMode="auto">
            <a:xfrm>
              <a:off x="10115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6" name="Oval 142"/>
            <p:cNvSpPr>
              <a:spLocks noChangeArrowheads="1"/>
            </p:cNvSpPr>
            <p:nvPr/>
          </p:nvSpPr>
          <p:spPr bwMode="auto">
            <a:xfrm>
              <a:off x="10033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7" name="Oval 143"/>
            <p:cNvSpPr>
              <a:spLocks noChangeArrowheads="1"/>
            </p:cNvSpPr>
            <p:nvPr/>
          </p:nvSpPr>
          <p:spPr bwMode="auto">
            <a:xfrm>
              <a:off x="9949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8" name="Oval 144"/>
            <p:cNvSpPr>
              <a:spLocks noChangeArrowheads="1"/>
            </p:cNvSpPr>
            <p:nvPr/>
          </p:nvSpPr>
          <p:spPr bwMode="auto">
            <a:xfrm>
              <a:off x="9864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9" name="Oval 145"/>
            <p:cNvSpPr>
              <a:spLocks noChangeArrowheads="1"/>
            </p:cNvSpPr>
            <p:nvPr/>
          </p:nvSpPr>
          <p:spPr bwMode="auto">
            <a:xfrm>
              <a:off x="9780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0" name="Oval 146"/>
            <p:cNvSpPr>
              <a:spLocks noChangeArrowheads="1"/>
            </p:cNvSpPr>
            <p:nvPr/>
          </p:nvSpPr>
          <p:spPr bwMode="auto">
            <a:xfrm>
              <a:off x="9698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1" name="Oval 147"/>
            <p:cNvSpPr>
              <a:spLocks noChangeArrowheads="1"/>
            </p:cNvSpPr>
            <p:nvPr/>
          </p:nvSpPr>
          <p:spPr bwMode="auto">
            <a:xfrm>
              <a:off x="9613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2" name="Oval 148"/>
            <p:cNvSpPr>
              <a:spLocks noChangeArrowheads="1"/>
            </p:cNvSpPr>
            <p:nvPr/>
          </p:nvSpPr>
          <p:spPr bwMode="auto">
            <a:xfrm>
              <a:off x="9529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3" name="Oval 149"/>
            <p:cNvSpPr>
              <a:spLocks noChangeArrowheads="1"/>
            </p:cNvSpPr>
            <p:nvPr/>
          </p:nvSpPr>
          <p:spPr bwMode="auto">
            <a:xfrm>
              <a:off x="9447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4" name="Oval 150"/>
            <p:cNvSpPr>
              <a:spLocks noChangeArrowheads="1"/>
            </p:cNvSpPr>
            <p:nvPr/>
          </p:nvSpPr>
          <p:spPr bwMode="auto">
            <a:xfrm>
              <a:off x="9362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" name="Oval 151"/>
            <p:cNvSpPr>
              <a:spLocks noChangeArrowheads="1"/>
            </p:cNvSpPr>
            <p:nvPr/>
          </p:nvSpPr>
          <p:spPr bwMode="auto">
            <a:xfrm>
              <a:off x="9278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" name="Oval 152"/>
            <p:cNvSpPr>
              <a:spLocks noChangeArrowheads="1"/>
            </p:cNvSpPr>
            <p:nvPr/>
          </p:nvSpPr>
          <p:spPr bwMode="auto">
            <a:xfrm>
              <a:off x="9193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7" name="Oval 153"/>
            <p:cNvSpPr>
              <a:spLocks noChangeArrowheads="1"/>
            </p:cNvSpPr>
            <p:nvPr/>
          </p:nvSpPr>
          <p:spPr bwMode="auto">
            <a:xfrm>
              <a:off x="9111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8" name="Oval 154"/>
            <p:cNvSpPr>
              <a:spLocks noChangeArrowheads="1"/>
            </p:cNvSpPr>
            <p:nvPr/>
          </p:nvSpPr>
          <p:spPr bwMode="auto">
            <a:xfrm>
              <a:off x="9027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9" name="Oval 155"/>
            <p:cNvSpPr>
              <a:spLocks noChangeArrowheads="1"/>
            </p:cNvSpPr>
            <p:nvPr/>
          </p:nvSpPr>
          <p:spPr bwMode="auto">
            <a:xfrm>
              <a:off x="8942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0" name="Oval 156"/>
            <p:cNvSpPr>
              <a:spLocks noChangeArrowheads="1"/>
            </p:cNvSpPr>
            <p:nvPr/>
          </p:nvSpPr>
          <p:spPr bwMode="auto">
            <a:xfrm>
              <a:off x="8858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1" name="Oval 157"/>
            <p:cNvSpPr>
              <a:spLocks noChangeArrowheads="1"/>
            </p:cNvSpPr>
            <p:nvPr/>
          </p:nvSpPr>
          <p:spPr bwMode="auto">
            <a:xfrm>
              <a:off x="8776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2" name="Oval 158"/>
            <p:cNvSpPr>
              <a:spLocks noChangeArrowheads="1"/>
            </p:cNvSpPr>
            <p:nvPr/>
          </p:nvSpPr>
          <p:spPr bwMode="auto">
            <a:xfrm>
              <a:off x="8691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3" name="Oval 159"/>
            <p:cNvSpPr>
              <a:spLocks noChangeArrowheads="1"/>
            </p:cNvSpPr>
            <p:nvPr/>
          </p:nvSpPr>
          <p:spPr bwMode="auto">
            <a:xfrm>
              <a:off x="8607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4" name="Oval 160"/>
            <p:cNvSpPr>
              <a:spLocks noChangeArrowheads="1"/>
            </p:cNvSpPr>
            <p:nvPr/>
          </p:nvSpPr>
          <p:spPr bwMode="auto">
            <a:xfrm>
              <a:off x="8525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5" name="Oval 161"/>
            <p:cNvSpPr>
              <a:spLocks noChangeArrowheads="1"/>
            </p:cNvSpPr>
            <p:nvPr/>
          </p:nvSpPr>
          <p:spPr bwMode="auto">
            <a:xfrm>
              <a:off x="8440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6" name="Oval 162"/>
            <p:cNvSpPr>
              <a:spLocks noChangeArrowheads="1"/>
            </p:cNvSpPr>
            <p:nvPr/>
          </p:nvSpPr>
          <p:spPr bwMode="auto">
            <a:xfrm>
              <a:off x="8356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7" name="Oval 163"/>
            <p:cNvSpPr>
              <a:spLocks noChangeArrowheads="1"/>
            </p:cNvSpPr>
            <p:nvPr/>
          </p:nvSpPr>
          <p:spPr bwMode="auto">
            <a:xfrm>
              <a:off x="8271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8" name="Oval 164"/>
            <p:cNvSpPr>
              <a:spLocks noChangeArrowheads="1"/>
            </p:cNvSpPr>
            <p:nvPr/>
          </p:nvSpPr>
          <p:spPr bwMode="auto">
            <a:xfrm>
              <a:off x="8188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9" name="Oval 165"/>
            <p:cNvSpPr>
              <a:spLocks noChangeArrowheads="1"/>
            </p:cNvSpPr>
            <p:nvPr/>
          </p:nvSpPr>
          <p:spPr bwMode="auto">
            <a:xfrm>
              <a:off x="8104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0" name="Oval 166"/>
            <p:cNvSpPr>
              <a:spLocks noChangeArrowheads="1"/>
            </p:cNvSpPr>
            <p:nvPr/>
          </p:nvSpPr>
          <p:spPr bwMode="auto">
            <a:xfrm>
              <a:off x="8019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1" name="Oval 167"/>
            <p:cNvSpPr>
              <a:spLocks noChangeArrowheads="1"/>
            </p:cNvSpPr>
            <p:nvPr/>
          </p:nvSpPr>
          <p:spPr bwMode="auto">
            <a:xfrm>
              <a:off x="7935" y="6922"/>
              <a:ext cx="42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2" name="Oval 168"/>
            <p:cNvSpPr>
              <a:spLocks noChangeArrowheads="1"/>
            </p:cNvSpPr>
            <p:nvPr/>
          </p:nvSpPr>
          <p:spPr bwMode="auto">
            <a:xfrm>
              <a:off x="7853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3" name="Oval 169"/>
            <p:cNvSpPr>
              <a:spLocks noChangeArrowheads="1"/>
            </p:cNvSpPr>
            <p:nvPr/>
          </p:nvSpPr>
          <p:spPr bwMode="auto">
            <a:xfrm>
              <a:off x="7768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4" name="Oval 170"/>
            <p:cNvSpPr>
              <a:spLocks noChangeArrowheads="1"/>
            </p:cNvSpPr>
            <p:nvPr/>
          </p:nvSpPr>
          <p:spPr bwMode="auto">
            <a:xfrm>
              <a:off x="7684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5" name="Oval 171"/>
            <p:cNvSpPr>
              <a:spLocks noChangeArrowheads="1"/>
            </p:cNvSpPr>
            <p:nvPr/>
          </p:nvSpPr>
          <p:spPr bwMode="auto">
            <a:xfrm>
              <a:off x="7594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6" name="Oval 172"/>
            <p:cNvSpPr>
              <a:spLocks noChangeArrowheads="1"/>
            </p:cNvSpPr>
            <p:nvPr/>
          </p:nvSpPr>
          <p:spPr bwMode="auto">
            <a:xfrm>
              <a:off x="7510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7" name="Oval 173"/>
            <p:cNvSpPr>
              <a:spLocks noChangeArrowheads="1"/>
            </p:cNvSpPr>
            <p:nvPr/>
          </p:nvSpPr>
          <p:spPr bwMode="auto">
            <a:xfrm>
              <a:off x="7425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8" name="Oval 174"/>
            <p:cNvSpPr>
              <a:spLocks noChangeArrowheads="1"/>
            </p:cNvSpPr>
            <p:nvPr/>
          </p:nvSpPr>
          <p:spPr bwMode="auto">
            <a:xfrm>
              <a:off x="7343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9" name="Oval 175"/>
            <p:cNvSpPr>
              <a:spLocks noChangeArrowheads="1"/>
            </p:cNvSpPr>
            <p:nvPr/>
          </p:nvSpPr>
          <p:spPr bwMode="auto">
            <a:xfrm>
              <a:off x="7259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0" name="Oval 176"/>
            <p:cNvSpPr>
              <a:spLocks noChangeArrowheads="1"/>
            </p:cNvSpPr>
            <p:nvPr/>
          </p:nvSpPr>
          <p:spPr bwMode="auto">
            <a:xfrm>
              <a:off x="7174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1" name="Oval 177"/>
            <p:cNvSpPr>
              <a:spLocks noChangeArrowheads="1"/>
            </p:cNvSpPr>
            <p:nvPr/>
          </p:nvSpPr>
          <p:spPr bwMode="auto">
            <a:xfrm>
              <a:off x="7092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2" name="Oval 178"/>
            <p:cNvSpPr>
              <a:spLocks noChangeArrowheads="1"/>
            </p:cNvSpPr>
            <p:nvPr/>
          </p:nvSpPr>
          <p:spPr bwMode="auto">
            <a:xfrm>
              <a:off x="7008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3" name="Oval 179"/>
            <p:cNvSpPr>
              <a:spLocks noChangeArrowheads="1"/>
            </p:cNvSpPr>
            <p:nvPr/>
          </p:nvSpPr>
          <p:spPr bwMode="auto">
            <a:xfrm>
              <a:off x="6923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4" name="Oval 180"/>
            <p:cNvSpPr>
              <a:spLocks noChangeArrowheads="1"/>
            </p:cNvSpPr>
            <p:nvPr/>
          </p:nvSpPr>
          <p:spPr bwMode="auto">
            <a:xfrm>
              <a:off x="6839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5" name="Oval 181"/>
            <p:cNvSpPr>
              <a:spLocks noChangeArrowheads="1"/>
            </p:cNvSpPr>
            <p:nvPr/>
          </p:nvSpPr>
          <p:spPr bwMode="auto">
            <a:xfrm>
              <a:off x="6757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6" name="Oval 182"/>
            <p:cNvSpPr>
              <a:spLocks noChangeArrowheads="1"/>
            </p:cNvSpPr>
            <p:nvPr/>
          </p:nvSpPr>
          <p:spPr bwMode="auto">
            <a:xfrm>
              <a:off x="6672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7" name="Oval 183"/>
            <p:cNvSpPr>
              <a:spLocks noChangeArrowheads="1"/>
            </p:cNvSpPr>
            <p:nvPr/>
          </p:nvSpPr>
          <p:spPr bwMode="auto">
            <a:xfrm>
              <a:off x="6588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8" name="Oval 184"/>
            <p:cNvSpPr>
              <a:spLocks noChangeArrowheads="1"/>
            </p:cNvSpPr>
            <p:nvPr/>
          </p:nvSpPr>
          <p:spPr bwMode="auto">
            <a:xfrm>
              <a:off x="6503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9" name="Oval 185"/>
            <p:cNvSpPr>
              <a:spLocks noChangeArrowheads="1"/>
            </p:cNvSpPr>
            <p:nvPr/>
          </p:nvSpPr>
          <p:spPr bwMode="auto">
            <a:xfrm>
              <a:off x="6421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0" name="Oval 186"/>
            <p:cNvSpPr>
              <a:spLocks noChangeArrowheads="1"/>
            </p:cNvSpPr>
            <p:nvPr/>
          </p:nvSpPr>
          <p:spPr bwMode="auto">
            <a:xfrm>
              <a:off x="6337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1" name="Oval 187"/>
            <p:cNvSpPr>
              <a:spLocks noChangeArrowheads="1"/>
            </p:cNvSpPr>
            <p:nvPr/>
          </p:nvSpPr>
          <p:spPr bwMode="auto">
            <a:xfrm>
              <a:off x="6252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2" name="Oval 188"/>
            <p:cNvSpPr>
              <a:spLocks noChangeArrowheads="1"/>
            </p:cNvSpPr>
            <p:nvPr/>
          </p:nvSpPr>
          <p:spPr bwMode="auto">
            <a:xfrm>
              <a:off x="6170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3" name="Oval 189"/>
            <p:cNvSpPr>
              <a:spLocks noChangeArrowheads="1"/>
            </p:cNvSpPr>
            <p:nvPr/>
          </p:nvSpPr>
          <p:spPr bwMode="auto">
            <a:xfrm>
              <a:off x="6086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4" name="Oval 190"/>
            <p:cNvSpPr>
              <a:spLocks noChangeArrowheads="1"/>
            </p:cNvSpPr>
            <p:nvPr/>
          </p:nvSpPr>
          <p:spPr bwMode="auto">
            <a:xfrm>
              <a:off x="6001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5" name="Oval 191"/>
            <p:cNvSpPr>
              <a:spLocks noChangeArrowheads="1"/>
            </p:cNvSpPr>
            <p:nvPr/>
          </p:nvSpPr>
          <p:spPr bwMode="auto">
            <a:xfrm>
              <a:off x="5917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6" name="Oval 192"/>
            <p:cNvSpPr>
              <a:spLocks noChangeArrowheads="1"/>
            </p:cNvSpPr>
            <p:nvPr/>
          </p:nvSpPr>
          <p:spPr bwMode="auto">
            <a:xfrm>
              <a:off x="5835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7" name="Freeform 193"/>
            <p:cNvSpPr/>
            <p:nvPr/>
          </p:nvSpPr>
          <p:spPr bwMode="auto">
            <a:xfrm>
              <a:off x="5750" y="6915"/>
              <a:ext cx="46" cy="46"/>
            </a:xfrm>
            <a:custGeom>
              <a:avLst/>
              <a:gdLst>
                <a:gd name="T0" fmla="*/ 0 w 7"/>
                <a:gd name="T1" fmla="*/ 2 h 7"/>
                <a:gd name="T2" fmla="*/ 4 w 7"/>
                <a:gd name="T3" fmla="*/ 0 h 7"/>
                <a:gd name="T4" fmla="*/ 7 w 7"/>
                <a:gd name="T5" fmla="*/ 4 h 7"/>
                <a:gd name="T6" fmla="*/ 3 w 7"/>
                <a:gd name="T7" fmla="*/ 7 h 7"/>
                <a:gd name="T8" fmla="*/ 0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1" y="1"/>
                    <a:pt x="3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6"/>
                    <a:pt x="5" y="7"/>
                    <a:pt x="3" y="7"/>
                  </a:cubicBezTo>
                  <a:cubicBezTo>
                    <a:pt x="1" y="6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8" name="Freeform 194"/>
            <p:cNvSpPr/>
            <p:nvPr/>
          </p:nvSpPr>
          <p:spPr bwMode="auto">
            <a:xfrm>
              <a:off x="5666" y="6881"/>
              <a:ext cx="53" cy="53"/>
            </a:xfrm>
            <a:custGeom>
              <a:avLst/>
              <a:gdLst>
                <a:gd name="T0" fmla="*/ 1 w 8"/>
                <a:gd name="T1" fmla="*/ 2 h 8"/>
                <a:gd name="T2" fmla="*/ 6 w 8"/>
                <a:gd name="T3" fmla="*/ 1 h 8"/>
                <a:gd name="T4" fmla="*/ 7 w 8"/>
                <a:gd name="T5" fmla="*/ 5 h 8"/>
                <a:gd name="T6" fmla="*/ 3 w 8"/>
                <a:gd name="T7" fmla="*/ 7 h 8"/>
                <a:gd name="T8" fmla="*/ 1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2"/>
                  </a:moveTo>
                  <a:cubicBezTo>
                    <a:pt x="2" y="1"/>
                    <a:pt x="4" y="0"/>
                    <a:pt x="6" y="1"/>
                  </a:cubicBezTo>
                  <a:cubicBezTo>
                    <a:pt x="8" y="2"/>
                    <a:pt x="8" y="4"/>
                    <a:pt x="7" y="5"/>
                  </a:cubicBezTo>
                  <a:cubicBezTo>
                    <a:pt x="7" y="7"/>
                    <a:pt x="5" y="8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9" name="Freeform 195"/>
            <p:cNvSpPr/>
            <p:nvPr/>
          </p:nvSpPr>
          <p:spPr bwMode="auto">
            <a:xfrm>
              <a:off x="5603" y="6838"/>
              <a:ext cx="51" cy="43"/>
            </a:xfrm>
            <a:custGeom>
              <a:avLst/>
              <a:gdLst>
                <a:gd name="T0" fmla="*/ 2 w 8"/>
                <a:gd name="T1" fmla="*/ 1 h 7"/>
                <a:gd name="T2" fmla="*/ 6 w 8"/>
                <a:gd name="T3" fmla="*/ 1 h 7"/>
                <a:gd name="T4" fmla="*/ 6 w 8"/>
                <a:gd name="T5" fmla="*/ 6 h 7"/>
                <a:gd name="T6" fmla="*/ 2 w 8"/>
                <a:gd name="T7" fmla="*/ 6 h 7"/>
                <a:gd name="T8" fmla="*/ 2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2" y="1"/>
                  </a:moveTo>
                  <a:cubicBezTo>
                    <a:pt x="3" y="0"/>
                    <a:pt x="5" y="0"/>
                    <a:pt x="6" y="1"/>
                  </a:cubicBezTo>
                  <a:cubicBezTo>
                    <a:pt x="8" y="2"/>
                    <a:pt x="8" y="4"/>
                    <a:pt x="6" y="6"/>
                  </a:cubicBezTo>
                  <a:cubicBezTo>
                    <a:pt x="5" y="7"/>
                    <a:pt x="3" y="7"/>
                    <a:pt x="2" y="6"/>
                  </a:cubicBezTo>
                  <a:cubicBezTo>
                    <a:pt x="0" y="4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0" name="Freeform 196"/>
            <p:cNvSpPr/>
            <p:nvPr/>
          </p:nvSpPr>
          <p:spPr bwMode="auto">
            <a:xfrm>
              <a:off x="5550" y="6766"/>
              <a:ext cx="53" cy="53"/>
            </a:xfrm>
            <a:custGeom>
              <a:avLst/>
              <a:gdLst>
                <a:gd name="T0" fmla="*/ 2 w 8"/>
                <a:gd name="T1" fmla="*/ 1 h 8"/>
                <a:gd name="T2" fmla="*/ 7 w 8"/>
                <a:gd name="T3" fmla="*/ 2 h 8"/>
                <a:gd name="T4" fmla="*/ 6 w 8"/>
                <a:gd name="T5" fmla="*/ 7 h 8"/>
                <a:gd name="T6" fmla="*/ 1 w 8"/>
                <a:gd name="T7" fmla="*/ 6 h 8"/>
                <a:gd name="T8" fmla="*/ 2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2" y="1"/>
                  </a:moveTo>
                  <a:cubicBezTo>
                    <a:pt x="4" y="0"/>
                    <a:pt x="6" y="1"/>
                    <a:pt x="7" y="2"/>
                  </a:cubicBezTo>
                  <a:cubicBezTo>
                    <a:pt x="8" y="4"/>
                    <a:pt x="7" y="6"/>
                    <a:pt x="6" y="7"/>
                  </a:cubicBezTo>
                  <a:cubicBezTo>
                    <a:pt x="4" y="8"/>
                    <a:pt x="2" y="8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1" name="Freeform 197"/>
            <p:cNvSpPr/>
            <p:nvPr/>
          </p:nvSpPr>
          <p:spPr bwMode="auto">
            <a:xfrm>
              <a:off x="5518" y="6688"/>
              <a:ext cx="51" cy="53"/>
            </a:xfrm>
            <a:custGeom>
              <a:avLst/>
              <a:gdLst>
                <a:gd name="T0" fmla="*/ 4 w 8"/>
                <a:gd name="T1" fmla="*/ 1 h 8"/>
                <a:gd name="T2" fmla="*/ 8 w 8"/>
                <a:gd name="T3" fmla="*/ 3 h 8"/>
                <a:gd name="T4" fmla="*/ 5 w 8"/>
                <a:gd name="T5" fmla="*/ 7 h 8"/>
                <a:gd name="T6" fmla="*/ 1 w 8"/>
                <a:gd name="T7" fmla="*/ 5 h 8"/>
                <a:gd name="T8" fmla="*/ 4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4" y="1"/>
                  </a:moveTo>
                  <a:cubicBezTo>
                    <a:pt x="6" y="0"/>
                    <a:pt x="7" y="2"/>
                    <a:pt x="8" y="3"/>
                  </a:cubicBezTo>
                  <a:cubicBezTo>
                    <a:pt x="8" y="5"/>
                    <a:pt x="7" y="7"/>
                    <a:pt x="5" y="7"/>
                  </a:cubicBezTo>
                  <a:cubicBezTo>
                    <a:pt x="3" y="8"/>
                    <a:pt x="1" y="7"/>
                    <a:pt x="1" y="5"/>
                  </a:cubicBezTo>
                  <a:cubicBezTo>
                    <a:pt x="0" y="3"/>
                    <a:pt x="2" y="1"/>
                    <a:pt x="4" y="1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2" name="Freeform 198"/>
            <p:cNvSpPr/>
            <p:nvPr/>
          </p:nvSpPr>
          <p:spPr bwMode="auto">
            <a:xfrm>
              <a:off x="5518" y="6611"/>
              <a:ext cx="43" cy="46"/>
            </a:xfrm>
            <a:custGeom>
              <a:avLst/>
              <a:gdLst>
                <a:gd name="T0" fmla="*/ 3 w 7"/>
                <a:gd name="T1" fmla="*/ 0 h 7"/>
                <a:gd name="T2" fmla="*/ 7 w 7"/>
                <a:gd name="T3" fmla="*/ 3 h 7"/>
                <a:gd name="T4" fmla="*/ 3 w 7"/>
                <a:gd name="T5" fmla="*/ 6 h 7"/>
                <a:gd name="T6" fmla="*/ 0 w 7"/>
                <a:gd name="T7" fmla="*/ 3 h 7"/>
                <a:gd name="T8" fmla="*/ 3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3" y="0"/>
                  </a:moveTo>
                  <a:cubicBezTo>
                    <a:pt x="5" y="0"/>
                    <a:pt x="7" y="1"/>
                    <a:pt x="7" y="3"/>
                  </a:cubicBezTo>
                  <a:cubicBezTo>
                    <a:pt x="7" y="5"/>
                    <a:pt x="5" y="6"/>
                    <a:pt x="3" y="6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3" name="Oval 199"/>
            <p:cNvSpPr>
              <a:spLocks noChangeArrowheads="1"/>
            </p:cNvSpPr>
            <p:nvPr/>
          </p:nvSpPr>
          <p:spPr bwMode="auto">
            <a:xfrm>
              <a:off x="5518" y="6526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4" name="Oval 200"/>
            <p:cNvSpPr>
              <a:spLocks noChangeArrowheads="1"/>
            </p:cNvSpPr>
            <p:nvPr/>
          </p:nvSpPr>
          <p:spPr bwMode="auto">
            <a:xfrm>
              <a:off x="5518" y="6442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5" name="Oval 201"/>
            <p:cNvSpPr>
              <a:spLocks noChangeArrowheads="1"/>
            </p:cNvSpPr>
            <p:nvPr/>
          </p:nvSpPr>
          <p:spPr bwMode="auto">
            <a:xfrm>
              <a:off x="5518" y="6357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6" name="Oval 202"/>
            <p:cNvSpPr>
              <a:spLocks noChangeArrowheads="1"/>
            </p:cNvSpPr>
            <p:nvPr/>
          </p:nvSpPr>
          <p:spPr bwMode="auto">
            <a:xfrm>
              <a:off x="5518" y="6275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7" name="Oval 203"/>
            <p:cNvSpPr>
              <a:spLocks noChangeArrowheads="1"/>
            </p:cNvSpPr>
            <p:nvPr/>
          </p:nvSpPr>
          <p:spPr bwMode="auto">
            <a:xfrm>
              <a:off x="5518" y="6191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8" name="Oval 204"/>
            <p:cNvSpPr>
              <a:spLocks noChangeArrowheads="1"/>
            </p:cNvSpPr>
            <p:nvPr/>
          </p:nvSpPr>
          <p:spPr bwMode="auto">
            <a:xfrm>
              <a:off x="5518" y="6106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9" name="Oval 205"/>
            <p:cNvSpPr>
              <a:spLocks noChangeArrowheads="1"/>
            </p:cNvSpPr>
            <p:nvPr/>
          </p:nvSpPr>
          <p:spPr bwMode="auto">
            <a:xfrm>
              <a:off x="5518" y="6022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0" name="Oval 206"/>
            <p:cNvSpPr>
              <a:spLocks noChangeArrowheads="1"/>
            </p:cNvSpPr>
            <p:nvPr/>
          </p:nvSpPr>
          <p:spPr bwMode="auto">
            <a:xfrm>
              <a:off x="5518" y="5937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1" name="Oval 207"/>
            <p:cNvSpPr>
              <a:spLocks noChangeArrowheads="1"/>
            </p:cNvSpPr>
            <p:nvPr/>
          </p:nvSpPr>
          <p:spPr bwMode="auto">
            <a:xfrm>
              <a:off x="5518" y="5853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2" name="Oval 208"/>
            <p:cNvSpPr>
              <a:spLocks noChangeArrowheads="1"/>
            </p:cNvSpPr>
            <p:nvPr/>
          </p:nvSpPr>
          <p:spPr bwMode="auto">
            <a:xfrm>
              <a:off x="5518" y="5768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3" name="Oval 209"/>
            <p:cNvSpPr>
              <a:spLocks noChangeArrowheads="1"/>
            </p:cNvSpPr>
            <p:nvPr/>
          </p:nvSpPr>
          <p:spPr bwMode="auto">
            <a:xfrm>
              <a:off x="5518" y="5679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4" name="Oval 210"/>
            <p:cNvSpPr>
              <a:spLocks noChangeArrowheads="1"/>
            </p:cNvSpPr>
            <p:nvPr/>
          </p:nvSpPr>
          <p:spPr bwMode="auto">
            <a:xfrm>
              <a:off x="5518" y="5594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5" name="Oval 211"/>
            <p:cNvSpPr>
              <a:spLocks noChangeArrowheads="1"/>
            </p:cNvSpPr>
            <p:nvPr/>
          </p:nvSpPr>
          <p:spPr bwMode="auto">
            <a:xfrm>
              <a:off x="5518" y="55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6" name="Oval 212"/>
            <p:cNvSpPr>
              <a:spLocks noChangeArrowheads="1"/>
            </p:cNvSpPr>
            <p:nvPr/>
          </p:nvSpPr>
          <p:spPr bwMode="auto">
            <a:xfrm>
              <a:off x="5518" y="5425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7" name="Oval 213"/>
            <p:cNvSpPr>
              <a:spLocks noChangeArrowheads="1"/>
            </p:cNvSpPr>
            <p:nvPr/>
          </p:nvSpPr>
          <p:spPr bwMode="auto">
            <a:xfrm>
              <a:off x="5518" y="5341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8" name="Oval 214"/>
            <p:cNvSpPr>
              <a:spLocks noChangeArrowheads="1"/>
            </p:cNvSpPr>
            <p:nvPr/>
          </p:nvSpPr>
          <p:spPr bwMode="auto">
            <a:xfrm>
              <a:off x="5518" y="5258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9" name="Oval 215"/>
            <p:cNvSpPr>
              <a:spLocks noChangeArrowheads="1"/>
            </p:cNvSpPr>
            <p:nvPr/>
          </p:nvSpPr>
          <p:spPr bwMode="auto">
            <a:xfrm>
              <a:off x="5518" y="5173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0" name="Oval 216"/>
            <p:cNvSpPr>
              <a:spLocks noChangeArrowheads="1"/>
            </p:cNvSpPr>
            <p:nvPr/>
          </p:nvSpPr>
          <p:spPr bwMode="auto">
            <a:xfrm>
              <a:off x="5518" y="5089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1" name="Oval 217"/>
            <p:cNvSpPr>
              <a:spLocks noChangeArrowheads="1"/>
            </p:cNvSpPr>
            <p:nvPr/>
          </p:nvSpPr>
          <p:spPr bwMode="auto">
            <a:xfrm>
              <a:off x="5518" y="5004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2" name="Oval 218"/>
            <p:cNvSpPr>
              <a:spLocks noChangeArrowheads="1"/>
            </p:cNvSpPr>
            <p:nvPr/>
          </p:nvSpPr>
          <p:spPr bwMode="auto">
            <a:xfrm>
              <a:off x="5518" y="492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3" name="Oval 219"/>
            <p:cNvSpPr>
              <a:spLocks noChangeArrowheads="1"/>
            </p:cNvSpPr>
            <p:nvPr/>
          </p:nvSpPr>
          <p:spPr bwMode="auto">
            <a:xfrm>
              <a:off x="5518" y="4835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4" name="Oval 220"/>
            <p:cNvSpPr>
              <a:spLocks noChangeArrowheads="1"/>
            </p:cNvSpPr>
            <p:nvPr/>
          </p:nvSpPr>
          <p:spPr bwMode="auto">
            <a:xfrm>
              <a:off x="5518" y="4753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5" name="Oval 221"/>
            <p:cNvSpPr>
              <a:spLocks noChangeArrowheads="1"/>
            </p:cNvSpPr>
            <p:nvPr/>
          </p:nvSpPr>
          <p:spPr bwMode="auto">
            <a:xfrm>
              <a:off x="5518" y="4669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6" name="Oval 222"/>
            <p:cNvSpPr>
              <a:spLocks noChangeArrowheads="1"/>
            </p:cNvSpPr>
            <p:nvPr/>
          </p:nvSpPr>
          <p:spPr bwMode="auto">
            <a:xfrm>
              <a:off x="5518" y="4584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7" name="Oval 223"/>
            <p:cNvSpPr>
              <a:spLocks noChangeArrowheads="1"/>
            </p:cNvSpPr>
            <p:nvPr/>
          </p:nvSpPr>
          <p:spPr bwMode="auto">
            <a:xfrm>
              <a:off x="5518" y="450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8" name="Oval 224"/>
            <p:cNvSpPr>
              <a:spLocks noChangeArrowheads="1"/>
            </p:cNvSpPr>
            <p:nvPr/>
          </p:nvSpPr>
          <p:spPr bwMode="auto">
            <a:xfrm>
              <a:off x="5518" y="4415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9" name="Oval 225"/>
            <p:cNvSpPr>
              <a:spLocks noChangeArrowheads="1"/>
            </p:cNvSpPr>
            <p:nvPr/>
          </p:nvSpPr>
          <p:spPr bwMode="auto">
            <a:xfrm>
              <a:off x="5518" y="4331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0" name="Oval 226"/>
            <p:cNvSpPr>
              <a:spLocks noChangeArrowheads="1"/>
            </p:cNvSpPr>
            <p:nvPr/>
          </p:nvSpPr>
          <p:spPr bwMode="auto">
            <a:xfrm>
              <a:off x="5518" y="4246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1" name="Oval 227"/>
            <p:cNvSpPr>
              <a:spLocks noChangeArrowheads="1"/>
            </p:cNvSpPr>
            <p:nvPr/>
          </p:nvSpPr>
          <p:spPr bwMode="auto">
            <a:xfrm>
              <a:off x="5518" y="4164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2" name="Oval 228"/>
            <p:cNvSpPr>
              <a:spLocks noChangeArrowheads="1"/>
            </p:cNvSpPr>
            <p:nvPr/>
          </p:nvSpPr>
          <p:spPr bwMode="auto">
            <a:xfrm>
              <a:off x="5518" y="4080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3" name="Freeform 229"/>
            <p:cNvSpPr/>
            <p:nvPr/>
          </p:nvSpPr>
          <p:spPr bwMode="auto">
            <a:xfrm>
              <a:off x="5518" y="3995"/>
              <a:ext cx="43" cy="46"/>
            </a:xfrm>
            <a:custGeom>
              <a:avLst/>
              <a:gdLst>
                <a:gd name="T0" fmla="*/ 3 w 7"/>
                <a:gd name="T1" fmla="*/ 0 h 7"/>
                <a:gd name="T2" fmla="*/ 7 w 7"/>
                <a:gd name="T3" fmla="*/ 4 h 7"/>
                <a:gd name="T4" fmla="*/ 3 w 7"/>
                <a:gd name="T5" fmla="*/ 7 h 7"/>
                <a:gd name="T6" fmla="*/ 0 w 7"/>
                <a:gd name="T7" fmla="*/ 4 h 7"/>
                <a:gd name="T8" fmla="*/ 3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3" y="0"/>
                  </a:moveTo>
                  <a:cubicBezTo>
                    <a:pt x="5" y="0"/>
                    <a:pt x="7" y="2"/>
                    <a:pt x="7" y="4"/>
                  </a:cubicBezTo>
                  <a:cubicBezTo>
                    <a:pt x="6" y="5"/>
                    <a:pt x="5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4" name="Freeform 230"/>
            <p:cNvSpPr/>
            <p:nvPr/>
          </p:nvSpPr>
          <p:spPr bwMode="auto">
            <a:xfrm>
              <a:off x="5523" y="3911"/>
              <a:ext cx="53" cy="51"/>
            </a:xfrm>
            <a:custGeom>
              <a:avLst/>
              <a:gdLst>
                <a:gd name="T0" fmla="*/ 5 w 8"/>
                <a:gd name="T1" fmla="*/ 1 h 8"/>
                <a:gd name="T2" fmla="*/ 8 w 8"/>
                <a:gd name="T3" fmla="*/ 5 h 8"/>
                <a:gd name="T4" fmla="*/ 3 w 8"/>
                <a:gd name="T5" fmla="*/ 7 h 8"/>
                <a:gd name="T6" fmla="*/ 1 w 8"/>
                <a:gd name="T7" fmla="*/ 3 h 8"/>
                <a:gd name="T8" fmla="*/ 5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1"/>
                  </a:moveTo>
                  <a:cubicBezTo>
                    <a:pt x="7" y="1"/>
                    <a:pt x="8" y="3"/>
                    <a:pt x="8" y="5"/>
                  </a:cubicBezTo>
                  <a:cubicBezTo>
                    <a:pt x="7" y="7"/>
                    <a:pt x="5" y="8"/>
                    <a:pt x="3" y="7"/>
                  </a:cubicBezTo>
                  <a:cubicBezTo>
                    <a:pt x="2" y="7"/>
                    <a:pt x="0" y="5"/>
                    <a:pt x="1" y="3"/>
                  </a:cubicBezTo>
                  <a:cubicBezTo>
                    <a:pt x="2" y="1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5" name="Freeform 231"/>
            <p:cNvSpPr/>
            <p:nvPr/>
          </p:nvSpPr>
          <p:spPr bwMode="auto">
            <a:xfrm>
              <a:off x="5561" y="3834"/>
              <a:ext cx="53" cy="51"/>
            </a:xfrm>
            <a:custGeom>
              <a:avLst/>
              <a:gdLst>
                <a:gd name="T0" fmla="*/ 6 w 8"/>
                <a:gd name="T1" fmla="*/ 1 h 8"/>
                <a:gd name="T2" fmla="*/ 7 w 8"/>
                <a:gd name="T3" fmla="*/ 6 h 8"/>
                <a:gd name="T4" fmla="*/ 2 w 8"/>
                <a:gd name="T5" fmla="*/ 7 h 8"/>
                <a:gd name="T6" fmla="*/ 1 w 8"/>
                <a:gd name="T7" fmla="*/ 2 h 8"/>
                <a:gd name="T8" fmla="*/ 6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6" y="1"/>
                  </a:moveTo>
                  <a:cubicBezTo>
                    <a:pt x="8" y="3"/>
                    <a:pt x="8" y="5"/>
                    <a:pt x="7" y="6"/>
                  </a:cubicBezTo>
                  <a:cubicBezTo>
                    <a:pt x="6" y="8"/>
                    <a:pt x="4" y="8"/>
                    <a:pt x="2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6" name="Freeform 232"/>
            <p:cNvSpPr/>
            <p:nvPr/>
          </p:nvSpPr>
          <p:spPr bwMode="auto">
            <a:xfrm>
              <a:off x="5622" y="3776"/>
              <a:ext cx="51" cy="43"/>
            </a:xfrm>
            <a:custGeom>
              <a:avLst/>
              <a:gdLst>
                <a:gd name="T0" fmla="*/ 7 w 8"/>
                <a:gd name="T1" fmla="*/ 2 h 7"/>
                <a:gd name="T2" fmla="*/ 6 w 8"/>
                <a:gd name="T3" fmla="*/ 6 h 7"/>
                <a:gd name="T4" fmla="*/ 1 w 8"/>
                <a:gd name="T5" fmla="*/ 6 h 7"/>
                <a:gd name="T6" fmla="*/ 2 w 8"/>
                <a:gd name="T7" fmla="*/ 1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8" y="3"/>
                    <a:pt x="7" y="5"/>
                    <a:pt x="6" y="6"/>
                  </a:cubicBezTo>
                  <a:cubicBezTo>
                    <a:pt x="5" y="7"/>
                    <a:pt x="3" y="7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5" y="0"/>
                    <a:pt x="7" y="2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7" name="Freeform 233"/>
            <p:cNvSpPr/>
            <p:nvPr/>
          </p:nvSpPr>
          <p:spPr bwMode="auto">
            <a:xfrm>
              <a:off x="5692" y="3729"/>
              <a:ext cx="51" cy="51"/>
            </a:xfrm>
            <a:custGeom>
              <a:avLst/>
              <a:gdLst>
                <a:gd name="T0" fmla="*/ 7 w 8"/>
                <a:gd name="T1" fmla="*/ 3 h 8"/>
                <a:gd name="T2" fmla="*/ 5 w 8"/>
                <a:gd name="T3" fmla="*/ 7 h 8"/>
                <a:gd name="T4" fmla="*/ 1 w 8"/>
                <a:gd name="T5" fmla="*/ 5 h 8"/>
                <a:gd name="T6" fmla="*/ 3 w 8"/>
                <a:gd name="T7" fmla="*/ 1 h 8"/>
                <a:gd name="T8" fmla="*/ 7 w 8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3"/>
                  </a:moveTo>
                  <a:cubicBezTo>
                    <a:pt x="8" y="5"/>
                    <a:pt x="7" y="7"/>
                    <a:pt x="5" y="7"/>
                  </a:cubicBezTo>
                  <a:cubicBezTo>
                    <a:pt x="4" y="8"/>
                    <a:pt x="2" y="7"/>
                    <a:pt x="1" y="5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8" name="Freeform 234"/>
            <p:cNvSpPr/>
            <p:nvPr/>
          </p:nvSpPr>
          <p:spPr bwMode="auto">
            <a:xfrm>
              <a:off x="5777" y="3710"/>
              <a:ext cx="43" cy="46"/>
            </a:xfrm>
            <a:custGeom>
              <a:avLst/>
              <a:gdLst>
                <a:gd name="T0" fmla="*/ 7 w 7"/>
                <a:gd name="T1" fmla="*/ 4 h 7"/>
                <a:gd name="T2" fmla="*/ 4 w 7"/>
                <a:gd name="T3" fmla="*/ 7 h 7"/>
                <a:gd name="T4" fmla="*/ 0 w 7"/>
                <a:gd name="T5" fmla="*/ 4 h 7"/>
                <a:gd name="T6" fmla="*/ 3 w 7"/>
                <a:gd name="T7" fmla="*/ 0 h 7"/>
                <a:gd name="T8" fmla="*/ 7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4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1" y="1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9" name="Oval 235"/>
            <p:cNvSpPr>
              <a:spLocks noChangeArrowheads="1"/>
            </p:cNvSpPr>
            <p:nvPr/>
          </p:nvSpPr>
          <p:spPr bwMode="auto">
            <a:xfrm>
              <a:off x="5859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0" name="Oval 236"/>
            <p:cNvSpPr>
              <a:spLocks noChangeArrowheads="1"/>
            </p:cNvSpPr>
            <p:nvPr/>
          </p:nvSpPr>
          <p:spPr bwMode="auto">
            <a:xfrm>
              <a:off x="5943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1" name="Oval 237"/>
            <p:cNvSpPr>
              <a:spLocks noChangeArrowheads="1"/>
            </p:cNvSpPr>
            <p:nvPr/>
          </p:nvSpPr>
          <p:spPr bwMode="auto">
            <a:xfrm>
              <a:off x="6028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2" name="Oval 238"/>
            <p:cNvSpPr>
              <a:spLocks noChangeArrowheads="1"/>
            </p:cNvSpPr>
            <p:nvPr/>
          </p:nvSpPr>
          <p:spPr bwMode="auto">
            <a:xfrm>
              <a:off x="6112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3" name="Oval 239"/>
            <p:cNvSpPr>
              <a:spLocks noChangeArrowheads="1"/>
            </p:cNvSpPr>
            <p:nvPr/>
          </p:nvSpPr>
          <p:spPr bwMode="auto">
            <a:xfrm>
              <a:off x="6194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4" name="Oval 240"/>
            <p:cNvSpPr>
              <a:spLocks noChangeArrowheads="1"/>
            </p:cNvSpPr>
            <p:nvPr/>
          </p:nvSpPr>
          <p:spPr bwMode="auto">
            <a:xfrm>
              <a:off x="6279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5" name="Oval 241"/>
            <p:cNvSpPr>
              <a:spLocks noChangeArrowheads="1"/>
            </p:cNvSpPr>
            <p:nvPr/>
          </p:nvSpPr>
          <p:spPr bwMode="auto">
            <a:xfrm>
              <a:off x="6363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6" name="Oval 242"/>
            <p:cNvSpPr>
              <a:spLocks noChangeArrowheads="1"/>
            </p:cNvSpPr>
            <p:nvPr/>
          </p:nvSpPr>
          <p:spPr bwMode="auto">
            <a:xfrm>
              <a:off x="6445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7" name="Oval 243"/>
            <p:cNvSpPr>
              <a:spLocks noChangeArrowheads="1"/>
            </p:cNvSpPr>
            <p:nvPr/>
          </p:nvSpPr>
          <p:spPr bwMode="auto">
            <a:xfrm>
              <a:off x="6530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8" name="Oval 244"/>
            <p:cNvSpPr>
              <a:spLocks noChangeArrowheads="1"/>
            </p:cNvSpPr>
            <p:nvPr/>
          </p:nvSpPr>
          <p:spPr bwMode="auto">
            <a:xfrm>
              <a:off x="6614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9" name="Oval 245"/>
            <p:cNvSpPr>
              <a:spLocks noChangeArrowheads="1"/>
            </p:cNvSpPr>
            <p:nvPr/>
          </p:nvSpPr>
          <p:spPr bwMode="auto">
            <a:xfrm>
              <a:off x="6699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0" name="Oval 246"/>
            <p:cNvSpPr>
              <a:spLocks noChangeArrowheads="1"/>
            </p:cNvSpPr>
            <p:nvPr/>
          </p:nvSpPr>
          <p:spPr bwMode="auto">
            <a:xfrm>
              <a:off x="6781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1" name="Oval 247"/>
            <p:cNvSpPr>
              <a:spLocks noChangeArrowheads="1"/>
            </p:cNvSpPr>
            <p:nvPr/>
          </p:nvSpPr>
          <p:spPr bwMode="auto">
            <a:xfrm>
              <a:off x="6865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2" name="Oval 248"/>
            <p:cNvSpPr>
              <a:spLocks noChangeArrowheads="1"/>
            </p:cNvSpPr>
            <p:nvPr/>
          </p:nvSpPr>
          <p:spPr bwMode="auto">
            <a:xfrm>
              <a:off x="6950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3" name="Oval 249"/>
            <p:cNvSpPr>
              <a:spLocks noChangeArrowheads="1"/>
            </p:cNvSpPr>
            <p:nvPr/>
          </p:nvSpPr>
          <p:spPr bwMode="auto">
            <a:xfrm>
              <a:off x="7034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4" name="Oval 250"/>
            <p:cNvSpPr>
              <a:spLocks noChangeArrowheads="1"/>
            </p:cNvSpPr>
            <p:nvPr/>
          </p:nvSpPr>
          <p:spPr bwMode="auto">
            <a:xfrm>
              <a:off x="7116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5" name="Oval 251"/>
            <p:cNvSpPr>
              <a:spLocks noChangeArrowheads="1"/>
            </p:cNvSpPr>
            <p:nvPr/>
          </p:nvSpPr>
          <p:spPr bwMode="auto">
            <a:xfrm>
              <a:off x="7201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6" name="Oval 252"/>
            <p:cNvSpPr>
              <a:spLocks noChangeArrowheads="1"/>
            </p:cNvSpPr>
            <p:nvPr/>
          </p:nvSpPr>
          <p:spPr bwMode="auto">
            <a:xfrm>
              <a:off x="7285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7" name="Oval 253"/>
            <p:cNvSpPr>
              <a:spLocks noChangeArrowheads="1"/>
            </p:cNvSpPr>
            <p:nvPr/>
          </p:nvSpPr>
          <p:spPr bwMode="auto">
            <a:xfrm>
              <a:off x="7367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8" name="Oval 254"/>
            <p:cNvSpPr>
              <a:spLocks noChangeArrowheads="1"/>
            </p:cNvSpPr>
            <p:nvPr/>
          </p:nvSpPr>
          <p:spPr bwMode="auto">
            <a:xfrm>
              <a:off x="7452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9" name="Oval 255"/>
            <p:cNvSpPr>
              <a:spLocks noChangeArrowheads="1"/>
            </p:cNvSpPr>
            <p:nvPr/>
          </p:nvSpPr>
          <p:spPr bwMode="auto">
            <a:xfrm>
              <a:off x="7537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0" name="Oval 256"/>
            <p:cNvSpPr>
              <a:spLocks noChangeArrowheads="1"/>
            </p:cNvSpPr>
            <p:nvPr/>
          </p:nvSpPr>
          <p:spPr bwMode="auto">
            <a:xfrm>
              <a:off x="7621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1" name="Oval 257"/>
            <p:cNvSpPr>
              <a:spLocks noChangeArrowheads="1"/>
            </p:cNvSpPr>
            <p:nvPr/>
          </p:nvSpPr>
          <p:spPr bwMode="auto">
            <a:xfrm>
              <a:off x="7704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2" name="Oval 258"/>
            <p:cNvSpPr>
              <a:spLocks noChangeArrowheads="1"/>
            </p:cNvSpPr>
            <p:nvPr/>
          </p:nvSpPr>
          <p:spPr bwMode="auto">
            <a:xfrm>
              <a:off x="7788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3" name="Oval 259"/>
            <p:cNvSpPr>
              <a:spLocks noChangeArrowheads="1"/>
            </p:cNvSpPr>
            <p:nvPr/>
          </p:nvSpPr>
          <p:spPr bwMode="auto">
            <a:xfrm>
              <a:off x="7873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4" name="Oval 260"/>
            <p:cNvSpPr>
              <a:spLocks noChangeArrowheads="1"/>
            </p:cNvSpPr>
            <p:nvPr/>
          </p:nvSpPr>
          <p:spPr bwMode="auto">
            <a:xfrm>
              <a:off x="7955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5" name="Oval 261"/>
            <p:cNvSpPr>
              <a:spLocks noChangeArrowheads="1"/>
            </p:cNvSpPr>
            <p:nvPr/>
          </p:nvSpPr>
          <p:spPr bwMode="auto">
            <a:xfrm>
              <a:off x="8039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6" name="Oval 262"/>
            <p:cNvSpPr>
              <a:spLocks noChangeArrowheads="1"/>
            </p:cNvSpPr>
            <p:nvPr/>
          </p:nvSpPr>
          <p:spPr bwMode="auto">
            <a:xfrm>
              <a:off x="8124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7" name="Oval 263"/>
            <p:cNvSpPr>
              <a:spLocks noChangeArrowheads="1"/>
            </p:cNvSpPr>
            <p:nvPr/>
          </p:nvSpPr>
          <p:spPr bwMode="auto">
            <a:xfrm>
              <a:off x="8208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" name="Oval 264"/>
            <p:cNvSpPr>
              <a:spLocks noChangeArrowheads="1"/>
            </p:cNvSpPr>
            <p:nvPr/>
          </p:nvSpPr>
          <p:spPr bwMode="auto">
            <a:xfrm>
              <a:off x="8290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9" name="Oval 265"/>
            <p:cNvSpPr>
              <a:spLocks noChangeArrowheads="1"/>
            </p:cNvSpPr>
            <p:nvPr/>
          </p:nvSpPr>
          <p:spPr bwMode="auto">
            <a:xfrm>
              <a:off x="8382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0" name="Oval 266"/>
            <p:cNvSpPr>
              <a:spLocks noChangeArrowheads="1"/>
            </p:cNvSpPr>
            <p:nvPr/>
          </p:nvSpPr>
          <p:spPr bwMode="auto">
            <a:xfrm>
              <a:off x="8467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1" name="Oval 267"/>
            <p:cNvSpPr>
              <a:spLocks noChangeArrowheads="1"/>
            </p:cNvSpPr>
            <p:nvPr/>
          </p:nvSpPr>
          <p:spPr bwMode="auto">
            <a:xfrm>
              <a:off x="8549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2" name="Oval 268"/>
            <p:cNvSpPr>
              <a:spLocks noChangeArrowheads="1"/>
            </p:cNvSpPr>
            <p:nvPr/>
          </p:nvSpPr>
          <p:spPr bwMode="auto">
            <a:xfrm>
              <a:off x="8633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3" name="Oval 269"/>
            <p:cNvSpPr>
              <a:spLocks noChangeArrowheads="1"/>
            </p:cNvSpPr>
            <p:nvPr/>
          </p:nvSpPr>
          <p:spPr bwMode="auto">
            <a:xfrm>
              <a:off x="8718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4" name="Oval 270"/>
            <p:cNvSpPr>
              <a:spLocks noChangeArrowheads="1"/>
            </p:cNvSpPr>
            <p:nvPr/>
          </p:nvSpPr>
          <p:spPr bwMode="auto">
            <a:xfrm>
              <a:off x="8800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5" name="Oval 271"/>
            <p:cNvSpPr>
              <a:spLocks noChangeArrowheads="1"/>
            </p:cNvSpPr>
            <p:nvPr/>
          </p:nvSpPr>
          <p:spPr bwMode="auto">
            <a:xfrm>
              <a:off x="8884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6" name="Oval 272"/>
            <p:cNvSpPr>
              <a:spLocks noChangeArrowheads="1"/>
            </p:cNvSpPr>
            <p:nvPr/>
          </p:nvSpPr>
          <p:spPr bwMode="auto">
            <a:xfrm>
              <a:off x="8969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7" name="Oval 273"/>
            <p:cNvSpPr>
              <a:spLocks noChangeArrowheads="1"/>
            </p:cNvSpPr>
            <p:nvPr/>
          </p:nvSpPr>
          <p:spPr bwMode="auto">
            <a:xfrm>
              <a:off x="9053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8" name="Oval 274"/>
            <p:cNvSpPr>
              <a:spLocks noChangeArrowheads="1"/>
            </p:cNvSpPr>
            <p:nvPr/>
          </p:nvSpPr>
          <p:spPr bwMode="auto">
            <a:xfrm>
              <a:off x="9135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9" name="Oval 275"/>
            <p:cNvSpPr>
              <a:spLocks noChangeArrowheads="1"/>
            </p:cNvSpPr>
            <p:nvPr/>
          </p:nvSpPr>
          <p:spPr bwMode="auto">
            <a:xfrm>
              <a:off x="9220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0" name="Oval 276"/>
            <p:cNvSpPr>
              <a:spLocks noChangeArrowheads="1"/>
            </p:cNvSpPr>
            <p:nvPr/>
          </p:nvSpPr>
          <p:spPr bwMode="auto">
            <a:xfrm>
              <a:off x="9304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1" name="Oval 277"/>
            <p:cNvSpPr>
              <a:spLocks noChangeArrowheads="1"/>
            </p:cNvSpPr>
            <p:nvPr/>
          </p:nvSpPr>
          <p:spPr bwMode="auto">
            <a:xfrm>
              <a:off x="9386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2" name="Oval 278"/>
            <p:cNvSpPr>
              <a:spLocks noChangeArrowheads="1"/>
            </p:cNvSpPr>
            <p:nvPr/>
          </p:nvSpPr>
          <p:spPr bwMode="auto">
            <a:xfrm>
              <a:off x="9471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3" name="Oval 279"/>
            <p:cNvSpPr>
              <a:spLocks noChangeArrowheads="1"/>
            </p:cNvSpPr>
            <p:nvPr/>
          </p:nvSpPr>
          <p:spPr bwMode="auto">
            <a:xfrm>
              <a:off x="9555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4" name="Oval 280"/>
            <p:cNvSpPr>
              <a:spLocks noChangeArrowheads="1"/>
            </p:cNvSpPr>
            <p:nvPr/>
          </p:nvSpPr>
          <p:spPr bwMode="auto">
            <a:xfrm>
              <a:off x="9640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5" name="Oval 281"/>
            <p:cNvSpPr>
              <a:spLocks noChangeArrowheads="1"/>
            </p:cNvSpPr>
            <p:nvPr/>
          </p:nvSpPr>
          <p:spPr bwMode="auto">
            <a:xfrm>
              <a:off x="9722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6" name="Oval 282"/>
            <p:cNvSpPr>
              <a:spLocks noChangeArrowheads="1"/>
            </p:cNvSpPr>
            <p:nvPr/>
          </p:nvSpPr>
          <p:spPr bwMode="auto">
            <a:xfrm>
              <a:off x="9806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7" name="Oval 283"/>
            <p:cNvSpPr>
              <a:spLocks noChangeArrowheads="1"/>
            </p:cNvSpPr>
            <p:nvPr/>
          </p:nvSpPr>
          <p:spPr bwMode="auto">
            <a:xfrm>
              <a:off x="9891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8" name="Oval 284"/>
            <p:cNvSpPr>
              <a:spLocks noChangeArrowheads="1"/>
            </p:cNvSpPr>
            <p:nvPr/>
          </p:nvSpPr>
          <p:spPr bwMode="auto">
            <a:xfrm>
              <a:off x="9975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9" name="Oval 285"/>
            <p:cNvSpPr>
              <a:spLocks noChangeArrowheads="1"/>
            </p:cNvSpPr>
            <p:nvPr/>
          </p:nvSpPr>
          <p:spPr bwMode="auto">
            <a:xfrm>
              <a:off x="10057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0" name="Oval 286"/>
            <p:cNvSpPr>
              <a:spLocks noChangeArrowheads="1"/>
            </p:cNvSpPr>
            <p:nvPr/>
          </p:nvSpPr>
          <p:spPr bwMode="auto">
            <a:xfrm>
              <a:off x="10142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1" name="Oval 287"/>
            <p:cNvSpPr>
              <a:spLocks noChangeArrowheads="1"/>
            </p:cNvSpPr>
            <p:nvPr/>
          </p:nvSpPr>
          <p:spPr bwMode="auto">
            <a:xfrm>
              <a:off x="10226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2" name="Oval 288"/>
            <p:cNvSpPr>
              <a:spLocks noChangeArrowheads="1"/>
            </p:cNvSpPr>
            <p:nvPr/>
          </p:nvSpPr>
          <p:spPr bwMode="auto">
            <a:xfrm>
              <a:off x="10308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3" name="Oval 289"/>
            <p:cNvSpPr>
              <a:spLocks noChangeArrowheads="1"/>
            </p:cNvSpPr>
            <p:nvPr/>
          </p:nvSpPr>
          <p:spPr bwMode="auto">
            <a:xfrm>
              <a:off x="10393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4" name="Oval 290"/>
            <p:cNvSpPr>
              <a:spLocks noChangeArrowheads="1"/>
            </p:cNvSpPr>
            <p:nvPr/>
          </p:nvSpPr>
          <p:spPr bwMode="auto">
            <a:xfrm>
              <a:off x="10477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5" name="Oval 291"/>
            <p:cNvSpPr>
              <a:spLocks noChangeArrowheads="1"/>
            </p:cNvSpPr>
            <p:nvPr/>
          </p:nvSpPr>
          <p:spPr bwMode="auto">
            <a:xfrm>
              <a:off x="10562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6" name="Oval 292"/>
            <p:cNvSpPr>
              <a:spLocks noChangeArrowheads="1"/>
            </p:cNvSpPr>
            <p:nvPr/>
          </p:nvSpPr>
          <p:spPr bwMode="auto">
            <a:xfrm>
              <a:off x="10645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7" name="Oval 293"/>
            <p:cNvSpPr>
              <a:spLocks noChangeArrowheads="1"/>
            </p:cNvSpPr>
            <p:nvPr/>
          </p:nvSpPr>
          <p:spPr bwMode="auto">
            <a:xfrm>
              <a:off x="10729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8" name="Oval 294"/>
            <p:cNvSpPr>
              <a:spLocks noChangeArrowheads="1"/>
            </p:cNvSpPr>
            <p:nvPr/>
          </p:nvSpPr>
          <p:spPr bwMode="auto">
            <a:xfrm>
              <a:off x="10814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9" name="Oval 295"/>
            <p:cNvSpPr>
              <a:spLocks noChangeArrowheads="1"/>
            </p:cNvSpPr>
            <p:nvPr/>
          </p:nvSpPr>
          <p:spPr bwMode="auto">
            <a:xfrm>
              <a:off x="10898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0" name="Oval 296"/>
            <p:cNvSpPr>
              <a:spLocks noChangeArrowheads="1"/>
            </p:cNvSpPr>
            <p:nvPr/>
          </p:nvSpPr>
          <p:spPr bwMode="auto">
            <a:xfrm>
              <a:off x="10980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1" name="Oval 297"/>
            <p:cNvSpPr>
              <a:spLocks noChangeArrowheads="1"/>
            </p:cNvSpPr>
            <p:nvPr/>
          </p:nvSpPr>
          <p:spPr bwMode="auto">
            <a:xfrm>
              <a:off x="11065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2" name="Oval 298"/>
            <p:cNvSpPr>
              <a:spLocks noChangeArrowheads="1"/>
            </p:cNvSpPr>
            <p:nvPr/>
          </p:nvSpPr>
          <p:spPr bwMode="auto">
            <a:xfrm>
              <a:off x="11149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3" name="Oval 299"/>
            <p:cNvSpPr>
              <a:spLocks noChangeArrowheads="1"/>
            </p:cNvSpPr>
            <p:nvPr/>
          </p:nvSpPr>
          <p:spPr bwMode="auto">
            <a:xfrm>
              <a:off x="11231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4" name="Oval 300"/>
            <p:cNvSpPr>
              <a:spLocks noChangeArrowheads="1"/>
            </p:cNvSpPr>
            <p:nvPr/>
          </p:nvSpPr>
          <p:spPr bwMode="auto">
            <a:xfrm>
              <a:off x="11316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5" name="Oval 301"/>
            <p:cNvSpPr>
              <a:spLocks noChangeArrowheads="1"/>
            </p:cNvSpPr>
            <p:nvPr/>
          </p:nvSpPr>
          <p:spPr bwMode="auto">
            <a:xfrm>
              <a:off x="11400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6" name="Oval 302"/>
            <p:cNvSpPr>
              <a:spLocks noChangeArrowheads="1"/>
            </p:cNvSpPr>
            <p:nvPr/>
          </p:nvSpPr>
          <p:spPr bwMode="auto">
            <a:xfrm>
              <a:off x="11485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7" name="Oval 303"/>
            <p:cNvSpPr>
              <a:spLocks noChangeArrowheads="1"/>
            </p:cNvSpPr>
            <p:nvPr/>
          </p:nvSpPr>
          <p:spPr bwMode="auto">
            <a:xfrm>
              <a:off x="11567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8" name="Oval 304"/>
            <p:cNvSpPr>
              <a:spLocks noChangeArrowheads="1"/>
            </p:cNvSpPr>
            <p:nvPr/>
          </p:nvSpPr>
          <p:spPr bwMode="auto">
            <a:xfrm>
              <a:off x="11651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9" name="Oval 305"/>
            <p:cNvSpPr>
              <a:spLocks noChangeArrowheads="1"/>
            </p:cNvSpPr>
            <p:nvPr/>
          </p:nvSpPr>
          <p:spPr bwMode="auto">
            <a:xfrm>
              <a:off x="11736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0" name="Oval 306"/>
            <p:cNvSpPr>
              <a:spLocks noChangeArrowheads="1"/>
            </p:cNvSpPr>
            <p:nvPr/>
          </p:nvSpPr>
          <p:spPr bwMode="auto">
            <a:xfrm>
              <a:off x="11820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5" name="Oval 308"/>
            <p:cNvSpPr>
              <a:spLocks noChangeArrowheads="1"/>
            </p:cNvSpPr>
            <p:nvPr/>
          </p:nvSpPr>
          <p:spPr bwMode="auto">
            <a:xfrm>
              <a:off x="11902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6" name="Oval 309"/>
            <p:cNvSpPr>
              <a:spLocks noChangeArrowheads="1"/>
            </p:cNvSpPr>
            <p:nvPr/>
          </p:nvSpPr>
          <p:spPr bwMode="auto">
            <a:xfrm>
              <a:off x="11986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7" name="Oval 310"/>
            <p:cNvSpPr>
              <a:spLocks noChangeArrowheads="1"/>
            </p:cNvSpPr>
            <p:nvPr/>
          </p:nvSpPr>
          <p:spPr bwMode="auto">
            <a:xfrm>
              <a:off x="12071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8" name="Oval 311"/>
            <p:cNvSpPr>
              <a:spLocks noChangeArrowheads="1"/>
            </p:cNvSpPr>
            <p:nvPr/>
          </p:nvSpPr>
          <p:spPr bwMode="auto">
            <a:xfrm>
              <a:off x="12153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9" name="Oval 312"/>
            <p:cNvSpPr>
              <a:spLocks noChangeArrowheads="1"/>
            </p:cNvSpPr>
            <p:nvPr/>
          </p:nvSpPr>
          <p:spPr bwMode="auto">
            <a:xfrm>
              <a:off x="12237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0" name="Oval 313"/>
            <p:cNvSpPr>
              <a:spLocks noChangeArrowheads="1"/>
            </p:cNvSpPr>
            <p:nvPr/>
          </p:nvSpPr>
          <p:spPr bwMode="auto">
            <a:xfrm>
              <a:off x="12322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1" name="Oval 314"/>
            <p:cNvSpPr>
              <a:spLocks noChangeArrowheads="1"/>
            </p:cNvSpPr>
            <p:nvPr/>
          </p:nvSpPr>
          <p:spPr bwMode="auto">
            <a:xfrm>
              <a:off x="12406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2" name="Oval 315"/>
            <p:cNvSpPr>
              <a:spLocks noChangeArrowheads="1"/>
            </p:cNvSpPr>
            <p:nvPr/>
          </p:nvSpPr>
          <p:spPr bwMode="auto">
            <a:xfrm>
              <a:off x="12488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3" name="Oval 316"/>
            <p:cNvSpPr>
              <a:spLocks noChangeArrowheads="1"/>
            </p:cNvSpPr>
            <p:nvPr/>
          </p:nvSpPr>
          <p:spPr bwMode="auto">
            <a:xfrm>
              <a:off x="12573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4" name="Oval 317"/>
            <p:cNvSpPr>
              <a:spLocks noChangeArrowheads="1"/>
            </p:cNvSpPr>
            <p:nvPr/>
          </p:nvSpPr>
          <p:spPr bwMode="auto">
            <a:xfrm>
              <a:off x="12657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5" name="Oval 318"/>
            <p:cNvSpPr>
              <a:spLocks noChangeArrowheads="1"/>
            </p:cNvSpPr>
            <p:nvPr/>
          </p:nvSpPr>
          <p:spPr bwMode="auto">
            <a:xfrm>
              <a:off x="12742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6" name="Oval 319"/>
            <p:cNvSpPr>
              <a:spLocks noChangeArrowheads="1"/>
            </p:cNvSpPr>
            <p:nvPr/>
          </p:nvSpPr>
          <p:spPr bwMode="auto">
            <a:xfrm>
              <a:off x="12824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7" name="Oval 320"/>
            <p:cNvSpPr>
              <a:spLocks noChangeArrowheads="1"/>
            </p:cNvSpPr>
            <p:nvPr/>
          </p:nvSpPr>
          <p:spPr bwMode="auto">
            <a:xfrm>
              <a:off x="12908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8" name="Oval 321"/>
            <p:cNvSpPr>
              <a:spLocks noChangeArrowheads="1"/>
            </p:cNvSpPr>
            <p:nvPr/>
          </p:nvSpPr>
          <p:spPr bwMode="auto">
            <a:xfrm>
              <a:off x="12993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9" name="Oval 322"/>
            <p:cNvSpPr>
              <a:spLocks noChangeArrowheads="1"/>
            </p:cNvSpPr>
            <p:nvPr/>
          </p:nvSpPr>
          <p:spPr bwMode="auto">
            <a:xfrm>
              <a:off x="13076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0" name="Oval 323"/>
            <p:cNvSpPr>
              <a:spLocks noChangeArrowheads="1"/>
            </p:cNvSpPr>
            <p:nvPr/>
          </p:nvSpPr>
          <p:spPr bwMode="auto">
            <a:xfrm>
              <a:off x="13160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1" name="Oval 324"/>
            <p:cNvSpPr>
              <a:spLocks noChangeArrowheads="1"/>
            </p:cNvSpPr>
            <p:nvPr/>
          </p:nvSpPr>
          <p:spPr bwMode="auto">
            <a:xfrm>
              <a:off x="13245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2" name="Oval 325"/>
            <p:cNvSpPr>
              <a:spLocks noChangeArrowheads="1"/>
            </p:cNvSpPr>
            <p:nvPr/>
          </p:nvSpPr>
          <p:spPr bwMode="auto">
            <a:xfrm>
              <a:off x="13329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3" name="Freeform 326"/>
            <p:cNvSpPr/>
            <p:nvPr/>
          </p:nvSpPr>
          <p:spPr bwMode="auto">
            <a:xfrm>
              <a:off x="13411" y="3717"/>
              <a:ext cx="53" cy="43"/>
            </a:xfrm>
            <a:custGeom>
              <a:avLst/>
              <a:gdLst>
                <a:gd name="T0" fmla="*/ 7 w 8"/>
                <a:gd name="T1" fmla="*/ 4 h 7"/>
                <a:gd name="T2" fmla="*/ 3 w 8"/>
                <a:gd name="T3" fmla="*/ 7 h 7"/>
                <a:gd name="T4" fmla="*/ 0 w 8"/>
                <a:gd name="T5" fmla="*/ 3 h 7"/>
                <a:gd name="T6" fmla="*/ 4 w 8"/>
                <a:gd name="T7" fmla="*/ 0 h 7"/>
                <a:gd name="T8" fmla="*/ 7 w 8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4"/>
                  </a:moveTo>
                  <a:cubicBezTo>
                    <a:pt x="6" y="6"/>
                    <a:pt x="5" y="7"/>
                    <a:pt x="3" y="7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1"/>
                    <a:pt x="8" y="3"/>
                    <a:pt x="7" y="4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4" name="Freeform 327"/>
            <p:cNvSpPr/>
            <p:nvPr/>
          </p:nvSpPr>
          <p:spPr bwMode="auto">
            <a:xfrm>
              <a:off x="13488" y="3741"/>
              <a:ext cx="53" cy="53"/>
            </a:xfrm>
            <a:custGeom>
              <a:avLst/>
              <a:gdLst>
                <a:gd name="T0" fmla="*/ 7 w 8"/>
                <a:gd name="T1" fmla="*/ 6 h 8"/>
                <a:gd name="T2" fmla="*/ 2 w 8"/>
                <a:gd name="T3" fmla="*/ 7 h 8"/>
                <a:gd name="T4" fmla="*/ 1 w 8"/>
                <a:gd name="T5" fmla="*/ 3 h 8"/>
                <a:gd name="T6" fmla="*/ 5 w 8"/>
                <a:gd name="T7" fmla="*/ 1 h 8"/>
                <a:gd name="T8" fmla="*/ 7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6" y="8"/>
                    <a:pt x="4" y="8"/>
                    <a:pt x="2" y="7"/>
                  </a:cubicBezTo>
                  <a:cubicBezTo>
                    <a:pt x="1" y="6"/>
                    <a:pt x="0" y="4"/>
                    <a:pt x="1" y="3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7" y="2"/>
                    <a:pt x="8" y="4"/>
                    <a:pt x="7" y="6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5" name="Freeform 328"/>
            <p:cNvSpPr/>
            <p:nvPr/>
          </p:nvSpPr>
          <p:spPr bwMode="auto">
            <a:xfrm>
              <a:off x="13554" y="3794"/>
              <a:ext cx="51" cy="51"/>
            </a:xfrm>
            <a:custGeom>
              <a:avLst/>
              <a:gdLst>
                <a:gd name="T0" fmla="*/ 6 w 8"/>
                <a:gd name="T1" fmla="*/ 7 h 8"/>
                <a:gd name="T2" fmla="*/ 2 w 8"/>
                <a:gd name="T3" fmla="*/ 7 h 8"/>
                <a:gd name="T4" fmla="*/ 2 w 8"/>
                <a:gd name="T5" fmla="*/ 2 h 8"/>
                <a:gd name="T6" fmla="*/ 7 w 8"/>
                <a:gd name="T7" fmla="*/ 2 h 8"/>
                <a:gd name="T8" fmla="*/ 6 w 8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6" y="7"/>
                  </a:moveTo>
                  <a:cubicBezTo>
                    <a:pt x="5" y="8"/>
                    <a:pt x="3" y="8"/>
                    <a:pt x="2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8" y="3"/>
                    <a:pt x="8" y="5"/>
                    <a:pt x="6" y="7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6" name="Freeform 329"/>
            <p:cNvSpPr/>
            <p:nvPr/>
          </p:nvSpPr>
          <p:spPr bwMode="auto">
            <a:xfrm>
              <a:off x="13604" y="3864"/>
              <a:ext cx="53" cy="46"/>
            </a:xfrm>
            <a:custGeom>
              <a:avLst/>
              <a:gdLst>
                <a:gd name="T0" fmla="*/ 5 w 8"/>
                <a:gd name="T1" fmla="*/ 7 h 7"/>
                <a:gd name="T2" fmla="*/ 1 w 8"/>
                <a:gd name="T3" fmla="*/ 5 h 7"/>
                <a:gd name="T4" fmla="*/ 2 w 8"/>
                <a:gd name="T5" fmla="*/ 1 h 7"/>
                <a:gd name="T6" fmla="*/ 7 w 8"/>
                <a:gd name="T7" fmla="*/ 2 h 7"/>
                <a:gd name="T8" fmla="*/ 5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5" y="7"/>
                  </a:moveTo>
                  <a:cubicBezTo>
                    <a:pt x="3" y="7"/>
                    <a:pt x="1" y="7"/>
                    <a:pt x="1" y="5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8" y="4"/>
                    <a:pt x="7" y="6"/>
                    <a:pt x="5" y="7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7" name="Freeform 330"/>
            <p:cNvSpPr/>
            <p:nvPr/>
          </p:nvSpPr>
          <p:spPr bwMode="auto">
            <a:xfrm>
              <a:off x="13631" y="3942"/>
              <a:ext cx="53" cy="46"/>
            </a:xfrm>
            <a:custGeom>
              <a:avLst/>
              <a:gdLst>
                <a:gd name="T0" fmla="*/ 5 w 8"/>
                <a:gd name="T1" fmla="*/ 7 h 7"/>
                <a:gd name="T2" fmla="*/ 1 w 8"/>
                <a:gd name="T3" fmla="*/ 5 h 7"/>
                <a:gd name="T4" fmla="*/ 3 w 8"/>
                <a:gd name="T5" fmla="*/ 1 h 7"/>
                <a:gd name="T6" fmla="*/ 7 w 8"/>
                <a:gd name="T7" fmla="*/ 3 h 7"/>
                <a:gd name="T8" fmla="*/ 5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5" y="7"/>
                  </a:moveTo>
                  <a:cubicBezTo>
                    <a:pt x="3" y="7"/>
                    <a:pt x="1" y="6"/>
                    <a:pt x="1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8" y="5"/>
                    <a:pt x="6" y="7"/>
                    <a:pt x="5" y="7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8" name="Oval 331"/>
            <p:cNvSpPr>
              <a:spLocks noChangeArrowheads="1"/>
            </p:cNvSpPr>
            <p:nvPr/>
          </p:nvSpPr>
          <p:spPr bwMode="auto">
            <a:xfrm>
              <a:off x="13643" y="4026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9" name="Oval 332"/>
            <p:cNvSpPr>
              <a:spLocks noChangeArrowheads="1"/>
            </p:cNvSpPr>
            <p:nvPr/>
          </p:nvSpPr>
          <p:spPr bwMode="auto">
            <a:xfrm>
              <a:off x="13643" y="4111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Oval 333"/>
            <p:cNvSpPr>
              <a:spLocks noChangeArrowheads="1"/>
            </p:cNvSpPr>
            <p:nvPr/>
          </p:nvSpPr>
          <p:spPr bwMode="auto">
            <a:xfrm>
              <a:off x="13643" y="4195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Oval 334"/>
            <p:cNvSpPr>
              <a:spLocks noChangeArrowheads="1"/>
            </p:cNvSpPr>
            <p:nvPr/>
          </p:nvSpPr>
          <p:spPr bwMode="auto">
            <a:xfrm>
              <a:off x="13643" y="4280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Oval 335"/>
            <p:cNvSpPr>
              <a:spLocks noChangeArrowheads="1"/>
            </p:cNvSpPr>
            <p:nvPr/>
          </p:nvSpPr>
          <p:spPr bwMode="auto">
            <a:xfrm>
              <a:off x="13643" y="4364"/>
              <a:ext cx="42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Oval 336"/>
            <p:cNvSpPr>
              <a:spLocks noChangeArrowheads="1"/>
            </p:cNvSpPr>
            <p:nvPr/>
          </p:nvSpPr>
          <p:spPr bwMode="auto">
            <a:xfrm>
              <a:off x="13643" y="4449"/>
              <a:ext cx="42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Oval 337"/>
            <p:cNvSpPr>
              <a:spLocks noChangeArrowheads="1"/>
            </p:cNvSpPr>
            <p:nvPr/>
          </p:nvSpPr>
          <p:spPr bwMode="auto">
            <a:xfrm>
              <a:off x="13643" y="4531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Oval 338"/>
            <p:cNvSpPr>
              <a:spLocks noChangeArrowheads="1"/>
            </p:cNvSpPr>
            <p:nvPr/>
          </p:nvSpPr>
          <p:spPr bwMode="auto">
            <a:xfrm>
              <a:off x="13643" y="4623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Oval 339"/>
            <p:cNvSpPr>
              <a:spLocks noChangeArrowheads="1"/>
            </p:cNvSpPr>
            <p:nvPr/>
          </p:nvSpPr>
          <p:spPr bwMode="auto">
            <a:xfrm>
              <a:off x="13643" y="4707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Oval 340"/>
            <p:cNvSpPr>
              <a:spLocks noChangeArrowheads="1"/>
            </p:cNvSpPr>
            <p:nvPr/>
          </p:nvSpPr>
          <p:spPr bwMode="auto">
            <a:xfrm>
              <a:off x="13643" y="4792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Oval 341"/>
            <p:cNvSpPr>
              <a:spLocks noChangeArrowheads="1"/>
            </p:cNvSpPr>
            <p:nvPr/>
          </p:nvSpPr>
          <p:spPr bwMode="auto">
            <a:xfrm>
              <a:off x="13643" y="4874"/>
              <a:ext cx="42" cy="42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Oval 342"/>
            <p:cNvSpPr>
              <a:spLocks noChangeArrowheads="1"/>
            </p:cNvSpPr>
            <p:nvPr/>
          </p:nvSpPr>
          <p:spPr bwMode="auto">
            <a:xfrm>
              <a:off x="13643" y="4958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Oval 343"/>
            <p:cNvSpPr>
              <a:spLocks noChangeArrowheads="1"/>
            </p:cNvSpPr>
            <p:nvPr/>
          </p:nvSpPr>
          <p:spPr bwMode="auto">
            <a:xfrm>
              <a:off x="13643" y="5043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Oval 344"/>
            <p:cNvSpPr>
              <a:spLocks noChangeArrowheads="1"/>
            </p:cNvSpPr>
            <p:nvPr/>
          </p:nvSpPr>
          <p:spPr bwMode="auto">
            <a:xfrm>
              <a:off x="13643" y="5127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Oval 345"/>
            <p:cNvSpPr>
              <a:spLocks noChangeArrowheads="1"/>
            </p:cNvSpPr>
            <p:nvPr/>
          </p:nvSpPr>
          <p:spPr bwMode="auto">
            <a:xfrm>
              <a:off x="13643" y="5212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3" name="Oval 346"/>
            <p:cNvSpPr>
              <a:spLocks noChangeArrowheads="1"/>
            </p:cNvSpPr>
            <p:nvPr/>
          </p:nvSpPr>
          <p:spPr bwMode="auto">
            <a:xfrm>
              <a:off x="13643" y="5296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4" name="Oval 347"/>
            <p:cNvSpPr>
              <a:spLocks noChangeArrowheads="1"/>
            </p:cNvSpPr>
            <p:nvPr/>
          </p:nvSpPr>
          <p:spPr bwMode="auto">
            <a:xfrm>
              <a:off x="13643" y="5381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5" name="Oval 348"/>
            <p:cNvSpPr>
              <a:spLocks noChangeArrowheads="1"/>
            </p:cNvSpPr>
            <p:nvPr/>
          </p:nvSpPr>
          <p:spPr bwMode="auto">
            <a:xfrm>
              <a:off x="13643" y="5463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6" name="Oval 349"/>
            <p:cNvSpPr>
              <a:spLocks noChangeArrowheads="1"/>
            </p:cNvSpPr>
            <p:nvPr/>
          </p:nvSpPr>
          <p:spPr bwMode="auto">
            <a:xfrm>
              <a:off x="13643" y="5547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7" name="Oval 350"/>
            <p:cNvSpPr>
              <a:spLocks noChangeArrowheads="1"/>
            </p:cNvSpPr>
            <p:nvPr/>
          </p:nvSpPr>
          <p:spPr bwMode="auto">
            <a:xfrm>
              <a:off x="13643" y="5632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8" name="Oval 351"/>
            <p:cNvSpPr>
              <a:spLocks noChangeArrowheads="1"/>
            </p:cNvSpPr>
            <p:nvPr/>
          </p:nvSpPr>
          <p:spPr bwMode="auto">
            <a:xfrm>
              <a:off x="13643" y="5716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9" name="Oval 352"/>
            <p:cNvSpPr>
              <a:spLocks noChangeArrowheads="1"/>
            </p:cNvSpPr>
            <p:nvPr/>
          </p:nvSpPr>
          <p:spPr bwMode="auto">
            <a:xfrm>
              <a:off x="13643" y="5801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0" name="Oval 353"/>
            <p:cNvSpPr>
              <a:spLocks noChangeArrowheads="1"/>
            </p:cNvSpPr>
            <p:nvPr/>
          </p:nvSpPr>
          <p:spPr bwMode="auto">
            <a:xfrm>
              <a:off x="13643" y="5885"/>
              <a:ext cx="42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1" name="Oval 354"/>
            <p:cNvSpPr>
              <a:spLocks noChangeArrowheads="1"/>
            </p:cNvSpPr>
            <p:nvPr/>
          </p:nvSpPr>
          <p:spPr bwMode="auto">
            <a:xfrm>
              <a:off x="13643" y="5970"/>
              <a:ext cx="42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2" name="Oval 355"/>
            <p:cNvSpPr>
              <a:spLocks noChangeArrowheads="1"/>
            </p:cNvSpPr>
            <p:nvPr/>
          </p:nvSpPr>
          <p:spPr bwMode="auto">
            <a:xfrm>
              <a:off x="13643" y="6053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3" name="Oval 356"/>
            <p:cNvSpPr>
              <a:spLocks noChangeArrowheads="1"/>
            </p:cNvSpPr>
            <p:nvPr/>
          </p:nvSpPr>
          <p:spPr bwMode="auto">
            <a:xfrm>
              <a:off x="13643" y="6137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4" name="Oval 357"/>
            <p:cNvSpPr>
              <a:spLocks noChangeArrowheads="1"/>
            </p:cNvSpPr>
            <p:nvPr/>
          </p:nvSpPr>
          <p:spPr bwMode="auto">
            <a:xfrm>
              <a:off x="13643" y="6222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5" name="Oval 358"/>
            <p:cNvSpPr>
              <a:spLocks noChangeArrowheads="1"/>
            </p:cNvSpPr>
            <p:nvPr/>
          </p:nvSpPr>
          <p:spPr bwMode="auto">
            <a:xfrm>
              <a:off x="13643" y="6306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6" name="Oval 359"/>
            <p:cNvSpPr>
              <a:spLocks noChangeArrowheads="1"/>
            </p:cNvSpPr>
            <p:nvPr/>
          </p:nvSpPr>
          <p:spPr bwMode="auto">
            <a:xfrm>
              <a:off x="13643" y="6391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7" name="Oval 360"/>
            <p:cNvSpPr>
              <a:spLocks noChangeArrowheads="1"/>
            </p:cNvSpPr>
            <p:nvPr/>
          </p:nvSpPr>
          <p:spPr bwMode="auto">
            <a:xfrm>
              <a:off x="13643" y="6475"/>
              <a:ext cx="42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8" name="Oval 361"/>
            <p:cNvSpPr>
              <a:spLocks noChangeArrowheads="1"/>
            </p:cNvSpPr>
            <p:nvPr/>
          </p:nvSpPr>
          <p:spPr bwMode="auto">
            <a:xfrm>
              <a:off x="13643" y="6557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9" name="Freeform 362"/>
            <p:cNvSpPr/>
            <p:nvPr/>
          </p:nvSpPr>
          <p:spPr bwMode="auto">
            <a:xfrm>
              <a:off x="13638" y="6642"/>
              <a:ext cx="46" cy="46"/>
            </a:xfrm>
            <a:custGeom>
              <a:avLst/>
              <a:gdLst>
                <a:gd name="T0" fmla="*/ 4 w 7"/>
                <a:gd name="T1" fmla="*/ 7 h 7"/>
                <a:gd name="T2" fmla="*/ 0 w 7"/>
                <a:gd name="T3" fmla="*/ 3 h 7"/>
                <a:gd name="T4" fmla="*/ 4 w 7"/>
                <a:gd name="T5" fmla="*/ 0 h 7"/>
                <a:gd name="T6" fmla="*/ 7 w 7"/>
                <a:gd name="T7" fmla="*/ 3 h 7"/>
                <a:gd name="T8" fmla="*/ 4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cubicBezTo>
                    <a:pt x="2" y="6"/>
                    <a:pt x="0" y="5"/>
                    <a:pt x="0" y="3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6"/>
                    <a:pt x="5" y="7"/>
                    <a:pt x="4" y="7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0" name="Freeform 363"/>
            <p:cNvSpPr/>
            <p:nvPr/>
          </p:nvSpPr>
          <p:spPr bwMode="auto">
            <a:xfrm>
              <a:off x="13623" y="6719"/>
              <a:ext cx="46" cy="53"/>
            </a:xfrm>
            <a:custGeom>
              <a:avLst/>
              <a:gdLst>
                <a:gd name="T0" fmla="*/ 2 w 7"/>
                <a:gd name="T1" fmla="*/ 7 h 8"/>
                <a:gd name="T2" fmla="*/ 0 w 7"/>
                <a:gd name="T3" fmla="*/ 3 h 8"/>
                <a:gd name="T4" fmla="*/ 4 w 7"/>
                <a:gd name="T5" fmla="*/ 1 h 8"/>
                <a:gd name="T6" fmla="*/ 7 w 7"/>
                <a:gd name="T7" fmla="*/ 5 h 8"/>
                <a:gd name="T8" fmla="*/ 2 w 7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2" y="7"/>
                  </a:moveTo>
                  <a:cubicBezTo>
                    <a:pt x="0" y="6"/>
                    <a:pt x="0" y="4"/>
                    <a:pt x="0" y="3"/>
                  </a:cubicBezTo>
                  <a:cubicBezTo>
                    <a:pt x="1" y="1"/>
                    <a:pt x="2" y="0"/>
                    <a:pt x="4" y="1"/>
                  </a:cubicBezTo>
                  <a:cubicBezTo>
                    <a:pt x="6" y="1"/>
                    <a:pt x="7" y="3"/>
                    <a:pt x="7" y="5"/>
                  </a:cubicBezTo>
                  <a:cubicBezTo>
                    <a:pt x="6" y="7"/>
                    <a:pt x="4" y="8"/>
                    <a:pt x="2" y="7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1" name="Freeform 364"/>
            <p:cNvSpPr/>
            <p:nvPr/>
          </p:nvSpPr>
          <p:spPr bwMode="auto">
            <a:xfrm>
              <a:off x="13580" y="6798"/>
              <a:ext cx="51" cy="43"/>
            </a:xfrm>
            <a:custGeom>
              <a:avLst/>
              <a:gdLst>
                <a:gd name="T0" fmla="*/ 2 w 8"/>
                <a:gd name="T1" fmla="*/ 6 h 7"/>
                <a:gd name="T2" fmla="*/ 1 w 8"/>
                <a:gd name="T3" fmla="*/ 1 h 7"/>
                <a:gd name="T4" fmla="*/ 6 w 8"/>
                <a:gd name="T5" fmla="*/ 1 h 7"/>
                <a:gd name="T6" fmla="*/ 7 w 8"/>
                <a:gd name="T7" fmla="*/ 5 h 7"/>
                <a:gd name="T8" fmla="*/ 2 w 8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2" y="6"/>
                  </a:moveTo>
                  <a:cubicBezTo>
                    <a:pt x="1" y="5"/>
                    <a:pt x="0" y="3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8" y="2"/>
                    <a:pt x="8" y="4"/>
                    <a:pt x="7" y="5"/>
                  </a:cubicBezTo>
                  <a:cubicBezTo>
                    <a:pt x="6" y="7"/>
                    <a:pt x="4" y="7"/>
                    <a:pt x="2" y="6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2" name="Freeform 365"/>
            <p:cNvSpPr/>
            <p:nvPr/>
          </p:nvSpPr>
          <p:spPr bwMode="auto">
            <a:xfrm>
              <a:off x="13522" y="6856"/>
              <a:ext cx="51" cy="51"/>
            </a:xfrm>
            <a:custGeom>
              <a:avLst/>
              <a:gdLst>
                <a:gd name="T0" fmla="*/ 1 w 8"/>
                <a:gd name="T1" fmla="*/ 6 h 8"/>
                <a:gd name="T2" fmla="*/ 2 w 8"/>
                <a:gd name="T3" fmla="*/ 1 h 8"/>
                <a:gd name="T4" fmla="*/ 7 w 8"/>
                <a:gd name="T5" fmla="*/ 2 h 8"/>
                <a:gd name="T6" fmla="*/ 6 w 8"/>
                <a:gd name="T7" fmla="*/ 6 h 8"/>
                <a:gd name="T8" fmla="*/ 1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6"/>
                  </a:move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8" y="3"/>
                    <a:pt x="8" y="5"/>
                    <a:pt x="6" y="6"/>
                  </a:cubicBezTo>
                  <a:cubicBezTo>
                    <a:pt x="5" y="8"/>
                    <a:pt x="2" y="7"/>
                    <a:pt x="1" y="6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3" name="Freeform 366"/>
            <p:cNvSpPr/>
            <p:nvPr/>
          </p:nvSpPr>
          <p:spPr bwMode="auto">
            <a:xfrm>
              <a:off x="13449" y="6895"/>
              <a:ext cx="53" cy="51"/>
            </a:xfrm>
            <a:custGeom>
              <a:avLst/>
              <a:gdLst>
                <a:gd name="T0" fmla="*/ 1 w 8"/>
                <a:gd name="T1" fmla="*/ 5 h 8"/>
                <a:gd name="T2" fmla="*/ 3 w 8"/>
                <a:gd name="T3" fmla="*/ 1 h 8"/>
                <a:gd name="T4" fmla="*/ 7 w 8"/>
                <a:gd name="T5" fmla="*/ 3 h 8"/>
                <a:gd name="T6" fmla="*/ 5 w 8"/>
                <a:gd name="T7" fmla="*/ 7 h 8"/>
                <a:gd name="T8" fmla="*/ 1 w 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5"/>
                  </a:moveTo>
                  <a:cubicBezTo>
                    <a:pt x="0" y="3"/>
                    <a:pt x="1" y="1"/>
                    <a:pt x="3" y="1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8" y="4"/>
                    <a:pt x="7" y="7"/>
                    <a:pt x="5" y="7"/>
                  </a:cubicBezTo>
                  <a:cubicBezTo>
                    <a:pt x="3" y="8"/>
                    <a:pt x="1" y="7"/>
                    <a:pt x="1" y="5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4" name="Freeform 367"/>
            <p:cNvSpPr/>
            <p:nvPr/>
          </p:nvSpPr>
          <p:spPr bwMode="auto">
            <a:xfrm>
              <a:off x="13372" y="6914"/>
              <a:ext cx="46" cy="46"/>
            </a:xfrm>
            <a:custGeom>
              <a:avLst/>
              <a:gdLst>
                <a:gd name="T0" fmla="*/ 0 w 7"/>
                <a:gd name="T1" fmla="*/ 4 h 7"/>
                <a:gd name="T2" fmla="*/ 3 w 7"/>
                <a:gd name="T3" fmla="*/ 1 h 7"/>
                <a:gd name="T4" fmla="*/ 7 w 7"/>
                <a:gd name="T5" fmla="*/ 4 h 7"/>
                <a:gd name="T6" fmla="*/ 4 w 7"/>
                <a:gd name="T7" fmla="*/ 7 h 7"/>
                <a:gd name="T8" fmla="*/ 0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0" y="2"/>
                    <a:pt x="1" y="1"/>
                    <a:pt x="3" y="1"/>
                  </a:cubicBezTo>
                  <a:cubicBezTo>
                    <a:pt x="5" y="0"/>
                    <a:pt x="6" y="2"/>
                    <a:pt x="7" y="4"/>
                  </a:cubicBezTo>
                  <a:cubicBezTo>
                    <a:pt x="7" y="5"/>
                    <a:pt x="6" y="7"/>
                    <a:pt x="4" y="7"/>
                  </a:cubicBezTo>
                  <a:cubicBezTo>
                    <a:pt x="1" y="7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5" name="Oval 368"/>
            <p:cNvSpPr>
              <a:spLocks noChangeArrowheads="1"/>
            </p:cNvSpPr>
            <p:nvPr/>
          </p:nvSpPr>
          <p:spPr bwMode="auto">
            <a:xfrm>
              <a:off x="13290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6" name="Oval 369"/>
            <p:cNvSpPr>
              <a:spLocks noChangeArrowheads="1"/>
            </p:cNvSpPr>
            <p:nvPr/>
          </p:nvSpPr>
          <p:spPr bwMode="auto">
            <a:xfrm>
              <a:off x="13206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7" name="Rectangle 370"/>
            <p:cNvSpPr>
              <a:spLocks noChangeArrowheads="1"/>
            </p:cNvSpPr>
            <p:nvPr/>
          </p:nvSpPr>
          <p:spPr bwMode="auto">
            <a:xfrm>
              <a:off x="12781" y="6999"/>
              <a:ext cx="58" cy="66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8" name="Rectangle 371"/>
            <p:cNvSpPr>
              <a:spLocks noChangeArrowheads="1"/>
            </p:cNvSpPr>
            <p:nvPr/>
          </p:nvSpPr>
          <p:spPr bwMode="auto">
            <a:xfrm>
              <a:off x="12870" y="6922"/>
              <a:ext cx="58" cy="143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9" name="Rectangle 372"/>
            <p:cNvSpPr>
              <a:spLocks noChangeArrowheads="1"/>
            </p:cNvSpPr>
            <p:nvPr/>
          </p:nvSpPr>
          <p:spPr bwMode="auto">
            <a:xfrm>
              <a:off x="12960" y="6876"/>
              <a:ext cx="58" cy="188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0" name="Freeform 373"/>
            <p:cNvSpPr>
              <a:spLocks noEditPoints="1"/>
            </p:cNvSpPr>
            <p:nvPr/>
          </p:nvSpPr>
          <p:spPr bwMode="auto">
            <a:xfrm>
              <a:off x="12677" y="6740"/>
              <a:ext cx="457" cy="467"/>
            </a:xfrm>
            <a:custGeom>
              <a:avLst/>
              <a:gdLst>
                <a:gd name="T0" fmla="*/ 35 w 69"/>
                <a:gd name="T1" fmla="*/ 70 h 70"/>
                <a:gd name="T2" fmla="*/ 0 w 69"/>
                <a:gd name="T3" fmla="*/ 35 h 70"/>
                <a:gd name="T4" fmla="*/ 35 w 69"/>
                <a:gd name="T5" fmla="*/ 0 h 70"/>
                <a:gd name="T6" fmla="*/ 69 w 69"/>
                <a:gd name="T7" fmla="*/ 35 h 70"/>
                <a:gd name="T8" fmla="*/ 35 w 69"/>
                <a:gd name="T9" fmla="*/ 70 h 70"/>
                <a:gd name="T10" fmla="*/ 35 w 69"/>
                <a:gd name="T11" fmla="*/ 6 h 70"/>
                <a:gd name="T12" fmla="*/ 6 w 69"/>
                <a:gd name="T13" fmla="*/ 35 h 70"/>
                <a:gd name="T14" fmla="*/ 35 w 69"/>
                <a:gd name="T15" fmla="*/ 64 h 70"/>
                <a:gd name="T16" fmla="*/ 63 w 69"/>
                <a:gd name="T17" fmla="*/ 35 h 70"/>
                <a:gd name="T18" fmla="*/ 35 w 69"/>
                <a:gd name="T19" fmla="*/ 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70">
                  <a:moveTo>
                    <a:pt x="35" y="70"/>
                  </a:moveTo>
                  <a:cubicBezTo>
                    <a:pt x="16" y="70"/>
                    <a:pt x="0" y="54"/>
                    <a:pt x="0" y="35"/>
                  </a:cubicBezTo>
                  <a:cubicBezTo>
                    <a:pt x="0" y="16"/>
                    <a:pt x="16" y="0"/>
                    <a:pt x="35" y="0"/>
                  </a:cubicBezTo>
                  <a:cubicBezTo>
                    <a:pt x="54" y="0"/>
                    <a:pt x="69" y="16"/>
                    <a:pt x="69" y="35"/>
                  </a:cubicBezTo>
                  <a:cubicBezTo>
                    <a:pt x="69" y="54"/>
                    <a:pt x="54" y="70"/>
                    <a:pt x="35" y="70"/>
                  </a:cubicBezTo>
                  <a:close/>
                  <a:moveTo>
                    <a:pt x="35" y="6"/>
                  </a:moveTo>
                  <a:cubicBezTo>
                    <a:pt x="19" y="6"/>
                    <a:pt x="6" y="19"/>
                    <a:pt x="6" y="35"/>
                  </a:cubicBezTo>
                  <a:cubicBezTo>
                    <a:pt x="6" y="51"/>
                    <a:pt x="19" y="64"/>
                    <a:pt x="35" y="64"/>
                  </a:cubicBezTo>
                  <a:cubicBezTo>
                    <a:pt x="50" y="64"/>
                    <a:pt x="63" y="51"/>
                    <a:pt x="63" y="35"/>
                  </a:cubicBezTo>
                  <a:cubicBezTo>
                    <a:pt x="63" y="19"/>
                    <a:pt x="50" y="6"/>
                    <a:pt x="35" y="6"/>
                  </a:cubicBezTo>
                  <a:close/>
                </a:path>
              </a:pathLst>
            </a:custGeom>
            <a:solidFill>
              <a:srgbClr val="2F5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8832850" y="2244725"/>
            <a:ext cx="2984500" cy="16052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短线上攻：紫色，游资拉升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中线强势：红色，趋势通道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中线控盘：黄色，主力控盘</a:t>
            </a:r>
            <a:endParaRPr lang="en-US" altLang="zh-C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95445" y="15748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FF00"/>
                </a:solidFill>
                <a:latin typeface="+mj-ea"/>
                <a:ea typeface="+mj-ea"/>
              </a:rPr>
              <a:t>路遥知马力日久见人心</a:t>
            </a:r>
            <a:endParaRPr lang="zh-CN" altLang="en-US" sz="2400">
              <a:solidFill>
                <a:srgbClr val="FFFF00"/>
              </a:solidFill>
              <a:latin typeface="+mj-ea"/>
              <a:ea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70" y="2136140"/>
            <a:ext cx="3877310" cy="37058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4970" y="930910"/>
            <a:ext cx="11402060" cy="892175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itle"/>
              </a:ext>
            </a:extLst>
          </a:bodyPr>
          <a:p>
            <a:r>
              <a:rPr lang="en-US" altLang="zh-CN" sz="4800" b="1" spc="400">
                <a:gradFill>
                  <a:gsLst>
                    <a:gs pos="50000">
                      <a:schemeClr val="accent6"/>
                    </a:gs>
                    <a:gs pos="0">
                      <a:schemeClr val="accent6">
                        <a:lumMod val="25000"/>
                        <a:lumOff val="75000"/>
                      </a:schemeClr>
                    </a:gs>
                    <a:gs pos="100000">
                      <a:schemeClr val="accent6">
                        <a:lumMod val="85000"/>
                      </a:schemeClr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r>
              <a:rPr lang="zh-CN" altLang="en-US" sz="4800" b="1" spc="400">
                <a:gradFill>
                  <a:gsLst>
                    <a:gs pos="50000">
                      <a:schemeClr val="accent6"/>
                    </a:gs>
                    <a:gs pos="0">
                      <a:schemeClr val="accent6">
                        <a:lumMod val="25000"/>
                        <a:lumOff val="75000"/>
                      </a:schemeClr>
                    </a:gs>
                    <a:gs pos="100000">
                      <a:schemeClr val="accent6">
                        <a:lumMod val="85000"/>
                      </a:schemeClr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charset="-122"/>
              </a:rPr>
              <a:t>大力还是那个大力，你还是那个你吗？</a:t>
            </a:r>
            <a:endParaRPr lang="zh-CN" altLang="en-US" sz="4800" b="1" spc="400">
              <a:gradFill>
                <a:gsLst>
                  <a:gs pos="50000">
                    <a:schemeClr val="accent6"/>
                  </a:gs>
                  <a:gs pos="0">
                    <a:schemeClr val="accent6">
                      <a:lumMod val="25000"/>
                      <a:lumOff val="75000"/>
                    </a:schemeClr>
                  </a:gs>
                  <a:gs pos="100000">
                    <a:schemeClr val="accent6">
                      <a:lumMod val="85000"/>
                    </a:schemeClr>
                  </a:gs>
                </a:gsLst>
                <a:lin ang="5400000" scaled="1"/>
              </a:gra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3"/>
          <a:stretch>
            <a:fillRect/>
          </a:stretch>
        </p:blipFill>
        <p:spPr>
          <a:xfrm>
            <a:off x="4450080" y="2105660"/>
            <a:ext cx="3554730" cy="3771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8109585" y="2912745"/>
            <a:ext cx="3579495" cy="82994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好评如潮水般涌来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.....</a:t>
            </a:r>
            <a:endParaRPr lang="en-US" altLang="zh-CN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希望不断大家来报喜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26561" y="165004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C91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PART 01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C91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85520" y="2828835"/>
            <a:ext cx="9020959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gradFill>
                  <a:gsLst>
                    <a:gs pos="0">
                      <a:srgbClr val="FAFAFA"/>
                    </a:gs>
                    <a:gs pos="100000">
                      <a:srgbClr val="FFFC91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大盘情况</a:t>
            </a:r>
            <a:endParaRPr lang="zh-CN" altLang="en-US" sz="7200" b="1" dirty="0">
              <a:gradFill>
                <a:gsLst>
                  <a:gs pos="0">
                    <a:srgbClr val="FAFAFA"/>
                  </a:gs>
                  <a:gs pos="100000">
                    <a:srgbClr val="FFFC91"/>
                  </a:gs>
                </a:gsLst>
                <a:lin ang="5400000" scaled="0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394711" y="2654300"/>
            <a:ext cx="54025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16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766185" y="1676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新国九条颁布</a:t>
            </a:r>
            <a:endParaRPr lang="zh-CN" altLang="en-US" sz="2800" b="1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 flipH="1">
            <a:off x="1487805" y="5657850"/>
            <a:ext cx="11757660" cy="63881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2004年发布在2005年的7月开始一波大牛，一直到2007年的6088最高点。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2014年发布在2014年8月开始了一波大牛，一直到2015年的5164最高点。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85" y="1308100"/>
            <a:ext cx="5773420" cy="4349750"/>
          </a:xfrm>
          <a:prstGeom prst="rect">
            <a:avLst/>
          </a:prstGeom>
          <a:solidFill>
            <a:schemeClr val="accent1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6" name="文本框 5"/>
          <p:cNvSpPr txBox="1"/>
          <p:nvPr/>
        </p:nvSpPr>
        <p:spPr>
          <a:xfrm>
            <a:off x="1819910" y="799465"/>
            <a:ext cx="810768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2014年，时隔10年之后，资本市场再度迎来重要制度建设的里程碑。</a:t>
            </a:r>
            <a:endParaRPr lang="zh-CN" altLang="en-US" sz="2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50" y="1307465"/>
            <a:ext cx="5689600" cy="4360545"/>
          </a:xfrm>
          <a:prstGeom prst="rect">
            <a:avLst/>
          </a:prstGeom>
          <a:solidFill>
            <a:schemeClr val="accent2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089400" y="147955"/>
            <a:ext cx="4140835" cy="4064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 b="1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         </a:t>
            </a:r>
            <a:r>
              <a:rPr lang="zh-CN" altLang="en-US" sz="2800" b="1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大盘情况</a:t>
            </a:r>
            <a:endParaRPr lang="zh-CN" altLang="en-US" sz="2800" b="1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513080" y="5766435"/>
            <a:ext cx="11429365" cy="53975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上证指数月线，十年周期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国九条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在历史角度上看颁布之后指数都出现一轮牛市，站在当前节点，长期是建设性的利好。月线级别技术上来看，也走出上升的通道，这轮刚好是趋势的起点线上。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585" y="848360"/>
            <a:ext cx="10070465" cy="4918075"/>
          </a:xfrm>
          <a:prstGeom prst="rect">
            <a:avLst/>
          </a:prstGeom>
          <a:solidFill>
            <a:schemeClr val="accent6"/>
          </a:solidFill>
          <a:ln w="28575" cmpd="sng">
            <a:solidFill>
              <a:srgbClr val="D16664"/>
            </a:solidFill>
            <a:prstDash val="solid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089400" y="147955"/>
            <a:ext cx="4140835" cy="4064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 b="1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         </a:t>
            </a:r>
            <a:r>
              <a:rPr lang="zh-CN" altLang="en-US" sz="2800" b="1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大盘情况</a:t>
            </a:r>
            <a:endParaRPr lang="zh-CN" altLang="en-US" sz="2800" b="1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274320" y="5834380"/>
            <a:ext cx="11545570" cy="53975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上证跌破辅助线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3029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，神奇色阶量能不足叠加短期走坏，流动资金翻绿捕捞季节进入死叉状态。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60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分钟短期中期翻绿，捕捞底部弱金叉，上方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5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日线压制。下方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3009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是防线，整体走差，谨慎操作。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1038225"/>
            <a:ext cx="5019675" cy="46158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145" y="892810"/>
            <a:ext cx="5599430" cy="47612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15155" y="1676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平均股价</a:t>
            </a:r>
            <a:endParaRPr lang="zh-CN" altLang="en-US" sz="2800" b="1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 flipH="1">
            <a:off x="227965" y="5657850"/>
            <a:ext cx="11757660" cy="63881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通过平均股价来判断行情阶段匹配不同的操作策略。当下横盘整理状态：首选</a:t>
            </a:r>
            <a:r>
              <a:rPr lang="zh-CN" altLang="en-US" sz="1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趋势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向上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+</a:t>
            </a:r>
            <a:r>
              <a:rPr lang="zh-CN" altLang="en-US" sz="1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控盘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增加，资金活跃个股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平均股价回踩到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3.28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一线，关注牛线是否下移，下移是风险。流动资金不烦红，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月震荡行情为主。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70" y="884555"/>
            <a:ext cx="10913110" cy="46075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15155" y="1676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平均股价</a:t>
            </a:r>
            <a:endParaRPr lang="zh-CN" altLang="en-US" sz="2800" b="1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 flipH="1">
            <a:off x="227965" y="5657850"/>
            <a:ext cx="11757660" cy="63881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平均股价在熊线下反弹灰色震荡区域需要修复在牛熊线之内。捕捞底部弱金叉，流动资金翻绿，熊线下移，个股会有分化。等平均股价回归到牛熊箱体内，市场会走常态分化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+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热点行情态势。关注流动金持续翻红的控盘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+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趋势类型。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60" y="868680"/>
            <a:ext cx="10052685" cy="47847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" y="2002155"/>
            <a:ext cx="3198495" cy="2581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380" y="814070"/>
            <a:ext cx="8095615" cy="52959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932045" y="15748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选股模型：底部突破</a:t>
            </a:r>
            <a:endParaRPr lang="zh-CN" altLang="en-US" sz="2800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56740" y="6033770"/>
            <a:ext cx="90512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>
                <a:latin typeface="楷体" panose="02010609060101010101" charset="-122"/>
                <a:ea typeface="楷体" panose="02010609060101010101" charset="-122"/>
                <a:sym typeface="+mn-ea"/>
              </a:rPr>
              <a:t>设定好固定选股条件，智能盯盘选股，再手动筛选重点关注个股机会</a:t>
            </a:r>
            <a:endParaRPr lang="zh-CN" altLang="en-US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932045" y="15748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选股模型：控盘趋势</a:t>
            </a:r>
            <a:endParaRPr lang="en-US" altLang="zh-CN" sz="2800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60" y="2209800"/>
            <a:ext cx="2933065" cy="27241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79575" y="6003290"/>
            <a:ext cx="10208260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楷体" panose="02010609060101010101" charset="-122"/>
                <a:ea typeface="楷体" panose="02010609060101010101" charset="-122"/>
              </a:rPr>
              <a:t>设定好固定选股条件，智能盯盘选股，再手动筛选重点关注个股机会</a:t>
            </a:r>
            <a:endParaRPr lang="zh-CN" altLang="en-US" sz="18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150" y="2295525"/>
            <a:ext cx="7581900" cy="25527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3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YPE" val="o_h_i"/>
  <p:tag name="KSO_WM_UNIT_INDEX" val="1_3_1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2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YPE" val="o_h_i"/>
  <p:tag name="KSO_WM_UNIT_INDEX" val="1_2_1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1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YPE" val="o_h_i"/>
  <p:tag name="KSO_WM_UNIT_INDEX" val="1_1_1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5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1_2"/>
  <p:tag name="KSO_WM_TEMPLATE_CATEGORY" val="diagram"/>
  <p:tag name="KSO_WM_TEMPLATE_INDEX" val="2023106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TYPE" val="o_h_i"/>
  <p:tag name="KSO_WM_UNIT_INDEX" val="1_1_2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solid&quot;:{&quot;brightness&quot;:0,&quot;colorType&quot;:1,&quot;foreColorIndex&quot;:5,&quot;transparency&quot;:0.899999976158142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5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1_3"/>
  <p:tag name="KSO_WM_TEMPLATE_CATEGORY" val="diagram"/>
  <p:tag name="KSO_WM_TEMPLATE_INDEX" val="2023106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TYPE" val="o_h_i"/>
  <p:tag name="KSO_WM_UNIT_INDEX" val="1_1_3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4"/>
  <p:tag name="KSO_WM_DIAGRAM_USE_COLOR_VALUE" val="{&quot;color_scheme&quot;:1,&quot;color_type&quot;:1,&quot;theme_color_indexes&quot;:[]}"/>
</p:tagLst>
</file>

<file path=ppt/tags/tag5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2_2"/>
  <p:tag name="KSO_WM_TEMPLATE_CATEGORY" val="diagram"/>
  <p:tag name="KSO_WM_TEMPLATE_INDEX" val="2023106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TYPE" val="o_h_i"/>
  <p:tag name="KSO_WM_UNIT_INDEX" val="1_2_2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solid&quot;:{&quot;brightness&quot;:0,&quot;colorType&quot;:1,&quot;foreColorIndex&quot;:5,&quot;transparency&quot;:0.899999976158142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5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2_3"/>
  <p:tag name="KSO_WM_TEMPLATE_CATEGORY" val="diagram"/>
  <p:tag name="KSO_WM_TEMPLATE_INDEX" val="2023106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TYPE" val="o_h_i"/>
  <p:tag name="KSO_WM_UNIT_INDEX" val="1_2_3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4"/>
  <p:tag name="KSO_WM_DIAGRAM_USE_COLOR_VALUE" val="{&quot;color_scheme&quot;:1,&quot;color_type&quot;:1,&quot;theme_color_indexes&quot;:[]}"/>
</p:tagLst>
</file>

<file path=ppt/tags/tag5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3_2"/>
  <p:tag name="KSO_WM_TEMPLATE_CATEGORY" val="diagram"/>
  <p:tag name="KSO_WM_TEMPLATE_INDEX" val="2023106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TYPE" val="o_h_i"/>
  <p:tag name="KSO_WM_UNIT_INDEX" val="1_3_2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solid&quot;:{&quot;brightness&quot;:0,&quot;colorType&quot;:1,&quot;foreColorIndex&quot;:5,&quot;transparency&quot;:0.899999976158142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5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3_3"/>
  <p:tag name="KSO_WM_TEMPLATE_CATEGORY" val="diagram"/>
  <p:tag name="KSO_WM_TEMPLATE_INDEX" val="2023106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TYPE" val="o_h_i"/>
  <p:tag name="KSO_WM_UNIT_INDEX" val="1_3_3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4"/>
  <p:tag name="KSO_WM_DIAGRAM_USE_COLOR_VALUE" val="{&quot;color_scheme&quot;:1,&quot;color_type&quot;:1,&quot;theme_color_indexes&quot;:[]}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a*1_3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YPE" val="o_h_a"/>
  <p:tag name="KSO_WM_UNIT_INDEX" val="1_3_1"/>
  <p:tag name="KSO_WM_UNIT_ISCONTENTSTITLE" val="0"/>
  <p:tag name="KSO_WM_UNIT_ISNUMDGMTITLE" val="0"/>
  <p:tag name="KSO_WM_UNIT_NOCLEAR" val="0"/>
  <p:tag name="KSO_WM_UNIT_VALUE" val="36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gradient&quot;:[{&quot;brightness&quot;:0,&quot;colorType&quot;:1,&quot;foreColorIndex&quot;:5,&quot;pos&quot;:1,&quot;transparency&quot;:0},{&quot;brightness&quot;:0.30000001192092896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1_4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YPE" val="o_h_i"/>
  <p:tag name="KSO_WM_UNIT_INDEX" val="1_1_4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gradient&quot;:[{&quot;brightness&quot;:0,&quot;colorType&quot;:1,&quot;foreColorIndex&quot;:5,&quot;pos&quot;:1,&quot;transparency&quot;:0},{&quot;brightness&quot;:0.30000001192092896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a*1_1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YPE" val="o_h_a"/>
  <p:tag name="KSO_WM_UNIT_INDEX" val="1_1_1"/>
  <p:tag name="KSO_WM_UNIT_ISCONTENTSTITLE" val="0"/>
  <p:tag name="KSO_WM_UNIT_ISNUMDGMTITLE" val="0"/>
  <p:tag name="KSO_WM_UNIT_NOCLEAR" val="0"/>
  <p:tag name="KSO_WM_UNIT_VALUE" val="14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gradient&quot;:[{&quot;brightness&quot;:0,&quot;colorType&quot;:1,&quot;foreColorIndex&quot;:5,&quot;pos&quot;:1,&quot;transparency&quot;:0},{&quot;brightness&quot;:0.30000001192092896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a*1_2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YPE" val="o_h_a"/>
  <p:tag name="KSO_WM_UNIT_INDEX" val="1_2_1"/>
  <p:tag name="KSO_WM_UNIT_ISCONTENTSTITLE" val="0"/>
  <p:tag name="KSO_WM_UNIT_ISNUMDGMTITLE" val="0"/>
  <p:tag name="KSO_WM_UNIT_NOCLEAR" val="0"/>
  <p:tag name="KSO_WM_UNIT_VALUE" val="26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gradient&quot;:[{&quot;brightness&quot;:0,&quot;colorType&quot;:1,&quot;foreColorIndex&quot;:5,&quot;pos&quot;:1,&quot;transparency&quot;:0},{&quot;brightness&quot;:0.30000001192092896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1_5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YPE" val="o_h_i"/>
  <p:tag name="KSO_WM_UNIT_INDEX" val="1_1_5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gradient&quot;:[{&quot;brightness&quot;:-0.2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2_4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YPE" val="o_h_i"/>
  <p:tag name="KSO_WM_UNIT_INDEX" val="1_2_4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gradient&quot;:[{&quot;brightness&quot;:-0.2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3_4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YPE" val="o_h_i"/>
  <p:tag name="KSO_WM_UNIT_INDEX" val="1_3_4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gradient&quot;:[{&quot;brightness&quot;:-0.2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6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i"/>
  <p:tag name="KSO_WM_UNIT_INDEX" val="1_1_6"/>
  <p:tag name="KSO_WM_UNIT_ID" val="diagram20231062_2*o_h_i*1_1_6"/>
  <p:tag name="KSO_WM_TEMPLATE_CATEGORY" val="diagram"/>
  <p:tag name="KSO_WM_TEMPLATE_INDEX" val="2023106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gradient&quot;:[{&quot;brightness&quot;:0.25,&quot;colorType&quot;:1,&quot;foreColorIndex&quot;:5,&quot;pos&quot;:0,&quot;transparency&quot;:0},{&quot;brightness&quot;:0.15000000596046448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65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f"/>
  <p:tag name="KSO_WM_UNIT_INDEX" val="1_1_1"/>
  <p:tag name="KSO_WM_UNIT_ID" val="diagram20231062_2*o_h_f*1_1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输入你的正文，文字是您思想提炼,请尽量言简意赅的阐述观点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6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i"/>
  <p:tag name="KSO_WM_UNIT_INDEX" val="1_2_5"/>
  <p:tag name="KSO_WM_UNIT_ID" val="diagram20231062_2*o_h_i*1_2_5"/>
  <p:tag name="KSO_WM_TEMPLATE_CATEGORY" val="diagram"/>
  <p:tag name="KSO_WM_TEMPLATE_INDEX" val="2023106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gradient&quot;:[{&quot;brightness&quot;:0.25,&quot;colorType&quot;:1,&quot;foreColorIndex&quot;:5,&quot;pos&quot;:0,&quot;transparency&quot;:0},{&quot;brightness&quot;:0.15000000596046448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67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f"/>
  <p:tag name="KSO_WM_UNIT_INDEX" val="1_2_1"/>
  <p:tag name="KSO_WM_UNIT_ID" val="diagram20231062_2*o_h_f*1_2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输入你的正文，文字是您思想&#10;提炼,请尽量言简意赅的阐述观点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6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i"/>
  <p:tag name="KSO_WM_UNIT_INDEX" val="1_3_5"/>
  <p:tag name="KSO_WM_UNIT_ID" val="diagram20231062_2*o_h_i*1_3_5"/>
  <p:tag name="KSO_WM_TEMPLATE_CATEGORY" val="diagram"/>
  <p:tag name="KSO_WM_TEMPLATE_INDEX" val="2023106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gradient&quot;:[{&quot;brightness&quot;:0.25,&quot;colorType&quot;:1,&quot;foreColorIndex&quot;:5,&quot;pos&quot;:0,&quot;transparency&quot;:0},{&quot;brightness&quot;:0.15000000596046448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69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f"/>
  <p:tag name="KSO_WM_UNIT_INDEX" val="1_3_1"/>
  <p:tag name="KSO_WM_UNIT_ID" val="diagram20231062_2*o_h_f*1_3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输入你的正文，文字是您思想&#10;提炼,请尽量言简意赅的阐述观点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x*1_1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63*63"/>
  <p:tag name="KSO_WM_UNIT_TYPE" val="o_h_x"/>
  <p:tag name="KSO_WM_UNIT_INDEX" val="1_1_1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800000011920929,&quot;rgb&quot;:&quot;#ffffff&quot;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x*1_2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68*58"/>
  <p:tag name="KSO_WM_UNIT_TYPE" val="o_h_x"/>
  <p:tag name="KSO_WM_UNIT_INDEX" val="1_2_1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800000011920929,&quot;rgb&quot;:&quot;#ffffff&quot;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x*1_3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60*54"/>
  <p:tag name="KSO_WM_UNIT_TYPE" val="o_h_x"/>
  <p:tag name="KSO_WM_UNIT_INDEX" val="1_3_1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800000011920929,&quot;rgb&quot;:&quot;#ffffff&quot;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3.xml><?xml version="1.0" encoding="utf-8"?>
<p:tagLst xmlns:p="http://schemas.openxmlformats.org/presentationml/2006/main">
  <p:tag name="KSO_WM_BEAUTIFY_FLAG" val="#wm#"/>
  <p:tag name="KSO_WM_UNIT_SHADOW_SCHEMECOLOR_INDEX_BRIGHTNESS" val="0"/>
  <p:tag name="KSO_WM_UNIT_SHADOW_SCHEMECOLOR_INDEX" val="5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i*1_3_1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3_1"/>
  <p:tag name="KSO_WM_UNIT_FILL_FORE_SCHEMECOLOR_INDEX" val="14"/>
  <p:tag name="KSO_WM_UNIT_FILL_FORE_SCHEMECOLOR_INDEX_BRIGHTNESS" val="0"/>
  <p:tag name="KSO_WM_DIAGRAM_MAX_ITEMCNT" val="6"/>
  <p:tag name="KSO_WM_DIAGRAM_MIN_ITEMCNT" val="2"/>
  <p:tag name="KSO_WM_DIAGRAM_VIRTUALLY_FRAME" val="{&quot;height&quot;:411.4991271972657,&quot;left&quot;:364.8740234375,&quot;top&quot;:67.50047577144596,&quot;width&quot;:549.2519531250003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gradient&quot;:[{&quot;brightness&quot;:0.6000000238418579,&quot;colorType&quot;:1,&quot;foreColorIndex&quot;:5,&quot;pos&quot;:0.15000000596046448,&quot;transparency&quot;:0},{&quot;brightness&quot;:0.6000000238418579,&quot;colorType&quot;:1,&quot;foreColorIndex&quot;:5,&quot;pos&quot;:0.8500000238418579,&quot;transparency&quot;:0},{&quot;brightness&quot;:0,&quot;colorType&quot;:2,&quot;pos&quot;:0.5,&quot;rgb&quot;:&quot;#ffffff&quot;,&quot;transparency&quot;:0}],&quot;type&quot;:2},&quot;shadow&quot;:{&quot;brightness&quot;:0,&quot;colorType&quot;:1,&quot;foreColorIndex&quot;:5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-0.25,&quot;colorType&quot;:1,&quot;foreColorIndex&quot;:5,&quot;transparency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4.xml><?xml version="1.0" encoding="utf-8"?>
<p:tagLst xmlns:p="http://schemas.openxmlformats.org/presentationml/2006/main">
  <p:tag name="KSO_WM_BEAUTIFY_FLAG" val="#wm#"/>
  <p:tag name="KSO_WM_UNIT_FILL_FORE_SCHEMECOLOR_INDEX_1_BRIGHTNESS" val="0.6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44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0.66"/>
  <p:tag name="KSO_WM_UNIT_FILL_FORE_SCHEMECOLOR_INDEX_3_TRANS" val="0"/>
  <p:tag name="KSO_WM_UNIT_FILL_FORE_SCHEMECOLOR_INDEX_4_BRIGHTNESS" val="0"/>
  <p:tag name="KSO_WM_UNIT_FILL_FORE_SCHEMECOLOR_INDEX_4" val="5"/>
  <p:tag name="KSO_WM_UNIT_FILL_FORE_SCHEMECOLOR_INDEX_4_POS" val="1"/>
  <p:tag name="KSO_WM_UNIT_FILL_FORE_SCHEMECOLOR_INDEX_4_TRANS" val="0"/>
  <p:tag name="KSO_WM_UNIT_FILL_GRADIENT_TYPE" val="2"/>
  <p:tag name="KSO_WM_UNIT_FILL_GRADIENT_ANGLE" val="0"/>
  <p:tag name="KSO_WM_UNIT_FILL_GRADIENT_DIRECTION" val="12"/>
  <p:tag name="KSO_WM_UNIT_LINE_FORE_SCHEMECOLOR_INDEX_1_BRIGHTNESS" val="0.55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.95"/>
  <p:tag name="KSO_WM_UNIT_LINE_FORE_SCHEMECOLOR_INDEX_2" val="5"/>
  <p:tag name="KSO_WM_UNIT_LINE_FORE_SCHEMECOLOR_INDEX_2_POS" val="0.37"/>
  <p:tag name="KSO_WM_UNIT_LINE_FORE_SCHEMECOLOR_INDEX_2_TRANS" val="0"/>
  <p:tag name="KSO_WM_UNIT_LINE_FORE_SCHEMECOLOR_INDEX_3_BRIGHTNESS" val="0.7"/>
  <p:tag name="KSO_WM_UNIT_LINE_FORE_SCHEMECOLOR_INDEX_3" val="5"/>
  <p:tag name="KSO_WM_UNIT_LINE_FORE_SCHEMECOLOR_INDEX_3_POS" val="0.71"/>
  <p:tag name="KSO_WM_UNIT_LINE_FORE_SCHEMECOLOR_INDEX_3_TRANS" val="0"/>
  <p:tag name="KSO_WM_UNIT_LINE_FORE_SCHEMECOLOR_INDEX_4_BRIGHTNESS" val="0"/>
  <p:tag name="KSO_WM_UNIT_LINE_FORE_SCHEMECOLOR_INDEX_4" val="14"/>
  <p:tag name="KSO_WM_UNIT_LINE_FORE_SCHEMECOLOR_INDEX_4_POS" val="1"/>
  <p:tag name="KSO_WM_UNIT_LINE_FORE_SCHEMECOLOR_INDEX_4_TRANS" val="0"/>
  <p:tag name="KSO_WM_UNIT_LINE_GRADIENT_TYPE" val="0"/>
  <p:tag name="KSO_WM_UNIT_LINE_GRADIENT_ANGLE" val="270"/>
  <p:tag name="KSO_WM_UNIT_LINE_GRADIENT_DIRECTION" val="6"/>
  <p:tag name="KSO_WM_UNIT_LINE_FILL_TYPE" val="5"/>
  <p:tag name="KSO_WM_UNIT_SHADOW_SCHEMECOLOR_INDEX_BRIGHTNESS" val="0"/>
  <p:tag name="KSO_WM_UNIT_SHADOW_SCHEMECOLOR_INDEX" val="5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a*1_1_1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ISCONTENTSTITLE" val="0"/>
  <p:tag name="KSO_WM_UNIT_ISNUMDGMTITLE" val="0"/>
  <p:tag name="KSO_WM_UNIT_NOCLEAR" val="0"/>
  <p:tag name="KSO_WM_UNIT_VALUE" val="14"/>
  <p:tag name="KSO_WM_UNIT_TYPE" val="m_h_a"/>
  <p:tag name="KSO_WM_UNIT_INDEX" val="1_1_1"/>
  <p:tag name="KSO_WM_DIAGRAM_MAX_ITEMCNT" val="6"/>
  <p:tag name="KSO_WM_DIAGRAM_MIN_ITEMCNT" val="2"/>
  <p:tag name="KSO_WM_DIAGRAM_VIRTUALLY_FRAME" val="{&quot;height&quot;:411.4991271972657,&quot;left&quot;:364.8740234375,&quot;top&quot;:67.50047577144596,&quot;width&quot;:549.2519531250003}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,&quot;colorType&quot;:1,&quot;foreColorIndex&quot;:5,&quot;pos&quot;:0.4399999976158142,&quot;transparency&quot;:0}],&quot;type&quot;:3},&quot;glow&quot;:{&quot;colorType&quot;:0},&quot;line&quot;:{&quot;gradient&quot;:[{&quot;brightness&quot;:0.550000011920929,&quot;colorType&quot;:2,&quot;pos&quot;:0,&quot;rgb&quot;:&quot;#dbe5ff&quot;,&quot;transparency&quot;:0},{&quot;brightness&quot;:0.949999988079071,&quot;colorType&quot;:2,&quot;pos&quot;:0.3700000047683716,&quot;rgb&quot;:&quot;#fdfeff&quot;,&quot;transparency&quot;:0},{&quot;brightness&quot;:0.699999988079071,&quot;colorType&quot;:2,&quot;pos&quot;:0.7099999785423279,&quot;rgb&quot;:&quot;#e7eeff&quot;,&quot;transparency&quot;:0},{&quot;brightness&quot;:0,&quot;colorType&quot;:2,&quot;pos&quot;:1,&quot;rgb&quot;:&quot;#ffffff&quot;,&quot;transparency&quot;:0}],&quot;type&quot;:2},&quot;shadow&quot;:{&quot;brightness&quot;:0,&quot;colorType&quot;:1,&quot;foreColorIndex&quot;:5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3"/>
  <p:tag name="KSO_WM_DIAGRAM_USE_COLOR_VALUE" val="{&quot;color_scheme&quot;:1,&quot;color_type&quot;:1,&quot;theme_color_indexes&quot;:[]}"/>
</p:tagLst>
</file>

<file path=ppt/tags/tag75.xml><?xml version="1.0" encoding="utf-8"?>
<p:tagLst xmlns:p="http://schemas.openxmlformats.org/presentationml/2006/main">
  <p:tag name="KSO_WM_BEAUTIFY_FLAG" val="#wm#"/>
  <p:tag name="KSO_WM_UNIT_LINE_FORE_SCHEMECOLOR_INDEX_BRIGHTNESS" val="0"/>
  <p:tag name="KSO_WM_UNIT_LINE_FILL_TYPE" val="2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i*1_1_1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1_1"/>
  <p:tag name="KSO_WM_DIAGRAM_MAX_ITEMCNT" val="6"/>
  <p:tag name="KSO_WM_DIAGRAM_MIN_ITEMCNT" val="2"/>
  <p:tag name="KSO_WM_DIAGRAM_VIRTUALLY_FRAME" val="{&quot;height&quot;:411.4991271972657,&quot;left&quot;:364.8740234375,&quot;top&quot;:67.50047577144596,&quot;width&quot;:549.2519531250003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76.xml><?xml version="1.0" encoding="utf-8"?>
<p:tagLst xmlns:p="http://schemas.openxmlformats.org/presentationml/2006/main">
  <p:tag name="KSO_WM_BEAUTIFY_FLAG" val="#wm#"/>
  <p:tag name="KSO_WM_UNIT_LINE_FORE_SCHEMECOLOR_INDEX_BRIGHTNESS" val="0"/>
  <p:tag name="KSO_WM_UNIT_LINE_FILL_TYPE" val="2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i*1_2_2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2_2"/>
  <p:tag name="KSO_WM_DIAGRAM_MAX_ITEMCNT" val="6"/>
  <p:tag name="KSO_WM_DIAGRAM_MIN_ITEMCNT" val="2"/>
  <p:tag name="KSO_WM_DIAGRAM_VIRTUALLY_FRAME" val="{&quot;height&quot;:411.4991271972657,&quot;left&quot;:364.8740234375,&quot;top&quot;:67.50047577144596,&quot;width&quot;:549.2519531250003}"/>
  <p:tag name="KSO_WM_DIAGRAM_COLOR_MATCH_VALUE" val="{&quot;shape&quot;:{&quot;fill&quot;:{&quot;type&quot;:0},&quot;glow&quot;:{&quot;colorType&quot;:0},&quot;line&quot;:{&quot;solidLine&quot;:{&quot;brightness&quot;:0,&quot;colorType&quot;:1,&quot;foreColorIndex&quot;:8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8"/>
  <p:tag name="KSO_WM_DIAGRAM_USE_COLOR_VALUE" val="{&quot;color_scheme&quot;:1,&quot;color_type&quot;:1,&quot;theme_color_indexes&quot;:[]}"/>
</p:tagLst>
</file>

<file path=ppt/tags/tag77.xml><?xml version="1.0" encoding="utf-8"?>
<p:tagLst xmlns:p="http://schemas.openxmlformats.org/presentationml/2006/main">
  <p:tag name="KSO_WM_BEAUTIFY_FLAG" val="#wm#"/>
  <p:tag name="KSO_WM_UNIT_SHADOW_SCHEMECOLOR_INDEX_BRIGHTNESS" val="0"/>
  <p:tag name="KSO_WM_UNIT_SHADOW_SCHEMECOLOR_INDEX" val="8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i*1_2_1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2_1"/>
  <p:tag name="KSO_WM_UNIT_FILL_FORE_SCHEMECOLOR_INDEX" val="14"/>
  <p:tag name="KSO_WM_UNIT_FILL_FORE_SCHEMECOLOR_INDEX_BRIGHTNESS" val="0"/>
  <p:tag name="KSO_WM_DIAGRAM_MAX_ITEMCNT" val="6"/>
  <p:tag name="KSO_WM_DIAGRAM_MIN_ITEMCNT" val="2"/>
  <p:tag name="KSO_WM_DIAGRAM_VIRTUALLY_FRAME" val="{&quot;height&quot;:411.4991271972657,&quot;left&quot;:364.8740234375,&quot;top&quot;:67.50047577144596,&quot;width&quot;:549.2519531250003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gradient&quot;:[{&quot;brightness&quot;:0.6000000238418579,&quot;colorType&quot;:1,&quot;foreColorIndex&quot;:8,&quot;pos&quot;:0.15000000596046448,&quot;transparency&quot;:0},{&quot;brightness&quot;:0.6000000238418579,&quot;colorType&quot;:1,&quot;foreColorIndex&quot;:8,&quot;pos&quot;:0.8500000238418579,&quot;transparency&quot;:0},{&quot;brightness&quot;:0,&quot;colorType&quot;:2,&quot;pos&quot;:0.5,&quot;rgb&quot;:&quot;#ffffff&quot;,&quot;transparency&quot;:0}],&quot;type&quot;:2},&quot;shadow&quot;:{&quot;brightness&quot;:0,&quot;colorType&quot;:1,&quot;foreColorIndex&quot;:8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-0.25,&quot;colorType&quot;:1,&quot;foreColorIndex&quot;:5,&quot;transparency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8.xml><?xml version="1.0" encoding="utf-8"?>
<p:tagLst xmlns:p="http://schemas.openxmlformats.org/presentationml/2006/main">
  <p:tag name="KSO_WM_BEAUTIFY_FLAG" val="#wm#"/>
  <p:tag name="KSO_WM_UNIT_FILL_FORE_SCHEMECOLOR_INDEX_1_BRIGHTNESS" val="0.4"/>
  <p:tag name="KSO_WM_UNIT_FILL_FORE_SCHEMECOLOR_INDEX_1" val="8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8"/>
  <p:tag name="KSO_WM_UNIT_FILL_FORE_SCHEMECOLOR_INDEX_2_POS" val="0.48"/>
  <p:tag name="KSO_WM_UNIT_FILL_FORE_SCHEMECOLOR_INDEX_2_TRANS" val="0"/>
  <p:tag name="KSO_WM_UNIT_FILL_FORE_SCHEMECOLOR_INDEX_3_BRIGHTNESS" val="0.4"/>
  <p:tag name="KSO_WM_UNIT_FILL_FORE_SCHEMECOLOR_INDEX_3" val="8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LINE_FORE_SCHEMECOLOR_INDEX_BRIGHTNESS" val="0"/>
  <p:tag name="KSO_WM_UNIT_LINE_FILL_TYPE" val="2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a*1_2_1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ISCONTENTSTITLE" val="0"/>
  <p:tag name="KSO_WM_UNIT_ISNUMDGMTITLE" val="0"/>
  <p:tag name="KSO_WM_UNIT_NOCLEAR" val="0"/>
  <p:tag name="KSO_WM_UNIT_VALUE" val="14"/>
  <p:tag name="KSO_WM_UNIT_TYPE" val="m_h_a"/>
  <p:tag name="KSO_WM_UNIT_INDEX" val="1_2_1"/>
  <p:tag name="KSO_WM_DIAGRAM_MAX_ITEMCNT" val="6"/>
  <p:tag name="KSO_WM_DIAGRAM_MIN_ITEMCNT" val="2"/>
  <p:tag name="KSO_WM_DIAGRAM_VIRTUALLY_FRAME" val="{&quot;height&quot;:411.4991271972657,&quot;left&quot;:364.8740234375,&quot;top&quot;:67.50047577144596,&quot;width&quot;:549.2519531250003}"/>
  <p:tag name="KSO_WM_DIAGRAM_COLOR_MATCH_VALUE" val="{&quot;shape&quot;:{&quot;fill&quot;:{&quot;gradient&quot;:[{&quot;brightness&quot;:0.800000011920929,&quot;colorType&quot;:1,&quot;foreColorIndex&quot;:8,&quot;pos&quot;:0,&quot;transparency&quot;:0},{&quot;brightness&quot;:0,&quot;colorType&quot;:1,&quot;foreColorIndex&quot;:8,&quot;pos&quot;:0.4399999976158142,&quot;transparency&quot;:0}],&quot;type&quot;:3},&quot;glow&quot;:{&quot;colorType&quot;:0},&quot;line&quot;:{&quot;gradient&quot;:[{&quot;brightness&quot;:0.800000011920929,&quot;colorType&quot;:1,&quot;foreColorIndex&quot;:8,&quot;pos&quot;:0,&quot;transparency&quot;:0},{&quot;brightness&quot;:0.949999988079071,&quot;colorType&quot;:2,&quot;pos&quot;:0.3700000047683716,&quot;rgb&quot;:&quot;#fdfeff&quot;,&quot;transparency&quot;:0},{&quot;brightness&quot;:0.800000011920929,&quot;colorType&quot;:1,&quot;foreColorIndex&quot;:8,&quot;pos&quot;:0.7099999785423279,&quot;transparency&quot;:0},{&quot;brightness&quot;:0,&quot;colorType&quot;:2,&quot;pos&quot;:1,&quot;rgb&quot;:&quot;#ffffff&quot;,&quot;transparency&quot;:0}],&quot;type&quot;:2},&quot;shadow&quot;:{&quot;brightness&quot;:0,&quot;colorType&quot;:1,&quot;foreColorIndex&quot;:8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3"/>
  <p:tag name="KSO_WM_DIAGRAM_USE_COLOR_VALUE" val="{&quot;color_scheme&quot;:1,&quot;color_type&quot;:1,&quot;theme_color_indexes&quot;:[]}"/>
</p:tagLst>
</file>

<file path=ppt/tags/tag79.xml><?xml version="1.0" encoding="utf-8"?>
<p:tagLst xmlns:p="http://schemas.openxmlformats.org/presentationml/2006/main">
  <p:tag name="KSO_WM_BEAUTIFY_FLAG" val="#wm#"/>
  <p:tag name="KSO_WM_UNIT_LINE_FORE_SCHEMECOLOR_INDEX_BRIGHTNESS" val="0"/>
  <p:tag name="KSO_WM_UNIT_LINE_FILL_TYPE" val="2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i*1_2_3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2_3"/>
  <p:tag name="KSO_WM_DIAGRAM_MAX_ITEMCNT" val="6"/>
  <p:tag name="KSO_WM_DIAGRAM_MIN_ITEMCNT" val="2"/>
  <p:tag name="KSO_WM_DIAGRAM_VIRTUALLY_FRAME" val="{&quot;height&quot;:411.4991271972657,&quot;left&quot;:364.8740234375,&quot;top&quot;:67.50047577144596,&quot;width&quot;:549.2519531250003}"/>
  <p:tag name="KSO_WM_DIAGRAM_COLOR_MATCH_VALUE" val="{&quot;shape&quot;:{&quot;fill&quot;:{&quot;type&quot;:0},&quot;glow&quot;:{&quot;colorType&quot;:0},&quot;line&quot;:{&quot;solidLine&quot;:{&quot;brightness&quot;:0,&quot;colorType&quot;:1,&quot;foreColorIndex&quot;:8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8"/>
  <p:tag name="KSO_WM_DIAGRAM_USE_COLOR_VALUE" val="{&quot;color_scheme&quot;:1,&quot;color_type&quot;:1,&quot;theme_color_indexes&quot;:[]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UNIT_LINE_FORE_SCHEMECOLOR_INDEX_BRIGHTNESS" val="0"/>
  <p:tag name="KSO_WM_UNIT_LINE_FILL_TYPE" val="2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i*1_1_2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1_2"/>
  <p:tag name="KSO_WM_DIAGRAM_MAX_ITEMCNT" val="6"/>
  <p:tag name="KSO_WM_DIAGRAM_MIN_ITEMCNT" val="2"/>
  <p:tag name="KSO_WM_DIAGRAM_VIRTUALLY_FRAME" val="{&quot;height&quot;:411.4991271972657,&quot;left&quot;:364.8740234375,&quot;top&quot;:67.50047577144596,&quot;width&quot;:549.2519531250003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3300000131130218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]}"/>
</p:tagLst>
</file>

<file path=ppt/tags/tag81.xml><?xml version="1.0" encoding="utf-8"?>
<p:tagLst xmlns:p="http://schemas.openxmlformats.org/presentationml/2006/main">
  <p:tag name="KSO_WM_BEAUTIFY_FLAG" val="#wm#"/>
  <p:tag name="KSO_WM_UNIT_SHADOW_SCHEMECOLOR_INDEX_BRIGHTNESS" val="0"/>
  <p:tag name="KSO_WM_UNIT_SHADOW_SCHEMECOLOR_INDEX" val="5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i*1_1_3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1_3"/>
  <p:tag name="KSO_WM_UNIT_FILL_FORE_SCHEMECOLOR_INDEX" val="14"/>
  <p:tag name="KSO_WM_UNIT_FILL_FORE_SCHEMECOLOR_INDEX_BRIGHTNESS" val="0"/>
  <p:tag name="KSO_WM_DIAGRAM_MAX_ITEMCNT" val="6"/>
  <p:tag name="KSO_WM_DIAGRAM_MIN_ITEMCNT" val="2"/>
  <p:tag name="KSO_WM_DIAGRAM_VIRTUALLY_FRAME" val="{&quot;height&quot;:411.4991271972657,&quot;left&quot;:364.8740234375,&quot;top&quot;:67.50047577144596,&quot;width&quot;:549.2519531250003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gradient&quot;:[{&quot;brightness&quot;:0.6000000238418579,&quot;colorType&quot;:1,&quot;foreColorIndex&quot;:5,&quot;pos&quot;:0.15000000596046448,&quot;transparency&quot;:0},{&quot;brightness&quot;:0.6000000238418579,&quot;colorType&quot;:1,&quot;foreColorIndex&quot;:5,&quot;pos&quot;:0.8500000238418579,&quot;transparency&quot;:0},{&quot;brightness&quot;:0,&quot;colorType&quot;:2,&quot;pos&quot;:0.5,&quot;rgb&quot;:&quot;#ffffff&quot;,&quot;transparency&quot;:0}],&quot;type&quot;:2},&quot;shadow&quot;:{&quot;brightness&quot;:0,&quot;colorType&quot;:1,&quot;foreColorIndex&quot;:5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-0.25,&quot;colorType&quot;:1,&quot;foreColorIndex&quot;:5,&quot;transparency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82.xml><?xml version="1.0" encoding="utf-8"?>
<p:tagLst xmlns:p="http://schemas.openxmlformats.org/presentationml/2006/main">
  <p:tag name="KSO_WM_BEAUTIFY_FLAG" val="#wm#"/>
  <p:tag name="KSO_WM_UNIT_FILL_FORE_SCHEMECOLOR_INDEX_1_BRIGHTNESS" val="0.6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44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0.66"/>
  <p:tag name="KSO_WM_UNIT_FILL_FORE_SCHEMECOLOR_INDEX_3_TRANS" val="0"/>
  <p:tag name="KSO_WM_UNIT_FILL_FORE_SCHEMECOLOR_INDEX_4_BRIGHTNESS" val="0"/>
  <p:tag name="KSO_WM_UNIT_FILL_FORE_SCHEMECOLOR_INDEX_4" val="5"/>
  <p:tag name="KSO_WM_UNIT_FILL_FORE_SCHEMECOLOR_INDEX_4_POS" val="1"/>
  <p:tag name="KSO_WM_UNIT_FILL_FORE_SCHEMECOLOR_INDEX_4_TRANS" val="0"/>
  <p:tag name="KSO_WM_UNIT_FILL_GRADIENT_TYPE" val="2"/>
  <p:tag name="KSO_WM_UNIT_FILL_GRADIENT_ANGLE" val="0"/>
  <p:tag name="KSO_WM_UNIT_FILL_GRADIENT_DIRECTION" val="12"/>
  <p:tag name="KSO_WM_UNIT_LINE_FORE_SCHEMECOLOR_INDEX_1_BRIGHTNESS" val="0.55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.95"/>
  <p:tag name="KSO_WM_UNIT_LINE_FORE_SCHEMECOLOR_INDEX_2" val="5"/>
  <p:tag name="KSO_WM_UNIT_LINE_FORE_SCHEMECOLOR_INDEX_2_POS" val="0.37"/>
  <p:tag name="KSO_WM_UNIT_LINE_FORE_SCHEMECOLOR_INDEX_2_TRANS" val="0"/>
  <p:tag name="KSO_WM_UNIT_LINE_FORE_SCHEMECOLOR_INDEX_3_BRIGHTNESS" val="0.7"/>
  <p:tag name="KSO_WM_UNIT_LINE_FORE_SCHEMECOLOR_INDEX_3" val="5"/>
  <p:tag name="KSO_WM_UNIT_LINE_FORE_SCHEMECOLOR_INDEX_3_POS" val="0.71"/>
  <p:tag name="KSO_WM_UNIT_LINE_FORE_SCHEMECOLOR_INDEX_3_TRANS" val="0"/>
  <p:tag name="KSO_WM_UNIT_LINE_FORE_SCHEMECOLOR_INDEX_4_BRIGHTNESS" val="0"/>
  <p:tag name="KSO_WM_UNIT_LINE_FORE_SCHEMECOLOR_INDEX_4" val="14"/>
  <p:tag name="KSO_WM_UNIT_LINE_FORE_SCHEMECOLOR_INDEX_4_POS" val="1"/>
  <p:tag name="KSO_WM_UNIT_LINE_FORE_SCHEMECOLOR_INDEX_4_TRANS" val="0"/>
  <p:tag name="KSO_WM_UNIT_LINE_GRADIENT_TYPE" val="0"/>
  <p:tag name="KSO_WM_UNIT_LINE_GRADIENT_ANGLE" val="270"/>
  <p:tag name="KSO_WM_UNIT_LINE_GRADIENT_DIRECTION" val="6"/>
  <p:tag name="KSO_WM_UNIT_LINE_FILL_TYPE" val="5"/>
  <p:tag name="KSO_WM_UNIT_SHADOW_SCHEMECOLOR_INDEX_BRIGHTNESS" val="0"/>
  <p:tag name="KSO_WM_UNIT_SHADOW_SCHEMECOLOR_INDEX" val="5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a*1_3_1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ISCONTENTSTITLE" val="0"/>
  <p:tag name="KSO_WM_UNIT_ISNUMDGMTITLE" val="0"/>
  <p:tag name="KSO_WM_UNIT_NOCLEAR" val="0"/>
  <p:tag name="KSO_WM_UNIT_VALUE" val="14"/>
  <p:tag name="KSO_WM_UNIT_TYPE" val="m_h_a"/>
  <p:tag name="KSO_WM_UNIT_INDEX" val="1_3_1"/>
  <p:tag name="KSO_WM_DIAGRAM_MAX_ITEMCNT" val="6"/>
  <p:tag name="KSO_WM_DIAGRAM_MIN_ITEMCNT" val="2"/>
  <p:tag name="KSO_WM_DIAGRAM_VIRTUALLY_FRAME" val="{&quot;height&quot;:411.4991271972657,&quot;left&quot;:364.8740234375,&quot;top&quot;:67.50047577144596,&quot;width&quot;:549.2519531250003}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,&quot;colorType&quot;:1,&quot;foreColorIndex&quot;:5,&quot;pos&quot;:0.4399999976158142,&quot;transparency&quot;:0}],&quot;type&quot;:3},&quot;glow&quot;:{&quot;colorType&quot;:0},&quot;line&quot;:{&quot;gradient&quot;:[{&quot;brightness&quot;:0.550000011920929,&quot;colorType&quot;:2,&quot;pos&quot;:0,&quot;rgb&quot;:&quot;#dbe5ff&quot;,&quot;transparency&quot;:0},{&quot;brightness&quot;:0.949999988079071,&quot;colorType&quot;:2,&quot;pos&quot;:0.3700000047683716,&quot;rgb&quot;:&quot;#fdfeff&quot;,&quot;transparency&quot;:0},{&quot;brightness&quot;:0.699999988079071,&quot;colorType&quot;:2,&quot;pos&quot;:0.7099999785423279,&quot;rgb&quot;:&quot;#e7eeff&quot;,&quot;transparency&quot;:0},{&quot;brightness&quot;:0,&quot;colorType&quot;:2,&quot;pos&quot;:1,&quot;rgb&quot;:&quot;#ffffff&quot;,&quot;transparency&quot;:0}],&quot;type&quot;:2},&quot;shadow&quot;:{&quot;brightness&quot;:0,&quot;colorType&quot;:1,&quot;foreColorIndex&quot;:5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3"/>
  <p:tag name="KSO_WM_DIAGRAM_USE_COLOR_VALUE" val="{&quot;color_scheme&quot;:1,&quot;color_type&quot;:1,&quot;theme_color_indexes&quot;:[]}"/>
</p:tagLst>
</file>

<file path=ppt/tags/tag83.xml><?xml version="1.0" encoding="utf-8"?>
<p:tagLst xmlns:p="http://schemas.openxmlformats.org/presentationml/2006/main">
  <p:tag name="KSO_WM_BEAUTIFY_FLAG" val="#wm#"/>
  <p:tag name="KSO_WM_UNIT_LINE_FORE_SCHEMECOLOR_INDEX_BRIGHTNESS" val="0"/>
  <p:tag name="KSO_WM_UNIT_LINE_FILL_TYPE" val="2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i*1_3_2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3_2"/>
  <p:tag name="KSO_WM_DIAGRAM_MAX_ITEMCNT" val="6"/>
  <p:tag name="KSO_WM_DIAGRAM_MIN_ITEMCNT" val="2"/>
  <p:tag name="KSO_WM_DIAGRAM_VIRTUALLY_FRAME" val="{&quot;height&quot;:411.4991271972657,&quot;left&quot;:364.8740234375,&quot;top&quot;:67.50047577144596,&quot;width&quot;:549.2519531250003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84.xml><?xml version="1.0" encoding="utf-8"?>
<p:tagLst xmlns:p="http://schemas.openxmlformats.org/presentationml/2006/main">
  <p:tag name="KSO_WM_BEAUTIFY_FLAG" val="#wm#"/>
  <p:tag name="KSO_WM_UNIT_LINE_FORE_SCHEMECOLOR_INDEX_BRIGHTNESS" val="0"/>
  <p:tag name="KSO_WM_UNIT_LINE_FILL_TYPE" val="2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i*1_3_3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3_3"/>
  <p:tag name="KSO_WM_DIAGRAM_MAX_ITEMCNT" val="6"/>
  <p:tag name="KSO_WM_DIAGRAM_MIN_ITEMCNT" val="2"/>
  <p:tag name="KSO_WM_DIAGRAM_VIRTUALLY_FRAME" val="{&quot;height&quot;:411.4991271972657,&quot;left&quot;:364.8740234375,&quot;top&quot;:67.50047577144596,&quot;width&quot;:549.2519531250003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]}"/>
</p:tagLst>
</file>

<file path=ppt/tags/tag85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20230931_2*m_h_f*1_2_1"/>
  <p:tag name="KSO_WM_TEMPLATE_CATEGORY" val="diagram"/>
  <p:tag name="KSO_WM_TEMPLATE_INDEX" val="20230931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UNIT_VALUE" val="45"/>
  <p:tag name="KSO_WM_DIAGRAM_MAX_ITEMCNT" val="6"/>
  <p:tag name="KSO_WM_DIAGRAM_MIN_ITEMCNT" val="2"/>
  <p:tag name="KSO_WM_DIAGRAM_VIRTUALLY_FRAME" val="{&quot;height&quot;:411.4991271972657,&quot;left&quot;:364.8740234375,&quot;top&quot;:67.50047577144596,&quot;width&quot;:549.251953125000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输入你的智能图形项正文文字是您思想的提炼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86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20230931_2*m_h_f*1_1_1"/>
  <p:tag name="KSO_WM_TEMPLATE_CATEGORY" val="diagram"/>
  <p:tag name="KSO_WM_TEMPLATE_INDEX" val="20230931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UNIT_VALUE" val="45"/>
  <p:tag name="KSO_WM_DIAGRAM_MAX_ITEMCNT" val="6"/>
  <p:tag name="KSO_WM_DIAGRAM_MIN_ITEMCNT" val="2"/>
  <p:tag name="KSO_WM_DIAGRAM_VIRTUALLY_FRAME" val="{&quot;height&quot;:411.4991271972657,&quot;left&quot;:364.8740234375,&quot;top&quot;:67.50047577144596,&quot;width&quot;:549.251953125000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输入你的智能图形项正文文字是您思想的提炼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87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diagram20230931_2*m_h_f*1_3_1"/>
  <p:tag name="KSO_WM_TEMPLATE_CATEGORY" val="diagram"/>
  <p:tag name="KSO_WM_TEMPLATE_INDEX" val="20230931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UNIT_VALUE" val="45"/>
  <p:tag name="KSO_WM_DIAGRAM_MAX_ITEMCNT" val="6"/>
  <p:tag name="KSO_WM_DIAGRAM_MIN_ITEMCNT" val="2"/>
  <p:tag name="KSO_WM_DIAGRAM_VIRTUALLY_FRAME" val="{&quot;height&quot;:411.4991271972657,&quot;left&quot;:364.8740234375,&quot;top&quot;:67.50047577144596,&quot;width&quot;:549.251953125000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输入你的智能图形项正文文字是您思想的提炼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88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VALUE" val="90*9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1_1"/>
  <p:tag name="KSO_WM_UNIT_ID" val="diagram20230931_2*m_h_x*1_1_1"/>
  <p:tag name="KSO_WM_TEMPLATE_CATEGORY" val="diagram"/>
  <p:tag name="KSO_WM_TEMPLATE_INDEX" val="20230931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11.4991271972657,&quot;left&quot;:364.8740234375,&quot;top&quot;:67.50047577144596,&quot;width&quot;:549.2519531250003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89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VALUE" val="84*9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3_1"/>
  <p:tag name="KSO_WM_UNIT_ID" val="diagram20230931_2*m_h_x*1_3_1"/>
  <p:tag name="KSO_WM_TEMPLATE_CATEGORY" val="diagram"/>
  <p:tag name="KSO_WM_TEMPLATE_INDEX" val="20230931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11.4991271972657,&quot;left&quot;:364.8740234375,&quot;top&quot;:67.50047577144596,&quot;width&quot;:549.2519531250003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VALUE" val="90*9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2_1"/>
  <p:tag name="KSO_WM_UNIT_ID" val="diagram20230931_2*m_h_x*1_2_1"/>
  <p:tag name="KSO_WM_TEMPLATE_CATEGORY" val="diagram"/>
  <p:tag name="KSO_WM_TEMPLATE_INDEX" val="20230931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11.4991271972657,&quot;left&quot;:364.8740234375,&quot;top&quot;:67.50047577144596,&quot;width&quot;:549.2519531250003}"/>
  <p:tag name="KSO_WM_DIAGRAM_COLOR_MATCH_VALUE" val="{&quot;shape&quot;:{&quot;fill&quot;:{&quot;solid&quot;:{&quot;brightness&quot;:0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8"/>
  <p:tag name="KSO_WM_UNIT_FILL_FORE_SCHEMECOLOR_INDEX_BRIGHTNESS" val="0"/>
  <p:tag name="KSO_WM_DIAGRAM_USE_COLOR_VALUE" val="{&quot;color_scheme&quot;:1,&quot;color_type&quot;:1,&quot;theme_color_indexes&quot;:[]}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PP_MARK_KEY" val="34a5c737-2527-451b-a6cc-313a70f4ce21"/>
  <p:tag name="COMMONDATA" val="eyJoZGlkIjoiYjc1YjdlNDVhOTYwNTlmNGZhY2RiNDU0ODNiMzI1YmUifQ=="/>
  <p:tag name="RESOURCE_RECORD_KEY" val="{&quot;29&quot;:[20426302,20498735],&quot;70&quot;:[3312451,3319564,3312319],&quot;8&quot;:[20469060,20474758,20474737,20474509]}"/>
  <p:tag name="commondata" val="eyJoZGlkIjoiNWQ3Njg3YjRjMDVkYjdlYzZmNWQ1MzJiYWMyNDA3MjAifQ=="/>
  <p:tag name="resource_record_key" val="{&quot;29&quot;:[20426302,20498735],&quot;70&quot;:[3312451,3319564,3312319,3314101],&quot;8&quot;:[20469060,20474758,20474737,20474509]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1477</Words>
  <Application>WPS 演示</Application>
  <PresentationFormat>宽屏</PresentationFormat>
  <Paragraphs>142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9" baseType="lpstr">
      <vt:lpstr>Arial</vt:lpstr>
      <vt:lpstr>宋体</vt:lpstr>
      <vt:lpstr>Wingdings</vt:lpstr>
      <vt:lpstr>Wingdings</vt:lpstr>
      <vt:lpstr>楷体</vt:lpstr>
      <vt:lpstr>思源黑体 CN Medium</vt:lpstr>
      <vt:lpstr>黑体</vt:lpstr>
      <vt:lpstr>思源黑体 CN Bold</vt:lpstr>
      <vt:lpstr>思源黑体 CN Normal</vt:lpstr>
      <vt:lpstr>微软雅黑</vt:lpstr>
      <vt:lpstr>思源黑体</vt:lpstr>
      <vt:lpstr>Arial Unicode MS</vt:lpstr>
      <vt:lpstr>等线</vt:lpstr>
      <vt:lpstr>+中文标题</vt:lpstr>
      <vt:lpstr>Calibri</vt:lpstr>
      <vt:lpstr>Segoe Print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E 山</cp:lastModifiedBy>
  <cp:revision>323</cp:revision>
  <dcterms:created xsi:type="dcterms:W3CDTF">2019-06-19T02:08:00Z</dcterms:created>
  <dcterms:modified xsi:type="dcterms:W3CDTF">2024-04-24T00:38:09Z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ED0590F5469B4A5E8003D5560F43D3CE_13</vt:lpwstr>
  </property>
</Properties>
</file>