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2" r:id="rId3"/>
    <p:sldId id="259" r:id="rId4"/>
    <p:sldId id="315" r:id="rId5"/>
    <p:sldId id="418" r:id="rId6"/>
    <p:sldId id="484" r:id="rId7"/>
    <p:sldId id="506" r:id="rId8"/>
    <p:sldId id="522" r:id="rId9"/>
    <p:sldId id="657" r:id="rId10"/>
    <p:sldId id="319" r:id="rId11"/>
    <p:sldId id="505" r:id="rId12"/>
    <p:sldId id="455" r:id="rId13"/>
    <p:sldId id="629" r:id="rId14"/>
    <p:sldId id="465" r:id="rId15"/>
    <p:sldId id="483" r:id="rId16"/>
    <p:sldId id="627" r:id="rId17"/>
    <p:sldId id="609" r:id="rId18"/>
    <p:sldId id="610" r:id="rId19"/>
    <p:sldId id="558" r:id="rId20"/>
    <p:sldId id="571" r:id="rId21"/>
    <p:sldId id="584" r:id="rId22"/>
    <p:sldId id="583" r:id="rId23"/>
    <p:sldId id="597" r:id="rId24"/>
    <p:sldId id="557" r:id="rId25"/>
    <p:sldId id="378" r:id="rId26"/>
    <p:sldId id="326" r:id="rId27"/>
    <p:sldId id="438" r:id="rId28"/>
    <p:sldId id="475" r:id="rId29"/>
    <p:sldId id="497" r:id="rId30"/>
    <p:sldId id="325" r:id="rId31"/>
    <p:sldId id="630" r:id="rId32"/>
    <p:sldId id="652" r:id="rId33"/>
    <p:sldId id="324" r:id="rId34"/>
    <p:sldId id="570" r:id="rId35"/>
    <p:sldId id="416" r:id="rId36"/>
    <p:sldId id="330" r:id="rId37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9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5AD"/>
    <a:srgbClr val="FFF9CA"/>
    <a:srgbClr val="FFF4A1"/>
    <a:srgbClr val="F5F7F9"/>
    <a:srgbClr val="FFF6CD"/>
    <a:srgbClr val="FFFDF5"/>
    <a:srgbClr val="FFDFDF"/>
    <a:srgbClr val="D16664"/>
    <a:srgbClr val="FF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58" y="108"/>
      </p:cViewPr>
      <p:guideLst>
        <p:guide orient="horz" pos="2232"/>
        <p:guide pos="39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33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0C36-91B6-442C-88B9-058D3D525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1880-C07F-4CEF-AB63-918E57C6B9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5868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717550" y="6508115"/>
            <a:ext cx="10148570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经传多赢投资顾问：葛志力</a:t>
            </a:r>
            <a:r>
              <a:rPr lang="en-US" altLang="zh-CN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A1120619040001</a:t>
            </a:r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观点基于软件数据和理论模型分析，仅供参考，不构成投资建议。市场有风险，投资需谨慎</a:t>
            </a:r>
            <a:endParaRPr lang="zh-CN" altLang="en-US" sz="1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635" y="6438265"/>
            <a:ext cx="12192000" cy="419735"/>
          </a:xfrm>
        </p:spPr>
        <p:txBody>
          <a:bodyPr/>
          <a:lstStyle>
            <a:lvl1pPr>
              <a:defRPr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r>
              <a:rPr lang="zh-CN" altLang="en-US"/>
              <a:t>经传多赢投资顾问：葛志力</a:t>
            </a:r>
            <a:r>
              <a:rPr lang="en-US" altLang="zh-CN"/>
              <a:t>A1120619040001</a:t>
            </a:r>
            <a:r>
              <a:rPr lang="zh-CN" altLang="en-US"/>
              <a:t>观点基于软件数据和理论模型分析，仅供参考，不构成投资建议。市场有风险，投资需谨慎</a:t>
            </a:r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67995" y="6605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48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73.xml"/><Relationship Id="rId26" Type="http://schemas.openxmlformats.org/officeDocument/2006/relationships/tags" Target="../tags/tag72.xml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tags" Target="../tags/tag68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image" Target="../media/image32.png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91.xml"/><Relationship Id="rId2" Type="http://schemas.openxmlformats.org/officeDocument/2006/relationships/image" Target="../media/image33.png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16.xml"/><Relationship Id="rId26" Type="http://schemas.openxmlformats.org/officeDocument/2006/relationships/tags" Target="../tags/tag115.xml"/><Relationship Id="rId25" Type="http://schemas.openxmlformats.org/officeDocument/2006/relationships/tags" Target="../tags/tag114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image" Target="../media/image33.png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39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47.png"/><Relationship Id="rId3" Type="http://schemas.openxmlformats.org/officeDocument/2006/relationships/tags" Target="../tags/tag130.xml"/><Relationship Id="rId2" Type="http://schemas.openxmlformats.org/officeDocument/2006/relationships/image" Target="../media/image1.png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06085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0140" y="1726565"/>
            <a:ext cx="9447530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大盘震荡走势，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个股坚守趋势。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7881620" y="3982720"/>
            <a:ext cx="2361313" cy="381327"/>
            <a:chOff x="10918" y="5734"/>
            <a:chExt cx="4151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615" y="5745"/>
              <a:ext cx="2454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2024.5.17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流程图: 过程 50"/>
          <p:cNvSpPr/>
          <p:nvPr/>
        </p:nvSpPr>
        <p:spPr>
          <a:xfrm>
            <a:off x="10186035" y="1827530"/>
            <a:ext cx="1482090" cy="1317625"/>
          </a:xfrm>
          <a:prstGeom prst="flowChart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305165" y="3087370"/>
            <a:ext cx="1463040" cy="2636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1245235" y="1903730"/>
            <a:ext cx="2426970" cy="2618105"/>
          </a:xfrm>
          <a:prstGeom prst="straightConnector1">
            <a:avLst/>
          </a:prstGeom>
          <a:ln w="63500" cap="rnd" cmpd="sng">
            <a:solidFill>
              <a:schemeClr val="accent1">
                <a:shade val="50000"/>
              </a:schemeClr>
            </a:solidFill>
            <a:prstDash val="solid"/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749675" y="4473575"/>
            <a:ext cx="3721735" cy="190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510145" y="1895475"/>
            <a:ext cx="1298575" cy="255841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867140" y="2002155"/>
            <a:ext cx="736600" cy="775335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9662160" y="838835"/>
            <a:ext cx="707390" cy="1909445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95095" y="1827530"/>
            <a:ext cx="8576945" cy="2921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3750310" y="4773930"/>
            <a:ext cx="3546475" cy="13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750310" y="4773930"/>
            <a:ext cx="3547110" cy="13093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第一色阶翻红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第四量能翻红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超跌反弹、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字涨停、涨停突破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29600" y="3129915"/>
            <a:ext cx="1614170" cy="29711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拉升阶段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三阶全红（看量能变化）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1、涨停突破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、拉升阶段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、强势龙头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、趋势波段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、启动龙头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、龙头捉妖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020300" y="1827530"/>
            <a:ext cx="1998345" cy="17081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主升浪：四节全红</a:t>
            </a:r>
            <a:b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1、上升回档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2、回档龙头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3、控盘趋势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2703195" y="2874010"/>
            <a:ext cx="7317105" cy="159385"/>
          </a:xfrm>
          <a:prstGeom prst="straightConnector1">
            <a:avLst/>
          </a:prstGeom>
          <a:ln w="63500" cmpd="thickThin">
            <a:solidFill>
              <a:schemeClr val="accent1">
                <a:shade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8210" y="1000760"/>
            <a:ext cx="5800090" cy="24847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、底部突破，底部开始异动关注机会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超跌底部反弹，搏反弹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突破年线压力，找拉升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放量涨停突破，做复制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ea"/>
              <a:buNone/>
            </a:pP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、上涨通道中的每一次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都是机会。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回踩支撑：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短线强势看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日（短线拉升类型、热点牛股类型）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趋势看辅助（控盘趋势类型、慢牛波段类型）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牛熊线支撑（雄线上移短线机会、雄线走平回踩支撑）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底部突破（突破看回踩半年、年线位置）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ea"/>
              <a:buNone/>
            </a:pP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、高位最怕量价背离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控盘增减情况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控盘减少，主力跑路。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趋势是否跌破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高位巨阴线（大于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5%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并且跌破辅助线）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量能是否变化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神奇色阶第四色阶翻绿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（高位背离）</a:t>
            </a:r>
            <a:endParaRPr lang="zh-CN" altLang="en-US" sz="1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流动资金红绿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翻绿</a:t>
            </a:r>
            <a:endParaRPr lang="zh-CN" altLang="en-US" sz="1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主力动向，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（有没有持续流出）</a:t>
            </a:r>
            <a:endParaRPr lang="zh-CN" altLang="en-US" sz="1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1950" y="1325245"/>
            <a:ext cx="5495925" cy="3937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1505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常见的反转形态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" y="871855"/>
            <a:ext cx="6287135" cy="5457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59625" y="1924685"/>
            <a:ext cx="38531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了解反转形态，帮助我们找到买卖点，分析个股技术形态有非常重要的参照指导作用。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反转形态主要有：头肩顶。头肩底、双重顶、双重底、三重顶、三重底、圆弧顶、圆弧底等。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18540"/>
            <a:ext cx="3617595" cy="5173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55" y="1017905"/>
            <a:ext cx="3467100" cy="5174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80" y="1018540"/>
            <a:ext cx="3413760" cy="5172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--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首版涨停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6255" y="842645"/>
            <a:ext cx="1322070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2265" y="1080135"/>
            <a:ext cx="6419850" cy="5164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一、定义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突破：是指股票价格或指数突破重要阻力位(前高或箱体上沿)。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价格突破通常发生在趋势线或价格形成窄口的收敛形态之时，突破，代表能量、动力、情绪、趋势的波动。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有效突破：股票上涨至前期的压力点时，一举突破并继续上涨；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二、有效突破的方式：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1、连续小阳线温和放量突破，以第三天的收盘价来确认有效突破。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三三原则：即突破的幅度至少到3%以上，幅度越大，说明突破力度更强，主力的意愿更高，这是突破幅度的确认。股价突破趋势后，还需要经过时间的确认，在突破的上方停留的时间越长，突破越有效，倘若持续时间短于3天，则无效，为假突破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大阳线的方式突破（涨停）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。力度很强，可以重点关注，一旦确认为有效突破后，可以积极介入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--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首版涨停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85835" y="2413635"/>
            <a:ext cx="33648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注意这里讲个点：涨停的位置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1、首选涨停版在年线半年线之上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2、次选涨停在年线位置突破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3、最后选涨停在底部的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" y="842645"/>
            <a:ext cx="8307705" cy="55289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涨停位置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842645"/>
            <a:ext cx="7225030" cy="5273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58150" y="1569085"/>
            <a:ext cx="3523615" cy="419227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、首版在底部是触底信号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、筑底完成走出了上升通道后出现涨停，这个是在关键位置涨停，是继续走强的信号。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、拉升阶段涨停，按照上升回档类型继续跟进。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这类上升通道打开，对我们来说可以持续跟进，可以看长做短。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所谓可以持续跟踪就是可以来回做。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所谓看长坐短是：涨停关注后，等回档拉升。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pic>
        <p:nvPicPr>
          <p:cNvPr id="2" name="图片 1" descr="涨停复制类型--回踩辅助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842645"/>
            <a:ext cx="9465310" cy="54019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pic>
        <p:nvPicPr>
          <p:cNvPr id="4" name="图片 3" descr="涨停复制-技术信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" y="842645"/>
            <a:ext cx="7594600" cy="5444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4000" y="3245400"/>
            <a:ext cx="4064000" cy="3848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7365" y="1727835"/>
            <a:ext cx="347218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、首版底部涨停选出来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关注回档机会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、趋势：神奇色阶四阶洪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尤其是个股回踩过程中红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接近辅助线位置支撑低吸。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27365" y="1727835"/>
            <a:ext cx="347218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、首版底部涨停选出来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关注回档机会</a:t>
            </a:r>
            <a:endParaRPr lang="en-US" altLang="zh-CN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短期和量能红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接近辅助线位置支撑低吸。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" y="842645"/>
            <a:ext cx="4474210" cy="5401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05" y="938530"/>
            <a:ext cx="4279900" cy="5070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5520" y="2828835"/>
            <a:ext cx="90209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 dirty="0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辅助线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72375" y="1727835"/>
            <a:ext cx="402717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、首版底部涨停选出来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关注回档机会</a:t>
            </a:r>
            <a:endParaRPr lang="en-US" altLang="zh-CN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短期和量能红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接近辅助线位置支撑低吸。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883920"/>
            <a:ext cx="6297295" cy="53606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熊线支撑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17310" y="1464945"/>
            <a:ext cx="413766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、首版涨停之后，熊线拉升后走平，看熊线支撑。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四节全红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有主力控盘最好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接近熊线支撑位置支撑低吸。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842645"/>
            <a:ext cx="5226685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9005" y="157480"/>
            <a:ext cx="479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sz="2400">
                <a:solidFill>
                  <a:srgbClr val="FFFF00"/>
                </a:solidFill>
                <a:latin typeface="+mj-ea"/>
                <a:ea typeface="+mj-ea"/>
              </a:rPr>
              <a:t>涨停复制类型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熊线支撑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17310" y="1464945"/>
            <a:ext cx="4137660" cy="42811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、首版涨停之后，熊线拉升后走平，看熊线支撑。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、趋势：神奇色阶短期和量能翻红。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、资金：底部流动资金持续翻红。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尤其是回档的时候翻红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主力动向紫色流入并红肥绿瘦。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、买卖点：找支撑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回踩找支撑，短线看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日、趋势看辅助、短线拉升看牛熊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接近熊线支撑位置支撑低吸。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" y="843280"/>
            <a:ext cx="4613275" cy="55613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趋势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+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资金的魅力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</a:t>
            </a:r>
            <a:endParaRPr lang="en-US" altLang="zh-CN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842645"/>
            <a:ext cx="5027295" cy="5400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1160" y="1126490"/>
            <a:ext cx="4065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不见其增,日有所长;不见其损,日有其亏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30" y="842645"/>
            <a:ext cx="4812665" cy="54000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589905" y="1126490"/>
            <a:ext cx="710565" cy="5118100"/>
          </a:xfrm>
          <a:prstGeom prst="rect">
            <a:avLst/>
          </a:prstGeom>
        </p:spPr>
        <p:txBody>
          <a:bodyPr vert="eaVert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勤学如春起之苗，不见其增日有所长；辍学如磨刀之石，不见其损日有所亏。</a:t>
            </a:r>
            <a:endParaRPr lang="zh-CN" altLang="en-US" sz="180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实盘案例核心要素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840105"/>
            <a:ext cx="4837430" cy="4932045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8557759" y="4052751"/>
            <a:ext cx="879417" cy="281517"/>
          </a:xfrm>
          <a:custGeom>
            <a:avLst/>
            <a:gdLst>
              <a:gd name="connsiteX0" fmla="*/ 0 w 2043"/>
              <a:gd name="connsiteY0" fmla="*/ 654 h 654"/>
              <a:gd name="connsiteX1" fmla="*/ 655 w 2043"/>
              <a:gd name="connsiteY1" fmla="*/ 0 h 654"/>
              <a:gd name="connsiteX2" fmla="*/ 2043 w 2043"/>
              <a:gd name="connsiteY2" fmla="*/ 2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" h="654">
                <a:moveTo>
                  <a:pt x="0" y="654"/>
                </a:moveTo>
                <a:lnTo>
                  <a:pt x="655" y="0"/>
                </a:lnTo>
                <a:lnTo>
                  <a:pt x="2043" y="2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8139789" y="3377799"/>
            <a:ext cx="1298678" cy="281517"/>
          </a:xfrm>
          <a:custGeom>
            <a:avLst/>
            <a:gdLst>
              <a:gd name="connsiteX0" fmla="*/ 0 w 3017"/>
              <a:gd name="connsiteY0" fmla="*/ 654 h 654"/>
              <a:gd name="connsiteX1" fmla="*/ 655 w 3017"/>
              <a:gd name="connsiteY1" fmla="*/ 0 h 654"/>
              <a:gd name="connsiteX2" fmla="*/ 3017 w 3017"/>
              <a:gd name="connsiteY2" fmla="*/ 10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" h="654">
                <a:moveTo>
                  <a:pt x="0" y="654"/>
                </a:moveTo>
                <a:lnTo>
                  <a:pt x="655" y="0"/>
                </a:lnTo>
                <a:lnTo>
                  <a:pt x="3017" y="10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>
            <a:off x="7738606" y="2716623"/>
            <a:ext cx="1701153" cy="281517"/>
          </a:xfrm>
          <a:custGeom>
            <a:avLst/>
            <a:gdLst>
              <a:gd name="connsiteX0" fmla="*/ 0 w 3952"/>
              <a:gd name="connsiteY0" fmla="*/ 654 h 654"/>
              <a:gd name="connsiteX1" fmla="*/ 655 w 3952"/>
              <a:gd name="connsiteY1" fmla="*/ 0 h 654"/>
              <a:gd name="connsiteX2" fmla="*/ 3952 w 3952"/>
              <a:gd name="connsiteY2" fmla="*/ 4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" h="654">
                <a:moveTo>
                  <a:pt x="0" y="654"/>
                </a:moveTo>
                <a:lnTo>
                  <a:pt x="655" y="0"/>
                </a:lnTo>
                <a:lnTo>
                  <a:pt x="3952" y="4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9437607" y="264344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7"/>
            </p:custDataLst>
          </p:nvPr>
        </p:nvSpPr>
        <p:spPr>
          <a:xfrm>
            <a:off x="9486248" y="269208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9437607" y="330806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9"/>
            </p:custDataLst>
          </p:nvPr>
        </p:nvSpPr>
        <p:spPr>
          <a:xfrm>
            <a:off x="9486248" y="335670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9437607" y="3979573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11"/>
            </p:custDataLst>
          </p:nvPr>
        </p:nvSpPr>
        <p:spPr>
          <a:xfrm>
            <a:off x="9486248" y="4028215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12"/>
            </p:custDataLst>
          </p:nvPr>
        </p:nvSpPr>
        <p:spPr>
          <a:xfrm>
            <a:off x="5696535" y="4146159"/>
            <a:ext cx="3009731" cy="42528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6992" h="988">
                <a:moveTo>
                  <a:pt x="608" y="0"/>
                </a:moveTo>
                <a:lnTo>
                  <a:pt x="6384" y="0"/>
                </a:lnTo>
                <a:lnTo>
                  <a:pt x="6992" y="988"/>
                </a:lnTo>
                <a:lnTo>
                  <a:pt x="0" y="988"/>
                </a:lnTo>
                <a:lnTo>
                  <a:pt x="608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趋势是根基</a:t>
            </a:r>
            <a:endParaRPr lang="zh-CN" altLang="en-US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>
          <a:xfrm>
            <a:off x="6900083" y="2132067"/>
            <a:ext cx="617701" cy="502339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09" h="983">
                <a:moveTo>
                  <a:pt x="605" y="0"/>
                </a:moveTo>
                <a:lnTo>
                  <a:pt x="1209" y="983"/>
                </a:lnTo>
                <a:lnTo>
                  <a:pt x="0" y="983"/>
                </a:lnTo>
                <a:lnTo>
                  <a:pt x="6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>
          <a:xfrm>
            <a:off x="6530754" y="2804866"/>
            <a:ext cx="1340863" cy="41194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3115" h="957">
                <a:moveTo>
                  <a:pt x="589" y="0"/>
                </a:moveTo>
                <a:lnTo>
                  <a:pt x="2526" y="0"/>
                </a:lnTo>
                <a:lnTo>
                  <a:pt x="3115" y="957"/>
                </a:lnTo>
                <a:lnTo>
                  <a:pt x="0" y="957"/>
                </a:lnTo>
                <a:lnTo>
                  <a:pt x="589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  <a:sym typeface="+mn-ea"/>
              </a:rPr>
              <a:t>强势看资金</a:t>
            </a:r>
            <a:endParaRPr lang="zh-CN" altLang="en-US" b="1" dirty="0">
              <a:solidFill>
                <a:schemeClr val="accent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>
          <a:xfrm>
            <a:off x="6114935" y="3469916"/>
            <a:ext cx="2172930" cy="42141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5048" h="979">
                <a:moveTo>
                  <a:pt x="602" y="0"/>
                </a:moveTo>
                <a:lnTo>
                  <a:pt x="4446" y="0"/>
                </a:lnTo>
                <a:lnTo>
                  <a:pt x="5048" y="979"/>
                </a:lnTo>
                <a:lnTo>
                  <a:pt x="0" y="979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突破要关注</a:t>
            </a:r>
            <a:endParaRPr lang="zh-CN" altLang="en-US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平行四边形 39"/>
          <p:cNvSpPr/>
          <p:nvPr>
            <p:custDataLst>
              <p:tags r:id="rId16"/>
            </p:custDataLst>
          </p:nvPr>
        </p:nvSpPr>
        <p:spPr>
          <a:xfrm>
            <a:off x="6785152" y="2634406"/>
            <a:ext cx="733062" cy="170460"/>
          </a:xfrm>
          <a:prstGeom prst="parallelogram">
            <a:avLst>
              <a:gd name="adj" fmla="val 16565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平行四边形 40"/>
          <p:cNvSpPr/>
          <p:nvPr>
            <p:custDataLst>
              <p:tags r:id="rId17"/>
            </p:custDataLst>
          </p:nvPr>
        </p:nvSpPr>
        <p:spPr>
          <a:xfrm>
            <a:off x="6374499" y="3215088"/>
            <a:ext cx="1497118" cy="254829"/>
          </a:xfrm>
          <a:prstGeom prst="parallelogram">
            <a:avLst>
              <a:gd name="adj" fmla="val 1800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3" name="平行四边形 42"/>
          <p:cNvSpPr/>
          <p:nvPr>
            <p:custDataLst>
              <p:tags r:id="rId18"/>
            </p:custDataLst>
          </p:nvPr>
        </p:nvSpPr>
        <p:spPr>
          <a:xfrm>
            <a:off x="5958250" y="3891330"/>
            <a:ext cx="2329184" cy="254829"/>
          </a:xfrm>
          <a:prstGeom prst="parallelogram">
            <a:avLst>
              <a:gd name="adj" fmla="val 24104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3" name="任意多边形: 形状 39"/>
          <p:cNvSpPr/>
          <p:nvPr>
            <p:custDataLst>
              <p:tags r:id="rId19"/>
            </p:custDataLst>
          </p:nvPr>
        </p:nvSpPr>
        <p:spPr>
          <a:xfrm>
            <a:off x="9686409" y="2546594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0"/>
            </p:custDataLst>
          </p:nvPr>
        </p:nvSpPr>
        <p:spPr>
          <a:xfrm>
            <a:off x="10162921" y="2424345"/>
            <a:ext cx="1743337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+mn-ea"/>
              </a:rPr>
              <a:t>跟踪第三步：资金要强势</a:t>
            </a:r>
            <a:endParaRPr lang="zh-CN" altLang="en-US" sz="1200" b="1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66" name="任意多边形: 形状 39"/>
          <p:cNvSpPr/>
          <p:nvPr>
            <p:custDataLst>
              <p:tags r:id="rId21"/>
            </p:custDataLst>
          </p:nvPr>
        </p:nvSpPr>
        <p:spPr>
          <a:xfrm>
            <a:off x="9686409" y="3218532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10162921" y="3096283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C000"/>
                </a:solidFill>
                <a:latin typeface="+mn-ea"/>
                <a:cs typeface="+mn-ea"/>
              </a:rPr>
              <a:t>操作第二步：突破有资金</a:t>
            </a:r>
            <a:endParaRPr lang="zh-CN" altLang="en-US" sz="1200" b="1">
              <a:solidFill>
                <a:srgbClr val="FFC000"/>
              </a:solidFill>
              <a:latin typeface="+mn-ea"/>
              <a:cs typeface="+mn-ea"/>
            </a:endParaRPr>
          </a:p>
        </p:txBody>
      </p:sp>
      <p:sp>
        <p:nvSpPr>
          <p:cNvPr id="68" name="任意多边形: 形状 39"/>
          <p:cNvSpPr/>
          <p:nvPr>
            <p:custDataLst>
              <p:tags r:id="rId23"/>
            </p:custDataLst>
          </p:nvPr>
        </p:nvSpPr>
        <p:spPr>
          <a:xfrm>
            <a:off x="9686409" y="3884443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4"/>
            </p:custDataLst>
          </p:nvPr>
        </p:nvSpPr>
        <p:spPr>
          <a:xfrm>
            <a:off x="10162921" y="3768221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0000"/>
                </a:solidFill>
                <a:latin typeface="+mn-ea"/>
                <a:cs typeface="+mn-ea"/>
              </a:rPr>
              <a:t>选股第一步：趋势要牢固</a:t>
            </a:r>
            <a:endParaRPr lang="zh-CN" altLang="en-US" sz="12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图形 3" descr="343439383331313b343532303032383bbfcdbba7b9dcc0ed"/>
          <p:cNvSpPr/>
          <p:nvPr>
            <p:custDataLst>
              <p:tags r:id="rId25"/>
            </p:custDataLst>
          </p:nvPr>
        </p:nvSpPr>
        <p:spPr>
          <a:xfrm>
            <a:off x="9765612" y="2640002"/>
            <a:ext cx="153742" cy="153006"/>
          </a:xfrm>
          <a:custGeom>
            <a:avLst/>
            <a:gdLst>
              <a:gd name="connsiteX0" fmla="*/ 171604 w 226799"/>
              <a:gd name="connsiteY0" fmla="*/ 176720 h 225712"/>
              <a:gd name="connsiteX1" fmla="*/ 123518 w 226799"/>
              <a:gd name="connsiteY1" fmla="*/ 139423 h 225712"/>
              <a:gd name="connsiteX2" fmla="*/ 120670 w 226799"/>
              <a:gd name="connsiteY2" fmla="*/ 131590 h 225712"/>
              <a:gd name="connsiteX3" fmla="*/ 120670 w 226799"/>
              <a:gd name="connsiteY3" fmla="*/ 131473 h 225712"/>
              <a:gd name="connsiteX4" fmla="*/ 121011 w 226799"/>
              <a:gd name="connsiteY4" fmla="*/ 130772 h 225712"/>
              <a:gd name="connsiteX5" fmla="*/ 139015 w 226799"/>
              <a:gd name="connsiteY5" fmla="*/ 80847 h 225712"/>
              <a:gd name="connsiteX6" fmla="*/ 120213 w 226799"/>
              <a:gd name="connsiteY6" fmla="*/ 27532 h 225712"/>
              <a:gd name="connsiteX7" fmla="*/ 119188 w 226799"/>
              <a:gd name="connsiteY7" fmla="*/ 20868 h 225712"/>
              <a:gd name="connsiteX8" fmla="*/ 150410 w 226799"/>
              <a:gd name="connsiteY8" fmla="*/ 173 h 225712"/>
              <a:gd name="connsiteX9" fmla="*/ 191431 w 226799"/>
              <a:gd name="connsiteY9" fmla="*/ 36418 h 225712"/>
              <a:gd name="connsiteX10" fmla="*/ 177757 w 226799"/>
              <a:gd name="connsiteY10" fmla="*/ 90201 h 225712"/>
              <a:gd name="connsiteX11" fmla="*/ 173199 w 226799"/>
              <a:gd name="connsiteY11" fmla="*/ 96047 h 225712"/>
              <a:gd name="connsiteX12" fmla="*/ 172743 w 226799"/>
              <a:gd name="connsiteY12" fmla="*/ 105050 h 225712"/>
              <a:gd name="connsiteX13" fmla="*/ 174453 w 226799"/>
              <a:gd name="connsiteY13" fmla="*/ 107972 h 225712"/>
              <a:gd name="connsiteX14" fmla="*/ 188126 w 226799"/>
              <a:gd name="connsiteY14" fmla="*/ 114871 h 225712"/>
              <a:gd name="connsiteX15" fmla="*/ 202939 w 226799"/>
              <a:gd name="connsiteY15" fmla="*/ 121886 h 225712"/>
              <a:gd name="connsiteX16" fmla="*/ 225728 w 226799"/>
              <a:gd name="connsiteY16" fmla="*/ 142931 h 225712"/>
              <a:gd name="connsiteX17" fmla="*/ 223449 w 226799"/>
              <a:gd name="connsiteY17" fmla="*/ 165145 h 225712"/>
              <a:gd name="connsiteX18" fmla="*/ 177187 w 226799"/>
              <a:gd name="connsiteY18" fmla="*/ 179877 h 225712"/>
              <a:gd name="connsiteX19" fmla="*/ 171604 w 226799"/>
              <a:gd name="connsiteY19" fmla="*/ 176720 h 225712"/>
              <a:gd name="connsiteX20" fmla="*/ 114 w 226799"/>
              <a:gd name="connsiteY20" fmla="*/ 200104 h 225712"/>
              <a:gd name="connsiteX21" fmla="*/ 114 w 226799"/>
              <a:gd name="connsiteY21" fmla="*/ 191920 h 225712"/>
              <a:gd name="connsiteX22" fmla="*/ 2393 w 226799"/>
              <a:gd name="connsiteY22" fmla="*/ 184905 h 225712"/>
              <a:gd name="connsiteX23" fmla="*/ 23701 w 226799"/>
              <a:gd name="connsiteY23" fmla="*/ 164093 h 225712"/>
              <a:gd name="connsiteX24" fmla="*/ 24385 w 226799"/>
              <a:gd name="connsiteY24" fmla="*/ 163625 h 225712"/>
              <a:gd name="connsiteX25" fmla="*/ 45693 w 226799"/>
              <a:gd name="connsiteY25" fmla="*/ 153337 h 225712"/>
              <a:gd name="connsiteX26" fmla="*/ 52529 w 226799"/>
              <a:gd name="connsiteY26" fmla="*/ 150414 h 225712"/>
              <a:gd name="connsiteX27" fmla="*/ 54467 w 226799"/>
              <a:gd name="connsiteY27" fmla="*/ 148894 h 225712"/>
              <a:gd name="connsiteX28" fmla="*/ 58113 w 226799"/>
              <a:gd name="connsiteY28" fmla="*/ 129953 h 225712"/>
              <a:gd name="connsiteX29" fmla="*/ 53669 w 226799"/>
              <a:gd name="connsiteY29" fmla="*/ 124224 h 225712"/>
              <a:gd name="connsiteX30" fmla="*/ 53441 w 226799"/>
              <a:gd name="connsiteY30" fmla="*/ 123991 h 225712"/>
              <a:gd name="connsiteX31" fmla="*/ 36463 w 226799"/>
              <a:gd name="connsiteY31" fmla="*/ 69155 h 225712"/>
              <a:gd name="connsiteX32" fmla="*/ 78623 w 226799"/>
              <a:gd name="connsiteY32" fmla="*/ 29403 h 225712"/>
              <a:gd name="connsiteX33" fmla="*/ 121923 w 226799"/>
              <a:gd name="connsiteY33" fmla="*/ 68922 h 225712"/>
              <a:gd name="connsiteX34" fmla="*/ 122037 w 226799"/>
              <a:gd name="connsiteY34" fmla="*/ 69506 h 225712"/>
              <a:gd name="connsiteX35" fmla="*/ 116340 w 226799"/>
              <a:gd name="connsiteY35" fmla="*/ 104348 h 225712"/>
              <a:gd name="connsiteX36" fmla="*/ 105173 w 226799"/>
              <a:gd name="connsiteY36" fmla="*/ 123873 h 225712"/>
              <a:gd name="connsiteX37" fmla="*/ 104717 w 226799"/>
              <a:gd name="connsiteY37" fmla="*/ 124575 h 225712"/>
              <a:gd name="connsiteX38" fmla="*/ 100615 w 226799"/>
              <a:gd name="connsiteY38" fmla="*/ 129485 h 225712"/>
              <a:gd name="connsiteX39" fmla="*/ 100159 w 226799"/>
              <a:gd name="connsiteY39" fmla="*/ 130655 h 225712"/>
              <a:gd name="connsiteX40" fmla="*/ 102666 w 226799"/>
              <a:gd name="connsiteY40" fmla="*/ 149946 h 225712"/>
              <a:gd name="connsiteX41" fmla="*/ 111554 w 226799"/>
              <a:gd name="connsiteY41" fmla="*/ 153337 h 225712"/>
              <a:gd name="connsiteX42" fmla="*/ 112123 w 226799"/>
              <a:gd name="connsiteY42" fmla="*/ 153570 h 225712"/>
              <a:gd name="connsiteX43" fmla="*/ 149270 w 226799"/>
              <a:gd name="connsiteY43" fmla="*/ 175552 h 225712"/>
              <a:gd name="connsiteX44" fmla="*/ 149612 w 226799"/>
              <a:gd name="connsiteY44" fmla="*/ 175785 h 225712"/>
              <a:gd name="connsiteX45" fmla="*/ 158044 w 226799"/>
              <a:gd name="connsiteY45" fmla="*/ 188529 h 225712"/>
              <a:gd name="connsiteX46" fmla="*/ 158500 w 226799"/>
              <a:gd name="connsiteY46" fmla="*/ 192504 h 225712"/>
              <a:gd name="connsiteX47" fmla="*/ 158500 w 226799"/>
              <a:gd name="connsiteY47" fmla="*/ 201624 h 225712"/>
              <a:gd name="connsiteX48" fmla="*/ 158272 w 226799"/>
              <a:gd name="connsiteY48" fmla="*/ 203261 h 225712"/>
              <a:gd name="connsiteX49" fmla="*/ 124316 w 226799"/>
              <a:gd name="connsiteY49" fmla="*/ 222319 h 225712"/>
              <a:gd name="connsiteX50" fmla="*/ 37716 w 226799"/>
              <a:gd name="connsiteY50" fmla="*/ 222319 h 225712"/>
              <a:gd name="connsiteX51" fmla="*/ 4672 w 226799"/>
              <a:gd name="connsiteY51" fmla="*/ 208288 h 225712"/>
              <a:gd name="connsiteX52" fmla="*/ 114 w 226799"/>
              <a:gd name="connsiteY52" fmla="*/ 200104 h 2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6799" h="225712">
                <a:moveTo>
                  <a:pt x="171604" y="176720"/>
                </a:moveTo>
                <a:cubicBezTo>
                  <a:pt x="161804" y="157663"/>
                  <a:pt x="143801" y="147725"/>
                  <a:pt x="123518" y="139423"/>
                </a:cubicBezTo>
                <a:cubicBezTo>
                  <a:pt x="120441" y="138138"/>
                  <a:pt x="119188" y="134513"/>
                  <a:pt x="120670" y="131590"/>
                </a:cubicBezTo>
                <a:lnTo>
                  <a:pt x="120670" y="131473"/>
                </a:lnTo>
                <a:lnTo>
                  <a:pt x="121011" y="130772"/>
                </a:lnTo>
                <a:cubicBezTo>
                  <a:pt x="130013" y="117910"/>
                  <a:pt x="137875" y="101659"/>
                  <a:pt x="139015" y="80847"/>
                </a:cubicBezTo>
                <a:cubicBezTo>
                  <a:pt x="141180" y="56996"/>
                  <a:pt x="132406" y="40160"/>
                  <a:pt x="120213" y="27532"/>
                </a:cubicBezTo>
                <a:cubicBezTo>
                  <a:pt x="118504" y="25779"/>
                  <a:pt x="118049" y="23090"/>
                  <a:pt x="119188" y="20868"/>
                </a:cubicBezTo>
                <a:cubicBezTo>
                  <a:pt x="124999" y="9878"/>
                  <a:pt x="134001" y="1226"/>
                  <a:pt x="150410" y="173"/>
                </a:cubicBezTo>
                <a:cubicBezTo>
                  <a:pt x="175478" y="-996"/>
                  <a:pt x="189152" y="15373"/>
                  <a:pt x="191431" y="36418"/>
                </a:cubicBezTo>
                <a:cubicBezTo>
                  <a:pt x="194849" y="59802"/>
                  <a:pt x="186873" y="78509"/>
                  <a:pt x="177757" y="90201"/>
                </a:cubicBezTo>
                <a:cubicBezTo>
                  <a:pt x="176617" y="92540"/>
                  <a:pt x="174338" y="93708"/>
                  <a:pt x="173199" y="96047"/>
                </a:cubicBezTo>
                <a:cubicBezTo>
                  <a:pt x="172287" y="97917"/>
                  <a:pt x="172059" y="102243"/>
                  <a:pt x="172743" y="105050"/>
                </a:cubicBezTo>
                <a:cubicBezTo>
                  <a:pt x="172971" y="106219"/>
                  <a:pt x="173540" y="107154"/>
                  <a:pt x="174453" y="107972"/>
                </a:cubicBezTo>
                <a:cubicBezTo>
                  <a:pt x="177643" y="110779"/>
                  <a:pt x="184137" y="112766"/>
                  <a:pt x="188126" y="114871"/>
                </a:cubicBezTo>
                <a:cubicBezTo>
                  <a:pt x="193823" y="117209"/>
                  <a:pt x="198381" y="119547"/>
                  <a:pt x="202939" y="121886"/>
                </a:cubicBezTo>
                <a:cubicBezTo>
                  <a:pt x="212055" y="126563"/>
                  <a:pt x="222310" y="133577"/>
                  <a:pt x="225728" y="142931"/>
                </a:cubicBezTo>
                <a:cubicBezTo>
                  <a:pt x="228007" y="148777"/>
                  <a:pt x="226868" y="160469"/>
                  <a:pt x="223449" y="165145"/>
                </a:cubicBezTo>
                <a:cubicBezTo>
                  <a:pt x="216043" y="176019"/>
                  <a:pt x="194734" y="177773"/>
                  <a:pt x="177187" y="179877"/>
                </a:cubicBezTo>
                <a:cubicBezTo>
                  <a:pt x="174908" y="179994"/>
                  <a:pt x="172743" y="178825"/>
                  <a:pt x="171604" y="176720"/>
                </a:cubicBezTo>
                <a:moveTo>
                  <a:pt x="114" y="200104"/>
                </a:moveTo>
                <a:lnTo>
                  <a:pt x="114" y="191920"/>
                </a:lnTo>
                <a:cubicBezTo>
                  <a:pt x="114" y="189582"/>
                  <a:pt x="1253" y="187243"/>
                  <a:pt x="2393" y="184905"/>
                </a:cubicBezTo>
                <a:cubicBezTo>
                  <a:pt x="6837" y="175668"/>
                  <a:pt x="15839" y="169823"/>
                  <a:pt x="23701" y="164093"/>
                </a:cubicBezTo>
                <a:cubicBezTo>
                  <a:pt x="23929" y="163977"/>
                  <a:pt x="24157" y="163743"/>
                  <a:pt x="24385" y="163625"/>
                </a:cubicBezTo>
                <a:cubicBezTo>
                  <a:pt x="31108" y="160235"/>
                  <a:pt x="37830" y="156727"/>
                  <a:pt x="45693" y="153337"/>
                </a:cubicBezTo>
                <a:cubicBezTo>
                  <a:pt x="47630" y="152402"/>
                  <a:pt x="50364" y="151350"/>
                  <a:pt x="52529" y="150414"/>
                </a:cubicBezTo>
                <a:cubicBezTo>
                  <a:pt x="53327" y="150063"/>
                  <a:pt x="54011" y="149595"/>
                  <a:pt x="54467" y="148894"/>
                </a:cubicBezTo>
                <a:cubicBezTo>
                  <a:pt x="57771" y="144802"/>
                  <a:pt x="61303" y="136384"/>
                  <a:pt x="58113" y="129953"/>
                </a:cubicBezTo>
                <a:cubicBezTo>
                  <a:pt x="56973" y="127615"/>
                  <a:pt x="55834" y="126446"/>
                  <a:pt x="53669" y="124224"/>
                </a:cubicBezTo>
                <a:lnTo>
                  <a:pt x="53441" y="123991"/>
                </a:lnTo>
                <a:cubicBezTo>
                  <a:pt x="43186" y="112298"/>
                  <a:pt x="34184" y="92422"/>
                  <a:pt x="36463" y="69155"/>
                </a:cubicBezTo>
                <a:cubicBezTo>
                  <a:pt x="38742" y="45772"/>
                  <a:pt x="53555" y="29403"/>
                  <a:pt x="78623" y="29403"/>
                </a:cubicBezTo>
                <a:cubicBezTo>
                  <a:pt x="103577" y="29403"/>
                  <a:pt x="118391" y="45655"/>
                  <a:pt x="121923" y="68922"/>
                </a:cubicBezTo>
                <a:cubicBezTo>
                  <a:pt x="121923" y="69155"/>
                  <a:pt x="121923" y="69272"/>
                  <a:pt x="122037" y="69506"/>
                </a:cubicBezTo>
                <a:cubicBezTo>
                  <a:pt x="123062" y="83420"/>
                  <a:pt x="119758" y="96164"/>
                  <a:pt x="116340" y="104348"/>
                </a:cubicBezTo>
                <a:cubicBezTo>
                  <a:pt x="113035" y="112416"/>
                  <a:pt x="109616" y="118145"/>
                  <a:pt x="105173" y="123873"/>
                </a:cubicBezTo>
                <a:cubicBezTo>
                  <a:pt x="104945" y="124107"/>
                  <a:pt x="104831" y="124341"/>
                  <a:pt x="104717" y="124575"/>
                </a:cubicBezTo>
                <a:cubicBezTo>
                  <a:pt x="103577" y="126446"/>
                  <a:pt x="101754" y="127615"/>
                  <a:pt x="100615" y="129485"/>
                </a:cubicBezTo>
                <a:cubicBezTo>
                  <a:pt x="100387" y="129837"/>
                  <a:pt x="100273" y="130187"/>
                  <a:pt x="100159" y="130655"/>
                </a:cubicBezTo>
                <a:cubicBezTo>
                  <a:pt x="98222" y="137553"/>
                  <a:pt x="100387" y="146556"/>
                  <a:pt x="102666" y="149946"/>
                </a:cubicBezTo>
                <a:cubicBezTo>
                  <a:pt x="103805" y="152168"/>
                  <a:pt x="108135" y="152285"/>
                  <a:pt x="111554" y="153337"/>
                </a:cubicBezTo>
                <a:cubicBezTo>
                  <a:pt x="111782" y="153454"/>
                  <a:pt x="111895" y="153454"/>
                  <a:pt x="112123" y="153570"/>
                </a:cubicBezTo>
                <a:cubicBezTo>
                  <a:pt x="125683" y="159416"/>
                  <a:pt x="139129" y="166315"/>
                  <a:pt x="149270" y="175552"/>
                </a:cubicBezTo>
                <a:cubicBezTo>
                  <a:pt x="149384" y="175668"/>
                  <a:pt x="149498" y="175785"/>
                  <a:pt x="149612" y="175785"/>
                </a:cubicBezTo>
                <a:cubicBezTo>
                  <a:pt x="152574" y="178825"/>
                  <a:pt x="156449" y="182918"/>
                  <a:pt x="158044" y="188529"/>
                </a:cubicBezTo>
                <a:cubicBezTo>
                  <a:pt x="158386" y="189815"/>
                  <a:pt x="158500" y="191219"/>
                  <a:pt x="158500" y="192504"/>
                </a:cubicBezTo>
                <a:lnTo>
                  <a:pt x="158500" y="201624"/>
                </a:lnTo>
                <a:cubicBezTo>
                  <a:pt x="158500" y="202209"/>
                  <a:pt x="158386" y="202794"/>
                  <a:pt x="158272" y="203261"/>
                </a:cubicBezTo>
                <a:cubicBezTo>
                  <a:pt x="154398" y="215421"/>
                  <a:pt x="138787" y="218928"/>
                  <a:pt x="124316" y="222319"/>
                </a:cubicBezTo>
                <a:cubicBezTo>
                  <a:pt x="99247" y="226996"/>
                  <a:pt x="63924" y="226996"/>
                  <a:pt x="37716" y="222319"/>
                </a:cubicBezTo>
                <a:cubicBezTo>
                  <a:pt x="25182" y="219980"/>
                  <a:pt x="11509" y="216473"/>
                  <a:pt x="4672" y="208288"/>
                </a:cubicBezTo>
                <a:cubicBezTo>
                  <a:pt x="2393" y="207120"/>
                  <a:pt x="1253" y="204781"/>
                  <a:pt x="114" y="200104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78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1" descr="343435383036303b343532343134393bcdb7c4d4b7e7b1a9"/>
          <p:cNvSpPr/>
          <p:nvPr>
            <p:custDataLst>
              <p:tags r:id="rId26"/>
            </p:custDataLst>
          </p:nvPr>
        </p:nvSpPr>
        <p:spPr>
          <a:xfrm>
            <a:off x="9766473" y="3309357"/>
            <a:ext cx="142094" cy="165944"/>
          </a:xfrm>
          <a:custGeom>
            <a:avLst/>
            <a:gdLst>
              <a:gd name="connsiteX0" fmla="*/ 116175 w 209615"/>
              <a:gd name="connsiteY0" fmla="*/ 114 h 244799"/>
              <a:gd name="connsiteX1" fmla="*/ 23805 w 209615"/>
              <a:gd name="connsiteY1" fmla="*/ 78818 h 244799"/>
              <a:gd name="connsiteX2" fmla="*/ 1411 w 209615"/>
              <a:gd name="connsiteY2" fmla="*/ 118326 h 244799"/>
              <a:gd name="connsiteX3" fmla="*/ 9978 w 209615"/>
              <a:gd name="connsiteY3" fmla="*/ 133028 h 244799"/>
              <a:gd name="connsiteX4" fmla="*/ 25087 w 209615"/>
              <a:gd name="connsiteY4" fmla="*/ 133028 h 244799"/>
              <a:gd name="connsiteX5" fmla="*/ 25087 w 209615"/>
              <a:gd name="connsiteY5" fmla="*/ 182132 h 244799"/>
              <a:gd name="connsiteX6" fmla="*/ 51540 w 209615"/>
              <a:gd name="connsiteY6" fmla="*/ 202982 h 244799"/>
              <a:gd name="connsiteX7" fmla="*/ 68484 w 209615"/>
              <a:gd name="connsiteY7" fmla="*/ 200641 h 244799"/>
              <a:gd name="connsiteX8" fmla="*/ 68484 w 209615"/>
              <a:gd name="connsiteY8" fmla="*/ 229097 h 244799"/>
              <a:gd name="connsiteX9" fmla="*/ 84302 w 209615"/>
              <a:gd name="connsiteY9" fmla="*/ 244914 h 244799"/>
              <a:gd name="connsiteX10" fmla="*/ 135715 w 209615"/>
              <a:gd name="connsiteY10" fmla="*/ 244914 h 244799"/>
              <a:gd name="connsiteX11" fmla="*/ 151536 w 209615"/>
              <a:gd name="connsiteY11" fmla="*/ 229097 h 244799"/>
              <a:gd name="connsiteX12" fmla="*/ 151536 w 209615"/>
              <a:gd name="connsiteY12" fmla="*/ 180242 h 244799"/>
              <a:gd name="connsiteX13" fmla="*/ 209731 w 209615"/>
              <a:gd name="connsiteY13" fmla="*/ 93645 h 244799"/>
              <a:gd name="connsiteX14" fmla="*/ 116175 w 209615"/>
              <a:gd name="connsiteY14" fmla="*/ 114 h 244799"/>
              <a:gd name="connsiteX15" fmla="*/ 150147 w 209615"/>
              <a:gd name="connsiteY15" fmla="*/ 84389 h 244799"/>
              <a:gd name="connsiteX16" fmla="*/ 99145 w 209615"/>
              <a:gd name="connsiteY16" fmla="*/ 137998 h 244799"/>
              <a:gd name="connsiteX17" fmla="*/ 92366 w 209615"/>
              <a:gd name="connsiteY17" fmla="*/ 134699 h 244799"/>
              <a:gd name="connsiteX18" fmla="*/ 97738 w 209615"/>
              <a:gd name="connsiteY18" fmla="*/ 97994 h 244799"/>
              <a:gd name="connsiteX19" fmla="*/ 74419 w 209615"/>
              <a:gd name="connsiteY19" fmla="*/ 97994 h 244799"/>
              <a:gd name="connsiteX20" fmla="*/ 71552 w 209615"/>
              <a:gd name="connsiteY20" fmla="*/ 91317 h 244799"/>
              <a:gd name="connsiteX21" fmla="*/ 122558 w 209615"/>
              <a:gd name="connsiteY21" fmla="*/ 37708 h 244799"/>
              <a:gd name="connsiteX22" fmla="*/ 129337 w 209615"/>
              <a:gd name="connsiteY22" fmla="*/ 41007 h 244799"/>
              <a:gd name="connsiteX23" fmla="*/ 123966 w 209615"/>
              <a:gd name="connsiteY23" fmla="*/ 77712 h 244799"/>
              <a:gd name="connsiteX24" fmla="*/ 147284 w 209615"/>
              <a:gd name="connsiteY24" fmla="*/ 77712 h 244799"/>
              <a:gd name="connsiteX25" fmla="*/ 150147 w 209615"/>
              <a:gd name="connsiteY25" fmla="*/ 84389 h 2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615" h="244799">
                <a:moveTo>
                  <a:pt x="116175" y="114"/>
                </a:moveTo>
                <a:cubicBezTo>
                  <a:pt x="69555" y="114"/>
                  <a:pt x="30912" y="34209"/>
                  <a:pt x="23805" y="78818"/>
                </a:cubicBezTo>
                <a:lnTo>
                  <a:pt x="1411" y="118326"/>
                </a:lnTo>
                <a:cubicBezTo>
                  <a:pt x="-2310" y="124890"/>
                  <a:pt x="2432" y="133028"/>
                  <a:pt x="9978" y="133028"/>
                </a:cubicBezTo>
                <a:lnTo>
                  <a:pt x="25087" y="133028"/>
                </a:lnTo>
                <a:lnTo>
                  <a:pt x="25087" y="182132"/>
                </a:lnTo>
                <a:cubicBezTo>
                  <a:pt x="25087" y="195999"/>
                  <a:pt x="38054" y="206219"/>
                  <a:pt x="51540" y="202982"/>
                </a:cubicBezTo>
                <a:lnTo>
                  <a:pt x="68484" y="200641"/>
                </a:lnTo>
                <a:lnTo>
                  <a:pt x="68484" y="229097"/>
                </a:lnTo>
                <a:cubicBezTo>
                  <a:pt x="68484" y="237833"/>
                  <a:pt x="75567" y="244914"/>
                  <a:pt x="84302" y="244914"/>
                </a:cubicBezTo>
                <a:lnTo>
                  <a:pt x="135715" y="244914"/>
                </a:lnTo>
                <a:cubicBezTo>
                  <a:pt x="144453" y="244914"/>
                  <a:pt x="151536" y="237833"/>
                  <a:pt x="151536" y="229097"/>
                </a:cubicBezTo>
                <a:lnTo>
                  <a:pt x="151536" y="180242"/>
                </a:lnTo>
                <a:cubicBezTo>
                  <a:pt x="185671" y="166297"/>
                  <a:pt x="209731" y="132785"/>
                  <a:pt x="209731" y="93645"/>
                </a:cubicBezTo>
                <a:cubicBezTo>
                  <a:pt x="209729" y="41986"/>
                  <a:pt x="167842" y="114"/>
                  <a:pt x="116175" y="114"/>
                </a:cubicBezTo>
                <a:moveTo>
                  <a:pt x="150147" y="84389"/>
                </a:moveTo>
                <a:lnTo>
                  <a:pt x="99145" y="137998"/>
                </a:lnTo>
                <a:cubicBezTo>
                  <a:pt x="96487" y="140793"/>
                  <a:pt x="91809" y="138516"/>
                  <a:pt x="92366" y="134699"/>
                </a:cubicBezTo>
                <a:lnTo>
                  <a:pt x="97738" y="97994"/>
                </a:lnTo>
                <a:lnTo>
                  <a:pt x="74419" y="97994"/>
                </a:lnTo>
                <a:cubicBezTo>
                  <a:pt x="70943" y="97994"/>
                  <a:pt x="69159" y="93835"/>
                  <a:pt x="71552" y="91317"/>
                </a:cubicBezTo>
                <a:lnTo>
                  <a:pt x="122558" y="37708"/>
                </a:lnTo>
                <a:cubicBezTo>
                  <a:pt x="125216" y="34913"/>
                  <a:pt x="129894" y="37190"/>
                  <a:pt x="129337" y="41007"/>
                </a:cubicBezTo>
                <a:lnTo>
                  <a:pt x="123966" y="77712"/>
                </a:lnTo>
                <a:lnTo>
                  <a:pt x="147284" y="77712"/>
                </a:lnTo>
                <a:cubicBezTo>
                  <a:pt x="150756" y="77712"/>
                  <a:pt x="152544" y="81871"/>
                  <a:pt x="150147" y="84389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851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7"/>
            </p:custDataLst>
          </p:nvPr>
        </p:nvSpPr>
        <p:spPr>
          <a:xfrm>
            <a:off x="9784552" y="3985600"/>
            <a:ext cx="132055" cy="146354"/>
          </a:xfrm>
          <a:custGeom>
            <a:avLst/>
            <a:gdLst>
              <a:gd name="connsiteX0" fmla="*/ 175331 w 194806"/>
              <a:gd name="connsiteY0" fmla="*/ 125476 h 215900"/>
              <a:gd name="connsiteX1" fmla="*/ 191370 w 194806"/>
              <a:gd name="connsiteY1" fmla="*/ 125476 h 215900"/>
              <a:gd name="connsiteX2" fmla="*/ 191370 w 194806"/>
              <a:gd name="connsiteY2" fmla="*/ 142198 h 215900"/>
              <a:gd name="connsiteX3" fmla="*/ 122632 w 194806"/>
              <a:gd name="connsiteY3" fmla="*/ 213861 h 215900"/>
              <a:gd name="connsiteX4" fmla="*/ 116903 w 194806"/>
              <a:gd name="connsiteY4" fmla="*/ 215056 h 215900"/>
              <a:gd name="connsiteX5" fmla="*/ 107738 w 194806"/>
              <a:gd name="connsiteY5" fmla="*/ 211472 h 215900"/>
              <a:gd name="connsiteX6" fmla="*/ 80242 w 194806"/>
              <a:gd name="connsiteY6" fmla="*/ 181612 h 215900"/>
              <a:gd name="connsiteX7" fmla="*/ 80242 w 194806"/>
              <a:gd name="connsiteY7" fmla="*/ 164891 h 215900"/>
              <a:gd name="connsiteX8" fmla="*/ 96281 w 194806"/>
              <a:gd name="connsiteY8" fmla="*/ 164891 h 215900"/>
              <a:gd name="connsiteX9" fmla="*/ 116903 w 194806"/>
              <a:gd name="connsiteY9" fmla="*/ 186391 h 215900"/>
              <a:gd name="connsiteX10" fmla="*/ 57282 w 194806"/>
              <a:gd name="connsiteY10" fmla="*/ 35832 h 215900"/>
              <a:gd name="connsiteX11" fmla="*/ 45825 w 194806"/>
              <a:gd name="connsiteY11" fmla="*/ 47776 h 215900"/>
              <a:gd name="connsiteX12" fmla="*/ 91651 w 194806"/>
              <a:gd name="connsiteY12" fmla="*/ 95551 h 215900"/>
              <a:gd name="connsiteX13" fmla="*/ 137477 w 194806"/>
              <a:gd name="connsiteY13" fmla="*/ 47776 h 215900"/>
              <a:gd name="connsiteX14" fmla="*/ 126021 w 194806"/>
              <a:gd name="connsiteY14" fmla="*/ 35832 h 215900"/>
              <a:gd name="connsiteX15" fmla="*/ 114563 w 194806"/>
              <a:gd name="connsiteY15" fmla="*/ 47776 h 215900"/>
              <a:gd name="connsiteX16" fmla="*/ 91651 w 194806"/>
              <a:gd name="connsiteY16" fmla="*/ 71664 h 215900"/>
              <a:gd name="connsiteX17" fmla="*/ 68738 w 194806"/>
              <a:gd name="connsiteY17" fmla="*/ 47776 h 215900"/>
              <a:gd name="connsiteX18" fmla="*/ 57282 w 194806"/>
              <a:gd name="connsiteY18" fmla="*/ 35832 h 215900"/>
              <a:gd name="connsiteX19" fmla="*/ 34369 w 194806"/>
              <a:gd name="connsiteY19" fmla="*/ 0 h 215900"/>
              <a:gd name="connsiteX20" fmla="*/ 148933 w 194806"/>
              <a:gd name="connsiteY20" fmla="*/ 0 h 215900"/>
              <a:gd name="connsiteX21" fmla="*/ 183302 w 194806"/>
              <a:gd name="connsiteY21" fmla="*/ 35832 h 215900"/>
              <a:gd name="connsiteX22" fmla="*/ 183648 w 194806"/>
              <a:gd name="connsiteY22" fmla="*/ 107529 h 215900"/>
              <a:gd name="connsiteX23" fmla="*/ 115941 w 194806"/>
              <a:gd name="connsiteY23" fmla="*/ 175170 h 215900"/>
              <a:gd name="connsiteX24" fmla="*/ 98876 w 194806"/>
              <a:gd name="connsiteY24" fmla="*/ 157965 h 215900"/>
              <a:gd name="connsiteX25" fmla="*/ 72843 w 194806"/>
              <a:gd name="connsiteY25" fmla="*/ 157965 h 215900"/>
              <a:gd name="connsiteX26" fmla="*/ 72843 w 194806"/>
              <a:gd name="connsiteY26" fmla="*/ 184149 h 215900"/>
              <a:gd name="connsiteX27" fmla="*/ 100432 w 194806"/>
              <a:gd name="connsiteY27" fmla="*/ 215900 h 215900"/>
              <a:gd name="connsiteX28" fmla="*/ 34369 w 194806"/>
              <a:gd name="connsiteY28" fmla="*/ 214991 h 215900"/>
              <a:gd name="connsiteX29" fmla="*/ 0 w 194806"/>
              <a:gd name="connsiteY29" fmla="*/ 179159 h 215900"/>
              <a:gd name="connsiteX30" fmla="*/ 0 w 194806"/>
              <a:gd name="connsiteY30" fmla="*/ 35832 h 215900"/>
              <a:gd name="connsiteX31" fmla="*/ 34369 w 194806"/>
              <a:gd name="connsiteY3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4806" h="215900">
                <a:moveTo>
                  <a:pt x="175331" y="125476"/>
                </a:moveTo>
                <a:cubicBezTo>
                  <a:pt x="179913" y="120698"/>
                  <a:pt x="186787" y="120698"/>
                  <a:pt x="191370" y="125476"/>
                </a:cubicBezTo>
                <a:cubicBezTo>
                  <a:pt x="195952" y="130254"/>
                  <a:pt x="195952" y="137420"/>
                  <a:pt x="191370" y="142198"/>
                </a:cubicBezTo>
                <a:lnTo>
                  <a:pt x="122632" y="213861"/>
                </a:lnTo>
                <a:lnTo>
                  <a:pt x="116903" y="215056"/>
                </a:lnTo>
                <a:cubicBezTo>
                  <a:pt x="113466" y="215056"/>
                  <a:pt x="110029" y="213861"/>
                  <a:pt x="107738" y="211472"/>
                </a:cubicBezTo>
                <a:lnTo>
                  <a:pt x="80242" y="181612"/>
                </a:lnTo>
                <a:cubicBezTo>
                  <a:pt x="75660" y="176835"/>
                  <a:pt x="75660" y="169669"/>
                  <a:pt x="80242" y="164891"/>
                </a:cubicBezTo>
                <a:cubicBezTo>
                  <a:pt x="84825" y="160113"/>
                  <a:pt x="91699" y="160113"/>
                  <a:pt x="96281" y="164891"/>
                </a:cubicBezTo>
                <a:lnTo>
                  <a:pt x="116903" y="186391"/>
                </a:lnTo>
                <a:close/>
                <a:moveTo>
                  <a:pt x="57282" y="35832"/>
                </a:moveTo>
                <a:cubicBezTo>
                  <a:pt x="50408" y="35832"/>
                  <a:pt x="45825" y="40609"/>
                  <a:pt x="45825" y="47776"/>
                </a:cubicBezTo>
                <a:cubicBezTo>
                  <a:pt x="45825" y="74053"/>
                  <a:pt x="66447" y="95551"/>
                  <a:pt x="91651" y="95551"/>
                </a:cubicBezTo>
                <a:cubicBezTo>
                  <a:pt x="116856" y="95551"/>
                  <a:pt x="137477" y="74053"/>
                  <a:pt x="137477" y="47776"/>
                </a:cubicBezTo>
                <a:cubicBezTo>
                  <a:pt x="137477" y="40609"/>
                  <a:pt x="132894" y="35832"/>
                  <a:pt x="126021" y="35832"/>
                </a:cubicBezTo>
                <a:cubicBezTo>
                  <a:pt x="119147" y="35832"/>
                  <a:pt x="114563" y="40609"/>
                  <a:pt x="114563" y="47776"/>
                </a:cubicBezTo>
                <a:cubicBezTo>
                  <a:pt x="114563" y="60914"/>
                  <a:pt x="104253" y="71664"/>
                  <a:pt x="91651" y="71664"/>
                </a:cubicBezTo>
                <a:cubicBezTo>
                  <a:pt x="79049" y="71664"/>
                  <a:pt x="68738" y="60914"/>
                  <a:pt x="68738" y="47776"/>
                </a:cubicBezTo>
                <a:cubicBezTo>
                  <a:pt x="68738" y="40609"/>
                  <a:pt x="64156" y="35832"/>
                  <a:pt x="57282" y="35832"/>
                </a:cubicBezTo>
                <a:close/>
                <a:moveTo>
                  <a:pt x="34369" y="0"/>
                </a:moveTo>
                <a:lnTo>
                  <a:pt x="148933" y="0"/>
                </a:lnTo>
                <a:cubicBezTo>
                  <a:pt x="168409" y="0"/>
                  <a:pt x="183302" y="15527"/>
                  <a:pt x="183302" y="35832"/>
                </a:cubicBezTo>
                <a:lnTo>
                  <a:pt x="183648" y="107529"/>
                </a:lnTo>
                <a:lnTo>
                  <a:pt x="115941" y="175170"/>
                </a:lnTo>
                <a:lnTo>
                  <a:pt x="98876" y="157965"/>
                </a:lnTo>
                <a:cubicBezTo>
                  <a:pt x="91598" y="150483"/>
                  <a:pt x="80122" y="150483"/>
                  <a:pt x="72843" y="157965"/>
                </a:cubicBezTo>
                <a:cubicBezTo>
                  <a:pt x="65563" y="165446"/>
                  <a:pt x="65563" y="176668"/>
                  <a:pt x="72843" y="184149"/>
                </a:cubicBezTo>
                <a:lnTo>
                  <a:pt x="100432" y="215900"/>
                </a:lnTo>
                <a:lnTo>
                  <a:pt x="34369" y="214991"/>
                </a:lnTo>
                <a:cubicBezTo>
                  <a:pt x="14893" y="214991"/>
                  <a:pt x="0" y="199464"/>
                  <a:pt x="0" y="179159"/>
                </a:cubicBezTo>
                <a:lnTo>
                  <a:pt x="0" y="35832"/>
                </a:lnTo>
                <a:cubicBezTo>
                  <a:pt x="0" y="15527"/>
                  <a:pt x="14893" y="0"/>
                  <a:pt x="3436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5400000" scaled="1"/>
          </a:gradFill>
          <a:ln w="74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765175"/>
            <a:ext cx="3928110" cy="5534025"/>
          </a:xfrm>
          <a:prstGeom prst="rect">
            <a:avLst/>
          </a:prstGeom>
        </p:spPr>
      </p:pic>
      <p:sp>
        <p:nvSpPr>
          <p:cNvPr id="137" name="椭圆 136"/>
          <p:cNvSpPr/>
          <p:nvPr>
            <p:custDataLst>
              <p:tags r:id="rId3"/>
            </p:custDataLst>
          </p:nvPr>
        </p:nvSpPr>
        <p:spPr>
          <a:xfrm>
            <a:off x="8573593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5" name="燕尾形 4"/>
          <p:cNvSpPr/>
          <p:nvPr>
            <p:custDataLst>
              <p:tags r:id="rId4"/>
            </p:custDataLst>
          </p:nvPr>
        </p:nvSpPr>
        <p:spPr>
          <a:xfrm>
            <a:off x="5009768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第一步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6583600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H="1">
            <a:off x="7816446" y="4024979"/>
            <a:ext cx="726477" cy="727078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6781457" y="4821818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5" name="燕尾形 34"/>
          <p:cNvSpPr/>
          <p:nvPr>
            <p:custDataLst>
              <p:tags r:id="rId8"/>
            </p:custDataLst>
          </p:nvPr>
        </p:nvSpPr>
        <p:spPr>
          <a:xfrm>
            <a:off x="6967286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4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第二步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9"/>
            </p:custDataLst>
          </p:nvPr>
        </p:nvSpPr>
        <p:spPr>
          <a:xfrm>
            <a:off x="8541118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10"/>
            </p:custDataLst>
          </p:nvPr>
        </p:nvCxnSpPr>
        <p:spPr>
          <a:xfrm flipH="1" flipV="1">
            <a:off x="5868550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>
            <p:custDataLst>
              <p:tags r:id="rId11"/>
            </p:custDataLst>
          </p:nvPr>
        </p:nvSpPr>
        <p:spPr>
          <a:xfrm>
            <a:off x="4633900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0" name="燕尾形 39"/>
          <p:cNvSpPr/>
          <p:nvPr>
            <p:custDataLst>
              <p:tags r:id="rId12"/>
            </p:custDataLst>
          </p:nvPr>
        </p:nvSpPr>
        <p:spPr>
          <a:xfrm>
            <a:off x="8924804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第三步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1" name="任意多边形 40"/>
          <p:cNvSpPr/>
          <p:nvPr>
            <p:custDataLst>
              <p:tags r:id="rId13"/>
            </p:custDataLst>
          </p:nvPr>
        </p:nvSpPr>
        <p:spPr>
          <a:xfrm>
            <a:off x="10498636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6" name="直接连接符 125"/>
          <p:cNvCxnSpPr/>
          <p:nvPr>
            <p:custDataLst>
              <p:tags r:id="rId14"/>
            </p:custDataLst>
          </p:nvPr>
        </p:nvCxnSpPr>
        <p:spPr>
          <a:xfrm flipH="1" flipV="1">
            <a:off x="9782383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15"/>
            </p:custDataLst>
          </p:nvPr>
        </p:nvSpPr>
        <p:spPr>
          <a:xfrm>
            <a:off x="7609840" y="4850130"/>
            <a:ext cx="2929255" cy="11626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等回踩看资金：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、主力控盘是否增加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、流动资金翻红（</a:t>
            </a:r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尤其是回踩翻红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、主力动向大单流入，红肥绿瘦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5456599" y="1475695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判断趋势：量价趋势没问题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9302750" y="1466850"/>
            <a:ext cx="2447925" cy="8521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找买点：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、回踩辅助线支撑同时资金翻红低吸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、可以参照捕捞季节金叉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任意多边形: 形状 9"/>
          <p:cNvSpPr/>
          <p:nvPr>
            <p:custDataLst>
              <p:tags r:id="rId18"/>
            </p:custDataLst>
          </p:nvPr>
        </p:nvSpPr>
        <p:spPr>
          <a:xfrm>
            <a:off x="4780639" y="1976651"/>
            <a:ext cx="306850" cy="306850"/>
          </a:xfrm>
          <a:custGeom>
            <a:avLst/>
            <a:gdLst>
              <a:gd name="connsiteX0" fmla="*/ 162114 w 324000"/>
              <a:gd name="connsiteY0" fmla="*/ 114 h 324000"/>
              <a:gd name="connsiteX1" fmla="*/ 114 w 324000"/>
              <a:gd name="connsiteY1" fmla="*/ 162114 h 324000"/>
              <a:gd name="connsiteX2" fmla="*/ 162114 w 324000"/>
              <a:gd name="connsiteY2" fmla="*/ 324114 h 324000"/>
              <a:gd name="connsiteX3" fmla="*/ 324114 w 324000"/>
              <a:gd name="connsiteY3" fmla="*/ 162114 h 324000"/>
              <a:gd name="connsiteX4" fmla="*/ 162114 w 324000"/>
              <a:gd name="connsiteY4" fmla="*/ 114 h 324000"/>
              <a:gd name="connsiteX5" fmla="*/ 226988 w 324000"/>
              <a:gd name="connsiteY5" fmla="*/ 223600 h 324000"/>
              <a:gd name="connsiteX6" fmla="*/ 215905 w 324000"/>
              <a:gd name="connsiteY6" fmla="*/ 228829 h 324000"/>
              <a:gd name="connsiteX7" fmla="*/ 206885 w 324000"/>
              <a:gd name="connsiteY7" fmla="*/ 225625 h 324000"/>
              <a:gd name="connsiteX8" fmla="*/ 150848 w 324000"/>
              <a:gd name="connsiteY8" fmla="*/ 179787 h 324000"/>
              <a:gd name="connsiteX9" fmla="*/ 145619 w 324000"/>
              <a:gd name="connsiteY9" fmla="*/ 168741 h 324000"/>
              <a:gd name="connsiteX10" fmla="*/ 145619 w 324000"/>
              <a:gd name="connsiteY10" fmla="*/ 101806 h 324000"/>
              <a:gd name="connsiteX11" fmla="*/ 159905 w 324000"/>
              <a:gd name="connsiteY11" fmla="*/ 87520 h 324000"/>
              <a:gd name="connsiteX12" fmla="*/ 174190 w 324000"/>
              <a:gd name="connsiteY12" fmla="*/ 101806 h 324000"/>
              <a:gd name="connsiteX13" fmla="*/ 174190 w 324000"/>
              <a:gd name="connsiteY13" fmla="*/ 161930 h 324000"/>
              <a:gd name="connsiteX14" fmla="*/ 224999 w 324000"/>
              <a:gd name="connsiteY14" fmla="*/ 203498 h 324000"/>
              <a:gd name="connsiteX15" fmla="*/ 226988 w 324000"/>
              <a:gd name="connsiteY15" fmla="*/ 2236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00" h="324000">
                <a:moveTo>
                  <a:pt x="162114" y="114"/>
                </a:moveTo>
                <a:cubicBezTo>
                  <a:pt x="72646" y="114"/>
                  <a:pt x="114" y="72646"/>
                  <a:pt x="114" y="162114"/>
                </a:cubicBezTo>
                <a:cubicBezTo>
                  <a:pt x="114" y="251582"/>
                  <a:pt x="72683" y="324114"/>
                  <a:pt x="162114" y="324114"/>
                </a:cubicBezTo>
                <a:cubicBezTo>
                  <a:pt x="251545" y="324114"/>
                  <a:pt x="324114" y="251582"/>
                  <a:pt x="324114" y="162114"/>
                </a:cubicBezTo>
                <a:cubicBezTo>
                  <a:pt x="324114" y="72646"/>
                  <a:pt x="251582" y="114"/>
                  <a:pt x="162114" y="114"/>
                </a:cubicBezTo>
                <a:moveTo>
                  <a:pt x="226988" y="223600"/>
                </a:moveTo>
                <a:cubicBezTo>
                  <a:pt x="224189" y="227024"/>
                  <a:pt x="220066" y="228829"/>
                  <a:pt x="215905" y="228829"/>
                </a:cubicBezTo>
                <a:cubicBezTo>
                  <a:pt x="212739" y="228829"/>
                  <a:pt x="209536" y="227761"/>
                  <a:pt x="206885" y="225625"/>
                </a:cubicBezTo>
                <a:lnTo>
                  <a:pt x="150848" y="179787"/>
                </a:lnTo>
                <a:cubicBezTo>
                  <a:pt x="147534" y="177099"/>
                  <a:pt x="145619" y="173049"/>
                  <a:pt x="145619" y="168741"/>
                </a:cubicBezTo>
                <a:lnTo>
                  <a:pt x="145619" y="101806"/>
                </a:lnTo>
                <a:cubicBezTo>
                  <a:pt x="145619" y="93927"/>
                  <a:pt x="152026" y="87520"/>
                  <a:pt x="159905" y="87520"/>
                </a:cubicBezTo>
                <a:cubicBezTo>
                  <a:pt x="167784" y="87520"/>
                  <a:pt x="174190" y="93927"/>
                  <a:pt x="174190" y="101806"/>
                </a:cubicBezTo>
                <a:lnTo>
                  <a:pt x="174190" y="161930"/>
                </a:lnTo>
                <a:lnTo>
                  <a:pt x="224999" y="203498"/>
                </a:lnTo>
                <a:cubicBezTo>
                  <a:pt x="231074" y="208505"/>
                  <a:pt x="231958" y="217525"/>
                  <a:pt x="226988" y="223600"/>
                </a:cubicBezTo>
              </a:path>
            </a:pathLst>
          </a:custGeom>
          <a:solidFill>
            <a:schemeClr val="accent1"/>
          </a:solidFill>
          <a:ln w="1156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2" name="任意多边形: 形状 10"/>
          <p:cNvSpPr/>
          <p:nvPr>
            <p:custDataLst>
              <p:tags r:id="rId19"/>
            </p:custDataLst>
          </p:nvPr>
        </p:nvSpPr>
        <p:spPr>
          <a:xfrm>
            <a:off x="8720332" y="1987476"/>
            <a:ext cx="306708" cy="285106"/>
          </a:xfrm>
          <a:custGeom>
            <a:avLst/>
            <a:gdLst>
              <a:gd name="connsiteX0" fmla="*/ 283649 w 323850"/>
              <a:gd name="connsiteY0" fmla="*/ 84442 h 301041"/>
              <a:gd name="connsiteX1" fmla="*/ 283649 w 323850"/>
              <a:gd name="connsiteY1" fmla="*/ 63234 h 301041"/>
              <a:gd name="connsiteX2" fmla="*/ 278052 w 323850"/>
              <a:gd name="connsiteY2" fmla="*/ 48214 h 301041"/>
              <a:gd name="connsiteX3" fmla="*/ 263502 w 323850"/>
              <a:gd name="connsiteY3" fmla="*/ 41575 h 301041"/>
              <a:gd name="connsiteX4" fmla="*/ 142002 w 323850"/>
              <a:gd name="connsiteY4" fmla="*/ 41575 h 301041"/>
              <a:gd name="connsiteX5" fmla="*/ 142002 w 323850"/>
              <a:gd name="connsiteY5" fmla="*/ 21773 h 301041"/>
              <a:gd name="connsiteX6" fmla="*/ 136405 w 323850"/>
              <a:gd name="connsiteY6" fmla="*/ 6753 h 301041"/>
              <a:gd name="connsiteX7" fmla="*/ 121855 w 323850"/>
              <a:gd name="connsiteY7" fmla="*/ 115 h 301041"/>
              <a:gd name="connsiteX8" fmla="*/ 20278 w 323850"/>
              <a:gd name="connsiteY8" fmla="*/ 115 h 301041"/>
              <a:gd name="connsiteX9" fmla="*/ 5728 w 323850"/>
              <a:gd name="connsiteY9" fmla="*/ 6753 h 301041"/>
              <a:gd name="connsiteX10" fmla="*/ 131 w 323850"/>
              <a:gd name="connsiteY10" fmla="*/ 21773 h 301041"/>
              <a:gd name="connsiteX11" fmla="*/ 131 w 323850"/>
              <a:gd name="connsiteY11" fmla="*/ 283305 h 301041"/>
              <a:gd name="connsiteX12" fmla="*/ 1027 w 323850"/>
              <a:gd name="connsiteY12" fmla="*/ 278973 h 301041"/>
              <a:gd name="connsiteX13" fmla="*/ 3433 w 323850"/>
              <a:gd name="connsiteY13" fmla="*/ 267104 h 301041"/>
              <a:gd name="connsiteX14" fmla="*/ 7015 w 323850"/>
              <a:gd name="connsiteY14" fmla="*/ 249439 h 301041"/>
              <a:gd name="connsiteX15" fmla="*/ 11436 w 323850"/>
              <a:gd name="connsiteY15" fmla="*/ 227725 h 301041"/>
              <a:gd name="connsiteX16" fmla="*/ 16305 w 323850"/>
              <a:gd name="connsiteY16" fmla="*/ 203648 h 301041"/>
              <a:gd name="connsiteX17" fmla="*/ 21342 w 323850"/>
              <a:gd name="connsiteY17" fmla="*/ 178952 h 301041"/>
              <a:gd name="connsiteX18" fmla="*/ 26155 w 323850"/>
              <a:gd name="connsiteY18" fmla="*/ 155324 h 301041"/>
              <a:gd name="connsiteX19" fmla="*/ 30744 w 323850"/>
              <a:gd name="connsiteY19" fmla="*/ 132822 h 301041"/>
              <a:gd name="connsiteX20" fmla="*/ 34717 w 323850"/>
              <a:gd name="connsiteY20" fmla="*/ 111332 h 301041"/>
              <a:gd name="connsiteX21" fmla="*/ 40706 w 323850"/>
              <a:gd name="connsiteY21" fmla="*/ 93218 h 301041"/>
              <a:gd name="connsiteX22" fmla="*/ 56879 w 323850"/>
              <a:gd name="connsiteY22" fmla="*/ 84555 h 301041"/>
              <a:gd name="connsiteX23" fmla="*/ 76747 w 323850"/>
              <a:gd name="connsiteY23" fmla="*/ 84330 h 301041"/>
              <a:gd name="connsiteX24" fmla="*/ 122582 w 323850"/>
              <a:gd name="connsiteY24" fmla="*/ 84442 h 301041"/>
              <a:gd name="connsiteX25" fmla="*/ 283592 w 323850"/>
              <a:gd name="connsiteY25" fmla="*/ 84442 h 301041"/>
              <a:gd name="connsiteX26" fmla="*/ 283649 w 323850"/>
              <a:gd name="connsiteY26" fmla="*/ 84442 h 301041"/>
              <a:gd name="connsiteX27" fmla="*/ 268538 w 323850"/>
              <a:gd name="connsiteY27" fmla="*/ 301082 h 301041"/>
              <a:gd name="connsiteX28" fmla="*/ 260703 w 323850"/>
              <a:gd name="connsiteY28" fmla="*/ 301082 h 301041"/>
              <a:gd name="connsiteX29" fmla="*/ 249230 w 323850"/>
              <a:gd name="connsiteY29" fmla="*/ 301026 h 301041"/>
              <a:gd name="connsiteX30" fmla="*/ 239548 w 323850"/>
              <a:gd name="connsiteY30" fmla="*/ 301082 h 301041"/>
              <a:gd name="connsiteX31" fmla="*/ 16417 w 323850"/>
              <a:gd name="connsiteY31" fmla="*/ 301082 h 301041"/>
              <a:gd name="connsiteX32" fmla="*/ 17200 w 323850"/>
              <a:gd name="connsiteY32" fmla="*/ 297088 h 301041"/>
              <a:gd name="connsiteX33" fmla="*/ 19327 w 323850"/>
              <a:gd name="connsiteY33" fmla="*/ 286118 h 301041"/>
              <a:gd name="connsiteX34" fmla="*/ 22461 w 323850"/>
              <a:gd name="connsiteY34" fmla="*/ 269692 h 301041"/>
              <a:gd name="connsiteX35" fmla="*/ 26379 w 323850"/>
              <a:gd name="connsiteY35" fmla="*/ 249327 h 301041"/>
              <a:gd name="connsiteX36" fmla="*/ 30744 w 323850"/>
              <a:gd name="connsiteY36" fmla="*/ 226487 h 301041"/>
              <a:gd name="connsiteX37" fmla="*/ 35333 w 323850"/>
              <a:gd name="connsiteY37" fmla="*/ 202748 h 301041"/>
              <a:gd name="connsiteX38" fmla="*/ 39810 w 323850"/>
              <a:gd name="connsiteY38" fmla="*/ 179570 h 301041"/>
              <a:gd name="connsiteX39" fmla="*/ 48261 w 323850"/>
              <a:gd name="connsiteY39" fmla="*/ 134228 h 301041"/>
              <a:gd name="connsiteX40" fmla="*/ 56096 w 323850"/>
              <a:gd name="connsiteY40" fmla="*/ 107957 h 301041"/>
              <a:gd name="connsiteX41" fmla="*/ 84582 w 323850"/>
              <a:gd name="connsiteY41" fmla="*/ 100587 h 301041"/>
              <a:gd name="connsiteX42" fmla="*/ 123814 w 323850"/>
              <a:gd name="connsiteY42" fmla="*/ 100644 h 301041"/>
              <a:gd name="connsiteX43" fmla="*/ 281018 w 323850"/>
              <a:gd name="connsiteY43" fmla="*/ 100644 h 301041"/>
              <a:gd name="connsiteX44" fmla="*/ 302845 w 323850"/>
              <a:gd name="connsiteY44" fmla="*/ 100756 h 301041"/>
              <a:gd name="connsiteX45" fmla="*/ 319690 w 323850"/>
              <a:gd name="connsiteY45" fmla="*/ 108407 h 301041"/>
              <a:gd name="connsiteX46" fmla="*/ 323775 w 323850"/>
              <a:gd name="connsiteY46" fmla="*/ 124384 h 301041"/>
              <a:gd name="connsiteX47" fmla="*/ 318850 w 323850"/>
              <a:gd name="connsiteY47" fmla="*/ 146154 h 301041"/>
              <a:gd name="connsiteX48" fmla="*/ 313645 w 323850"/>
              <a:gd name="connsiteY48" fmla="*/ 168882 h 301041"/>
              <a:gd name="connsiteX49" fmla="*/ 306594 w 323850"/>
              <a:gd name="connsiteY49" fmla="*/ 199766 h 301041"/>
              <a:gd name="connsiteX50" fmla="*/ 300382 w 323850"/>
              <a:gd name="connsiteY50" fmla="*/ 226824 h 301041"/>
              <a:gd name="connsiteX51" fmla="*/ 290476 w 323850"/>
              <a:gd name="connsiteY51" fmla="*/ 271717 h 301041"/>
              <a:gd name="connsiteX52" fmla="*/ 284823 w 323850"/>
              <a:gd name="connsiteY52" fmla="*/ 290000 h 301041"/>
              <a:gd name="connsiteX53" fmla="*/ 272120 w 323850"/>
              <a:gd name="connsiteY53" fmla="*/ 300632 h 301041"/>
              <a:gd name="connsiteX54" fmla="*/ 268538 w 323850"/>
              <a:gd name="connsiteY54" fmla="*/ 301082 h 3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3850" h="301041">
                <a:moveTo>
                  <a:pt x="283649" y="84442"/>
                </a:moveTo>
                <a:lnTo>
                  <a:pt x="283649" y="63234"/>
                </a:lnTo>
                <a:cubicBezTo>
                  <a:pt x="283817" y="57664"/>
                  <a:pt x="281802" y="52264"/>
                  <a:pt x="278052" y="48214"/>
                </a:cubicBezTo>
                <a:cubicBezTo>
                  <a:pt x="274247" y="44163"/>
                  <a:pt x="269042" y="41744"/>
                  <a:pt x="263502" y="41575"/>
                </a:cubicBezTo>
                <a:lnTo>
                  <a:pt x="142002" y="41575"/>
                </a:lnTo>
                <a:lnTo>
                  <a:pt x="142002" y="21773"/>
                </a:lnTo>
                <a:cubicBezTo>
                  <a:pt x="142170" y="16204"/>
                  <a:pt x="140155" y="10804"/>
                  <a:pt x="136405" y="6753"/>
                </a:cubicBezTo>
                <a:cubicBezTo>
                  <a:pt x="132600" y="2703"/>
                  <a:pt x="127395" y="284"/>
                  <a:pt x="121855" y="115"/>
                </a:cubicBezTo>
                <a:lnTo>
                  <a:pt x="20278" y="115"/>
                </a:lnTo>
                <a:cubicBezTo>
                  <a:pt x="14738" y="284"/>
                  <a:pt x="9533" y="2703"/>
                  <a:pt x="5728" y="6753"/>
                </a:cubicBezTo>
                <a:cubicBezTo>
                  <a:pt x="1923" y="10796"/>
                  <a:pt x="-95" y="16213"/>
                  <a:pt x="131" y="21773"/>
                </a:cubicBezTo>
                <a:lnTo>
                  <a:pt x="131" y="283305"/>
                </a:lnTo>
                <a:cubicBezTo>
                  <a:pt x="411" y="281843"/>
                  <a:pt x="747" y="280436"/>
                  <a:pt x="1027" y="278973"/>
                </a:cubicBezTo>
                <a:cubicBezTo>
                  <a:pt x="1810" y="275036"/>
                  <a:pt x="2650" y="271041"/>
                  <a:pt x="3433" y="267104"/>
                </a:cubicBezTo>
                <a:cubicBezTo>
                  <a:pt x="4608" y="261196"/>
                  <a:pt x="5840" y="255346"/>
                  <a:pt x="7015" y="249439"/>
                </a:cubicBezTo>
                <a:cubicBezTo>
                  <a:pt x="8470" y="242182"/>
                  <a:pt x="9981" y="234926"/>
                  <a:pt x="11436" y="227725"/>
                </a:cubicBezTo>
                <a:cubicBezTo>
                  <a:pt x="13059" y="219680"/>
                  <a:pt x="14682" y="211692"/>
                  <a:pt x="16305" y="203648"/>
                </a:cubicBezTo>
                <a:cubicBezTo>
                  <a:pt x="17984" y="195434"/>
                  <a:pt x="19663" y="187165"/>
                  <a:pt x="21342" y="178952"/>
                </a:cubicBezTo>
                <a:cubicBezTo>
                  <a:pt x="22965" y="171075"/>
                  <a:pt x="24532" y="163200"/>
                  <a:pt x="26155" y="155324"/>
                </a:cubicBezTo>
                <a:cubicBezTo>
                  <a:pt x="27666" y="147842"/>
                  <a:pt x="29233" y="140304"/>
                  <a:pt x="30744" y="132822"/>
                </a:cubicBezTo>
                <a:cubicBezTo>
                  <a:pt x="32143" y="125678"/>
                  <a:pt x="33430" y="118533"/>
                  <a:pt x="34717" y="111332"/>
                </a:cubicBezTo>
                <a:cubicBezTo>
                  <a:pt x="35837" y="105144"/>
                  <a:pt x="37068" y="98506"/>
                  <a:pt x="40706" y="93218"/>
                </a:cubicBezTo>
                <a:cubicBezTo>
                  <a:pt x="44343" y="87874"/>
                  <a:pt x="50611" y="85230"/>
                  <a:pt x="56879" y="84555"/>
                </a:cubicBezTo>
                <a:cubicBezTo>
                  <a:pt x="63483" y="83823"/>
                  <a:pt x="70143" y="84217"/>
                  <a:pt x="76747" y="84330"/>
                </a:cubicBezTo>
                <a:cubicBezTo>
                  <a:pt x="92025" y="84555"/>
                  <a:pt x="107304" y="84442"/>
                  <a:pt x="122582" y="84442"/>
                </a:cubicBezTo>
                <a:lnTo>
                  <a:pt x="283592" y="84442"/>
                </a:lnTo>
                <a:lnTo>
                  <a:pt x="283649" y="84442"/>
                </a:lnTo>
                <a:moveTo>
                  <a:pt x="268538" y="301082"/>
                </a:moveTo>
                <a:cubicBezTo>
                  <a:pt x="265908" y="301251"/>
                  <a:pt x="263166" y="301082"/>
                  <a:pt x="260703" y="301082"/>
                </a:cubicBezTo>
                <a:cubicBezTo>
                  <a:pt x="256897" y="301082"/>
                  <a:pt x="253036" y="300969"/>
                  <a:pt x="249230" y="301026"/>
                </a:cubicBezTo>
                <a:cubicBezTo>
                  <a:pt x="245984" y="301026"/>
                  <a:pt x="242794" y="301082"/>
                  <a:pt x="239548" y="301082"/>
                </a:cubicBezTo>
                <a:lnTo>
                  <a:pt x="16417" y="301082"/>
                </a:lnTo>
                <a:cubicBezTo>
                  <a:pt x="16697" y="299732"/>
                  <a:pt x="16920" y="298438"/>
                  <a:pt x="17200" y="297088"/>
                </a:cubicBezTo>
                <a:cubicBezTo>
                  <a:pt x="17928" y="293431"/>
                  <a:pt x="18599" y="289775"/>
                  <a:pt x="19327" y="286118"/>
                </a:cubicBezTo>
                <a:cubicBezTo>
                  <a:pt x="20390" y="280661"/>
                  <a:pt x="21454" y="275148"/>
                  <a:pt x="22461" y="269692"/>
                </a:cubicBezTo>
                <a:cubicBezTo>
                  <a:pt x="23748" y="262884"/>
                  <a:pt x="25091" y="256134"/>
                  <a:pt x="26379" y="249327"/>
                </a:cubicBezTo>
                <a:cubicBezTo>
                  <a:pt x="27834" y="241733"/>
                  <a:pt x="29289" y="234138"/>
                  <a:pt x="30744" y="226487"/>
                </a:cubicBezTo>
                <a:cubicBezTo>
                  <a:pt x="32255" y="218555"/>
                  <a:pt x="33766" y="210623"/>
                  <a:pt x="35333" y="202748"/>
                </a:cubicBezTo>
                <a:cubicBezTo>
                  <a:pt x="36844" y="195040"/>
                  <a:pt x="38299" y="187277"/>
                  <a:pt x="39810" y="179570"/>
                </a:cubicBezTo>
                <a:cubicBezTo>
                  <a:pt x="42720" y="164494"/>
                  <a:pt x="45519" y="149361"/>
                  <a:pt x="48261" y="134228"/>
                </a:cubicBezTo>
                <a:cubicBezTo>
                  <a:pt x="49884" y="125452"/>
                  <a:pt x="50164" y="115158"/>
                  <a:pt x="56096" y="107957"/>
                </a:cubicBezTo>
                <a:cubicBezTo>
                  <a:pt x="62868" y="99687"/>
                  <a:pt x="74900" y="100137"/>
                  <a:pt x="84582" y="100587"/>
                </a:cubicBezTo>
                <a:cubicBezTo>
                  <a:pt x="97622" y="101150"/>
                  <a:pt x="110773" y="100644"/>
                  <a:pt x="123814" y="100644"/>
                </a:cubicBezTo>
                <a:lnTo>
                  <a:pt x="281018" y="100644"/>
                </a:lnTo>
                <a:cubicBezTo>
                  <a:pt x="288237" y="100644"/>
                  <a:pt x="295625" y="100194"/>
                  <a:pt x="302845" y="100756"/>
                </a:cubicBezTo>
                <a:cubicBezTo>
                  <a:pt x="309056" y="101263"/>
                  <a:pt x="315549" y="103513"/>
                  <a:pt x="319690" y="108407"/>
                </a:cubicBezTo>
                <a:cubicBezTo>
                  <a:pt x="323383" y="112851"/>
                  <a:pt x="324447" y="118758"/>
                  <a:pt x="323775" y="124384"/>
                </a:cubicBezTo>
                <a:cubicBezTo>
                  <a:pt x="322879" y="131697"/>
                  <a:pt x="320529" y="139010"/>
                  <a:pt x="318850" y="146154"/>
                </a:cubicBezTo>
                <a:cubicBezTo>
                  <a:pt x="317059" y="153692"/>
                  <a:pt x="315325" y="161287"/>
                  <a:pt x="313645" y="168882"/>
                </a:cubicBezTo>
                <a:cubicBezTo>
                  <a:pt x="311351" y="179176"/>
                  <a:pt x="308944" y="189472"/>
                  <a:pt x="306594" y="199766"/>
                </a:cubicBezTo>
                <a:cubicBezTo>
                  <a:pt x="304523" y="208767"/>
                  <a:pt x="302453" y="217824"/>
                  <a:pt x="300382" y="226824"/>
                </a:cubicBezTo>
                <a:cubicBezTo>
                  <a:pt x="296968" y="241788"/>
                  <a:pt x="293722" y="256753"/>
                  <a:pt x="290476" y="271717"/>
                </a:cubicBezTo>
                <a:cubicBezTo>
                  <a:pt x="289133" y="277905"/>
                  <a:pt x="287678" y="284319"/>
                  <a:pt x="284823" y="290000"/>
                </a:cubicBezTo>
                <a:cubicBezTo>
                  <a:pt x="282305" y="295007"/>
                  <a:pt x="277604" y="299226"/>
                  <a:pt x="272120" y="300632"/>
                </a:cubicBezTo>
                <a:cubicBezTo>
                  <a:pt x="270888" y="300857"/>
                  <a:pt x="269713" y="301026"/>
                  <a:pt x="268538" y="301082"/>
                </a:cubicBezTo>
              </a:path>
            </a:pathLst>
          </a:custGeom>
          <a:solidFill>
            <a:schemeClr val="accent1"/>
          </a:solidFill>
          <a:ln w="11584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3" name="任意多边形: 形状 11"/>
          <p:cNvSpPr/>
          <p:nvPr>
            <p:custDataLst>
              <p:tags r:id="rId20"/>
            </p:custDataLst>
          </p:nvPr>
        </p:nvSpPr>
        <p:spPr>
          <a:xfrm>
            <a:off x="6928195" y="4968556"/>
            <a:ext cx="306849" cy="306849"/>
          </a:xfrm>
          <a:custGeom>
            <a:avLst/>
            <a:gdLst>
              <a:gd name="connsiteX0" fmla="*/ 36125 w 323999"/>
              <a:gd name="connsiteY0" fmla="*/ 115 h 323999"/>
              <a:gd name="connsiteX1" fmla="*/ 288105 w 323999"/>
              <a:gd name="connsiteY1" fmla="*/ 115 h 323999"/>
              <a:gd name="connsiteX2" fmla="*/ 324115 w 323999"/>
              <a:gd name="connsiteY2" fmla="*/ 36125 h 323999"/>
              <a:gd name="connsiteX3" fmla="*/ 324115 w 323999"/>
              <a:gd name="connsiteY3" fmla="*/ 216107 h 323999"/>
              <a:gd name="connsiteX4" fmla="*/ 288105 w 323999"/>
              <a:gd name="connsiteY4" fmla="*/ 252117 h 323999"/>
              <a:gd name="connsiteX5" fmla="*/ 36125 w 323999"/>
              <a:gd name="connsiteY5" fmla="*/ 252117 h 323999"/>
              <a:gd name="connsiteX6" fmla="*/ 115 w 323999"/>
              <a:gd name="connsiteY6" fmla="*/ 216107 h 323999"/>
              <a:gd name="connsiteX7" fmla="*/ 115 w 323999"/>
              <a:gd name="connsiteY7" fmla="*/ 36125 h 323999"/>
              <a:gd name="connsiteX8" fmla="*/ 36125 w 323999"/>
              <a:gd name="connsiteY8" fmla="*/ 115 h 323999"/>
              <a:gd name="connsiteX9" fmla="*/ 18120 w 323999"/>
              <a:gd name="connsiteY9" fmla="*/ 288105 h 323999"/>
              <a:gd name="connsiteX10" fmla="*/ 306109 w 323999"/>
              <a:gd name="connsiteY10" fmla="*/ 288105 h 323999"/>
              <a:gd name="connsiteX11" fmla="*/ 324115 w 323999"/>
              <a:gd name="connsiteY11" fmla="*/ 306109 h 323999"/>
              <a:gd name="connsiteX12" fmla="*/ 306109 w 323999"/>
              <a:gd name="connsiteY12" fmla="*/ 324115 h 323999"/>
              <a:gd name="connsiteX13" fmla="*/ 18120 w 323999"/>
              <a:gd name="connsiteY13" fmla="*/ 324115 h 323999"/>
              <a:gd name="connsiteX14" fmla="*/ 115 w 323999"/>
              <a:gd name="connsiteY14" fmla="*/ 306109 h 323999"/>
              <a:gd name="connsiteX15" fmla="*/ 18120 w 323999"/>
              <a:gd name="connsiteY15" fmla="*/ 288105 h 323999"/>
              <a:gd name="connsiteX16" fmla="*/ 162115 w 323999"/>
              <a:gd name="connsiteY16" fmla="*/ 126105 h 323999"/>
              <a:gd name="connsiteX17" fmla="*/ 144109 w 323999"/>
              <a:gd name="connsiteY17" fmla="*/ 144109 h 323999"/>
              <a:gd name="connsiteX18" fmla="*/ 144109 w 323999"/>
              <a:gd name="connsiteY18" fmla="*/ 162115 h 323999"/>
              <a:gd name="connsiteX19" fmla="*/ 162115 w 323999"/>
              <a:gd name="connsiteY19" fmla="*/ 180121 h 323999"/>
              <a:gd name="connsiteX20" fmla="*/ 180121 w 323999"/>
              <a:gd name="connsiteY20" fmla="*/ 162115 h 323999"/>
              <a:gd name="connsiteX21" fmla="*/ 180121 w 323999"/>
              <a:gd name="connsiteY21" fmla="*/ 144109 h 323999"/>
              <a:gd name="connsiteX22" fmla="*/ 162115 w 323999"/>
              <a:gd name="connsiteY22" fmla="*/ 126105 h 323999"/>
              <a:gd name="connsiteX23" fmla="*/ 234113 w 323999"/>
              <a:gd name="connsiteY23" fmla="*/ 108123 h 323999"/>
              <a:gd name="connsiteX24" fmla="*/ 216107 w 323999"/>
              <a:gd name="connsiteY24" fmla="*/ 126105 h 323999"/>
              <a:gd name="connsiteX25" fmla="*/ 216107 w 323999"/>
              <a:gd name="connsiteY25" fmla="*/ 162115 h 323999"/>
              <a:gd name="connsiteX26" fmla="*/ 234113 w 323999"/>
              <a:gd name="connsiteY26" fmla="*/ 180118 h 323999"/>
              <a:gd name="connsiteX27" fmla="*/ 252117 w 323999"/>
              <a:gd name="connsiteY27" fmla="*/ 162115 h 323999"/>
              <a:gd name="connsiteX28" fmla="*/ 252117 w 323999"/>
              <a:gd name="connsiteY28" fmla="*/ 126105 h 323999"/>
              <a:gd name="connsiteX29" fmla="*/ 234113 w 323999"/>
              <a:gd name="connsiteY29" fmla="*/ 108123 h 323999"/>
              <a:gd name="connsiteX30" fmla="*/ 90141 w 323999"/>
              <a:gd name="connsiteY30" fmla="*/ 72089 h 323999"/>
              <a:gd name="connsiteX31" fmla="*/ 90094 w 323999"/>
              <a:gd name="connsiteY31" fmla="*/ 72112 h 323999"/>
              <a:gd name="connsiteX32" fmla="*/ 72089 w 323999"/>
              <a:gd name="connsiteY32" fmla="*/ 90118 h 323999"/>
              <a:gd name="connsiteX33" fmla="*/ 72089 w 323999"/>
              <a:gd name="connsiteY33" fmla="*/ 162115 h 323999"/>
              <a:gd name="connsiteX34" fmla="*/ 90118 w 323999"/>
              <a:gd name="connsiteY34" fmla="*/ 180143 h 323999"/>
              <a:gd name="connsiteX35" fmla="*/ 108146 w 323999"/>
              <a:gd name="connsiteY35" fmla="*/ 162115 h 323999"/>
              <a:gd name="connsiteX36" fmla="*/ 108146 w 323999"/>
              <a:gd name="connsiteY36" fmla="*/ 90094 h 323999"/>
              <a:gd name="connsiteX37" fmla="*/ 90141 w 323999"/>
              <a:gd name="connsiteY37" fmla="*/ 72089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3999" h="323999">
                <a:moveTo>
                  <a:pt x="36125" y="115"/>
                </a:moveTo>
                <a:lnTo>
                  <a:pt x="288105" y="115"/>
                </a:lnTo>
                <a:cubicBezTo>
                  <a:pt x="308007" y="115"/>
                  <a:pt x="324115" y="16222"/>
                  <a:pt x="324115" y="36125"/>
                </a:cubicBezTo>
                <a:lnTo>
                  <a:pt x="324115" y="216107"/>
                </a:lnTo>
                <a:cubicBezTo>
                  <a:pt x="324115" y="236011"/>
                  <a:pt x="308007" y="252117"/>
                  <a:pt x="288105" y="252117"/>
                </a:cubicBezTo>
                <a:lnTo>
                  <a:pt x="36125" y="252117"/>
                </a:lnTo>
                <a:cubicBezTo>
                  <a:pt x="16222" y="252117"/>
                  <a:pt x="115" y="235987"/>
                  <a:pt x="115" y="216107"/>
                </a:cubicBezTo>
                <a:lnTo>
                  <a:pt x="115" y="36125"/>
                </a:lnTo>
                <a:cubicBezTo>
                  <a:pt x="115" y="16222"/>
                  <a:pt x="16222" y="115"/>
                  <a:pt x="36125" y="115"/>
                </a:cubicBezTo>
                <a:moveTo>
                  <a:pt x="18120" y="288105"/>
                </a:moveTo>
                <a:lnTo>
                  <a:pt x="306109" y="288105"/>
                </a:lnTo>
                <a:cubicBezTo>
                  <a:pt x="316054" y="288105"/>
                  <a:pt x="324115" y="296166"/>
                  <a:pt x="324115" y="306109"/>
                </a:cubicBezTo>
                <a:cubicBezTo>
                  <a:pt x="324115" y="316054"/>
                  <a:pt x="316054" y="324115"/>
                  <a:pt x="306109" y="324115"/>
                </a:cubicBezTo>
                <a:lnTo>
                  <a:pt x="18120" y="324115"/>
                </a:lnTo>
                <a:cubicBezTo>
                  <a:pt x="8176" y="324115"/>
                  <a:pt x="115" y="316054"/>
                  <a:pt x="115" y="306109"/>
                </a:cubicBezTo>
                <a:cubicBezTo>
                  <a:pt x="115" y="296166"/>
                  <a:pt x="8176" y="288105"/>
                  <a:pt x="18120" y="288105"/>
                </a:cubicBezTo>
                <a:moveTo>
                  <a:pt x="162115" y="126105"/>
                </a:moveTo>
                <a:cubicBezTo>
                  <a:pt x="152163" y="126105"/>
                  <a:pt x="144109" y="134159"/>
                  <a:pt x="144109" y="144109"/>
                </a:cubicBezTo>
                <a:lnTo>
                  <a:pt x="144109" y="162115"/>
                </a:lnTo>
                <a:cubicBezTo>
                  <a:pt x="144109" y="172059"/>
                  <a:pt x="152171" y="180121"/>
                  <a:pt x="162115" y="180121"/>
                </a:cubicBezTo>
                <a:cubicBezTo>
                  <a:pt x="172059" y="180121"/>
                  <a:pt x="180121" y="172059"/>
                  <a:pt x="180121" y="162115"/>
                </a:cubicBezTo>
                <a:lnTo>
                  <a:pt x="180121" y="144109"/>
                </a:lnTo>
                <a:cubicBezTo>
                  <a:pt x="180121" y="134181"/>
                  <a:pt x="172067" y="126105"/>
                  <a:pt x="162115" y="126105"/>
                </a:cubicBezTo>
                <a:moveTo>
                  <a:pt x="234113" y="108123"/>
                </a:moveTo>
                <a:cubicBezTo>
                  <a:pt x="224185" y="108123"/>
                  <a:pt x="216107" y="116153"/>
                  <a:pt x="216107" y="126105"/>
                </a:cubicBezTo>
                <a:lnTo>
                  <a:pt x="216107" y="162115"/>
                </a:lnTo>
                <a:cubicBezTo>
                  <a:pt x="216108" y="172058"/>
                  <a:pt x="224170" y="180118"/>
                  <a:pt x="234113" y="180118"/>
                </a:cubicBezTo>
                <a:cubicBezTo>
                  <a:pt x="244056" y="180118"/>
                  <a:pt x="252116" y="172058"/>
                  <a:pt x="252117" y="162115"/>
                </a:cubicBezTo>
                <a:lnTo>
                  <a:pt x="252117" y="126105"/>
                </a:lnTo>
                <a:cubicBezTo>
                  <a:pt x="252117" y="116176"/>
                  <a:pt x="244063" y="108123"/>
                  <a:pt x="234113" y="108123"/>
                </a:cubicBezTo>
                <a:moveTo>
                  <a:pt x="90141" y="72089"/>
                </a:moveTo>
                <a:lnTo>
                  <a:pt x="90094" y="72112"/>
                </a:lnTo>
                <a:cubicBezTo>
                  <a:pt x="80143" y="72112"/>
                  <a:pt x="72089" y="80166"/>
                  <a:pt x="72089" y="90118"/>
                </a:cubicBezTo>
                <a:lnTo>
                  <a:pt x="72089" y="162115"/>
                </a:lnTo>
                <a:cubicBezTo>
                  <a:pt x="72089" y="172072"/>
                  <a:pt x="80161" y="180143"/>
                  <a:pt x="90118" y="180143"/>
                </a:cubicBezTo>
                <a:cubicBezTo>
                  <a:pt x="100074" y="180143"/>
                  <a:pt x="108146" y="172072"/>
                  <a:pt x="108146" y="162115"/>
                </a:cubicBezTo>
                <a:lnTo>
                  <a:pt x="108146" y="90094"/>
                </a:lnTo>
                <a:cubicBezTo>
                  <a:pt x="108146" y="80143"/>
                  <a:pt x="100092" y="72089"/>
                  <a:pt x="90141" y="72089"/>
                </a:cubicBezTo>
              </a:path>
            </a:pathLst>
          </a:custGeom>
          <a:solidFill>
            <a:schemeClr val="accent4"/>
          </a:solidFill>
          <a:ln w="12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932180"/>
            <a:ext cx="3870960" cy="5246370"/>
          </a:xfrm>
          <a:prstGeom prst="rect">
            <a:avLst/>
          </a:prstGeom>
        </p:spPr>
      </p:pic>
      <p:sp>
        <p:nvSpPr>
          <p:cNvPr id="46" name="任意多边形: 形状 45"/>
          <p:cNvSpPr/>
          <p:nvPr>
            <p:custDataLst>
              <p:tags r:id="rId3"/>
            </p:custDataLst>
          </p:nvPr>
        </p:nvSpPr>
        <p:spPr>
          <a:xfrm>
            <a:off x="7675969" y="4530652"/>
            <a:ext cx="2074693" cy="1091221"/>
          </a:xfrm>
          <a:custGeom>
            <a:avLst/>
            <a:gdLst>
              <a:gd name="connsiteX0" fmla="*/ 1334340 w 2668680"/>
              <a:gd name="connsiteY0" fmla="*/ 1534736 h 1534735"/>
              <a:gd name="connsiteX1" fmla="*/ 0 w 2668680"/>
              <a:gd name="connsiteY1" fmla="*/ 757593 h 1534735"/>
              <a:gd name="connsiteX2" fmla="*/ 1334340 w 2668680"/>
              <a:gd name="connsiteY2" fmla="*/ 0 h 1534735"/>
              <a:gd name="connsiteX3" fmla="*/ 2668681 w 2668680"/>
              <a:gd name="connsiteY3" fmla="*/ 76248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680" h="1534735">
                <a:moveTo>
                  <a:pt x="1334340" y="1534736"/>
                </a:moveTo>
                <a:lnTo>
                  <a:pt x="0" y="757593"/>
                </a:lnTo>
                <a:lnTo>
                  <a:pt x="1334340" y="0"/>
                </a:lnTo>
                <a:lnTo>
                  <a:pt x="2668681" y="76248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"/>
            </p:custDataLst>
          </p:nvPr>
        </p:nvSpPr>
        <p:spPr>
          <a:xfrm>
            <a:off x="8073687" y="4737989"/>
            <a:ext cx="1279267" cy="676511"/>
          </a:xfrm>
          <a:custGeom>
            <a:avLst/>
            <a:gdLst>
              <a:gd name="connsiteX0" fmla="*/ 826020 w 1645523"/>
              <a:gd name="connsiteY0" fmla="*/ 951471 h 951471"/>
              <a:gd name="connsiteX1" fmla="*/ 0 w 1645523"/>
              <a:gd name="connsiteY1" fmla="*/ 457814 h 951471"/>
              <a:gd name="connsiteX2" fmla="*/ 817874 w 1645523"/>
              <a:gd name="connsiteY2" fmla="*/ 0 h 951471"/>
              <a:gd name="connsiteX3" fmla="*/ 1645523 w 1645523"/>
              <a:gd name="connsiteY3" fmla="*/ 469219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1">
                <a:moveTo>
                  <a:pt x="826020" y="951471"/>
                </a:moveTo>
                <a:lnTo>
                  <a:pt x="0" y="457814"/>
                </a:lnTo>
                <a:lnTo>
                  <a:pt x="817874" y="0"/>
                </a:lnTo>
                <a:lnTo>
                  <a:pt x="1645523" y="469219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5"/>
            </p:custDataLst>
          </p:nvPr>
        </p:nvSpPr>
        <p:spPr>
          <a:xfrm>
            <a:off x="8713137" y="3402412"/>
            <a:ext cx="2073426" cy="1091221"/>
          </a:xfrm>
          <a:custGeom>
            <a:avLst/>
            <a:gdLst>
              <a:gd name="connsiteX0" fmla="*/ 1334340 w 2667051"/>
              <a:gd name="connsiteY0" fmla="*/ 1534736 h 1534735"/>
              <a:gd name="connsiteX1" fmla="*/ 0 w 2667051"/>
              <a:gd name="connsiteY1" fmla="*/ 757592 h 1534735"/>
              <a:gd name="connsiteX2" fmla="*/ 1334340 w 2667051"/>
              <a:gd name="connsiteY2" fmla="*/ 0 h 1534735"/>
              <a:gd name="connsiteX3" fmla="*/ 2667052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4340" y="1534736"/>
                </a:moveTo>
                <a:lnTo>
                  <a:pt x="0" y="757592"/>
                </a:lnTo>
                <a:lnTo>
                  <a:pt x="1334340" y="0"/>
                </a:lnTo>
                <a:lnTo>
                  <a:pt x="2667052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6"/>
            </p:custDataLst>
          </p:nvPr>
        </p:nvSpPr>
        <p:spPr>
          <a:xfrm>
            <a:off x="9110855" y="3609748"/>
            <a:ext cx="1279267" cy="676510"/>
          </a:xfrm>
          <a:custGeom>
            <a:avLst/>
            <a:gdLst>
              <a:gd name="connsiteX0" fmla="*/ 826020 w 1645523"/>
              <a:gd name="connsiteY0" fmla="*/ 951471 h 951470"/>
              <a:gd name="connsiteX1" fmla="*/ 0 w 1645523"/>
              <a:gd name="connsiteY1" fmla="*/ 459443 h 951470"/>
              <a:gd name="connsiteX2" fmla="*/ 817874 w 1645523"/>
              <a:gd name="connsiteY2" fmla="*/ 0 h 951470"/>
              <a:gd name="connsiteX3" fmla="*/ 1645523 w 1645523"/>
              <a:gd name="connsiteY3" fmla="*/ 470848 h 95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0">
                <a:moveTo>
                  <a:pt x="826020" y="951471"/>
                </a:moveTo>
                <a:lnTo>
                  <a:pt x="0" y="459443"/>
                </a:lnTo>
                <a:lnTo>
                  <a:pt x="817874" y="0"/>
                </a:lnTo>
                <a:lnTo>
                  <a:pt x="164552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7"/>
            </p:custDataLst>
          </p:nvPr>
        </p:nvSpPr>
        <p:spPr>
          <a:xfrm>
            <a:off x="9750789" y="2274171"/>
            <a:ext cx="2073426" cy="1091221"/>
          </a:xfrm>
          <a:custGeom>
            <a:avLst/>
            <a:gdLst>
              <a:gd name="connsiteX0" fmla="*/ 1332711 w 2667051"/>
              <a:gd name="connsiteY0" fmla="*/ 1534736 h 1534735"/>
              <a:gd name="connsiteX1" fmla="*/ 0 w 2667051"/>
              <a:gd name="connsiteY1" fmla="*/ 759222 h 1534735"/>
              <a:gd name="connsiteX2" fmla="*/ 1332711 w 2667051"/>
              <a:gd name="connsiteY2" fmla="*/ 0 h 1534735"/>
              <a:gd name="connsiteX3" fmla="*/ 2667051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2711" y="1534736"/>
                </a:moveTo>
                <a:lnTo>
                  <a:pt x="0" y="759222"/>
                </a:lnTo>
                <a:lnTo>
                  <a:pt x="1332711" y="0"/>
                </a:lnTo>
                <a:lnTo>
                  <a:pt x="2667051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8"/>
            </p:custDataLst>
          </p:nvPr>
        </p:nvSpPr>
        <p:spPr>
          <a:xfrm>
            <a:off x="10147054" y="2481507"/>
            <a:ext cx="1280534" cy="676511"/>
          </a:xfrm>
          <a:custGeom>
            <a:avLst/>
            <a:gdLst>
              <a:gd name="connsiteX0" fmla="*/ 827649 w 1647152"/>
              <a:gd name="connsiteY0" fmla="*/ 951471 h 951471"/>
              <a:gd name="connsiteX1" fmla="*/ 0 w 1647152"/>
              <a:gd name="connsiteY1" fmla="*/ 459443 h 951471"/>
              <a:gd name="connsiteX2" fmla="*/ 819503 w 1647152"/>
              <a:gd name="connsiteY2" fmla="*/ 0 h 951471"/>
              <a:gd name="connsiteX3" fmla="*/ 1647153 w 1647152"/>
              <a:gd name="connsiteY3" fmla="*/ 470848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152" h="951471">
                <a:moveTo>
                  <a:pt x="827649" y="951471"/>
                </a:moveTo>
                <a:lnTo>
                  <a:pt x="0" y="459443"/>
                </a:lnTo>
                <a:lnTo>
                  <a:pt x="819503" y="0"/>
                </a:lnTo>
                <a:lnTo>
                  <a:pt x="164715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9"/>
            </p:custDataLst>
          </p:nvPr>
        </p:nvSpPr>
        <p:spPr>
          <a:xfrm>
            <a:off x="8713137" y="3941099"/>
            <a:ext cx="1037346" cy="1131766"/>
          </a:xfrm>
          <a:custGeom>
            <a:avLst/>
            <a:gdLst>
              <a:gd name="connsiteX0" fmla="*/ 0 w 1334340"/>
              <a:gd name="connsiteY0" fmla="*/ 0 h 1591759"/>
              <a:gd name="connsiteX1" fmla="*/ 0 w 1334340"/>
              <a:gd name="connsiteY1" fmla="*/ 829279 h 1591759"/>
              <a:gd name="connsiteX2" fmla="*/ 1334340 w 1334340"/>
              <a:gd name="connsiteY2" fmla="*/ 1591759 h 1591759"/>
              <a:gd name="connsiteX3" fmla="*/ 1334340 w 1334340"/>
              <a:gd name="connsiteY3" fmla="*/ 777144 h 15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1591759">
                <a:moveTo>
                  <a:pt x="0" y="0"/>
                </a:moveTo>
                <a:lnTo>
                  <a:pt x="0" y="829279"/>
                </a:lnTo>
                <a:lnTo>
                  <a:pt x="1334340" y="1591759"/>
                </a:lnTo>
                <a:lnTo>
                  <a:pt x="1334340" y="77714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10"/>
            </p:custDataLst>
          </p:nvPr>
        </p:nvSpPr>
        <p:spPr>
          <a:xfrm>
            <a:off x="9750789" y="2813827"/>
            <a:ext cx="1036080" cy="1131765"/>
          </a:xfrm>
          <a:custGeom>
            <a:avLst/>
            <a:gdLst>
              <a:gd name="connsiteX0" fmla="*/ 0 w 1332711"/>
              <a:gd name="connsiteY0" fmla="*/ 0 h 1591758"/>
              <a:gd name="connsiteX1" fmla="*/ 0 w 1332711"/>
              <a:gd name="connsiteY1" fmla="*/ 827650 h 1591758"/>
              <a:gd name="connsiteX2" fmla="*/ 1332711 w 1332711"/>
              <a:gd name="connsiteY2" fmla="*/ 1591759 h 1591758"/>
              <a:gd name="connsiteX3" fmla="*/ 1332711 w 1332711"/>
              <a:gd name="connsiteY3" fmla="*/ 775514 h 1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711" h="1591758">
                <a:moveTo>
                  <a:pt x="0" y="0"/>
                </a:moveTo>
                <a:lnTo>
                  <a:pt x="0" y="827650"/>
                </a:lnTo>
                <a:lnTo>
                  <a:pt x="1332711" y="1591759"/>
                </a:lnTo>
                <a:lnTo>
                  <a:pt x="1332711" y="77551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11"/>
            </p:custDataLst>
          </p:nvPr>
        </p:nvSpPr>
        <p:spPr>
          <a:xfrm>
            <a:off x="8713137" y="2817218"/>
            <a:ext cx="3110773" cy="2948151"/>
          </a:xfrm>
          <a:custGeom>
            <a:avLst/>
            <a:gdLst>
              <a:gd name="connsiteX0" fmla="*/ 2667052 w 4001391"/>
              <a:gd name="connsiteY0" fmla="*/ 772256 h 4146393"/>
              <a:gd name="connsiteX1" fmla="*/ 2667052 w 4001391"/>
              <a:gd name="connsiteY1" fmla="*/ 1586871 h 4146393"/>
              <a:gd name="connsiteX2" fmla="*/ 1334340 w 4001391"/>
              <a:gd name="connsiteY2" fmla="*/ 2357498 h 4146393"/>
              <a:gd name="connsiteX3" fmla="*/ 1334340 w 4001391"/>
              <a:gd name="connsiteY3" fmla="*/ 3172113 h 4146393"/>
              <a:gd name="connsiteX4" fmla="*/ 0 w 4001391"/>
              <a:gd name="connsiteY4" fmla="*/ 3944369 h 4146393"/>
              <a:gd name="connsiteX5" fmla="*/ 0 w 4001391"/>
              <a:gd name="connsiteY5" fmla="*/ 4146393 h 4146393"/>
              <a:gd name="connsiteX6" fmla="*/ 1502151 w 4001391"/>
              <a:gd name="connsiteY6" fmla="*/ 3273126 h 4146393"/>
              <a:gd name="connsiteX7" fmla="*/ 1502151 w 4001391"/>
              <a:gd name="connsiteY7" fmla="*/ 2456881 h 4146393"/>
              <a:gd name="connsiteX8" fmla="*/ 2825087 w 4001391"/>
              <a:gd name="connsiteY8" fmla="*/ 1687884 h 4146393"/>
              <a:gd name="connsiteX9" fmla="*/ 2825087 w 4001391"/>
              <a:gd name="connsiteY9" fmla="*/ 863493 h 4146393"/>
              <a:gd name="connsiteX10" fmla="*/ 4001392 w 4001391"/>
              <a:gd name="connsiteY10" fmla="*/ 190620 h 4146393"/>
              <a:gd name="connsiteX11" fmla="*/ 4001392 w 4001391"/>
              <a:gd name="connsiteY11" fmla="*/ 0 h 414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91" h="4146393">
                <a:moveTo>
                  <a:pt x="2667052" y="772256"/>
                </a:moveTo>
                <a:lnTo>
                  <a:pt x="2667052" y="1586871"/>
                </a:lnTo>
                <a:lnTo>
                  <a:pt x="1334340" y="2357498"/>
                </a:lnTo>
                <a:lnTo>
                  <a:pt x="1334340" y="3172113"/>
                </a:lnTo>
                <a:lnTo>
                  <a:pt x="0" y="3944369"/>
                </a:lnTo>
                <a:lnTo>
                  <a:pt x="0" y="4146393"/>
                </a:lnTo>
                <a:lnTo>
                  <a:pt x="1502151" y="3273126"/>
                </a:lnTo>
                <a:lnTo>
                  <a:pt x="1502151" y="2456881"/>
                </a:lnTo>
                <a:lnTo>
                  <a:pt x="2825087" y="1687884"/>
                </a:lnTo>
                <a:lnTo>
                  <a:pt x="2825087" y="863493"/>
                </a:lnTo>
                <a:lnTo>
                  <a:pt x="4001392" y="190620"/>
                </a:lnTo>
                <a:lnTo>
                  <a:pt x="4001392" y="0"/>
                </a:lnTo>
                <a:close/>
              </a:path>
            </a:pathLst>
          </a:custGeom>
          <a:solidFill>
            <a:schemeClr val="tx1">
              <a:lumMod val="35000"/>
              <a:lumOff val="65000"/>
              <a:alpha val="3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12"/>
            </p:custDataLst>
          </p:nvPr>
        </p:nvSpPr>
        <p:spPr>
          <a:xfrm>
            <a:off x="7675969" y="5069340"/>
            <a:ext cx="1037346" cy="696203"/>
          </a:xfrm>
          <a:custGeom>
            <a:avLst/>
            <a:gdLst>
              <a:gd name="connsiteX0" fmla="*/ 1334340 w 1334340"/>
              <a:gd name="connsiteY0" fmla="*/ 777143 h 979167"/>
              <a:gd name="connsiteX1" fmla="*/ 0 w 1334340"/>
              <a:gd name="connsiteY1" fmla="*/ 0 h 979167"/>
              <a:gd name="connsiteX2" fmla="*/ 0 w 1334340"/>
              <a:gd name="connsiteY2" fmla="*/ 215058 h 979167"/>
              <a:gd name="connsiteX3" fmla="*/ 1334340 w 1334340"/>
              <a:gd name="connsiteY3" fmla="*/ 979168 h 9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979167">
                <a:moveTo>
                  <a:pt x="1334340" y="777143"/>
                </a:moveTo>
                <a:lnTo>
                  <a:pt x="0" y="0"/>
                </a:lnTo>
                <a:lnTo>
                  <a:pt x="0" y="215058"/>
                </a:lnTo>
                <a:lnTo>
                  <a:pt x="1334340" y="979168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13"/>
            </p:custDataLst>
          </p:nvPr>
        </p:nvSpPr>
        <p:spPr>
          <a:xfrm>
            <a:off x="10589824" y="2671889"/>
            <a:ext cx="395317" cy="295154"/>
          </a:xfrm>
          <a:custGeom>
            <a:avLst/>
            <a:gdLst>
              <a:gd name="connsiteX0" fmla="*/ 54985 w 360000"/>
              <a:gd name="connsiteY0" fmla="*/ 182858 h 293890"/>
              <a:gd name="connsiteX1" fmla="*/ 54985 w 360000"/>
              <a:gd name="connsiteY1" fmla="*/ 236325 h 293890"/>
              <a:gd name="connsiteX2" fmla="*/ 63497 w 360000"/>
              <a:gd name="connsiteY2" fmla="*/ 248835 h 293890"/>
              <a:gd name="connsiteX3" fmla="*/ 175595 w 360000"/>
              <a:gd name="connsiteY3" fmla="*/ 293069 h 293890"/>
              <a:gd name="connsiteX4" fmla="*/ 185583 w 360000"/>
              <a:gd name="connsiteY4" fmla="*/ 293023 h 293890"/>
              <a:gd name="connsiteX5" fmla="*/ 298242 w 360000"/>
              <a:gd name="connsiteY5" fmla="*/ 247361 h 293890"/>
              <a:gd name="connsiteX6" fmla="*/ 306639 w 360000"/>
              <a:gd name="connsiteY6" fmla="*/ 234897 h 293890"/>
              <a:gd name="connsiteX7" fmla="*/ 306639 w 360000"/>
              <a:gd name="connsiteY7" fmla="*/ 180962 h 293890"/>
              <a:gd name="connsiteX8" fmla="*/ 351916 w 360000"/>
              <a:gd name="connsiteY8" fmla="*/ 161747 h 293890"/>
              <a:gd name="connsiteX9" fmla="*/ 359041 w 360000"/>
              <a:gd name="connsiteY9" fmla="*/ 144113 h 293890"/>
              <a:gd name="connsiteX10" fmla="*/ 356283 w 360000"/>
              <a:gd name="connsiteY10" fmla="*/ 139970 h 293890"/>
              <a:gd name="connsiteX11" fmla="*/ 306235 w 360000"/>
              <a:gd name="connsiteY11" fmla="*/ 88731 h 293890"/>
              <a:gd name="connsiteX12" fmla="*/ 351981 w 360000"/>
              <a:gd name="connsiteY12" fmla="*/ 44654 h 293890"/>
              <a:gd name="connsiteX13" fmla="*/ 352335 w 360000"/>
              <a:gd name="connsiteY13" fmla="*/ 25638 h 293890"/>
              <a:gd name="connsiteX14" fmla="*/ 345554 w 360000"/>
              <a:gd name="connsiteY14" fmla="*/ 21838 h 293890"/>
              <a:gd name="connsiteX15" fmla="*/ 249635 w 360000"/>
              <a:gd name="connsiteY15" fmla="*/ 623 h 293890"/>
              <a:gd name="connsiteX16" fmla="*/ 238181 w 360000"/>
              <a:gd name="connsiteY16" fmla="*/ 3373 h 293890"/>
              <a:gd name="connsiteX17" fmla="*/ 184467 w 360000"/>
              <a:gd name="connsiteY17" fmla="*/ 47611 h 293890"/>
              <a:gd name="connsiteX18" fmla="*/ 125846 w 360000"/>
              <a:gd name="connsiteY18" fmla="*/ 2875 h 293890"/>
              <a:gd name="connsiteX19" fmla="*/ 115109 w 360000"/>
              <a:gd name="connsiteY19" fmla="*/ 367 h 293890"/>
              <a:gd name="connsiteX20" fmla="*/ 16071 w 360000"/>
              <a:gd name="connsiteY20" fmla="*/ 19712 h 293890"/>
              <a:gd name="connsiteX21" fmla="*/ 5451 w 360000"/>
              <a:gd name="connsiteY21" fmla="*/ 35489 h 293890"/>
              <a:gd name="connsiteX22" fmla="*/ 9170 w 360000"/>
              <a:gd name="connsiteY22" fmla="*/ 42450 h 293890"/>
              <a:gd name="connsiteX23" fmla="*/ 56123 w 360000"/>
              <a:gd name="connsiteY23" fmla="*/ 89112 h 293890"/>
              <a:gd name="connsiteX24" fmla="*/ 64571 w 360000"/>
              <a:gd name="connsiteY24" fmla="*/ 89112 h 293890"/>
              <a:gd name="connsiteX25" fmla="*/ 180599 w 360000"/>
              <a:gd name="connsiteY25" fmla="*/ 51860 h 293890"/>
              <a:gd name="connsiteX26" fmla="*/ 297029 w 360000"/>
              <a:gd name="connsiteY26" fmla="*/ 89112 h 293890"/>
              <a:gd name="connsiteX27" fmla="*/ 187528 w 360000"/>
              <a:gd name="connsiteY27" fmla="*/ 136757 h 293890"/>
              <a:gd name="connsiteX28" fmla="*/ 64571 w 360000"/>
              <a:gd name="connsiteY28" fmla="*/ 89112 h 293890"/>
              <a:gd name="connsiteX29" fmla="*/ 55901 w 360000"/>
              <a:gd name="connsiteY29" fmla="*/ 89112 h 293890"/>
              <a:gd name="connsiteX30" fmla="*/ 4092 w 360000"/>
              <a:gd name="connsiteY30" fmla="*/ 140500 h 293890"/>
              <a:gd name="connsiteX31" fmla="*/ 4014 w 360000"/>
              <a:gd name="connsiteY31" fmla="*/ 159518 h 293890"/>
              <a:gd name="connsiteX32" fmla="*/ 8170 w 360000"/>
              <a:gd name="connsiteY32" fmla="*/ 162368 h 293890"/>
              <a:gd name="connsiteX33" fmla="*/ 54985 w 360000"/>
              <a:gd name="connsiteY33" fmla="*/ 182858 h 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0000" h="293890">
                <a:moveTo>
                  <a:pt x="54985" y="182858"/>
                </a:moveTo>
                <a:lnTo>
                  <a:pt x="54985" y="236325"/>
                </a:lnTo>
                <a:cubicBezTo>
                  <a:pt x="54985" y="241847"/>
                  <a:pt x="58360" y="246808"/>
                  <a:pt x="63497" y="248835"/>
                </a:cubicBezTo>
                <a:lnTo>
                  <a:pt x="175595" y="293069"/>
                </a:lnTo>
                <a:cubicBezTo>
                  <a:pt x="178806" y="294335"/>
                  <a:pt x="182384" y="294319"/>
                  <a:pt x="185583" y="293023"/>
                </a:cubicBezTo>
                <a:lnTo>
                  <a:pt x="298242" y="247361"/>
                </a:lnTo>
                <a:cubicBezTo>
                  <a:pt x="303318" y="245304"/>
                  <a:pt x="306639" y="240373"/>
                  <a:pt x="306639" y="234897"/>
                </a:cubicBezTo>
                <a:lnTo>
                  <a:pt x="306639" y="180962"/>
                </a:lnTo>
                <a:lnTo>
                  <a:pt x="351916" y="161747"/>
                </a:lnTo>
                <a:cubicBezTo>
                  <a:pt x="358754" y="158845"/>
                  <a:pt x="361944" y="150950"/>
                  <a:pt x="359041" y="144113"/>
                </a:cubicBezTo>
                <a:cubicBezTo>
                  <a:pt x="358388" y="142572"/>
                  <a:pt x="357452" y="141167"/>
                  <a:pt x="356283" y="139970"/>
                </a:cubicBezTo>
                <a:lnTo>
                  <a:pt x="306235" y="88731"/>
                </a:lnTo>
                <a:lnTo>
                  <a:pt x="351981" y="44654"/>
                </a:lnTo>
                <a:cubicBezTo>
                  <a:pt x="357329" y="39501"/>
                  <a:pt x="357488" y="30987"/>
                  <a:pt x="352335" y="25638"/>
                </a:cubicBezTo>
                <a:cubicBezTo>
                  <a:pt x="350498" y="23732"/>
                  <a:pt x="348140" y="22410"/>
                  <a:pt x="345554" y="21838"/>
                </a:cubicBezTo>
                <a:lnTo>
                  <a:pt x="249635" y="623"/>
                </a:lnTo>
                <a:cubicBezTo>
                  <a:pt x="245598" y="-270"/>
                  <a:pt x="241374" y="744"/>
                  <a:pt x="238181" y="3373"/>
                </a:cubicBezTo>
                <a:lnTo>
                  <a:pt x="184467" y="47611"/>
                </a:lnTo>
                <a:lnTo>
                  <a:pt x="125846" y="2875"/>
                </a:lnTo>
                <a:cubicBezTo>
                  <a:pt x="122790" y="542"/>
                  <a:pt x="118882" y="-370"/>
                  <a:pt x="115109" y="367"/>
                </a:cubicBezTo>
                <a:lnTo>
                  <a:pt x="16071" y="19712"/>
                </a:lnTo>
                <a:cubicBezTo>
                  <a:pt x="8782" y="21136"/>
                  <a:pt x="4027" y="28200"/>
                  <a:pt x="5451" y="35489"/>
                </a:cubicBezTo>
                <a:cubicBezTo>
                  <a:pt x="5966" y="38129"/>
                  <a:pt x="7262" y="40554"/>
                  <a:pt x="9170" y="42450"/>
                </a:cubicBezTo>
                <a:lnTo>
                  <a:pt x="56123" y="89112"/>
                </a:lnTo>
                <a:lnTo>
                  <a:pt x="64571" y="89112"/>
                </a:lnTo>
                <a:lnTo>
                  <a:pt x="180599" y="51860"/>
                </a:lnTo>
                <a:lnTo>
                  <a:pt x="297029" y="89112"/>
                </a:lnTo>
                <a:lnTo>
                  <a:pt x="187528" y="136757"/>
                </a:lnTo>
                <a:lnTo>
                  <a:pt x="64571" y="89112"/>
                </a:lnTo>
                <a:lnTo>
                  <a:pt x="55901" y="89112"/>
                </a:lnTo>
                <a:lnTo>
                  <a:pt x="4092" y="140500"/>
                </a:lnTo>
                <a:cubicBezTo>
                  <a:pt x="-1182" y="145730"/>
                  <a:pt x="-1216" y="154245"/>
                  <a:pt x="4014" y="159518"/>
                </a:cubicBezTo>
                <a:cubicBezTo>
                  <a:pt x="5208" y="160722"/>
                  <a:pt x="6617" y="161689"/>
                  <a:pt x="8170" y="162368"/>
                </a:cubicBezTo>
                <a:lnTo>
                  <a:pt x="54985" y="182858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21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14"/>
            </p:custDataLst>
          </p:nvPr>
        </p:nvSpPr>
        <p:spPr>
          <a:xfrm>
            <a:off x="9573487" y="3767188"/>
            <a:ext cx="353855" cy="361548"/>
          </a:xfrm>
          <a:custGeom>
            <a:avLst/>
            <a:gdLst>
              <a:gd name="connsiteX0" fmla="*/ 171978 w 322243"/>
              <a:gd name="connsiteY0" fmla="*/ 2949 h 359999"/>
              <a:gd name="connsiteX1" fmla="*/ 311617 w 322243"/>
              <a:gd name="connsiteY1" fmla="*/ 82365 h 359999"/>
              <a:gd name="connsiteX2" fmla="*/ 322359 w 322243"/>
              <a:gd name="connsiteY2" fmla="*/ 100692 h 359999"/>
              <a:gd name="connsiteX3" fmla="*/ 322359 w 322243"/>
              <a:gd name="connsiteY3" fmla="*/ 259524 h 359999"/>
              <a:gd name="connsiteX4" fmla="*/ 311617 w 322243"/>
              <a:gd name="connsiteY4" fmla="*/ 277851 h 359999"/>
              <a:gd name="connsiteX5" fmla="*/ 171978 w 322243"/>
              <a:gd name="connsiteY5" fmla="*/ 357279 h 359999"/>
              <a:gd name="connsiteX6" fmla="*/ 150496 w 322243"/>
              <a:gd name="connsiteY6" fmla="*/ 357279 h 359999"/>
              <a:gd name="connsiteX7" fmla="*/ 10856 w 322243"/>
              <a:gd name="connsiteY7" fmla="*/ 277851 h 359999"/>
              <a:gd name="connsiteX8" fmla="*/ 115 w 322243"/>
              <a:gd name="connsiteY8" fmla="*/ 259524 h 359999"/>
              <a:gd name="connsiteX9" fmla="*/ 115 w 322243"/>
              <a:gd name="connsiteY9" fmla="*/ 100692 h 359999"/>
              <a:gd name="connsiteX10" fmla="*/ 10856 w 322243"/>
              <a:gd name="connsiteY10" fmla="*/ 82365 h 359999"/>
              <a:gd name="connsiteX11" fmla="*/ 150496 w 322243"/>
              <a:gd name="connsiteY11" fmla="*/ 2949 h 359999"/>
              <a:gd name="connsiteX12" fmla="*/ 171978 w 322243"/>
              <a:gd name="connsiteY12" fmla="*/ 2949 h 359999"/>
              <a:gd name="connsiteX13" fmla="*/ 165673 w 322243"/>
              <a:gd name="connsiteY13" fmla="*/ 17656 h 359999"/>
              <a:gd name="connsiteX14" fmla="*/ 156801 w 322243"/>
              <a:gd name="connsiteY14" fmla="*/ 17656 h 359999"/>
              <a:gd name="connsiteX15" fmla="*/ 20631 w 322243"/>
              <a:gd name="connsiteY15" fmla="*/ 95089 h 359999"/>
              <a:gd name="connsiteX16" fmla="*/ 16195 w 322243"/>
              <a:gd name="connsiteY16" fmla="*/ 102665 h 359999"/>
              <a:gd name="connsiteX17" fmla="*/ 16195 w 322243"/>
              <a:gd name="connsiteY17" fmla="*/ 257551 h 359999"/>
              <a:gd name="connsiteX18" fmla="*/ 20631 w 322243"/>
              <a:gd name="connsiteY18" fmla="*/ 265123 h 359999"/>
              <a:gd name="connsiteX19" fmla="*/ 156801 w 322243"/>
              <a:gd name="connsiteY19" fmla="*/ 342571 h 359999"/>
              <a:gd name="connsiteX20" fmla="*/ 165673 w 322243"/>
              <a:gd name="connsiteY20" fmla="*/ 342571 h 359999"/>
              <a:gd name="connsiteX21" fmla="*/ 301843 w 322243"/>
              <a:gd name="connsiteY21" fmla="*/ 265123 h 359999"/>
              <a:gd name="connsiteX22" fmla="*/ 306279 w 322243"/>
              <a:gd name="connsiteY22" fmla="*/ 257551 h 359999"/>
              <a:gd name="connsiteX23" fmla="*/ 306279 w 322243"/>
              <a:gd name="connsiteY23" fmla="*/ 102670 h 359999"/>
              <a:gd name="connsiteX24" fmla="*/ 301843 w 322243"/>
              <a:gd name="connsiteY24" fmla="*/ 95094 h 359999"/>
              <a:gd name="connsiteX25" fmla="*/ 165673 w 322243"/>
              <a:gd name="connsiteY25" fmla="*/ 17651 h 359999"/>
              <a:gd name="connsiteX26" fmla="*/ 165673 w 322243"/>
              <a:gd name="connsiteY26" fmla="*/ 17656 h 359999"/>
              <a:gd name="connsiteX27" fmla="*/ 158551 w 322243"/>
              <a:gd name="connsiteY27" fmla="*/ 35232 h 359999"/>
              <a:gd name="connsiteX28" fmla="*/ 163922 w 322243"/>
              <a:gd name="connsiteY28" fmla="*/ 35232 h 359999"/>
              <a:gd name="connsiteX29" fmla="*/ 287261 w 322243"/>
              <a:gd name="connsiteY29" fmla="*/ 105374 h 359999"/>
              <a:gd name="connsiteX30" fmla="*/ 289946 w 322243"/>
              <a:gd name="connsiteY30" fmla="*/ 109955 h 359999"/>
              <a:gd name="connsiteX31" fmla="*/ 289946 w 322243"/>
              <a:gd name="connsiteY31" fmla="*/ 250250 h 359999"/>
              <a:gd name="connsiteX32" fmla="*/ 287261 w 322243"/>
              <a:gd name="connsiteY32" fmla="*/ 254832 h 359999"/>
              <a:gd name="connsiteX33" fmla="*/ 163922 w 322243"/>
              <a:gd name="connsiteY33" fmla="*/ 324985 h 359999"/>
              <a:gd name="connsiteX34" fmla="*/ 158551 w 322243"/>
              <a:gd name="connsiteY34" fmla="*/ 324985 h 359999"/>
              <a:gd name="connsiteX35" fmla="*/ 35213 w 322243"/>
              <a:gd name="connsiteY35" fmla="*/ 254837 h 359999"/>
              <a:gd name="connsiteX36" fmla="*/ 32527 w 322243"/>
              <a:gd name="connsiteY36" fmla="*/ 250256 h 359999"/>
              <a:gd name="connsiteX37" fmla="*/ 32527 w 322243"/>
              <a:gd name="connsiteY37" fmla="*/ 109961 h 359999"/>
              <a:gd name="connsiteX38" fmla="*/ 35213 w 322243"/>
              <a:gd name="connsiteY38" fmla="*/ 105379 h 359999"/>
              <a:gd name="connsiteX39" fmla="*/ 158551 w 322243"/>
              <a:gd name="connsiteY39" fmla="*/ 35242 h 359999"/>
              <a:gd name="connsiteX40" fmla="*/ 158551 w 322243"/>
              <a:gd name="connsiteY40" fmla="*/ 35232 h 359999"/>
              <a:gd name="connsiteX41" fmla="*/ 147026 w 322243"/>
              <a:gd name="connsiteY41" fmla="*/ 95454 h 359999"/>
              <a:gd name="connsiteX42" fmla="*/ 144490 w 322243"/>
              <a:gd name="connsiteY42" fmla="*/ 97221 h 359999"/>
              <a:gd name="connsiteX43" fmla="*/ 114162 w 322243"/>
              <a:gd name="connsiteY43" fmla="*/ 181870 h 359999"/>
              <a:gd name="connsiteX44" fmla="*/ 114504 w 322243"/>
              <a:gd name="connsiteY44" fmla="*/ 184277 h 359999"/>
              <a:gd name="connsiteX45" fmla="*/ 116697 w 322243"/>
              <a:gd name="connsiteY45" fmla="*/ 185393 h 359999"/>
              <a:gd name="connsiteX46" fmla="*/ 158235 w 322243"/>
              <a:gd name="connsiteY46" fmla="*/ 185393 h 359999"/>
              <a:gd name="connsiteX47" fmla="*/ 160235 w 322243"/>
              <a:gd name="connsiteY47" fmla="*/ 186274 h 359999"/>
              <a:gd name="connsiteX48" fmla="*/ 160904 w 322243"/>
              <a:gd name="connsiteY48" fmla="*/ 188330 h 359999"/>
              <a:gd name="connsiteX49" fmla="*/ 152240 w 322243"/>
              <a:gd name="connsiteY49" fmla="*/ 265170 h 359999"/>
              <a:gd name="connsiteX50" fmla="*/ 154172 w 322243"/>
              <a:gd name="connsiteY50" fmla="*/ 267991 h 359999"/>
              <a:gd name="connsiteX51" fmla="*/ 157327 w 322243"/>
              <a:gd name="connsiteY51" fmla="*/ 266604 h 359999"/>
              <a:gd name="connsiteX52" fmla="*/ 213096 w 322243"/>
              <a:gd name="connsiteY52" fmla="*/ 152164 h 359999"/>
              <a:gd name="connsiteX53" fmla="*/ 212952 w 322243"/>
              <a:gd name="connsiteY53" fmla="*/ 149609 h 359999"/>
              <a:gd name="connsiteX54" fmla="*/ 210680 w 322243"/>
              <a:gd name="connsiteY54" fmla="*/ 148370 h 359999"/>
              <a:gd name="connsiteX55" fmla="*/ 177854 w 322243"/>
              <a:gd name="connsiteY55" fmla="*/ 148370 h 359999"/>
              <a:gd name="connsiteX56" fmla="*/ 175656 w 322243"/>
              <a:gd name="connsiteY56" fmla="*/ 147244 h 359999"/>
              <a:gd name="connsiteX57" fmla="*/ 175330 w 322243"/>
              <a:gd name="connsiteY57" fmla="*/ 144825 h 359999"/>
              <a:gd name="connsiteX58" fmla="*/ 192156 w 322243"/>
              <a:gd name="connsiteY58" fmla="*/ 99009 h 359999"/>
              <a:gd name="connsiteX59" fmla="*/ 191829 w 322243"/>
              <a:gd name="connsiteY59" fmla="*/ 96591 h 359999"/>
              <a:gd name="connsiteX60" fmla="*/ 189632 w 322243"/>
              <a:gd name="connsiteY60" fmla="*/ 95465 h 359999"/>
              <a:gd name="connsiteX61" fmla="*/ 147026 w 322243"/>
              <a:gd name="connsiteY61" fmla="*/ 95465 h 359999"/>
              <a:gd name="connsiteX62" fmla="*/ 147026 w 322243"/>
              <a:gd name="connsiteY62" fmla="*/ 95454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22243" h="359999">
                <a:moveTo>
                  <a:pt x="171978" y="2949"/>
                </a:moveTo>
                <a:lnTo>
                  <a:pt x="311617" y="82365"/>
                </a:lnTo>
                <a:cubicBezTo>
                  <a:pt x="318264" y="86145"/>
                  <a:pt x="322359" y="93131"/>
                  <a:pt x="322359" y="100692"/>
                </a:cubicBezTo>
                <a:lnTo>
                  <a:pt x="322359" y="259524"/>
                </a:lnTo>
                <a:cubicBezTo>
                  <a:pt x="322359" y="267086"/>
                  <a:pt x="318264" y="274071"/>
                  <a:pt x="311617" y="277851"/>
                </a:cubicBezTo>
                <a:lnTo>
                  <a:pt x="171978" y="357279"/>
                </a:lnTo>
                <a:cubicBezTo>
                  <a:pt x="165331" y="361058"/>
                  <a:pt x="157142" y="361058"/>
                  <a:pt x="150496" y="357279"/>
                </a:cubicBezTo>
                <a:lnTo>
                  <a:pt x="10856" y="277851"/>
                </a:lnTo>
                <a:cubicBezTo>
                  <a:pt x="4210" y="274071"/>
                  <a:pt x="115" y="267086"/>
                  <a:pt x="115" y="259524"/>
                </a:cubicBezTo>
                <a:lnTo>
                  <a:pt x="115" y="100692"/>
                </a:lnTo>
                <a:cubicBezTo>
                  <a:pt x="115" y="93131"/>
                  <a:pt x="4210" y="86145"/>
                  <a:pt x="10856" y="82365"/>
                </a:cubicBezTo>
                <a:lnTo>
                  <a:pt x="150496" y="2949"/>
                </a:lnTo>
                <a:cubicBezTo>
                  <a:pt x="157142" y="-832"/>
                  <a:pt x="165331" y="-832"/>
                  <a:pt x="171978" y="2949"/>
                </a:cubicBezTo>
                <a:moveTo>
                  <a:pt x="165673" y="17656"/>
                </a:moveTo>
                <a:cubicBezTo>
                  <a:pt x="162928" y="16096"/>
                  <a:pt x="159546" y="16096"/>
                  <a:pt x="156801" y="17656"/>
                </a:cubicBezTo>
                <a:lnTo>
                  <a:pt x="20631" y="95089"/>
                </a:lnTo>
                <a:cubicBezTo>
                  <a:pt x="17885" y="96652"/>
                  <a:pt x="16194" y="99540"/>
                  <a:pt x="16195" y="102665"/>
                </a:cubicBezTo>
                <a:lnTo>
                  <a:pt x="16195" y="257551"/>
                </a:lnTo>
                <a:cubicBezTo>
                  <a:pt x="16195" y="260673"/>
                  <a:pt x="17887" y="263562"/>
                  <a:pt x="20631" y="265123"/>
                </a:cubicBezTo>
                <a:lnTo>
                  <a:pt x="156801" y="342571"/>
                </a:lnTo>
                <a:cubicBezTo>
                  <a:pt x="159546" y="344130"/>
                  <a:pt x="162928" y="344130"/>
                  <a:pt x="165673" y="342571"/>
                </a:cubicBezTo>
                <a:lnTo>
                  <a:pt x="301843" y="265123"/>
                </a:lnTo>
                <a:cubicBezTo>
                  <a:pt x="304587" y="263562"/>
                  <a:pt x="306279" y="260678"/>
                  <a:pt x="306279" y="257551"/>
                </a:cubicBezTo>
                <a:lnTo>
                  <a:pt x="306279" y="102670"/>
                </a:lnTo>
                <a:cubicBezTo>
                  <a:pt x="306279" y="99544"/>
                  <a:pt x="304587" y="96655"/>
                  <a:pt x="301843" y="95094"/>
                </a:cubicBezTo>
                <a:lnTo>
                  <a:pt x="165673" y="17651"/>
                </a:lnTo>
                <a:lnTo>
                  <a:pt x="165673" y="17656"/>
                </a:lnTo>
                <a:moveTo>
                  <a:pt x="158551" y="35232"/>
                </a:moveTo>
                <a:cubicBezTo>
                  <a:pt x="160214" y="34287"/>
                  <a:pt x="162260" y="34287"/>
                  <a:pt x="163922" y="35232"/>
                </a:cubicBezTo>
                <a:lnTo>
                  <a:pt x="287261" y="105374"/>
                </a:lnTo>
                <a:cubicBezTo>
                  <a:pt x="288923" y="106319"/>
                  <a:pt x="289946" y="108065"/>
                  <a:pt x="289946" y="109955"/>
                </a:cubicBezTo>
                <a:lnTo>
                  <a:pt x="289946" y="250250"/>
                </a:lnTo>
                <a:cubicBezTo>
                  <a:pt x="289946" y="252141"/>
                  <a:pt x="288923" y="253886"/>
                  <a:pt x="287261" y="254832"/>
                </a:cubicBezTo>
                <a:lnTo>
                  <a:pt x="163922" y="324985"/>
                </a:lnTo>
                <a:cubicBezTo>
                  <a:pt x="162260" y="325930"/>
                  <a:pt x="160214" y="325930"/>
                  <a:pt x="158551" y="324985"/>
                </a:cubicBezTo>
                <a:lnTo>
                  <a:pt x="35213" y="254837"/>
                </a:lnTo>
                <a:cubicBezTo>
                  <a:pt x="33551" y="253892"/>
                  <a:pt x="32527" y="252146"/>
                  <a:pt x="32527" y="250256"/>
                </a:cubicBezTo>
                <a:lnTo>
                  <a:pt x="32527" y="109961"/>
                </a:lnTo>
                <a:cubicBezTo>
                  <a:pt x="32527" y="108071"/>
                  <a:pt x="33551" y="106324"/>
                  <a:pt x="35213" y="105379"/>
                </a:cubicBezTo>
                <a:lnTo>
                  <a:pt x="158551" y="35242"/>
                </a:lnTo>
                <a:lnTo>
                  <a:pt x="158551" y="35232"/>
                </a:lnTo>
                <a:moveTo>
                  <a:pt x="147026" y="95454"/>
                </a:moveTo>
                <a:cubicBezTo>
                  <a:pt x="145886" y="95453"/>
                  <a:pt x="144869" y="96162"/>
                  <a:pt x="144490" y="97221"/>
                </a:cubicBezTo>
                <a:lnTo>
                  <a:pt x="114162" y="181870"/>
                </a:lnTo>
                <a:cubicBezTo>
                  <a:pt x="113873" y="182679"/>
                  <a:pt x="114001" y="183577"/>
                  <a:pt x="114504" y="184277"/>
                </a:cubicBezTo>
                <a:cubicBezTo>
                  <a:pt x="115008" y="184978"/>
                  <a:pt x="115826" y="185393"/>
                  <a:pt x="116697" y="185393"/>
                </a:cubicBezTo>
                <a:lnTo>
                  <a:pt x="158235" y="185393"/>
                </a:lnTo>
                <a:cubicBezTo>
                  <a:pt x="158998" y="185393"/>
                  <a:pt x="159726" y="185714"/>
                  <a:pt x="160235" y="186274"/>
                </a:cubicBezTo>
                <a:cubicBezTo>
                  <a:pt x="160745" y="186835"/>
                  <a:pt x="160987" y="187582"/>
                  <a:pt x="160904" y="188330"/>
                </a:cubicBezTo>
                <a:lnTo>
                  <a:pt x="152240" y="265170"/>
                </a:lnTo>
                <a:cubicBezTo>
                  <a:pt x="152104" y="266447"/>
                  <a:pt x="152918" y="267638"/>
                  <a:pt x="154172" y="267991"/>
                </a:cubicBezTo>
                <a:cubicBezTo>
                  <a:pt x="155426" y="268344"/>
                  <a:pt x="156757" y="267760"/>
                  <a:pt x="157327" y="266604"/>
                </a:cubicBezTo>
                <a:lnTo>
                  <a:pt x="213096" y="152164"/>
                </a:lnTo>
                <a:cubicBezTo>
                  <a:pt x="213497" y="151344"/>
                  <a:pt x="213443" y="150380"/>
                  <a:pt x="212952" y="149609"/>
                </a:cubicBezTo>
                <a:cubicBezTo>
                  <a:pt x="212460" y="148839"/>
                  <a:pt x="211603" y="148371"/>
                  <a:pt x="210680" y="148370"/>
                </a:cubicBezTo>
                <a:lnTo>
                  <a:pt x="177854" y="148370"/>
                </a:lnTo>
                <a:cubicBezTo>
                  <a:pt x="176979" y="148370"/>
                  <a:pt x="176159" y="147950"/>
                  <a:pt x="175656" y="147244"/>
                </a:cubicBezTo>
                <a:cubicBezTo>
                  <a:pt x="175154" y="146538"/>
                  <a:pt x="175032" y="145636"/>
                  <a:pt x="175330" y="144825"/>
                </a:cubicBezTo>
                <a:lnTo>
                  <a:pt x="192156" y="99009"/>
                </a:lnTo>
                <a:cubicBezTo>
                  <a:pt x="192454" y="98199"/>
                  <a:pt x="192332" y="97296"/>
                  <a:pt x="191829" y="96591"/>
                </a:cubicBezTo>
                <a:cubicBezTo>
                  <a:pt x="191326" y="95885"/>
                  <a:pt x="190507" y="95465"/>
                  <a:pt x="189632" y="95465"/>
                </a:cubicBezTo>
                <a:lnTo>
                  <a:pt x="147026" y="95465"/>
                </a:lnTo>
                <a:lnTo>
                  <a:pt x="147026" y="95454"/>
                </a:lnTo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1212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15"/>
            </p:custDataLst>
          </p:nvPr>
        </p:nvSpPr>
        <p:spPr>
          <a:xfrm>
            <a:off x="8515489" y="4901727"/>
            <a:ext cx="395316" cy="348743"/>
          </a:xfrm>
          <a:custGeom>
            <a:avLst/>
            <a:gdLst>
              <a:gd name="connsiteX0" fmla="*/ 272320 w 359999"/>
              <a:gd name="connsiteY0" fmla="*/ 271816 h 347249"/>
              <a:gd name="connsiteX1" fmla="*/ 195993 w 359999"/>
              <a:gd name="connsiteY1" fmla="*/ 214436 h 347249"/>
              <a:gd name="connsiteX2" fmla="*/ 191472 w 359999"/>
              <a:gd name="connsiteY2" fmla="*/ 202384 h 347249"/>
              <a:gd name="connsiteX3" fmla="*/ 191472 w 359999"/>
              <a:gd name="connsiteY3" fmla="*/ 202204 h 347249"/>
              <a:gd name="connsiteX4" fmla="*/ 192014 w 359999"/>
              <a:gd name="connsiteY4" fmla="*/ 201126 h 347249"/>
              <a:gd name="connsiteX5" fmla="*/ 220592 w 359999"/>
              <a:gd name="connsiteY5" fmla="*/ 124319 h 347249"/>
              <a:gd name="connsiteX6" fmla="*/ 190748 w 359999"/>
              <a:gd name="connsiteY6" fmla="*/ 42296 h 347249"/>
              <a:gd name="connsiteX7" fmla="*/ 189120 w 359999"/>
              <a:gd name="connsiteY7" fmla="*/ 32043 h 347249"/>
              <a:gd name="connsiteX8" fmla="*/ 238679 w 359999"/>
              <a:gd name="connsiteY8" fmla="*/ 205 h 347249"/>
              <a:gd name="connsiteX9" fmla="*/ 303791 w 359999"/>
              <a:gd name="connsiteY9" fmla="*/ 55966 h 347249"/>
              <a:gd name="connsiteX10" fmla="*/ 282087 w 359999"/>
              <a:gd name="connsiteY10" fmla="*/ 138709 h 347249"/>
              <a:gd name="connsiteX11" fmla="*/ 274852 w 359999"/>
              <a:gd name="connsiteY11" fmla="*/ 147703 h 347249"/>
              <a:gd name="connsiteX12" fmla="*/ 274128 w 359999"/>
              <a:gd name="connsiteY12" fmla="*/ 161553 h 347249"/>
              <a:gd name="connsiteX13" fmla="*/ 276842 w 359999"/>
              <a:gd name="connsiteY13" fmla="*/ 166050 h 347249"/>
              <a:gd name="connsiteX14" fmla="*/ 298546 w 359999"/>
              <a:gd name="connsiteY14" fmla="*/ 176662 h 347249"/>
              <a:gd name="connsiteX15" fmla="*/ 322058 w 359999"/>
              <a:gd name="connsiteY15" fmla="*/ 187455 h 347249"/>
              <a:gd name="connsiteX16" fmla="*/ 358232 w 359999"/>
              <a:gd name="connsiteY16" fmla="*/ 219833 h 347249"/>
              <a:gd name="connsiteX17" fmla="*/ 354615 w 359999"/>
              <a:gd name="connsiteY17" fmla="*/ 254008 h 347249"/>
              <a:gd name="connsiteX18" fmla="*/ 281182 w 359999"/>
              <a:gd name="connsiteY18" fmla="*/ 276672 h 347249"/>
              <a:gd name="connsiteX19" fmla="*/ 272320 w 359999"/>
              <a:gd name="connsiteY19" fmla="*/ 271816 h 347249"/>
              <a:gd name="connsiteX20" fmla="*/ 114 w 359999"/>
              <a:gd name="connsiteY20" fmla="*/ 307791 h 347249"/>
              <a:gd name="connsiteX21" fmla="*/ 114 w 359999"/>
              <a:gd name="connsiteY21" fmla="*/ 295199 h 347249"/>
              <a:gd name="connsiteX22" fmla="*/ 3731 w 359999"/>
              <a:gd name="connsiteY22" fmla="*/ 284408 h 347249"/>
              <a:gd name="connsiteX23" fmla="*/ 37554 w 359999"/>
              <a:gd name="connsiteY23" fmla="*/ 252389 h 347249"/>
              <a:gd name="connsiteX24" fmla="*/ 38639 w 359999"/>
              <a:gd name="connsiteY24" fmla="*/ 251670 h 347249"/>
              <a:gd name="connsiteX25" fmla="*/ 72461 w 359999"/>
              <a:gd name="connsiteY25" fmla="*/ 235841 h 347249"/>
              <a:gd name="connsiteX26" fmla="*/ 83313 w 359999"/>
              <a:gd name="connsiteY26" fmla="*/ 231344 h 347249"/>
              <a:gd name="connsiteX27" fmla="*/ 86388 w 359999"/>
              <a:gd name="connsiteY27" fmla="*/ 229006 h 347249"/>
              <a:gd name="connsiteX28" fmla="*/ 92176 w 359999"/>
              <a:gd name="connsiteY28" fmla="*/ 199866 h 347249"/>
              <a:gd name="connsiteX29" fmla="*/ 85122 w 359999"/>
              <a:gd name="connsiteY29" fmla="*/ 191052 h 347249"/>
              <a:gd name="connsiteX30" fmla="*/ 84760 w 359999"/>
              <a:gd name="connsiteY30" fmla="*/ 190693 h 347249"/>
              <a:gd name="connsiteX31" fmla="*/ 57811 w 359999"/>
              <a:gd name="connsiteY31" fmla="*/ 106331 h 347249"/>
              <a:gd name="connsiteX32" fmla="*/ 124732 w 359999"/>
              <a:gd name="connsiteY32" fmla="*/ 45174 h 347249"/>
              <a:gd name="connsiteX33" fmla="*/ 193462 w 359999"/>
              <a:gd name="connsiteY33" fmla="*/ 105972 h 347249"/>
              <a:gd name="connsiteX34" fmla="*/ 193642 w 359999"/>
              <a:gd name="connsiteY34" fmla="*/ 106871 h 347249"/>
              <a:gd name="connsiteX35" fmla="*/ 184599 w 359999"/>
              <a:gd name="connsiteY35" fmla="*/ 160474 h 347249"/>
              <a:gd name="connsiteX36" fmla="*/ 166874 w 359999"/>
              <a:gd name="connsiteY36" fmla="*/ 190513 h 347249"/>
              <a:gd name="connsiteX37" fmla="*/ 166151 w 359999"/>
              <a:gd name="connsiteY37" fmla="*/ 191593 h 347249"/>
              <a:gd name="connsiteX38" fmla="*/ 159639 w 359999"/>
              <a:gd name="connsiteY38" fmla="*/ 199146 h 347249"/>
              <a:gd name="connsiteX39" fmla="*/ 158916 w 359999"/>
              <a:gd name="connsiteY39" fmla="*/ 200945 h 347249"/>
              <a:gd name="connsiteX40" fmla="*/ 162895 w 359999"/>
              <a:gd name="connsiteY40" fmla="*/ 230624 h 347249"/>
              <a:gd name="connsiteX41" fmla="*/ 177003 w 359999"/>
              <a:gd name="connsiteY41" fmla="*/ 235841 h 347249"/>
              <a:gd name="connsiteX42" fmla="*/ 177906 w 359999"/>
              <a:gd name="connsiteY42" fmla="*/ 236200 h 347249"/>
              <a:gd name="connsiteX43" fmla="*/ 236869 w 359999"/>
              <a:gd name="connsiteY43" fmla="*/ 270018 h 347249"/>
              <a:gd name="connsiteX44" fmla="*/ 237412 w 359999"/>
              <a:gd name="connsiteY44" fmla="*/ 270377 h 347249"/>
              <a:gd name="connsiteX45" fmla="*/ 250797 w 359999"/>
              <a:gd name="connsiteY45" fmla="*/ 289984 h 347249"/>
              <a:gd name="connsiteX46" fmla="*/ 251520 w 359999"/>
              <a:gd name="connsiteY46" fmla="*/ 296099 h 347249"/>
              <a:gd name="connsiteX47" fmla="*/ 251520 w 359999"/>
              <a:gd name="connsiteY47" fmla="*/ 310130 h 347249"/>
              <a:gd name="connsiteX48" fmla="*/ 251159 w 359999"/>
              <a:gd name="connsiteY48" fmla="*/ 312648 h 347249"/>
              <a:gd name="connsiteX49" fmla="*/ 197260 w 359999"/>
              <a:gd name="connsiteY49" fmla="*/ 341968 h 347249"/>
              <a:gd name="connsiteX50" fmla="*/ 59800 w 359999"/>
              <a:gd name="connsiteY50" fmla="*/ 341968 h 347249"/>
              <a:gd name="connsiteX51" fmla="*/ 7349 w 359999"/>
              <a:gd name="connsiteY51" fmla="*/ 320382 h 347249"/>
              <a:gd name="connsiteX52" fmla="*/ 114 w 359999"/>
              <a:gd name="connsiteY52" fmla="*/ 307791 h 3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9999" h="347249">
                <a:moveTo>
                  <a:pt x="272320" y="271816"/>
                </a:moveTo>
                <a:cubicBezTo>
                  <a:pt x="256765" y="242497"/>
                  <a:pt x="228188" y="227208"/>
                  <a:pt x="195993" y="214436"/>
                </a:cubicBezTo>
                <a:cubicBezTo>
                  <a:pt x="191110" y="212458"/>
                  <a:pt x="189120" y="206882"/>
                  <a:pt x="191472" y="202384"/>
                </a:cubicBezTo>
                <a:lnTo>
                  <a:pt x="191472" y="202204"/>
                </a:lnTo>
                <a:lnTo>
                  <a:pt x="192014" y="201126"/>
                </a:lnTo>
                <a:cubicBezTo>
                  <a:pt x="206304" y="181339"/>
                  <a:pt x="218782" y="156336"/>
                  <a:pt x="220592" y="124319"/>
                </a:cubicBezTo>
                <a:cubicBezTo>
                  <a:pt x="224028" y="87624"/>
                  <a:pt x="210101" y="61722"/>
                  <a:pt x="190748" y="42296"/>
                </a:cubicBezTo>
                <a:cubicBezTo>
                  <a:pt x="188035" y="39598"/>
                  <a:pt x="187312" y="35461"/>
                  <a:pt x="189120" y="32043"/>
                </a:cubicBezTo>
                <a:cubicBezTo>
                  <a:pt x="198344" y="15135"/>
                  <a:pt x="212634" y="1824"/>
                  <a:pt x="238679" y="205"/>
                </a:cubicBezTo>
                <a:cubicBezTo>
                  <a:pt x="278470" y="-1594"/>
                  <a:pt x="300174" y="23589"/>
                  <a:pt x="303791" y="55966"/>
                </a:cubicBezTo>
                <a:cubicBezTo>
                  <a:pt x="309217" y="91941"/>
                  <a:pt x="296557" y="120721"/>
                  <a:pt x="282087" y="138709"/>
                </a:cubicBezTo>
                <a:cubicBezTo>
                  <a:pt x="280278" y="142307"/>
                  <a:pt x="276660" y="144105"/>
                  <a:pt x="274852" y="147703"/>
                </a:cubicBezTo>
                <a:cubicBezTo>
                  <a:pt x="273405" y="150580"/>
                  <a:pt x="273043" y="157236"/>
                  <a:pt x="274128" y="161553"/>
                </a:cubicBezTo>
                <a:cubicBezTo>
                  <a:pt x="274491" y="163352"/>
                  <a:pt x="275394" y="164791"/>
                  <a:pt x="276842" y="166050"/>
                </a:cubicBezTo>
                <a:cubicBezTo>
                  <a:pt x="281906" y="170367"/>
                  <a:pt x="292215" y="173425"/>
                  <a:pt x="298546" y="176662"/>
                </a:cubicBezTo>
                <a:cubicBezTo>
                  <a:pt x="307589" y="180260"/>
                  <a:pt x="314824" y="183857"/>
                  <a:pt x="322058" y="187455"/>
                </a:cubicBezTo>
                <a:cubicBezTo>
                  <a:pt x="336528" y="194650"/>
                  <a:pt x="352805" y="205442"/>
                  <a:pt x="358232" y="219833"/>
                </a:cubicBezTo>
                <a:cubicBezTo>
                  <a:pt x="361850" y="228827"/>
                  <a:pt x="360040" y="246813"/>
                  <a:pt x="354615" y="254008"/>
                </a:cubicBezTo>
                <a:cubicBezTo>
                  <a:pt x="342858" y="270737"/>
                  <a:pt x="309035" y="273435"/>
                  <a:pt x="281182" y="276672"/>
                </a:cubicBezTo>
                <a:cubicBezTo>
                  <a:pt x="277565" y="276853"/>
                  <a:pt x="274128" y="275053"/>
                  <a:pt x="272320" y="271816"/>
                </a:cubicBezTo>
                <a:moveTo>
                  <a:pt x="114" y="307791"/>
                </a:moveTo>
                <a:lnTo>
                  <a:pt x="114" y="295199"/>
                </a:lnTo>
                <a:cubicBezTo>
                  <a:pt x="114" y="291603"/>
                  <a:pt x="1923" y="288004"/>
                  <a:pt x="3731" y="284408"/>
                </a:cubicBezTo>
                <a:cubicBezTo>
                  <a:pt x="10785" y="270197"/>
                  <a:pt x="25074" y="261204"/>
                  <a:pt x="37554" y="252389"/>
                </a:cubicBezTo>
                <a:cubicBezTo>
                  <a:pt x="37915" y="252210"/>
                  <a:pt x="38277" y="251850"/>
                  <a:pt x="38639" y="251670"/>
                </a:cubicBezTo>
                <a:cubicBezTo>
                  <a:pt x="49310" y="246454"/>
                  <a:pt x="59981" y="241057"/>
                  <a:pt x="72461" y="235841"/>
                </a:cubicBezTo>
                <a:cubicBezTo>
                  <a:pt x="75536" y="234403"/>
                  <a:pt x="79877" y="232784"/>
                  <a:pt x="83313" y="231344"/>
                </a:cubicBezTo>
                <a:cubicBezTo>
                  <a:pt x="84579" y="230805"/>
                  <a:pt x="85664" y="230085"/>
                  <a:pt x="86388" y="229006"/>
                </a:cubicBezTo>
                <a:cubicBezTo>
                  <a:pt x="91633" y="222710"/>
                  <a:pt x="97240" y="209759"/>
                  <a:pt x="92176" y="199866"/>
                </a:cubicBezTo>
                <a:cubicBezTo>
                  <a:pt x="90367" y="196269"/>
                  <a:pt x="88558" y="194470"/>
                  <a:pt x="85122" y="191052"/>
                </a:cubicBezTo>
                <a:lnTo>
                  <a:pt x="84760" y="190693"/>
                </a:lnTo>
                <a:cubicBezTo>
                  <a:pt x="68482" y="172705"/>
                  <a:pt x="54193" y="142127"/>
                  <a:pt x="57811" y="106331"/>
                </a:cubicBezTo>
                <a:cubicBezTo>
                  <a:pt x="61428" y="70356"/>
                  <a:pt x="84941" y="45174"/>
                  <a:pt x="124732" y="45174"/>
                </a:cubicBezTo>
                <a:cubicBezTo>
                  <a:pt x="164341" y="45174"/>
                  <a:pt x="187855" y="70176"/>
                  <a:pt x="193462" y="105972"/>
                </a:cubicBezTo>
                <a:cubicBezTo>
                  <a:pt x="193462" y="106331"/>
                  <a:pt x="193462" y="106511"/>
                  <a:pt x="193642" y="106871"/>
                </a:cubicBezTo>
                <a:cubicBezTo>
                  <a:pt x="195270" y="128276"/>
                  <a:pt x="190025" y="147883"/>
                  <a:pt x="184599" y="160474"/>
                </a:cubicBezTo>
                <a:cubicBezTo>
                  <a:pt x="179354" y="172885"/>
                  <a:pt x="173927" y="181699"/>
                  <a:pt x="166874" y="190513"/>
                </a:cubicBezTo>
                <a:cubicBezTo>
                  <a:pt x="166512" y="190872"/>
                  <a:pt x="166331" y="191232"/>
                  <a:pt x="166151" y="191593"/>
                </a:cubicBezTo>
                <a:cubicBezTo>
                  <a:pt x="164341" y="194470"/>
                  <a:pt x="161447" y="196269"/>
                  <a:pt x="159639" y="199146"/>
                </a:cubicBezTo>
                <a:cubicBezTo>
                  <a:pt x="159278" y="199687"/>
                  <a:pt x="159096" y="200226"/>
                  <a:pt x="158916" y="200945"/>
                </a:cubicBezTo>
                <a:cubicBezTo>
                  <a:pt x="155840" y="211558"/>
                  <a:pt x="159278" y="225409"/>
                  <a:pt x="162895" y="230624"/>
                </a:cubicBezTo>
                <a:cubicBezTo>
                  <a:pt x="164703" y="234042"/>
                  <a:pt x="171576" y="234223"/>
                  <a:pt x="177003" y="235841"/>
                </a:cubicBezTo>
                <a:cubicBezTo>
                  <a:pt x="177365" y="236022"/>
                  <a:pt x="177545" y="236022"/>
                  <a:pt x="177906" y="236200"/>
                </a:cubicBezTo>
                <a:cubicBezTo>
                  <a:pt x="199430" y="245194"/>
                  <a:pt x="220773" y="255807"/>
                  <a:pt x="236869" y="270018"/>
                </a:cubicBezTo>
                <a:cubicBezTo>
                  <a:pt x="237051" y="270197"/>
                  <a:pt x="237231" y="270377"/>
                  <a:pt x="237412" y="270377"/>
                </a:cubicBezTo>
                <a:cubicBezTo>
                  <a:pt x="242114" y="275053"/>
                  <a:pt x="248264" y="281350"/>
                  <a:pt x="250797" y="289984"/>
                </a:cubicBezTo>
                <a:cubicBezTo>
                  <a:pt x="251339" y="291962"/>
                  <a:pt x="251520" y="294121"/>
                  <a:pt x="251520" y="296099"/>
                </a:cubicBezTo>
                <a:lnTo>
                  <a:pt x="251520" y="310130"/>
                </a:lnTo>
                <a:cubicBezTo>
                  <a:pt x="251520" y="311029"/>
                  <a:pt x="251339" y="311929"/>
                  <a:pt x="251159" y="312648"/>
                </a:cubicBezTo>
                <a:cubicBezTo>
                  <a:pt x="245009" y="331355"/>
                  <a:pt x="220230" y="336751"/>
                  <a:pt x="197260" y="341968"/>
                </a:cubicBezTo>
                <a:cubicBezTo>
                  <a:pt x="157468" y="349163"/>
                  <a:pt x="101400" y="349163"/>
                  <a:pt x="59800" y="341968"/>
                </a:cubicBezTo>
                <a:cubicBezTo>
                  <a:pt x="39905" y="338370"/>
                  <a:pt x="18201" y="332974"/>
                  <a:pt x="7349" y="320382"/>
                </a:cubicBezTo>
                <a:cubicBezTo>
                  <a:pt x="3731" y="318584"/>
                  <a:pt x="1923" y="314986"/>
                  <a:pt x="114" y="307791"/>
                </a:cubicBezTo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1621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8" name="文本框 67"/>
          <p:cNvSpPr txBox="1"/>
          <p:nvPr>
            <p:custDataLst>
              <p:tags r:id="rId16"/>
            </p:custDataLst>
          </p:nvPr>
        </p:nvSpPr>
        <p:spPr>
          <a:xfrm>
            <a:off x="7743825" y="1875155"/>
            <a:ext cx="1880870" cy="13392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、开新仓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、断舍离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、增加减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9" name="矩形 68"/>
          <p:cNvSpPr/>
          <p:nvPr>
            <p:custDataLst>
              <p:tags r:id="rId17"/>
            </p:custDataLst>
          </p:nvPr>
        </p:nvSpPr>
        <p:spPr>
          <a:xfrm>
            <a:off x="6591327" y="2113824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做选择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0" name="文本框 69"/>
          <p:cNvSpPr txBox="1"/>
          <p:nvPr>
            <p:custDataLst>
              <p:tags r:id="rId18"/>
            </p:custDataLst>
          </p:nvPr>
        </p:nvSpPr>
        <p:spPr>
          <a:xfrm>
            <a:off x="6639771" y="3314245"/>
            <a:ext cx="1896315" cy="10985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、流动资金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、主力动向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、主力控盘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4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、主力状态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1" name="矩形 70"/>
          <p:cNvSpPr/>
          <p:nvPr>
            <p:custDataLst>
              <p:tags r:id="rId19"/>
            </p:custDataLst>
          </p:nvPr>
        </p:nvSpPr>
        <p:spPr>
          <a:xfrm>
            <a:off x="5519281" y="3311338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看资金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2" name="文本框 71"/>
          <p:cNvSpPr txBox="1"/>
          <p:nvPr>
            <p:custDataLst>
              <p:tags r:id="rId20"/>
            </p:custDataLst>
          </p:nvPr>
        </p:nvSpPr>
        <p:spPr>
          <a:xfrm>
            <a:off x="5530423" y="4515635"/>
            <a:ext cx="1896315" cy="10985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、短线</a:t>
            </a: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日（强势热点）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、趋势看辅助（回档趋势）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、短线拉升看熊线支撑，熊线拉升之后看熊线支撑。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3" name="矩形 72"/>
          <p:cNvSpPr/>
          <p:nvPr>
            <p:custDataLst>
              <p:tags r:id="rId21"/>
            </p:custDataLst>
          </p:nvPr>
        </p:nvSpPr>
        <p:spPr>
          <a:xfrm>
            <a:off x="4392494" y="4509822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000" b="1" kern="0" dirty="0">
                <a:solidFill>
                  <a:schemeClr val="accent1"/>
                </a:solidFill>
                <a:cs typeface="+mn-lt"/>
              </a:rPr>
              <a:t>找支撑</a:t>
            </a:r>
            <a:endParaRPr lang="zh-CN" altLang="en-US" sz="20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4" name="矩形 73"/>
          <p:cNvSpPr/>
          <p:nvPr>
            <p:custDataLst>
              <p:tags r:id="rId22"/>
            </p:custDataLst>
          </p:nvPr>
        </p:nvSpPr>
        <p:spPr>
          <a:xfrm>
            <a:off x="7545657" y="2171956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矩形 74"/>
          <p:cNvSpPr/>
          <p:nvPr>
            <p:custDataLst>
              <p:tags r:id="rId23"/>
            </p:custDataLst>
          </p:nvPr>
        </p:nvSpPr>
        <p:spPr>
          <a:xfrm>
            <a:off x="6458109" y="3371408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24"/>
            </p:custDataLst>
          </p:nvPr>
        </p:nvSpPr>
        <p:spPr>
          <a:xfrm>
            <a:off x="5343432" y="4569891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7" name="直接连接符 76"/>
          <p:cNvCxnSpPr/>
          <p:nvPr>
            <p:custDataLst>
              <p:tags r:id="rId25"/>
            </p:custDataLst>
          </p:nvPr>
        </p:nvCxnSpPr>
        <p:spPr>
          <a:xfrm>
            <a:off x="9685875" y="2418047"/>
            <a:ext cx="822928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26"/>
            </p:custDataLst>
          </p:nvPr>
        </p:nvCxnSpPr>
        <p:spPr>
          <a:xfrm>
            <a:off x="8599295" y="3644627"/>
            <a:ext cx="690315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27"/>
            </p:custDataLst>
          </p:nvPr>
        </p:nvCxnSpPr>
        <p:spPr>
          <a:xfrm>
            <a:off x="7502058" y="4845048"/>
            <a:ext cx="606751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主力控盘系列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45300" y="4954905"/>
            <a:ext cx="4948555" cy="947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zh-CN" altLang="en-US" sz="4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97560"/>
            <a:ext cx="5386070" cy="5501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75" y="939800"/>
            <a:ext cx="2923540" cy="261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75" y="3819525"/>
            <a:ext cx="2924175" cy="2308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935" y="4568825"/>
            <a:ext cx="1666875" cy="133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620" y="1190625"/>
            <a:ext cx="2642235" cy="23679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资金强势核心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有控盘是做趋势波段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没有控盘是炒资金情绪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" y="1126490"/>
            <a:ext cx="5927725" cy="4628515"/>
          </a:xfrm>
          <a:prstGeom prst="rect">
            <a:avLst/>
          </a:prstGeom>
        </p:spPr>
      </p:pic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 rot="10800000">
            <a:off x="9124056" y="2370179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 rot="10800000">
            <a:off x="8378391" y="2370179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7565390" y="4166870"/>
            <a:ext cx="3258820" cy="75946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          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是切入点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        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也就是下手的时机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565263" y="3959420"/>
            <a:ext cx="3259069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买卖点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0199490" y="2571581"/>
            <a:ext cx="1535945" cy="82415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资金为核心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是助推股价表现的要素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0199272" y="2355850"/>
            <a:ext cx="1489235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资金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6708494" y="2571670"/>
            <a:ext cx="1489235" cy="823874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趋势为前提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趋势向好则为定性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6700195" y="2355850"/>
            <a:ext cx="1489235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趋势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5" name="椭圆 24"/>
          <p:cNvSpPr/>
          <p:nvPr>
            <p:custDataLst>
              <p:tags r:id="rId11"/>
            </p:custDataLst>
          </p:nvPr>
        </p:nvSpPr>
        <p:spPr>
          <a:xfrm rot="10800000">
            <a:off x="8760776" y="2996741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图片 2" descr="343439383331313b343532303031393bd2b5bca8b9dcc0ed"/>
          <p:cNvSpPr/>
          <p:nvPr>
            <p:custDataLst>
              <p:tags r:id="rId12"/>
            </p:custDataLst>
          </p:nvPr>
        </p:nvSpPr>
        <p:spPr>
          <a:xfrm>
            <a:off x="8730627" y="2728982"/>
            <a:ext cx="182769" cy="169672"/>
          </a:xfrm>
          <a:custGeom>
            <a:avLst/>
            <a:gdLst>
              <a:gd name="connsiteX0" fmla="*/ 343290 w 388799"/>
              <a:gd name="connsiteY0" fmla="*/ 115 h 360938"/>
              <a:gd name="connsiteX1" fmla="*/ 44747 w 388799"/>
              <a:gd name="connsiteY1" fmla="*/ 115 h 360938"/>
              <a:gd name="connsiteX2" fmla="*/ 114 w 388799"/>
              <a:gd name="connsiteY2" fmla="*/ 45107 h 360938"/>
              <a:gd name="connsiteX3" fmla="*/ 114 w 388799"/>
              <a:gd name="connsiteY3" fmla="*/ 239075 h 360938"/>
              <a:gd name="connsiteX4" fmla="*/ 44747 w 388799"/>
              <a:gd name="connsiteY4" fmla="*/ 284066 h 360938"/>
              <a:gd name="connsiteX5" fmla="*/ 156825 w 388799"/>
              <a:gd name="connsiteY5" fmla="*/ 284066 h 360938"/>
              <a:gd name="connsiteX6" fmla="*/ 156825 w 388799"/>
              <a:gd name="connsiteY6" fmla="*/ 339057 h 360938"/>
              <a:gd name="connsiteX7" fmla="*/ 95330 w 388799"/>
              <a:gd name="connsiteY7" fmla="*/ 339057 h 360938"/>
              <a:gd name="connsiteX8" fmla="*/ 84420 w 388799"/>
              <a:gd name="connsiteY8" fmla="*/ 350055 h 360938"/>
              <a:gd name="connsiteX9" fmla="*/ 95330 w 388799"/>
              <a:gd name="connsiteY9" fmla="*/ 361053 h 360938"/>
              <a:gd name="connsiteX10" fmla="*/ 284772 w 388799"/>
              <a:gd name="connsiteY10" fmla="*/ 361053 h 360938"/>
              <a:gd name="connsiteX11" fmla="*/ 295681 w 388799"/>
              <a:gd name="connsiteY11" fmla="*/ 350055 h 360938"/>
              <a:gd name="connsiteX12" fmla="*/ 284772 w 388799"/>
              <a:gd name="connsiteY12" fmla="*/ 339057 h 360938"/>
              <a:gd name="connsiteX13" fmla="*/ 224270 w 388799"/>
              <a:gd name="connsiteY13" fmla="*/ 339057 h 360938"/>
              <a:gd name="connsiteX14" fmla="*/ 224270 w 388799"/>
              <a:gd name="connsiteY14" fmla="*/ 284066 h 360938"/>
              <a:gd name="connsiteX15" fmla="*/ 344281 w 388799"/>
              <a:gd name="connsiteY15" fmla="*/ 284066 h 360938"/>
              <a:gd name="connsiteX16" fmla="*/ 388914 w 388799"/>
              <a:gd name="connsiteY16" fmla="*/ 239075 h 360938"/>
              <a:gd name="connsiteX17" fmla="*/ 388914 w 388799"/>
              <a:gd name="connsiteY17" fmla="*/ 45107 h 360938"/>
              <a:gd name="connsiteX18" fmla="*/ 343290 w 388799"/>
              <a:gd name="connsiteY18" fmla="*/ 115 h 360938"/>
              <a:gd name="connsiteX19" fmla="*/ 323452 w 388799"/>
              <a:gd name="connsiteY19" fmla="*/ 67104 h 360938"/>
              <a:gd name="connsiteX20" fmla="*/ 323452 w 388799"/>
              <a:gd name="connsiteY20" fmla="*/ 67104 h 360938"/>
              <a:gd name="connsiteX21" fmla="*/ 323452 w 388799"/>
              <a:gd name="connsiteY21" fmla="*/ 68103 h 360938"/>
              <a:gd name="connsiteX22" fmla="*/ 212368 w 388799"/>
              <a:gd name="connsiteY22" fmla="*/ 217078 h 360938"/>
              <a:gd name="connsiteX23" fmla="*/ 209392 w 388799"/>
              <a:gd name="connsiteY23" fmla="*/ 215078 h 360938"/>
              <a:gd name="connsiteX24" fmla="*/ 122110 w 388799"/>
              <a:gd name="connsiteY24" fmla="*/ 151090 h 360938"/>
              <a:gd name="connsiteX25" fmla="*/ 91363 w 388799"/>
              <a:gd name="connsiteY25" fmla="*/ 191082 h 360938"/>
              <a:gd name="connsiteX26" fmla="*/ 77477 w 388799"/>
              <a:gd name="connsiteY26" fmla="*/ 196081 h 360938"/>
              <a:gd name="connsiteX27" fmla="*/ 70535 w 388799"/>
              <a:gd name="connsiteY27" fmla="*/ 181084 h 360938"/>
              <a:gd name="connsiteX28" fmla="*/ 71526 w 388799"/>
              <a:gd name="connsiteY28" fmla="*/ 179084 h 360938"/>
              <a:gd name="connsiteX29" fmla="*/ 113183 w 388799"/>
              <a:gd name="connsiteY29" fmla="*/ 124094 h 360938"/>
              <a:gd name="connsiteX30" fmla="*/ 117151 w 388799"/>
              <a:gd name="connsiteY30" fmla="*/ 119095 h 360938"/>
              <a:gd name="connsiteX31" fmla="*/ 207408 w 388799"/>
              <a:gd name="connsiteY31" fmla="*/ 186083 h 360938"/>
              <a:gd name="connsiteX32" fmla="*/ 305600 w 388799"/>
              <a:gd name="connsiteY32" fmla="*/ 55105 h 360938"/>
              <a:gd name="connsiteX33" fmla="*/ 317501 w 388799"/>
              <a:gd name="connsiteY33" fmla="*/ 53106 h 360938"/>
              <a:gd name="connsiteX34" fmla="*/ 323452 w 388799"/>
              <a:gd name="connsiteY34" fmla="*/ 67104 h 3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8799" h="360938">
                <a:moveTo>
                  <a:pt x="343290" y="115"/>
                </a:moveTo>
                <a:lnTo>
                  <a:pt x="44747" y="115"/>
                </a:lnTo>
                <a:cubicBezTo>
                  <a:pt x="19951" y="115"/>
                  <a:pt x="114" y="20111"/>
                  <a:pt x="114" y="45107"/>
                </a:cubicBezTo>
                <a:lnTo>
                  <a:pt x="114" y="239075"/>
                </a:lnTo>
                <a:cubicBezTo>
                  <a:pt x="114" y="264070"/>
                  <a:pt x="19951" y="284066"/>
                  <a:pt x="44747" y="284066"/>
                </a:cubicBezTo>
                <a:lnTo>
                  <a:pt x="156825" y="284066"/>
                </a:lnTo>
                <a:lnTo>
                  <a:pt x="156825" y="339057"/>
                </a:lnTo>
                <a:lnTo>
                  <a:pt x="95330" y="339057"/>
                </a:lnTo>
                <a:cubicBezTo>
                  <a:pt x="89379" y="339057"/>
                  <a:pt x="84420" y="344056"/>
                  <a:pt x="84420" y="350055"/>
                </a:cubicBezTo>
                <a:cubicBezTo>
                  <a:pt x="84420" y="356054"/>
                  <a:pt x="89379" y="361053"/>
                  <a:pt x="95330" y="361053"/>
                </a:cubicBezTo>
                <a:lnTo>
                  <a:pt x="284772" y="361053"/>
                </a:lnTo>
                <a:cubicBezTo>
                  <a:pt x="290723" y="361053"/>
                  <a:pt x="295681" y="356054"/>
                  <a:pt x="295681" y="350055"/>
                </a:cubicBezTo>
                <a:cubicBezTo>
                  <a:pt x="295681" y="344056"/>
                  <a:pt x="290723" y="339057"/>
                  <a:pt x="284772" y="339057"/>
                </a:cubicBezTo>
                <a:lnTo>
                  <a:pt x="224270" y="339057"/>
                </a:lnTo>
                <a:lnTo>
                  <a:pt x="224270" y="284066"/>
                </a:lnTo>
                <a:lnTo>
                  <a:pt x="344281" y="284066"/>
                </a:lnTo>
                <a:cubicBezTo>
                  <a:pt x="369078" y="284066"/>
                  <a:pt x="388914" y="264070"/>
                  <a:pt x="388914" y="239075"/>
                </a:cubicBezTo>
                <a:lnTo>
                  <a:pt x="388914" y="45107"/>
                </a:lnTo>
                <a:cubicBezTo>
                  <a:pt x="387922" y="21111"/>
                  <a:pt x="368085" y="115"/>
                  <a:pt x="343290" y="115"/>
                </a:cubicBezTo>
                <a:moveTo>
                  <a:pt x="323452" y="67104"/>
                </a:moveTo>
                <a:cubicBezTo>
                  <a:pt x="323452" y="67104"/>
                  <a:pt x="323452" y="68103"/>
                  <a:pt x="323452" y="67104"/>
                </a:cubicBezTo>
                <a:lnTo>
                  <a:pt x="323452" y="68103"/>
                </a:lnTo>
                <a:lnTo>
                  <a:pt x="212368" y="217078"/>
                </a:lnTo>
                <a:lnTo>
                  <a:pt x="209392" y="215078"/>
                </a:lnTo>
                <a:lnTo>
                  <a:pt x="122110" y="151090"/>
                </a:lnTo>
                <a:lnTo>
                  <a:pt x="91363" y="191082"/>
                </a:lnTo>
                <a:cubicBezTo>
                  <a:pt x="88388" y="196081"/>
                  <a:pt x="82437" y="198081"/>
                  <a:pt x="77477" y="196081"/>
                </a:cubicBezTo>
                <a:cubicBezTo>
                  <a:pt x="71526" y="194082"/>
                  <a:pt x="68551" y="187083"/>
                  <a:pt x="70535" y="181084"/>
                </a:cubicBezTo>
                <a:cubicBezTo>
                  <a:pt x="70535" y="180085"/>
                  <a:pt x="70535" y="180085"/>
                  <a:pt x="71526" y="179084"/>
                </a:cubicBezTo>
                <a:lnTo>
                  <a:pt x="113183" y="124094"/>
                </a:lnTo>
                <a:lnTo>
                  <a:pt x="117151" y="119095"/>
                </a:lnTo>
                <a:lnTo>
                  <a:pt x="207408" y="186083"/>
                </a:lnTo>
                <a:lnTo>
                  <a:pt x="305600" y="55105"/>
                </a:lnTo>
                <a:cubicBezTo>
                  <a:pt x="308576" y="52106"/>
                  <a:pt x="313535" y="51106"/>
                  <a:pt x="317501" y="53106"/>
                </a:cubicBezTo>
                <a:cubicBezTo>
                  <a:pt x="323452" y="55105"/>
                  <a:pt x="326428" y="61104"/>
                  <a:pt x="323452" y="67104"/>
                </a:cubicBezTo>
              </a:path>
            </a:pathLst>
          </a:custGeom>
          <a:solidFill>
            <a:srgbClr val="FFFFFF"/>
          </a:solidFill>
          <a:ln w="1361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7" name="图片 4" descr="343439383331313b343532303032303bb8f6c8cbd0c5cfa2"/>
          <p:cNvSpPr/>
          <p:nvPr>
            <p:custDataLst>
              <p:tags r:id="rId13"/>
            </p:custDataLst>
          </p:nvPr>
        </p:nvSpPr>
        <p:spPr>
          <a:xfrm>
            <a:off x="9476292" y="2722415"/>
            <a:ext cx="182696" cy="182769"/>
          </a:xfrm>
          <a:custGeom>
            <a:avLst/>
            <a:gdLst>
              <a:gd name="connsiteX0" fmla="*/ 353028 w 388643"/>
              <a:gd name="connsiteY0" fmla="*/ 114 h 388799"/>
              <a:gd name="connsiteX1" fmla="*/ 284075 w 388643"/>
              <a:gd name="connsiteY1" fmla="*/ 114 h 388799"/>
              <a:gd name="connsiteX2" fmla="*/ 282194 w 388643"/>
              <a:gd name="connsiteY2" fmla="*/ 114 h 388799"/>
              <a:gd name="connsiteX3" fmla="*/ 60918 w 388643"/>
              <a:gd name="connsiteY3" fmla="*/ 742 h 388799"/>
              <a:gd name="connsiteX4" fmla="*/ 25815 w 388643"/>
              <a:gd name="connsiteY4" fmla="*/ 35916 h 388799"/>
              <a:gd name="connsiteX5" fmla="*/ 25815 w 388643"/>
              <a:gd name="connsiteY5" fmla="*/ 88678 h 388799"/>
              <a:gd name="connsiteX6" fmla="*/ 65933 w 388643"/>
              <a:gd name="connsiteY6" fmla="*/ 88678 h 388799"/>
              <a:gd name="connsiteX7" fmla="*/ 79096 w 388643"/>
              <a:gd name="connsiteY7" fmla="*/ 101868 h 388799"/>
              <a:gd name="connsiteX8" fmla="*/ 79096 w 388643"/>
              <a:gd name="connsiteY8" fmla="*/ 110661 h 388799"/>
              <a:gd name="connsiteX9" fmla="*/ 65933 w 388643"/>
              <a:gd name="connsiteY9" fmla="*/ 123852 h 388799"/>
              <a:gd name="connsiteX10" fmla="*/ 61545 w 388643"/>
              <a:gd name="connsiteY10" fmla="*/ 123852 h 388799"/>
              <a:gd name="connsiteX11" fmla="*/ 61545 w 388643"/>
              <a:gd name="connsiteY11" fmla="*/ 119455 h 388799"/>
              <a:gd name="connsiteX12" fmla="*/ 48381 w 388643"/>
              <a:gd name="connsiteY12" fmla="*/ 106265 h 388799"/>
              <a:gd name="connsiteX13" fmla="*/ 12024 w 388643"/>
              <a:gd name="connsiteY13" fmla="*/ 106265 h 388799"/>
              <a:gd name="connsiteX14" fmla="*/ 741 w 388643"/>
              <a:gd name="connsiteY14" fmla="*/ 115058 h 388799"/>
              <a:gd name="connsiteX15" fmla="*/ 114 w 388643"/>
              <a:gd name="connsiteY15" fmla="*/ 119455 h 388799"/>
              <a:gd name="connsiteX16" fmla="*/ 114 w 388643"/>
              <a:gd name="connsiteY16" fmla="*/ 128248 h 388799"/>
              <a:gd name="connsiteX17" fmla="*/ 13278 w 388643"/>
              <a:gd name="connsiteY17" fmla="*/ 141438 h 388799"/>
              <a:gd name="connsiteX18" fmla="*/ 26441 w 388643"/>
              <a:gd name="connsiteY18" fmla="*/ 141438 h 388799"/>
              <a:gd name="connsiteX19" fmla="*/ 26441 w 388643"/>
              <a:gd name="connsiteY19" fmla="*/ 238796 h 388799"/>
              <a:gd name="connsiteX20" fmla="*/ 66560 w 388643"/>
              <a:gd name="connsiteY20" fmla="*/ 238796 h 388799"/>
              <a:gd name="connsiteX21" fmla="*/ 79723 w 388643"/>
              <a:gd name="connsiteY21" fmla="*/ 251987 h 388799"/>
              <a:gd name="connsiteX22" fmla="*/ 79723 w 388643"/>
              <a:gd name="connsiteY22" fmla="*/ 260779 h 388799"/>
              <a:gd name="connsiteX23" fmla="*/ 66560 w 388643"/>
              <a:gd name="connsiteY23" fmla="*/ 273970 h 388799"/>
              <a:gd name="connsiteX24" fmla="*/ 62172 w 388643"/>
              <a:gd name="connsiteY24" fmla="*/ 273970 h 388799"/>
              <a:gd name="connsiteX25" fmla="*/ 62172 w 388643"/>
              <a:gd name="connsiteY25" fmla="*/ 270202 h 388799"/>
              <a:gd name="connsiteX26" fmla="*/ 49008 w 388643"/>
              <a:gd name="connsiteY26" fmla="*/ 257011 h 388799"/>
              <a:gd name="connsiteX27" fmla="*/ 12651 w 388643"/>
              <a:gd name="connsiteY27" fmla="*/ 257011 h 388799"/>
              <a:gd name="connsiteX28" fmla="*/ 1368 w 388643"/>
              <a:gd name="connsiteY28" fmla="*/ 265805 h 388799"/>
              <a:gd name="connsiteX29" fmla="*/ 741 w 388643"/>
              <a:gd name="connsiteY29" fmla="*/ 270202 h 388799"/>
              <a:gd name="connsiteX30" fmla="*/ 741 w 388643"/>
              <a:gd name="connsiteY30" fmla="*/ 278994 h 388799"/>
              <a:gd name="connsiteX31" fmla="*/ 13905 w 388643"/>
              <a:gd name="connsiteY31" fmla="*/ 292185 h 388799"/>
              <a:gd name="connsiteX32" fmla="*/ 27068 w 388643"/>
              <a:gd name="connsiteY32" fmla="*/ 292185 h 388799"/>
              <a:gd name="connsiteX33" fmla="*/ 27068 w 388643"/>
              <a:gd name="connsiteY33" fmla="*/ 353741 h 388799"/>
              <a:gd name="connsiteX34" fmla="*/ 62172 w 388643"/>
              <a:gd name="connsiteY34" fmla="*/ 388914 h 388799"/>
              <a:gd name="connsiteX35" fmla="*/ 353654 w 388643"/>
              <a:gd name="connsiteY35" fmla="*/ 388914 h 388799"/>
              <a:gd name="connsiteX36" fmla="*/ 388758 w 388643"/>
              <a:gd name="connsiteY36" fmla="*/ 353741 h 388799"/>
              <a:gd name="connsiteX37" fmla="*/ 388758 w 388643"/>
              <a:gd name="connsiteY37" fmla="*/ 35288 h 388799"/>
              <a:gd name="connsiteX38" fmla="*/ 353028 w 388643"/>
              <a:gd name="connsiteY38" fmla="*/ 114 h 388799"/>
              <a:gd name="connsiteX39" fmla="*/ 327328 w 388643"/>
              <a:gd name="connsiteY39" fmla="*/ 287788 h 388799"/>
              <a:gd name="connsiteX40" fmla="*/ 326701 w 388643"/>
              <a:gd name="connsiteY40" fmla="*/ 289673 h 388799"/>
              <a:gd name="connsiteX41" fmla="*/ 322940 w 388643"/>
              <a:gd name="connsiteY41" fmla="*/ 294069 h 388799"/>
              <a:gd name="connsiteX42" fmla="*/ 319179 w 388643"/>
              <a:gd name="connsiteY42" fmla="*/ 295953 h 388799"/>
              <a:gd name="connsiteX43" fmla="*/ 316671 w 388643"/>
              <a:gd name="connsiteY43" fmla="*/ 296581 h 388799"/>
              <a:gd name="connsiteX44" fmla="*/ 127364 w 388643"/>
              <a:gd name="connsiteY44" fmla="*/ 296581 h 388799"/>
              <a:gd name="connsiteX45" fmla="*/ 122976 w 388643"/>
              <a:gd name="connsiteY45" fmla="*/ 294697 h 388799"/>
              <a:gd name="connsiteX46" fmla="*/ 119841 w 388643"/>
              <a:gd name="connsiteY46" fmla="*/ 290301 h 388799"/>
              <a:gd name="connsiteX47" fmla="*/ 119215 w 388643"/>
              <a:gd name="connsiteY47" fmla="*/ 288416 h 388799"/>
              <a:gd name="connsiteX48" fmla="*/ 119215 w 388643"/>
              <a:gd name="connsiteY48" fmla="*/ 270830 h 388799"/>
              <a:gd name="connsiteX49" fmla="*/ 119215 w 388643"/>
              <a:gd name="connsiteY49" fmla="*/ 270202 h 388799"/>
              <a:gd name="connsiteX50" fmla="*/ 119841 w 388643"/>
              <a:gd name="connsiteY50" fmla="*/ 269573 h 388799"/>
              <a:gd name="connsiteX51" fmla="*/ 157452 w 388643"/>
              <a:gd name="connsiteY51" fmla="*/ 243821 h 388799"/>
              <a:gd name="connsiteX52" fmla="*/ 194436 w 388643"/>
              <a:gd name="connsiteY52" fmla="*/ 216812 h 388799"/>
              <a:gd name="connsiteX53" fmla="*/ 194436 w 388643"/>
              <a:gd name="connsiteY53" fmla="*/ 213043 h 388799"/>
              <a:gd name="connsiteX54" fmla="*/ 192556 w 388643"/>
              <a:gd name="connsiteY54" fmla="*/ 208647 h 388799"/>
              <a:gd name="connsiteX55" fmla="*/ 172497 w 388643"/>
              <a:gd name="connsiteY55" fmla="*/ 157769 h 388799"/>
              <a:gd name="connsiteX56" fmla="*/ 223270 w 388643"/>
              <a:gd name="connsiteY56" fmla="*/ 93702 h 388799"/>
              <a:gd name="connsiteX57" fmla="*/ 274045 w 388643"/>
              <a:gd name="connsiteY57" fmla="*/ 157769 h 388799"/>
              <a:gd name="connsiteX58" fmla="*/ 253986 w 388643"/>
              <a:gd name="connsiteY58" fmla="*/ 208647 h 388799"/>
              <a:gd name="connsiteX59" fmla="*/ 252106 w 388643"/>
              <a:gd name="connsiteY59" fmla="*/ 213043 h 388799"/>
              <a:gd name="connsiteX60" fmla="*/ 252106 w 388643"/>
              <a:gd name="connsiteY60" fmla="*/ 216812 h 388799"/>
              <a:gd name="connsiteX61" fmla="*/ 289089 w 388643"/>
              <a:gd name="connsiteY61" fmla="*/ 243821 h 388799"/>
              <a:gd name="connsiteX62" fmla="*/ 326701 w 388643"/>
              <a:gd name="connsiteY62" fmla="*/ 269573 h 388799"/>
              <a:gd name="connsiteX63" fmla="*/ 327328 w 388643"/>
              <a:gd name="connsiteY63" fmla="*/ 270202 h 388799"/>
              <a:gd name="connsiteX64" fmla="*/ 327328 w 388643"/>
              <a:gd name="connsiteY64" fmla="*/ 270830 h 388799"/>
              <a:gd name="connsiteX65" fmla="*/ 327328 w 388643"/>
              <a:gd name="connsiteY65" fmla="*/ 287788 h 38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8643" h="388799">
                <a:moveTo>
                  <a:pt x="353028" y="114"/>
                </a:moveTo>
                <a:lnTo>
                  <a:pt x="284075" y="114"/>
                </a:lnTo>
                <a:lnTo>
                  <a:pt x="282194" y="114"/>
                </a:lnTo>
                <a:lnTo>
                  <a:pt x="60918" y="742"/>
                </a:lnTo>
                <a:cubicBezTo>
                  <a:pt x="41486" y="742"/>
                  <a:pt x="25815" y="16445"/>
                  <a:pt x="25815" y="35916"/>
                </a:cubicBezTo>
                <a:lnTo>
                  <a:pt x="25815" y="88678"/>
                </a:lnTo>
                <a:lnTo>
                  <a:pt x="65933" y="88678"/>
                </a:lnTo>
                <a:cubicBezTo>
                  <a:pt x="73455" y="88678"/>
                  <a:pt x="79096" y="94331"/>
                  <a:pt x="79096" y="101868"/>
                </a:cubicBezTo>
                <a:lnTo>
                  <a:pt x="79096" y="110661"/>
                </a:lnTo>
                <a:cubicBezTo>
                  <a:pt x="79096" y="118199"/>
                  <a:pt x="73455" y="123852"/>
                  <a:pt x="65933" y="123852"/>
                </a:cubicBezTo>
                <a:lnTo>
                  <a:pt x="61545" y="123852"/>
                </a:lnTo>
                <a:lnTo>
                  <a:pt x="61545" y="119455"/>
                </a:lnTo>
                <a:cubicBezTo>
                  <a:pt x="61545" y="111918"/>
                  <a:pt x="55903" y="106265"/>
                  <a:pt x="48381" y="106265"/>
                </a:cubicBezTo>
                <a:lnTo>
                  <a:pt x="12024" y="106265"/>
                </a:lnTo>
                <a:cubicBezTo>
                  <a:pt x="7009" y="106893"/>
                  <a:pt x="2621" y="110033"/>
                  <a:pt x="741" y="115058"/>
                </a:cubicBezTo>
                <a:cubicBezTo>
                  <a:pt x="114" y="116314"/>
                  <a:pt x="114" y="118199"/>
                  <a:pt x="114" y="119455"/>
                </a:cubicBezTo>
                <a:lnTo>
                  <a:pt x="114" y="128248"/>
                </a:lnTo>
                <a:cubicBezTo>
                  <a:pt x="114" y="135786"/>
                  <a:pt x="5756" y="141438"/>
                  <a:pt x="13278" y="141438"/>
                </a:cubicBezTo>
                <a:lnTo>
                  <a:pt x="26441" y="141438"/>
                </a:lnTo>
                <a:lnTo>
                  <a:pt x="26441" y="238796"/>
                </a:lnTo>
                <a:lnTo>
                  <a:pt x="66560" y="238796"/>
                </a:lnTo>
                <a:cubicBezTo>
                  <a:pt x="74082" y="238796"/>
                  <a:pt x="79723" y="244449"/>
                  <a:pt x="79723" y="251987"/>
                </a:cubicBezTo>
                <a:lnTo>
                  <a:pt x="79723" y="260779"/>
                </a:lnTo>
                <a:cubicBezTo>
                  <a:pt x="79723" y="268317"/>
                  <a:pt x="74082" y="273970"/>
                  <a:pt x="66560" y="273970"/>
                </a:cubicBezTo>
                <a:lnTo>
                  <a:pt x="62172" y="273970"/>
                </a:lnTo>
                <a:lnTo>
                  <a:pt x="62172" y="270202"/>
                </a:lnTo>
                <a:cubicBezTo>
                  <a:pt x="62172" y="262664"/>
                  <a:pt x="56530" y="257011"/>
                  <a:pt x="49008" y="257011"/>
                </a:cubicBezTo>
                <a:lnTo>
                  <a:pt x="12651" y="257011"/>
                </a:lnTo>
                <a:cubicBezTo>
                  <a:pt x="7636" y="257639"/>
                  <a:pt x="3248" y="260779"/>
                  <a:pt x="1368" y="265805"/>
                </a:cubicBezTo>
                <a:cubicBezTo>
                  <a:pt x="741" y="267061"/>
                  <a:pt x="741" y="268945"/>
                  <a:pt x="741" y="270202"/>
                </a:cubicBezTo>
                <a:lnTo>
                  <a:pt x="741" y="278994"/>
                </a:lnTo>
                <a:cubicBezTo>
                  <a:pt x="741" y="286532"/>
                  <a:pt x="6382" y="292185"/>
                  <a:pt x="13905" y="292185"/>
                </a:cubicBezTo>
                <a:lnTo>
                  <a:pt x="27068" y="292185"/>
                </a:lnTo>
                <a:lnTo>
                  <a:pt x="27068" y="353741"/>
                </a:lnTo>
                <a:cubicBezTo>
                  <a:pt x="27068" y="373212"/>
                  <a:pt x="42739" y="388914"/>
                  <a:pt x="62172" y="388914"/>
                </a:cubicBezTo>
                <a:lnTo>
                  <a:pt x="353654" y="388914"/>
                </a:lnTo>
                <a:cubicBezTo>
                  <a:pt x="373086" y="388914"/>
                  <a:pt x="388758" y="373212"/>
                  <a:pt x="388758" y="353741"/>
                </a:cubicBezTo>
                <a:lnTo>
                  <a:pt x="388758" y="35288"/>
                </a:lnTo>
                <a:cubicBezTo>
                  <a:pt x="388131" y="15817"/>
                  <a:pt x="372460" y="114"/>
                  <a:pt x="353028" y="114"/>
                </a:cubicBezTo>
                <a:moveTo>
                  <a:pt x="327328" y="287788"/>
                </a:moveTo>
                <a:cubicBezTo>
                  <a:pt x="327328" y="287788"/>
                  <a:pt x="326701" y="289045"/>
                  <a:pt x="326701" y="289673"/>
                </a:cubicBezTo>
                <a:cubicBezTo>
                  <a:pt x="326073" y="290929"/>
                  <a:pt x="324193" y="292813"/>
                  <a:pt x="322940" y="294069"/>
                </a:cubicBezTo>
                <a:lnTo>
                  <a:pt x="319179" y="295953"/>
                </a:lnTo>
                <a:lnTo>
                  <a:pt x="316671" y="296581"/>
                </a:lnTo>
                <a:lnTo>
                  <a:pt x="127364" y="296581"/>
                </a:lnTo>
                <a:cubicBezTo>
                  <a:pt x="126110" y="295953"/>
                  <a:pt x="124229" y="295325"/>
                  <a:pt x="122976" y="294697"/>
                </a:cubicBezTo>
                <a:cubicBezTo>
                  <a:pt x="121722" y="294069"/>
                  <a:pt x="120468" y="292185"/>
                  <a:pt x="119841" y="290301"/>
                </a:cubicBezTo>
                <a:cubicBezTo>
                  <a:pt x="119841" y="289673"/>
                  <a:pt x="119215" y="288416"/>
                  <a:pt x="119215" y="288416"/>
                </a:cubicBezTo>
                <a:cubicBezTo>
                  <a:pt x="118588" y="287788"/>
                  <a:pt x="116707" y="279624"/>
                  <a:pt x="119215" y="270830"/>
                </a:cubicBezTo>
                <a:lnTo>
                  <a:pt x="119215" y="270202"/>
                </a:lnTo>
                <a:lnTo>
                  <a:pt x="119841" y="269573"/>
                </a:lnTo>
                <a:cubicBezTo>
                  <a:pt x="126110" y="261408"/>
                  <a:pt x="141154" y="252615"/>
                  <a:pt x="157452" y="243821"/>
                </a:cubicBezTo>
                <a:cubicBezTo>
                  <a:pt x="172497" y="235656"/>
                  <a:pt x="194436" y="223093"/>
                  <a:pt x="194436" y="216812"/>
                </a:cubicBezTo>
                <a:lnTo>
                  <a:pt x="194436" y="213043"/>
                </a:lnTo>
                <a:cubicBezTo>
                  <a:pt x="194436" y="211159"/>
                  <a:pt x="193809" y="209903"/>
                  <a:pt x="192556" y="208647"/>
                </a:cubicBezTo>
                <a:cubicBezTo>
                  <a:pt x="179391" y="195456"/>
                  <a:pt x="172497" y="177241"/>
                  <a:pt x="172497" y="157769"/>
                </a:cubicBezTo>
                <a:cubicBezTo>
                  <a:pt x="172497" y="126364"/>
                  <a:pt x="178765" y="93702"/>
                  <a:pt x="223270" y="93702"/>
                </a:cubicBezTo>
                <a:cubicBezTo>
                  <a:pt x="267777" y="93702"/>
                  <a:pt x="274045" y="125736"/>
                  <a:pt x="274045" y="157769"/>
                </a:cubicBezTo>
                <a:cubicBezTo>
                  <a:pt x="274045" y="177241"/>
                  <a:pt x="267151" y="195456"/>
                  <a:pt x="253986" y="208647"/>
                </a:cubicBezTo>
                <a:cubicBezTo>
                  <a:pt x="252733" y="209903"/>
                  <a:pt x="252106" y="211159"/>
                  <a:pt x="252106" y="213043"/>
                </a:cubicBezTo>
                <a:lnTo>
                  <a:pt x="252106" y="216812"/>
                </a:lnTo>
                <a:cubicBezTo>
                  <a:pt x="252106" y="223093"/>
                  <a:pt x="274672" y="235656"/>
                  <a:pt x="289089" y="243821"/>
                </a:cubicBezTo>
                <a:cubicBezTo>
                  <a:pt x="305387" y="252615"/>
                  <a:pt x="320432" y="261408"/>
                  <a:pt x="326701" y="269573"/>
                </a:cubicBezTo>
                <a:lnTo>
                  <a:pt x="327328" y="270202"/>
                </a:lnTo>
                <a:lnTo>
                  <a:pt x="327328" y="270830"/>
                </a:lnTo>
                <a:cubicBezTo>
                  <a:pt x="330462" y="278994"/>
                  <a:pt x="327954" y="287160"/>
                  <a:pt x="327328" y="287788"/>
                </a:cubicBezTo>
              </a:path>
            </a:pathLst>
          </a:custGeom>
          <a:solidFill>
            <a:srgbClr val="FFFFFF"/>
          </a:solidFill>
          <a:ln w="13613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8" name="图片 7" descr="343439383331313b343532303032333bc6f3d2b5bcf2bde9"/>
          <p:cNvSpPr/>
          <p:nvPr>
            <p:custDataLst>
              <p:tags r:id="rId14"/>
            </p:custDataLst>
          </p:nvPr>
        </p:nvSpPr>
        <p:spPr>
          <a:xfrm>
            <a:off x="9113012" y="3348977"/>
            <a:ext cx="182770" cy="182770"/>
          </a:xfrm>
          <a:custGeom>
            <a:avLst/>
            <a:gdLst>
              <a:gd name="connsiteX0" fmla="*/ 375556 w 388800"/>
              <a:gd name="connsiteY0" fmla="*/ 360976 h 388800"/>
              <a:gd name="connsiteX1" fmla="*/ 388914 w 388800"/>
              <a:gd name="connsiteY1" fmla="*/ 375556 h 388800"/>
              <a:gd name="connsiteX2" fmla="*/ 375556 w 388800"/>
              <a:gd name="connsiteY2" fmla="*/ 388914 h 388800"/>
              <a:gd name="connsiteX3" fmla="*/ 13444 w 388800"/>
              <a:gd name="connsiteY3" fmla="*/ 388914 h 388800"/>
              <a:gd name="connsiteX4" fmla="*/ 114 w 388800"/>
              <a:gd name="connsiteY4" fmla="*/ 374334 h 388800"/>
              <a:gd name="connsiteX5" fmla="*/ 13472 w 388800"/>
              <a:gd name="connsiteY5" fmla="*/ 360976 h 388800"/>
              <a:gd name="connsiteX6" fmla="*/ 34134 w 388800"/>
              <a:gd name="connsiteY6" fmla="*/ 360976 h 388800"/>
              <a:gd name="connsiteX7" fmla="*/ 34134 w 388800"/>
              <a:gd name="connsiteY7" fmla="*/ 19554 h 388800"/>
              <a:gd name="connsiteX8" fmla="*/ 53574 w 388800"/>
              <a:gd name="connsiteY8" fmla="*/ 114 h 388800"/>
              <a:gd name="connsiteX9" fmla="*/ 232172 w 388800"/>
              <a:gd name="connsiteY9" fmla="*/ 114 h 388800"/>
              <a:gd name="connsiteX10" fmla="*/ 251612 w 388800"/>
              <a:gd name="connsiteY10" fmla="*/ 19554 h 388800"/>
              <a:gd name="connsiteX11" fmla="*/ 251612 w 388800"/>
              <a:gd name="connsiteY11" fmla="*/ 127696 h 388800"/>
              <a:gd name="connsiteX12" fmla="*/ 328178 w 388800"/>
              <a:gd name="connsiteY12" fmla="*/ 151996 h 388800"/>
              <a:gd name="connsiteX13" fmla="*/ 354894 w 388800"/>
              <a:gd name="connsiteY13" fmla="*/ 188432 h 388800"/>
              <a:gd name="connsiteX14" fmla="*/ 354894 w 388800"/>
              <a:gd name="connsiteY14" fmla="*/ 360976 h 388800"/>
              <a:gd name="connsiteX15" fmla="*/ 375556 w 388800"/>
              <a:gd name="connsiteY15" fmla="*/ 360976 h 388800"/>
              <a:gd name="connsiteX16" fmla="*/ 160494 w 388800"/>
              <a:gd name="connsiteY16" fmla="*/ 81484 h 388800"/>
              <a:gd name="connsiteX17" fmla="*/ 160494 w 388800"/>
              <a:gd name="connsiteY17" fmla="*/ 115504 h 388800"/>
              <a:gd name="connsiteX18" fmla="*/ 215176 w 388800"/>
              <a:gd name="connsiteY18" fmla="*/ 115504 h 388800"/>
              <a:gd name="connsiteX19" fmla="*/ 215176 w 388800"/>
              <a:gd name="connsiteY19" fmla="*/ 81512 h 388800"/>
              <a:gd name="connsiteX20" fmla="*/ 160494 w 388800"/>
              <a:gd name="connsiteY20" fmla="*/ 81512 h 388800"/>
              <a:gd name="connsiteX21" fmla="*/ 160494 w 388800"/>
              <a:gd name="connsiteY21" fmla="*/ 81512 h 388800"/>
              <a:gd name="connsiteX22" fmla="*/ 160494 w 388800"/>
              <a:gd name="connsiteY22" fmla="*/ 81484 h 388800"/>
              <a:gd name="connsiteX23" fmla="*/ 125252 w 388800"/>
              <a:gd name="connsiteY23" fmla="*/ 296546 h 388800"/>
              <a:gd name="connsiteX24" fmla="*/ 125252 w 388800"/>
              <a:gd name="connsiteY24" fmla="*/ 262554 h 388800"/>
              <a:gd name="connsiteX25" fmla="*/ 70598 w 388800"/>
              <a:gd name="connsiteY25" fmla="*/ 262554 h 388800"/>
              <a:gd name="connsiteX26" fmla="*/ 70598 w 388800"/>
              <a:gd name="connsiteY26" fmla="*/ 296574 h 388800"/>
              <a:gd name="connsiteX27" fmla="*/ 125252 w 388800"/>
              <a:gd name="connsiteY27" fmla="*/ 296574 h 388800"/>
              <a:gd name="connsiteX28" fmla="*/ 125252 w 388800"/>
              <a:gd name="connsiteY28" fmla="*/ 296574 h 388800"/>
              <a:gd name="connsiteX29" fmla="*/ 125252 w 388800"/>
              <a:gd name="connsiteY29" fmla="*/ 296546 h 388800"/>
              <a:gd name="connsiteX30" fmla="*/ 70598 w 388800"/>
              <a:gd name="connsiteY30" fmla="*/ 206650 h 388800"/>
              <a:gd name="connsiteX31" fmla="*/ 125252 w 388800"/>
              <a:gd name="connsiteY31" fmla="*/ 206650 h 388800"/>
              <a:gd name="connsiteX32" fmla="*/ 125252 w 388800"/>
              <a:gd name="connsiteY32" fmla="*/ 172658 h 388800"/>
              <a:gd name="connsiteX33" fmla="*/ 70598 w 388800"/>
              <a:gd name="connsiteY33" fmla="*/ 172658 h 388800"/>
              <a:gd name="connsiteX34" fmla="*/ 70598 w 388800"/>
              <a:gd name="connsiteY34" fmla="*/ 206706 h 388800"/>
              <a:gd name="connsiteX35" fmla="*/ 70598 w 388800"/>
              <a:gd name="connsiteY35" fmla="*/ 206650 h 388800"/>
              <a:gd name="connsiteX36" fmla="*/ 70598 w 388800"/>
              <a:gd name="connsiteY36" fmla="*/ 115560 h 388800"/>
              <a:gd name="connsiteX37" fmla="*/ 125252 w 388800"/>
              <a:gd name="connsiteY37" fmla="*/ 115560 h 388800"/>
              <a:gd name="connsiteX38" fmla="*/ 125252 w 388800"/>
              <a:gd name="connsiteY38" fmla="*/ 81484 h 388800"/>
              <a:gd name="connsiteX39" fmla="*/ 70598 w 388800"/>
              <a:gd name="connsiteY39" fmla="*/ 81484 h 388800"/>
              <a:gd name="connsiteX40" fmla="*/ 70598 w 388800"/>
              <a:gd name="connsiteY40" fmla="*/ 115504 h 388800"/>
              <a:gd name="connsiteX41" fmla="*/ 70598 w 388800"/>
              <a:gd name="connsiteY41" fmla="*/ 115560 h 388800"/>
              <a:gd name="connsiteX42" fmla="*/ 160494 w 388800"/>
              <a:gd name="connsiteY42" fmla="*/ 171436 h 388800"/>
              <a:gd name="connsiteX43" fmla="*/ 160494 w 388800"/>
              <a:gd name="connsiteY43" fmla="*/ 206678 h 388800"/>
              <a:gd name="connsiteX44" fmla="*/ 215176 w 388800"/>
              <a:gd name="connsiteY44" fmla="*/ 206678 h 388800"/>
              <a:gd name="connsiteX45" fmla="*/ 215176 w 388800"/>
              <a:gd name="connsiteY45" fmla="*/ 171408 h 388800"/>
              <a:gd name="connsiteX46" fmla="*/ 160494 w 388800"/>
              <a:gd name="connsiteY46" fmla="*/ 171408 h 388800"/>
              <a:gd name="connsiteX47" fmla="*/ 160494 w 388800"/>
              <a:gd name="connsiteY47" fmla="*/ 171408 h 388800"/>
              <a:gd name="connsiteX48" fmla="*/ 160494 w 388800"/>
              <a:gd name="connsiteY48" fmla="*/ 171436 h 388800"/>
              <a:gd name="connsiteX49" fmla="*/ 216398 w 388800"/>
              <a:gd name="connsiteY49" fmla="*/ 296574 h 388800"/>
              <a:gd name="connsiteX50" fmla="*/ 216398 w 388800"/>
              <a:gd name="connsiteY50" fmla="*/ 262554 h 388800"/>
              <a:gd name="connsiteX51" fmla="*/ 161688 w 388800"/>
              <a:gd name="connsiteY51" fmla="*/ 262554 h 388800"/>
              <a:gd name="connsiteX52" fmla="*/ 161688 w 388800"/>
              <a:gd name="connsiteY52" fmla="*/ 296574 h 388800"/>
              <a:gd name="connsiteX53" fmla="*/ 216398 w 388800"/>
              <a:gd name="connsiteY53" fmla="*/ 296574 h 388800"/>
              <a:gd name="connsiteX54" fmla="*/ 216398 w 388800"/>
              <a:gd name="connsiteY54" fmla="*/ 296574 h 388800"/>
              <a:gd name="connsiteX55" fmla="*/ 274718 w 388800"/>
              <a:gd name="connsiteY55" fmla="*/ 336676 h 388800"/>
              <a:gd name="connsiteX56" fmla="*/ 302656 w 388800"/>
              <a:gd name="connsiteY56" fmla="*/ 336676 h 388800"/>
              <a:gd name="connsiteX57" fmla="*/ 302656 w 388800"/>
              <a:gd name="connsiteY57" fmla="*/ 280772 h 388800"/>
              <a:gd name="connsiteX58" fmla="*/ 274718 w 388800"/>
              <a:gd name="connsiteY58" fmla="*/ 280772 h 388800"/>
              <a:gd name="connsiteX59" fmla="*/ 274718 w 388800"/>
              <a:gd name="connsiteY59" fmla="*/ 336676 h 388800"/>
              <a:gd name="connsiteX60" fmla="*/ 274718 w 388800"/>
              <a:gd name="connsiteY60" fmla="*/ 255278 h 388800"/>
              <a:gd name="connsiteX61" fmla="*/ 302656 w 388800"/>
              <a:gd name="connsiteY61" fmla="*/ 255278 h 388800"/>
              <a:gd name="connsiteX62" fmla="*/ 302656 w 388800"/>
              <a:gd name="connsiteY62" fmla="*/ 199374 h 388800"/>
              <a:gd name="connsiteX63" fmla="*/ 274718 w 388800"/>
              <a:gd name="connsiteY63" fmla="*/ 199374 h 388800"/>
              <a:gd name="connsiteX64" fmla="*/ 274718 w 388800"/>
              <a:gd name="connsiteY64" fmla="*/ 255278 h 3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800" h="388800">
                <a:moveTo>
                  <a:pt x="375556" y="360976"/>
                </a:moveTo>
                <a:cubicBezTo>
                  <a:pt x="382832" y="360976"/>
                  <a:pt x="388914" y="367030"/>
                  <a:pt x="388914" y="375556"/>
                </a:cubicBezTo>
                <a:cubicBezTo>
                  <a:pt x="388839" y="382902"/>
                  <a:pt x="382902" y="388839"/>
                  <a:pt x="375556" y="388914"/>
                </a:cubicBezTo>
                <a:lnTo>
                  <a:pt x="13444" y="388914"/>
                </a:lnTo>
                <a:cubicBezTo>
                  <a:pt x="6224" y="388914"/>
                  <a:pt x="114" y="382832"/>
                  <a:pt x="114" y="374334"/>
                </a:cubicBezTo>
                <a:cubicBezTo>
                  <a:pt x="114" y="367030"/>
                  <a:pt x="6196" y="360976"/>
                  <a:pt x="13472" y="360976"/>
                </a:cubicBezTo>
                <a:lnTo>
                  <a:pt x="34134" y="360976"/>
                </a:lnTo>
                <a:lnTo>
                  <a:pt x="34134" y="19554"/>
                </a:lnTo>
                <a:cubicBezTo>
                  <a:pt x="34134" y="8612"/>
                  <a:pt x="42632" y="114"/>
                  <a:pt x="53574" y="114"/>
                </a:cubicBezTo>
                <a:lnTo>
                  <a:pt x="232172" y="114"/>
                </a:lnTo>
                <a:cubicBezTo>
                  <a:pt x="243114" y="114"/>
                  <a:pt x="251612" y="8612"/>
                  <a:pt x="251612" y="19554"/>
                </a:cubicBezTo>
                <a:lnTo>
                  <a:pt x="251612" y="127696"/>
                </a:lnTo>
                <a:lnTo>
                  <a:pt x="328178" y="151996"/>
                </a:lnTo>
                <a:cubicBezTo>
                  <a:pt x="343952" y="156856"/>
                  <a:pt x="354894" y="171436"/>
                  <a:pt x="354894" y="188432"/>
                </a:cubicBezTo>
                <a:lnTo>
                  <a:pt x="354894" y="360976"/>
                </a:lnTo>
                <a:lnTo>
                  <a:pt x="375556" y="360976"/>
                </a:lnTo>
                <a:moveTo>
                  <a:pt x="160494" y="81484"/>
                </a:moveTo>
                <a:lnTo>
                  <a:pt x="160494" y="115504"/>
                </a:lnTo>
                <a:lnTo>
                  <a:pt x="215176" y="115504"/>
                </a:lnTo>
                <a:lnTo>
                  <a:pt x="215176" y="81512"/>
                </a:lnTo>
                <a:lnTo>
                  <a:pt x="160494" y="81512"/>
                </a:lnTo>
                <a:cubicBezTo>
                  <a:pt x="161716" y="80290"/>
                  <a:pt x="160494" y="80290"/>
                  <a:pt x="160494" y="81512"/>
                </a:cubicBezTo>
                <a:lnTo>
                  <a:pt x="160494" y="81484"/>
                </a:lnTo>
                <a:moveTo>
                  <a:pt x="125252" y="296546"/>
                </a:moveTo>
                <a:lnTo>
                  <a:pt x="125252" y="262554"/>
                </a:lnTo>
                <a:lnTo>
                  <a:pt x="70598" y="262554"/>
                </a:lnTo>
                <a:lnTo>
                  <a:pt x="70598" y="296574"/>
                </a:lnTo>
                <a:lnTo>
                  <a:pt x="125252" y="296574"/>
                </a:lnTo>
                <a:cubicBezTo>
                  <a:pt x="125252" y="297796"/>
                  <a:pt x="125252" y="296574"/>
                  <a:pt x="125252" y="296574"/>
                </a:cubicBezTo>
                <a:lnTo>
                  <a:pt x="125252" y="296546"/>
                </a:lnTo>
                <a:moveTo>
                  <a:pt x="70598" y="206650"/>
                </a:moveTo>
                <a:lnTo>
                  <a:pt x="125252" y="206650"/>
                </a:lnTo>
                <a:lnTo>
                  <a:pt x="125252" y="172658"/>
                </a:lnTo>
                <a:lnTo>
                  <a:pt x="70598" y="172658"/>
                </a:lnTo>
                <a:lnTo>
                  <a:pt x="70598" y="206706"/>
                </a:lnTo>
                <a:lnTo>
                  <a:pt x="70598" y="206650"/>
                </a:lnTo>
                <a:moveTo>
                  <a:pt x="70598" y="115560"/>
                </a:moveTo>
                <a:lnTo>
                  <a:pt x="125252" y="115560"/>
                </a:lnTo>
                <a:lnTo>
                  <a:pt x="125252" y="81484"/>
                </a:lnTo>
                <a:lnTo>
                  <a:pt x="70598" y="81484"/>
                </a:lnTo>
                <a:lnTo>
                  <a:pt x="70598" y="115504"/>
                </a:lnTo>
                <a:lnTo>
                  <a:pt x="70598" y="115560"/>
                </a:lnTo>
                <a:moveTo>
                  <a:pt x="160494" y="171436"/>
                </a:moveTo>
                <a:lnTo>
                  <a:pt x="160494" y="206678"/>
                </a:lnTo>
                <a:lnTo>
                  <a:pt x="215176" y="206678"/>
                </a:lnTo>
                <a:lnTo>
                  <a:pt x="215176" y="171408"/>
                </a:lnTo>
                <a:lnTo>
                  <a:pt x="160494" y="171408"/>
                </a:lnTo>
                <a:cubicBezTo>
                  <a:pt x="161716" y="171408"/>
                  <a:pt x="160494" y="171408"/>
                  <a:pt x="160494" y="171408"/>
                </a:cubicBezTo>
                <a:lnTo>
                  <a:pt x="160494" y="171436"/>
                </a:lnTo>
                <a:moveTo>
                  <a:pt x="216398" y="296574"/>
                </a:moveTo>
                <a:lnTo>
                  <a:pt x="216398" y="262554"/>
                </a:lnTo>
                <a:lnTo>
                  <a:pt x="161688" y="262554"/>
                </a:lnTo>
                <a:lnTo>
                  <a:pt x="161688" y="296574"/>
                </a:lnTo>
                <a:lnTo>
                  <a:pt x="216398" y="296574"/>
                </a:lnTo>
                <a:cubicBezTo>
                  <a:pt x="216398" y="297796"/>
                  <a:pt x="216398" y="296574"/>
                  <a:pt x="216398" y="296574"/>
                </a:cubicBezTo>
                <a:moveTo>
                  <a:pt x="274718" y="336676"/>
                </a:moveTo>
                <a:lnTo>
                  <a:pt x="302656" y="336676"/>
                </a:lnTo>
                <a:lnTo>
                  <a:pt x="302656" y="280772"/>
                </a:lnTo>
                <a:lnTo>
                  <a:pt x="274718" y="280772"/>
                </a:lnTo>
                <a:lnTo>
                  <a:pt x="274718" y="336676"/>
                </a:lnTo>
                <a:moveTo>
                  <a:pt x="274718" y="255278"/>
                </a:moveTo>
                <a:lnTo>
                  <a:pt x="302656" y="255278"/>
                </a:lnTo>
                <a:lnTo>
                  <a:pt x="302656" y="199374"/>
                </a:lnTo>
                <a:lnTo>
                  <a:pt x="274718" y="199374"/>
                </a:lnTo>
                <a:lnTo>
                  <a:pt x="274718" y="255278"/>
                </a:lnTo>
              </a:path>
            </a:pathLst>
          </a:custGeom>
          <a:solidFill>
            <a:srgbClr val="FFFFFF"/>
          </a:solidFill>
          <a:ln w="1360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845300" y="4954905"/>
            <a:ext cx="4948555" cy="947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三者具备则为操作</a:t>
            </a:r>
            <a:endParaRPr lang="zh-CN" altLang="en-US" sz="4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主力状态的用法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852805"/>
            <a:ext cx="7767955" cy="54768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29" name="组合 28"/>
          <p:cNvGrpSpPr/>
          <p:nvPr/>
        </p:nvGrpSpPr>
        <p:grpSpPr>
          <a:xfrm rot="0">
            <a:off x="869124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32850" y="224472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短线上攻：紫色，游资拉升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中线强势：红色，趋势通道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中线控盘：黄色，主力控盘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6618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新国九条颁布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48780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2004年发布在2005年的7月开始一波大牛，一直到2007年的6088最高点。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2014年发布在2014年8月开始了一波大牛，一直到2015年的5164最高点。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1308100"/>
            <a:ext cx="5773420" cy="43497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819910" y="799465"/>
            <a:ext cx="81076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2014年，时隔10年之后，资本市场再度迎来重要制度建设的里程碑。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07465"/>
            <a:ext cx="5689600" cy="4360545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了解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K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线的基本形态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 rot="0">
            <a:off x="840803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600440" y="221170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k</a:t>
            </a:r>
            <a:r>
              <a:rPr lang="zh-CN" altLang="en-US"/>
              <a:t>线基本形态，然后知道代表什么意思，关键是分析出买卖双方的含义。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899160"/>
            <a:ext cx="738187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了解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K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线的基本形态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 rot="0">
            <a:off x="840803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600440" y="221170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k</a:t>
            </a:r>
            <a:r>
              <a:rPr lang="zh-CN" altLang="en-US"/>
              <a:t>线基本形态，然后知道代表什么意思，关键是分析出买卖双方的含义。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635" cy="69526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85" y="3635375"/>
            <a:ext cx="2647950" cy="2638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5340" y="-61595"/>
            <a:ext cx="6400800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altLang="zh-CN" sz="4800" b="1" spc="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  <a:r>
              <a:rPr lang="zh-CN" altLang="en-US" sz="4800" spc="400">
                <a:solidFill>
                  <a:schemeClr val="accent4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主线淘金</a:t>
            </a:r>
            <a:endParaRPr lang="zh-CN" altLang="en-US" sz="4800" spc="400"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50" y="768350"/>
            <a:ext cx="2746375" cy="2891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" y="768350"/>
            <a:ext cx="6640195" cy="54070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13080" y="5766435"/>
            <a:ext cx="11429365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上证指数月线，十年周期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国九条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在历史角度上看颁布之后指数都出现一轮牛市，站在当前节点，长期是建设性的利好。月线级别技术上来看，也走出上升的通道，这轮刚好是趋势的起点线上。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848360"/>
            <a:ext cx="10070465" cy="4918075"/>
          </a:xfrm>
          <a:prstGeom prst="rect">
            <a:avLst/>
          </a:prstGeom>
          <a:solidFill>
            <a:schemeClr val="accent6"/>
          </a:solidFill>
          <a:ln w="28575" cmpd="sng">
            <a:solidFill>
              <a:srgbClr val="D16664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965325"/>
            <a:ext cx="7950835" cy="3067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6830" y="1062990"/>
            <a:ext cx="1002284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趋势理论：一旦市场形成了下降（上升）趋势后，就会沿着下降（上升）的方向运行。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趋势一旦形成，就会有延续性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47595" y="5447665"/>
            <a:ext cx="763714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趋势的三种状态：下降趋势、震荡趋势、上升趋势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趋势分析的意义：避开下跌趋势和震荡趋势，只把握上升趋势。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1505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6830" y="1062990"/>
            <a:ext cx="1002284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47595" y="5447665"/>
            <a:ext cx="763714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62990"/>
            <a:ext cx="10357485" cy="49358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1505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见底的几种形态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40" y="1641475"/>
            <a:ext cx="8173720" cy="3806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1505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见底的几种形态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1946275"/>
            <a:ext cx="3940175" cy="2644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995" y="1946275"/>
            <a:ext cx="3879850" cy="2644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45105" y="4731385"/>
            <a:ext cx="670179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短线资金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中线资金</a:t>
            </a:r>
            <a:endParaRPr lang="zh-CN" altLang="en-US" sz="1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神奇色阶的用法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824865"/>
            <a:ext cx="11318240" cy="5360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703580"/>
            <a:ext cx="6581775" cy="137858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0278110" y="3194050"/>
            <a:ext cx="1157605" cy="46926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短期趋势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278745" y="4035425"/>
            <a:ext cx="1156335" cy="367030"/>
          </a:xfrm>
          <a:prstGeom prst="wedgeRound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中期趋势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0279380" y="4685665"/>
            <a:ext cx="1156335" cy="36703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长期趋势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0279380" y="5335905"/>
            <a:ext cx="1156335" cy="36703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量能状态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i*1_1"/>
  <p:tag name="KSO_WM_TEMPLATE_CATEGORY" val="diagram"/>
  <p:tag name="KSO_WM_TEMPLATE_INDEX" val="20234406"/>
  <p:tag name="KSO_WM_UNIT_LAYERLEVEL" val="1_1"/>
  <p:tag name="KSO_WM_TAG_VERSION" val="3.0"/>
  <p:tag name="KSO_WM_BEAUTIFY_FLAG" val="#wm#"/>
  <p:tag name="KSO_WM_UNIT_TYPE" val="m_i"/>
  <p:tag name="KSO_WM_UNIT_INDEX" val="1_1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6499999761581421,&quot;colorType&quot;:1,&quot;foreColorIndex&quot;:13,&quot;transparency&quot;:0.64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07*144"/>
  <p:tag name="KSO_WM_UNIT_TYPE" val="m_h_x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32*129"/>
  <p:tag name="KSO_WM_UNIT_TYPE" val="m_h_x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27*144"/>
  <p:tag name="KSO_WM_UNIT_TYPE" val="m_h_x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203_2*l_h_i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203_2*l_h_i*1_1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203_2*l_h_f*1_3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35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203_2*l_h_a*1_3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203_2*l_h_f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40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3_2*l_h_a*1_2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203_2*l_h_f*1_1_1"/>
  <p:tag name="KSO_WM_TEMPLATE_CATEGORY" val="diagram"/>
  <p:tag name="KSO_WM_TEMPLATE_INDEX" val="20233203"/>
  <p:tag name="KSO_WM_UNIT_LAYERLEVEL" val="1_1_1"/>
  <p:tag name="KSO_WM_TAG_VERSION" val="3.0"/>
  <p:tag name="KSO_WM_UNIT_VALUE" val="14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3_2*l_h_a*1_1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3203_2*l_h_i*1_3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1_1"/>
  <p:tag name="KSO_WM_UNIT_ID" val="diagram20233203_2*l_h_x*1_1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0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2_1"/>
  <p:tag name="KSO_WM_UNIT_ID" val="diagram20233203_2*l_h_x*1_2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8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3_1"/>
  <p:tag name="KSO_WM_UNIT_ID" val="diagram20233203_2*l_h_x*1_3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8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Yjc1YjdlNDVhOTYwNTlmNGZhY2RiNDU0ODNiMzI1YmUifQ=="/>
  <p:tag name="RESOURCE_RECORD_KEY" val="{&quot;29&quot;:[20426302,20498735],&quot;70&quot;:[3312451,3319564,3312319],&quot;8&quot;:[20469060,20474758,20474737,20474509]}"/>
  <p:tag name="commondata" val="eyJoZGlkIjoiNWQ3Njg3YjRjMDVkYjdlYzZmNWQ1MzJiYWMyNDA3MjAifQ=="/>
  <p:tag name="resource_record_key" val="{&quot;29&quot;:[20426302,20498735],&quot;70&quot;:[3312451,3319564,3312319,3322233],&quot;8&quot;:[20469060,20474758,20474737,20474509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PLACING_PICTURE_USER_VIEWPORT" val="{&quot;height&quot;:6201,&quot;width&quot;:8655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3_1"/>
  <p:tag name="KSO_WM_UNIT_ISCONTENTSTITLE" val="0"/>
  <p:tag name="KSO_WM_UNIT_ISNUMDGMTITLE" val="0"/>
  <p:tag name="KSO_WM_UNIT_NOCLEAR" val="0"/>
  <p:tag name="KSO_WM_UNIT_VALUE" val="3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1_1"/>
  <p:tag name="KSO_WM_UNIT_ISCONTENTSTITLE" val="0"/>
  <p:tag name="KSO_WM_UNIT_ISNUMDGMTITLE" val="0"/>
  <p:tag name="KSO_WM_UNIT_NOCLEAR" val="0"/>
  <p:tag name="KSO_WM_UNIT_VALUE" val="1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2_1"/>
  <p:tag name="KSO_WM_UNIT_ISCONTENTSTITLE" val="0"/>
  <p:tag name="KSO_WM_UNIT_ISNUMDGMTITLE" val="0"/>
  <p:tag name="KSO_WM_UNIT_NOCLEAR" val="0"/>
  <p:tag name="KSO_WM_UNIT_VALUE" val="2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5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5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6"/>
  <p:tag name="KSO_WM_UNIT_ID" val="diagram20231062_2*o_h_i*1_1_6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31062_2*o_h_f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5"/>
  <p:tag name="KSO_WM_UNIT_ID" val="diagram20231062_2*o_h_i*1_2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31062_2*o_h_f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5"/>
  <p:tag name="KSO_WM_UNIT_ID" val="diagram20231062_2*o_h_i*1_3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31062_2*o_h_f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3*63"/>
  <p:tag name="KSO_WM_UNIT_TYPE" val="o_h_x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*58"/>
  <p:tag name="KSO_WM_UNIT_TYPE" val="o_h_x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0*54"/>
  <p:tag name="KSO_WM_UNIT_TYPE" val="o_h_x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300000131130218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3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1_2*m_h_f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1_2*m_h_f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1_2*m_h_f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30931_2*m_h_x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84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1_2*m_h_x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1_2*m_h_x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60.375984251968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3082</Words>
  <Application>WPS 演示</Application>
  <PresentationFormat>宽屏</PresentationFormat>
  <Paragraphs>319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楷体</vt:lpstr>
      <vt:lpstr>思源黑体 CN Medium</vt:lpstr>
      <vt:lpstr>黑体</vt:lpstr>
      <vt:lpstr>思源黑体 CN Bold</vt:lpstr>
      <vt:lpstr>思源黑体 CN Normal</vt:lpstr>
      <vt:lpstr>微软雅黑</vt:lpstr>
      <vt:lpstr>思源黑体</vt:lpstr>
      <vt:lpstr>Arial Unicode MS</vt:lpstr>
      <vt:lpstr>等线</vt:lpstr>
      <vt:lpstr>+中文标题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E 山</cp:lastModifiedBy>
  <cp:revision>394</cp:revision>
  <dcterms:created xsi:type="dcterms:W3CDTF">2019-06-19T02:08:00Z</dcterms:created>
  <dcterms:modified xsi:type="dcterms:W3CDTF">2024-07-24T01:18:53Z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ED0590F5469B4A5E8003D5560F43D3CE_13</vt:lpwstr>
  </property>
</Properties>
</file>