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4328" r:id="rId2"/>
    <p:sldId id="4329" r:id="rId3"/>
    <p:sldId id="4367" r:id="rId4"/>
    <p:sldId id="4352" r:id="rId5"/>
    <p:sldId id="4306" r:id="rId6"/>
    <p:sldId id="4327" r:id="rId7"/>
    <p:sldId id="4337" r:id="rId8"/>
    <p:sldId id="4284" r:id="rId9"/>
    <p:sldId id="4386" r:id="rId10"/>
    <p:sldId id="4384" r:id="rId11"/>
    <p:sldId id="4345" r:id="rId12"/>
    <p:sldId id="4387" r:id="rId13"/>
    <p:sldId id="4388" r:id="rId14"/>
    <p:sldId id="4348" r:id="rId15"/>
    <p:sldId id="4374" r:id="rId16"/>
    <p:sldId id="4324" r:id="rId17"/>
    <p:sldId id="4344" r:id="rId18"/>
    <p:sldId id="4370" r:id="rId19"/>
    <p:sldId id="1341" r:id="rId20"/>
    <p:sldId id="4281" r:id="rId21"/>
    <p:sldId id="27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1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7.xml"/><Relationship Id="rId7" Type="http://schemas.openxmlformats.org/officeDocument/2006/relationships/image" Target="../media/image30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狙击主线 盘中擒牛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2024.7.12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62" y="1"/>
            <a:ext cx="4314737" cy="2123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有色金属丨电子制造丨电力行业丨半导体元件</a:t>
            </a:r>
            <a:endParaRPr lang="en-US" sz="32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5781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①</a:t>
            </a:r>
            <a:r>
              <a:rPr lang="zh-CN" altLang="en-US" dirty="0">
                <a:latin typeface="+mn-ea"/>
              </a:rPr>
              <a:t>中期趋势风口</a:t>
            </a:r>
            <a:r>
              <a:rPr lang="en-US" altLang="zh-CN" dirty="0">
                <a:latin typeface="+mn-ea"/>
              </a:rPr>
              <a:t>——</a:t>
            </a:r>
            <a:r>
              <a:rPr lang="zh-CN" altLang="en-US" dirty="0">
                <a:latin typeface="+mn-ea"/>
              </a:rPr>
              <a:t>神奇色阶第一色阶变红</a:t>
            </a:r>
            <a:r>
              <a:rPr lang="en-US" altLang="zh-CN" dirty="0">
                <a:latin typeface="+mn-ea"/>
              </a:rPr>
              <a:t>+</a:t>
            </a:r>
            <a:r>
              <a:rPr lang="zh-CN" altLang="en-US" dirty="0">
                <a:latin typeface="+mn-ea"/>
              </a:rPr>
              <a:t>神奇色阶第二色阶变红</a:t>
            </a:r>
            <a:r>
              <a:rPr lang="en-US" altLang="zh-CN" dirty="0">
                <a:latin typeface="+mn-ea"/>
              </a:rPr>
              <a:t>+</a:t>
            </a:r>
            <a:r>
              <a:rPr lang="zh-CN" altLang="en-US" dirty="0">
                <a:latin typeface="+mn-ea"/>
              </a:rPr>
              <a:t>神奇色阶第三色阶变红</a:t>
            </a:r>
            <a:endParaRPr lang="en-US" altLang="zh-CN" dirty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29" y="797159"/>
            <a:ext cx="10385849" cy="50546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32" y="5302830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半导体元件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2" y="808170"/>
            <a:ext cx="9620775" cy="441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76" y="5342537"/>
            <a:ext cx="2935511" cy="872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神奇爆量买卖点信号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1E5A8-A451-A6CA-540F-CF6F797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2" y="794417"/>
            <a:ext cx="10768168" cy="5076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B3152F-9873-E28F-F10F-B12446DF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918010"/>
            <a:ext cx="2340064" cy="3952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智能盯盘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中线趋势股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①智能盯盘</a:t>
            </a:r>
            <a:r>
              <a:rPr lang="en-US" altLang="zh-CN" dirty="0"/>
              <a:t>——</a:t>
            </a:r>
            <a:r>
              <a:rPr lang="zh-CN" altLang="en-US" dirty="0"/>
              <a:t>趋势选股</a:t>
            </a:r>
            <a:r>
              <a:rPr lang="en-US" altLang="zh-CN" dirty="0"/>
              <a:t>——</a:t>
            </a:r>
            <a:r>
              <a:rPr lang="zh-CN" altLang="en-US" dirty="0"/>
              <a:t>三阶全红                                                         ② 流通市值排行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7F2BA9-1576-BFA5-C26C-6831F241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4" y="758397"/>
            <a:ext cx="10469461" cy="5093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03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股是一场赛车比赛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环境（大盘）：大盘决定你要不要开车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汽车（板块）：板块决定你想要去哪里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司机（个股）：个股决定你能不能超车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842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1688" y="0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4" y="1074509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022C8C-BBC9-4866-746D-565FF619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97" y="3415"/>
            <a:ext cx="3195003" cy="6854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58408" y="5737725"/>
            <a:ext cx="10075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现状：</a:t>
            </a:r>
            <a:r>
              <a:rPr lang="en-US" altLang="zh-CN" sz="1400" dirty="0"/>
              <a:t>1.</a:t>
            </a:r>
            <a:r>
              <a:rPr lang="zh-CN" altLang="en-US" sz="1400" dirty="0"/>
              <a:t>资金翻红</a:t>
            </a:r>
            <a:r>
              <a:rPr lang="en-US" altLang="zh-CN" sz="1400" dirty="0"/>
              <a:t>+</a:t>
            </a:r>
            <a:r>
              <a:rPr lang="zh-CN" altLang="en-US" sz="1400" dirty="0"/>
              <a:t>增量金叉    </a:t>
            </a:r>
            <a:r>
              <a:rPr lang="en-US" altLang="zh-CN" sz="1400" dirty="0"/>
              <a:t>2.</a:t>
            </a:r>
            <a:r>
              <a:rPr lang="zh-CN" altLang="en-US" sz="1400" dirty="0"/>
              <a:t> 辅助线压制                  </a:t>
            </a:r>
            <a:r>
              <a:rPr lang="en-US" altLang="zh-CN" sz="1400" dirty="0"/>
              <a:t>3.</a:t>
            </a:r>
            <a:r>
              <a:rPr lang="zh-CN" altLang="en-US" sz="1400" dirty="0"/>
              <a:t>信心比黄金更重要（转融券）                </a:t>
            </a:r>
            <a:r>
              <a:rPr lang="en-US" altLang="zh-CN" sz="1400" dirty="0"/>
              <a:t>4.</a:t>
            </a:r>
            <a:r>
              <a:rPr lang="zh-CN" altLang="en-US" sz="1400" dirty="0"/>
              <a:t>超跌反弹（低价股</a:t>
            </a:r>
            <a:r>
              <a:rPr lang="en-US" altLang="zh-CN" sz="1400" dirty="0"/>
              <a:t>+</a:t>
            </a:r>
            <a:r>
              <a:rPr lang="zh-CN" altLang="en-US" sz="1400" dirty="0"/>
              <a:t>超跌板块）</a:t>
            </a:r>
            <a:endParaRPr lang="en-US" altLang="zh-CN" sz="1400" dirty="0"/>
          </a:p>
          <a:p>
            <a:r>
              <a:rPr lang="zh-CN" altLang="en-US" sz="1400" dirty="0"/>
              <a:t>策略：</a:t>
            </a:r>
            <a:r>
              <a:rPr lang="en-US" altLang="zh-CN" sz="1400" dirty="0"/>
              <a:t>1——3</a:t>
            </a:r>
            <a:r>
              <a:rPr lang="zh-CN" altLang="en-US" sz="1400" dirty="0"/>
              <a:t>成仓位，突破智能辅助线</a:t>
            </a:r>
            <a:r>
              <a:rPr lang="en-US" altLang="zh-CN" sz="1400" dirty="0"/>
              <a:t>+</a:t>
            </a:r>
            <a:r>
              <a:rPr lang="zh-CN" altLang="en-US" sz="1400" dirty="0"/>
              <a:t>熊线上移         让子弹先飞一会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76" y="744028"/>
            <a:ext cx="10177242" cy="4993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大消费：电商概念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华为汽车；电子制造；电力行业；房地产业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758" b="774"/>
          <a:stretch>
            <a:fillRect/>
          </a:stretch>
        </p:blipFill>
        <p:spPr>
          <a:xfrm>
            <a:off x="6672197" y="782121"/>
            <a:ext cx="5203408" cy="54425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85898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2084094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14197" y="323894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7914197" y="4382993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C382C8C-63BD-B4E7-8017-2D46B2B5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77" y="769447"/>
            <a:ext cx="5048630" cy="54182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7914197" y="5591444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395881"/>
            <a:ext cx="0" cy="688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2620989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8971210" y="3765034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8971210" y="4909079"/>
            <a:ext cx="0" cy="68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278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23AC31-077F-BA0F-AA43-6D206FC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70" y="755844"/>
            <a:ext cx="5069286" cy="544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7388" y="2146003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68842" y="85761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040D59-AB48-55A6-7C9C-AE09529F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3333</TotalTime>
  <Words>1176</Words>
  <Application>Microsoft Office PowerPoint</Application>
  <PresentationFormat>宽屏</PresentationFormat>
  <Paragraphs>130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51</cp:revision>
  <dcterms:created xsi:type="dcterms:W3CDTF">2023-08-09T12:44:55Z</dcterms:created>
  <dcterms:modified xsi:type="dcterms:W3CDTF">2024-07-11T18:17:23Z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