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4328" r:id="rId2"/>
    <p:sldId id="4329" r:id="rId3"/>
    <p:sldId id="4389" r:id="rId4"/>
    <p:sldId id="4352" r:id="rId5"/>
    <p:sldId id="4306" r:id="rId6"/>
    <p:sldId id="4327" r:id="rId7"/>
    <p:sldId id="4337" r:id="rId8"/>
    <p:sldId id="4284" r:id="rId9"/>
    <p:sldId id="4386" r:id="rId10"/>
    <p:sldId id="1341" r:id="rId11"/>
    <p:sldId id="4281" r:id="rId12"/>
    <p:sldId id="4390" r:id="rId13"/>
    <p:sldId id="4391" r:id="rId14"/>
    <p:sldId id="4384" r:id="rId15"/>
    <p:sldId id="4387" r:id="rId16"/>
    <p:sldId id="4388" r:id="rId17"/>
    <p:sldId id="4348" r:id="rId18"/>
    <p:sldId id="4374" r:id="rId19"/>
    <p:sldId id="4324" r:id="rId20"/>
    <p:sldId id="4344" r:id="rId21"/>
    <p:sldId id="4370" r:id="rId22"/>
    <p:sldId id="270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D45325-B22E-4C4C-96FC-E15CADC0D452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5CE36-3FE3-47C9-BDF6-8D359936CFD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14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2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421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4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28.xml"/><Relationship Id="rId7" Type="http://schemas.openxmlformats.org/officeDocument/2006/relationships/image" Target="../media/image15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3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image" Target="../media/image36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48995" y="2129155"/>
            <a:ext cx="105810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dirty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狙击主线 盘中擒牛</a:t>
            </a:r>
            <a:endParaRPr lang="zh-CN" sz="8000" dirty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陈儒渊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3891915" y="4485648"/>
            <a:ext cx="4620470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10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11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12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13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A1120623090007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170295" y="3982720"/>
            <a:ext cx="307437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6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7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8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</a:p>
          </p:txBody>
        </p:sp>
        <p:sp>
          <p:nvSpPr>
            <p:cNvPr id="30" name="文本框 29"/>
            <p:cNvSpPr txBox="1"/>
            <p:nvPr>
              <p:custDataLst>
                <p:tags r:id="rId9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2024.7.19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庄散博弈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2155498" y="1208405"/>
            <a:ext cx="7894040" cy="4441190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庄散博弈</a:t>
            </a:r>
            <a:r>
              <a:rPr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：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将个股资金流分为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种档次，盘中分类并计算出这</a:t>
            </a:r>
            <a:r>
              <a:rPr lang="en-US" altLang="zh-CN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4</a:t>
            </a:r>
            <a:r>
              <a:rPr lang="zh-CN" altLang="en-US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类不同档次资金的买卖力度和方向，方便用户看出股票的主力类型及买卖方向。</a:t>
            </a:r>
            <a:endParaRPr lang="en-US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红色线（皇帝）：代表特大单净额（</a:t>
            </a:r>
            <a:r>
              <a:rPr lang="en-US" altLang="zh-CN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1000w-X</a:t>
            </a:r>
            <a:r>
              <a:rPr lang="zh-CN" altLang="en-US" sz="1600" b="1" dirty="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黄色线（官员）：代表大单净额（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500w-1000w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蓝色线（地主）：代表中单净额（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100w-500w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     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绿色线（农民）：代表小单净额（</a:t>
            </a:r>
            <a:r>
              <a:rPr lang="en-US" altLang="zh-CN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0-100w</a:t>
            </a: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）</a:t>
            </a:r>
            <a:endParaRPr lang="en-US" altLang="zh-CN"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l">
              <a:lnSpc>
                <a:spcPct val="100000"/>
              </a:lnSpc>
            </a:pPr>
            <a:r>
              <a:rPr lang="zh-CN" altLang="en-US" sz="1600" dirty="0"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               个股不同，各档次单子净额也不同（根据市值而定）</a:t>
            </a:r>
            <a:endParaRPr sz="1600" dirty="0"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353" y="4166864"/>
            <a:ext cx="6690330" cy="2039621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76" y="2078776"/>
            <a:ext cx="1906290" cy="19372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9670" y="2095769"/>
            <a:ext cx="1906290" cy="19202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9076" y="4085963"/>
            <a:ext cx="1919326" cy="212052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26634" y="4085962"/>
            <a:ext cx="1919326" cy="21205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761688" y="0"/>
            <a:ext cx="610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四线开花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5184" y="1074509"/>
            <a:ext cx="539662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庄散博弈（最强形态）：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红线、黄线呈现向上（红线第一，黄线第二）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蓝线、绿线呈现向下（蓝线第三，绿线第四）</a:t>
            </a:r>
            <a:endParaRPr lang="en-US" altLang="zh-CN" sz="2000" b="1" dirty="0"/>
          </a:p>
          <a:p>
            <a:br>
              <a:rPr lang="en-US" altLang="zh-CN" sz="2000" b="1" dirty="0"/>
            </a:br>
            <a:r>
              <a:rPr lang="zh-CN" altLang="en-US" sz="2000" b="1" dirty="0"/>
              <a:t>说明主力的超大单和大单形成合力抢夺散户筹码，此时个股容易大幅拉升甚至出现涨停板。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盘面配合：满足绝大部分的时间，但不适用与大盘暴跌的时候。</a:t>
            </a:r>
            <a:endParaRPr lang="en-US" altLang="zh-CN" sz="2000" b="1" dirty="0"/>
          </a:p>
          <a:p>
            <a:endParaRPr lang="en-US" altLang="zh-CN" sz="2000" b="1" dirty="0"/>
          </a:p>
          <a:p>
            <a:r>
              <a:rPr lang="zh-CN" altLang="en-US" sz="2000" b="1" dirty="0"/>
              <a:t>操作方法：</a:t>
            </a:r>
            <a:endParaRPr lang="en-US" altLang="zh-CN" sz="2000" b="1" dirty="0"/>
          </a:p>
          <a:p>
            <a:r>
              <a:rPr lang="zh-CN" altLang="en-US" sz="2000" b="1" dirty="0"/>
              <a:t>①分时均线上，等待回档分时均线机会</a:t>
            </a:r>
            <a:endParaRPr lang="en-US" altLang="zh-CN" sz="2000" b="1" dirty="0"/>
          </a:p>
          <a:p>
            <a:r>
              <a:rPr lang="en-US" altLang="zh-CN" sz="2000" b="1" dirty="0"/>
              <a:t>②</a:t>
            </a:r>
            <a:r>
              <a:rPr lang="zh-CN" altLang="en-US" sz="2000" b="1" dirty="0"/>
              <a:t>分时均线下，等待突破分时均线机会</a:t>
            </a:r>
            <a:endParaRPr lang="en-US" altLang="zh-CN" sz="20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8022C8C-BBC9-4866-746D-565FF6198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97" y="3415"/>
            <a:ext cx="3195003" cy="6854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前高逐步减仓法则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95178FB-7989-3958-EADF-D0E710C1D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49" y="838898"/>
            <a:ext cx="11470015" cy="52511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19F046-E23E-8E22-3BB7-D0D7B8F3F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720" y="4232639"/>
            <a:ext cx="2676088" cy="827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A99A5E-FFFA-AFA4-2117-FE2515652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000"/>
            <a:ext cx="12192000" cy="558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3109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前高逐步减仓法则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19F046-E23E-8E22-3BB7-D0D7B8F3F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720" y="4232639"/>
            <a:ext cx="2676088" cy="827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A99A5E-FFFA-AFA4-2117-FE2515652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265" y="867679"/>
            <a:ext cx="11541470" cy="52898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2198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8297" y="6519446"/>
            <a:ext cx="9395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https://m.n8n8.cn/huodong/2019/profitModel/fund_zb_sqsj?open=renewal&amp;useId=400000672</a:t>
            </a:r>
            <a:endParaRPr lang="zh-CN" altLang="en-US" sz="16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62" y="1"/>
            <a:ext cx="4314737" cy="21234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智能驾驶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震荡回档中期生命线时，流动资金持续翻红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932" y="5302830"/>
            <a:ext cx="2777455" cy="913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549" y="849996"/>
            <a:ext cx="9470886" cy="43358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厂字型回档买点信号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10" y="749068"/>
            <a:ext cx="11282243" cy="5165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010" y="1468074"/>
            <a:ext cx="1993559" cy="4430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神奇爆量控盘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——N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字回档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44549" y="5302830"/>
            <a:ext cx="65397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+mn-ea"/>
              </a:rPr>
              <a:t>①板块符合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半导体元件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②趋势符合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神奇色阶三阶全红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短中长期趋势向好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③主力符合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主力动向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倍爆量（前</a:t>
            </a:r>
            <a:r>
              <a:rPr lang="en-US" altLang="zh-CN" sz="1400" dirty="0">
                <a:latin typeface="+mn-ea"/>
              </a:rPr>
              <a:t>10</a:t>
            </a:r>
            <a:r>
              <a:rPr lang="zh-CN" altLang="en-US" sz="1400" dirty="0">
                <a:latin typeface="+mn-ea"/>
              </a:rPr>
              <a:t>个交易日主力动向之和的</a:t>
            </a:r>
            <a:r>
              <a:rPr lang="en-US" altLang="zh-CN" sz="1400" dirty="0">
                <a:latin typeface="+mn-ea"/>
              </a:rPr>
              <a:t>N</a:t>
            </a:r>
            <a:r>
              <a:rPr lang="zh-CN" altLang="en-US" sz="1400" dirty="0">
                <a:latin typeface="+mn-ea"/>
              </a:rPr>
              <a:t>倍量）</a:t>
            </a:r>
            <a:endParaRPr lang="en-US" altLang="zh-CN" sz="1400" dirty="0"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④主力洗筹</a:t>
            </a:r>
            <a:r>
              <a:rPr lang="en-US" altLang="zh-CN" sz="1400" dirty="0">
                <a:latin typeface="+mn-ea"/>
              </a:rPr>
              <a:t>——</a:t>
            </a:r>
            <a:r>
              <a:rPr lang="zh-CN" altLang="en-US" sz="1400" dirty="0">
                <a:latin typeface="+mn-ea"/>
              </a:rPr>
              <a:t>震荡回档中期生命线时，控盘增加</a:t>
            </a:r>
            <a:r>
              <a:rPr lang="en-US" altLang="zh-CN" sz="1400" dirty="0">
                <a:latin typeface="+mn-ea"/>
              </a:rPr>
              <a:t>+</a:t>
            </a:r>
            <a:r>
              <a:rPr lang="zh-CN" altLang="en-US" sz="1400" dirty="0">
                <a:latin typeface="+mn-ea"/>
              </a:rPr>
              <a:t>主力动向趋于平稳</a:t>
            </a:r>
            <a:endParaRPr lang="en-US" altLang="zh-CN" sz="1400" dirty="0"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612" y="808170"/>
            <a:ext cx="9620775" cy="44195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876" y="5342537"/>
            <a:ext cx="2935511" cy="8724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神奇爆量买卖点信号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5BCF832-292A-0935-FED0-43732B5272AE}"/>
              </a:ext>
            </a:extLst>
          </p:cNvPr>
          <p:cNvSpPr txBox="1"/>
          <p:nvPr/>
        </p:nvSpPr>
        <p:spPr>
          <a:xfrm>
            <a:off x="1390810" y="5914220"/>
            <a:ext cx="98413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进场时机：当天回档</a:t>
            </a:r>
            <a:r>
              <a:rPr lang="en-US" altLang="zh-CN" dirty="0"/>
              <a:t>60</a:t>
            </a:r>
            <a:r>
              <a:rPr lang="zh-CN" altLang="en-US" dirty="0"/>
              <a:t>分钟</a:t>
            </a:r>
            <a:r>
              <a:rPr lang="en-US" altLang="zh-CN" dirty="0"/>
              <a:t>K</a:t>
            </a:r>
            <a:r>
              <a:rPr lang="zh-CN" altLang="en-US" dirty="0"/>
              <a:t>线级别的中期生命线</a:t>
            </a:r>
            <a:r>
              <a:rPr lang="en-US" altLang="zh-CN" dirty="0"/>
              <a:t>+</a:t>
            </a:r>
            <a:r>
              <a:rPr lang="zh-CN" altLang="en-US" dirty="0"/>
              <a:t>神奇色阶红柱</a:t>
            </a:r>
            <a:r>
              <a:rPr lang="en-US" altLang="zh-CN" dirty="0"/>
              <a:t>+</a:t>
            </a:r>
            <a:r>
              <a:rPr lang="zh-CN" altLang="en-US" dirty="0"/>
              <a:t>庄散博弈（主力资金流入）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B1E5A8-A451-A6CA-540F-CF6F7970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22" y="794417"/>
            <a:ext cx="10768168" cy="5076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CB3152F-9873-E28F-F10F-B12446DF5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2" y="1918010"/>
            <a:ext cx="2340064" cy="39521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055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智能盯盘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中线趋势股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B6F46B4-6E0A-C8F1-67CD-FD2F36950B74}"/>
              </a:ext>
            </a:extLst>
          </p:cNvPr>
          <p:cNvSpPr txBox="1"/>
          <p:nvPr/>
        </p:nvSpPr>
        <p:spPr>
          <a:xfrm>
            <a:off x="752167" y="5851790"/>
            <a:ext cx="10240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①智能盯盘</a:t>
            </a:r>
            <a:r>
              <a:rPr lang="en-US" altLang="zh-CN" dirty="0"/>
              <a:t>——</a:t>
            </a:r>
            <a:r>
              <a:rPr lang="zh-CN" altLang="en-US" dirty="0"/>
              <a:t>趋势选股</a:t>
            </a:r>
            <a:r>
              <a:rPr lang="en-US" altLang="zh-CN" dirty="0"/>
              <a:t>——</a:t>
            </a:r>
            <a:r>
              <a:rPr lang="zh-CN" altLang="en-US" dirty="0"/>
              <a:t>三阶全红                                                         ② 流通市值排行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7F2BA9-1576-BFA5-C26C-6831F2415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84" y="758397"/>
            <a:ext cx="10469461" cy="50933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036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A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股是一场赛车比赛</a:t>
            </a: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50324109-6921-9DCD-7B6F-C35A866EE1C2}"/>
              </a:ext>
            </a:extLst>
          </p:cNvPr>
          <p:cNvSpPr/>
          <p:nvPr/>
        </p:nvSpPr>
        <p:spPr>
          <a:xfrm>
            <a:off x="414463" y="846126"/>
            <a:ext cx="5542749" cy="450118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环境（大盘）：大盘决定你要不要开车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648DD880-112C-E73B-C84F-75255683835A}"/>
              </a:ext>
            </a:extLst>
          </p:cNvPr>
          <p:cNvSpPr/>
          <p:nvPr/>
        </p:nvSpPr>
        <p:spPr>
          <a:xfrm>
            <a:off x="406921" y="1393698"/>
            <a:ext cx="5542749" cy="45011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汽车（板块）：板块决定你想要去哪里</a:t>
            </a:r>
            <a:endParaRPr lang="zh-CN" altLang="en-US" sz="1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B3147AD-AF87-F330-A278-0BB347CB9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63" y="2514724"/>
            <a:ext cx="5535207" cy="3691185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652F1C-8A42-986E-AEF9-4C5DAD56BAE0}"/>
              </a:ext>
            </a:extLst>
          </p:cNvPr>
          <p:cNvSpPr/>
          <p:nvPr/>
        </p:nvSpPr>
        <p:spPr>
          <a:xfrm>
            <a:off x="406921" y="1933202"/>
            <a:ext cx="5542749" cy="450118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司机（个股）：个股决定你能不能超车</a:t>
            </a:r>
            <a:endParaRPr lang="zh-CN" altLang="en-US" sz="12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4467419-2640-A23C-709F-43BAEF0B6E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788" y="2514725"/>
            <a:ext cx="5046592" cy="3691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FFB5E576-AB8E-BA08-E95F-E9A54EB4C33C}"/>
              </a:ext>
            </a:extLst>
          </p:cNvPr>
          <p:cNvSpPr/>
          <p:nvPr/>
        </p:nvSpPr>
        <p:spPr>
          <a:xfrm>
            <a:off x="7690526" y="1393698"/>
            <a:ext cx="3251117" cy="45011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/>
              <a:t>板块中军</a:t>
            </a:r>
            <a:r>
              <a:rPr lang="en-US" altLang="zh-CN" sz="2400" dirty="0"/>
              <a:t>——</a:t>
            </a:r>
            <a:r>
              <a:rPr lang="zh-CN" altLang="en-US" sz="2400" dirty="0"/>
              <a:t>汽车引擎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9F801374-37C3-5552-66EA-D589E8E87B59}"/>
              </a:ext>
            </a:extLst>
          </p:cNvPr>
          <p:cNvCxnSpPr>
            <a:cxnSpLocks/>
          </p:cNvCxnSpPr>
          <p:nvPr/>
        </p:nvCxnSpPr>
        <p:spPr>
          <a:xfrm>
            <a:off x="9303530" y="1867499"/>
            <a:ext cx="0" cy="5815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08421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854200" y="25167"/>
            <a:ext cx="848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中线选股</a:t>
            </a:r>
            <a:r>
              <a:rPr lang="en-US" altLang="zh-CN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天时地利人和</a:t>
            </a:r>
            <a:endParaRPr lang="en-US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9917C4-6770-15F6-D3D7-E1B540E2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34" y="840486"/>
            <a:ext cx="11298132" cy="53254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256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0" y="0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掌握板块轮动，进阶情绪大师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F7088C-8239-0A2A-0BAF-4A8A3CBE5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17" y="812536"/>
            <a:ext cx="9302982" cy="523292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AA24D73-FAC0-3B38-CAF7-3DCD6B06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9599" y="916202"/>
            <a:ext cx="2342593" cy="50255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3981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大盘状态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F0D8390-3BD2-D122-DB9E-39539E521FBF}"/>
              </a:ext>
            </a:extLst>
          </p:cNvPr>
          <p:cNvSpPr txBox="1"/>
          <p:nvPr/>
        </p:nvSpPr>
        <p:spPr>
          <a:xfrm>
            <a:off x="933270" y="5737725"/>
            <a:ext cx="103254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/>
              <a:t>现状：</a:t>
            </a:r>
            <a:r>
              <a:rPr lang="en-US" altLang="zh-CN" sz="1400" dirty="0"/>
              <a:t>1.</a:t>
            </a:r>
            <a:r>
              <a:rPr lang="zh-CN" altLang="en-US" sz="1400" dirty="0"/>
              <a:t>流动资金小红柱（量能低于</a:t>
            </a:r>
            <a:r>
              <a:rPr lang="en-US" altLang="zh-CN" sz="1400" dirty="0"/>
              <a:t>7000</a:t>
            </a:r>
            <a:r>
              <a:rPr lang="zh-CN" altLang="en-US" sz="1400" dirty="0"/>
              <a:t>亿）</a:t>
            </a:r>
            <a:r>
              <a:rPr lang="en-US" altLang="zh-CN" sz="1400" dirty="0"/>
              <a:t>+</a:t>
            </a:r>
            <a:r>
              <a:rPr lang="zh-CN" altLang="en-US" sz="1400" dirty="0"/>
              <a:t>捕捞季节死叉阶段</a:t>
            </a:r>
            <a:r>
              <a:rPr lang="en-US" altLang="zh-CN" sz="1400" dirty="0"/>
              <a:t>+</a:t>
            </a:r>
            <a:r>
              <a:rPr lang="zh-CN" altLang="en-US" sz="1400" dirty="0"/>
              <a:t>智能辅助线压制</a:t>
            </a:r>
            <a:r>
              <a:rPr lang="en-US" altLang="zh-CN" sz="1400" dirty="0"/>
              <a:t>——</a:t>
            </a:r>
            <a:r>
              <a:rPr lang="zh-CN" altLang="en-US" sz="1400" dirty="0"/>
              <a:t>（沪深</a:t>
            </a:r>
            <a:r>
              <a:rPr lang="en-US" altLang="zh-CN" sz="1400" dirty="0"/>
              <a:t>300ETF</a:t>
            </a:r>
            <a:r>
              <a:rPr lang="zh-CN" altLang="en-US" sz="1400" dirty="0"/>
              <a:t>放量，国家队护盘）  </a:t>
            </a:r>
            <a:endParaRPr lang="en-US" altLang="zh-CN" sz="1400" dirty="0"/>
          </a:p>
          <a:p>
            <a:r>
              <a:rPr lang="zh-CN" altLang="en-US" sz="1400" dirty="0"/>
              <a:t>策略：一层仓位</a:t>
            </a:r>
            <a:r>
              <a:rPr lang="en-US" altLang="zh-CN" sz="1400" dirty="0"/>
              <a:t>——</a:t>
            </a:r>
            <a:r>
              <a:rPr lang="zh-CN" altLang="en-US" sz="1400" dirty="0"/>
              <a:t>低位的蓝筹权重核心股（三阶全红</a:t>
            </a:r>
            <a:r>
              <a:rPr lang="en-US" altLang="zh-CN" sz="1400" dirty="0"/>
              <a:t>+</a:t>
            </a:r>
            <a:r>
              <a:rPr lang="zh-CN" altLang="en-US" sz="1400" dirty="0"/>
              <a:t>业绩预增）丨高位抱团  </a:t>
            </a:r>
            <a:r>
              <a:rPr lang="en-US" altLang="zh-CN" sz="1400" dirty="0"/>
              <a:t>2.</a:t>
            </a:r>
            <a:r>
              <a:rPr lang="zh-CN" altLang="en-US" sz="1400" dirty="0"/>
              <a:t>市场真正启动：流动资金持续翻红</a:t>
            </a:r>
            <a:r>
              <a:rPr lang="en-US" altLang="zh-CN" sz="1400" dirty="0"/>
              <a:t>+</a:t>
            </a:r>
            <a:r>
              <a:rPr lang="zh-CN" altLang="en-US" sz="1400" dirty="0"/>
              <a:t>捕捞季节金叉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B1CB1F8-3411-19EF-9ACB-C452BBF9C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70" y="788107"/>
            <a:ext cx="10325453" cy="49496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板块精选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十八罗汉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16395" y="782121"/>
            <a:ext cx="5678521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+mn-ea"/>
              </a:rPr>
              <a:t>十八罗汉：十八个不同的行业板块全方位覆盖</a:t>
            </a:r>
            <a:r>
              <a:rPr lang="en-US" altLang="zh-CN" b="1" dirty="0">
                <a:latin typeface="+mn-ea"/>
              </a:rPr>
              <a:t>A</a:t>
            </a:r>
            <a:r>
              <a:rPr lang="zh-CN" altLang="en-US" b="1" dirty="0">
                <a:latin typeface="+mn-ea"/>
              </a:rPr>
              <a:t>股市场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高位题材：</a:t>
            </a:r>
          </a:p>
          <a:p>
            <a:r>
              <a:rPr lang="zh-CN" altLang="en-US" sz="1600" dirty="0">
                <a:latin typeface="+mn-ea"/>
              </a:rPr>
              <a:t>人工智能：算力租赁；</a:t>
            </a:r>
            <a:r>
              <a:rPr lang="en-US" altLang="zh-CN" sz="1600" dirty="0">
                <a:latin typeface="+mn-ea"/>
              </a:rPr>
              <a:t>AIGC</a:t>
            </a:r>
            <a:r>
              <a:rPr lang="zh-CN" altLang="en-US" sz="1600" dirty="0">
                <a:latin typeface="+mn-ea"/>
              </a:rPr>
              <a:t>；传媒娱乐</a:t>
            </a:r>
          </a:p>
          <a:p>
            <a:r>
              <a:rPr lang="zh-CN" altLang="en-US" sz="1600" dirty="0">
                <a:latin typeface="+mn-ea"/>
              </a:rPr>
              <a:t>智能制造：低空经济；机器人概念；机械设备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低位题材：</a:t>
            </a:r>
          </a:p>
          <a:p>
            <a:r>
              <a:rPr lang="zh-CN" altLang="en-US" sz="1600" dirty="0">
                <a:latin typeface="+mn-ea"/>
              </a:rPr>
              <a:t>大消费：电商概念</a:t>
            </a:r>
            <a:endParaRPr lang="en-US" altLang="zh-CN" sz="1600" dirty="0">
              <a:latin typeface="+mn-ea"/>
            </a:endParaRP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大科技：半导体元件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大军工：国防军工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大医药：生物医药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latin typeface="+mn-ea"/>
              </a:rPr>
              <a:t>新能源：电气设备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消息刺激：</a:t>
            </a:r>
            <a:r>
              <a:rPr lang="zh-CN" altLang="en-US" sz="1600" dirty="0">
                <a:latin typeface="+mn-ea"/>
              </a:rPr>
              <a:t>华为汽车；电子制造；电力行业；房地产业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顺周期：</a:t>
            </a:r>
            <a:r>
              <a:rPr lang="zh-CN" altLang="en-US" sz="1600" dirty="0">
                <a:latin typeface="+mn-ea"/>
              </a:rPr>
              <a:t>有色金属；化工制品</a:t>
            </a:r>
          </a:p>
          <a:p>
            <a:endParaRPr lang="zh-CN" altLang="en-US" sz="1600" dirty="0">
              <a:latin typeface="+mn-ea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护盘：</a:t>
            </a:r>
            <a:r>
              <a:rPr lang="zh-CN" altLang="en-US" sz="1600" dirty="0">
                <a:latin typeface="+mn-ea"/>
              </a:rPr>
              <a:t>中特估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758" b="774"/>
          <a:stretch>
            <a:fillRect/>
          </a:stretch>
        </p:blipFill>
        <p:spPr>
          <a:xfrm>
            <a:off x="6672197" y="782121"/>
            <a:ext cx="5203408" cy="544250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96BC0-D549-C6AC-AACE-E552D1EA3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B041CCCC-E9AF-5BE7-9B0A-B4E68939D4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5915" y="0"/>
            <a:ext cx="6440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板块中军</a:t>
            </a:r>
            <a:r>
              <a:rPr lang="en-US" altLang="zh-CN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——</a:t>
            </a:r>
            <a:r>
              <a:rPr lang="zh-CN" altLang="en-US" sz="400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寻找强势板块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C87CA741-3D50-A74C-C233-A9559CFAE189}"/>
              </a:ext>
            </a:extLst>
          </p:cNvPr>
          <p:cNvSpPr txBox="1"/>
          <p:nvPr/>
        </p:nvSpPr>
        <p:spPr>
          <a:xfrm>
            <a:off x="253546" y="726405"/>
            <a:ext cx="108385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/>
              <a:t>自选板块（主力净买额排行）→ →个股成交额排序（找板块中军） → →个股形态（分时均线、资金博弈）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C889F4-0CDC-5DFA-DBD4-336E289E7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46" y="1183336"/>
            <a:ext cx="10559863" cy="48839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729E52-6C90-2809-7C64-0EE47641FAA1}"/>
              </a:ext>
            </a:extLst>
          </p:cNvPr>
          <p:cNvSpPr txBox="1"/>
          <p:nvPr/>
        </p:nvSpPr>
        <p:spPr>
          <a:xfrm>
            <a:off x="10888909" y="1470868"/>
            <a:ext cx="109895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大盘状态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高位题材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低位题材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</a:rPr>
              <a:t>护盘板块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zh-CN" altLang="en-US" dirty="0"/>
              <a:t>龙头状态</a:t>
            </a:r>
            <a:endParaRPr lang="en-US" altLang="zh-CN" dirty="0"/>
          </a:p>
          <a:p>
            <a:endParaRPr lang="en-US" altLang="zh-CN" sz="1400" dirty="0">
              <a:solidFill>
                <a:srgbClr val="7030A0"/>
              </a:solidFill>
            </a:endParaRPr>
          </a:p>
          <a:p>
            <a:r>
              <a:rPr lang="en-US" altLang="zh-CN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rgbClr val="FF0000"/>
                </a:solidFill>
                <a:latin typeface="微软雅黑" panose="020B0503020204020204" pitchFamily="34" charset="-122"/>
              </a:rPr>
              <a:t>断板龙头</a:t>
            </a:r>
            <a:endParaRPr lang="en-US" altLang="zh-CN" sz="1400" dirty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rgbClr val="0070C0"/>
                </a:solidFill>
                <a:latin typeface="微软雅黑" panose="020B0503020204020204" pitchFamily="34" charset="-122"/>
              </a:rPr>
              <a:t>连板龙头</a:t>
            </a:r>
            <a:endParaRPr lang="en-US" altLang="zh-CN" sz="1400" dirty="0">
              <a:solidFill>
                <a:srgbClr val="0070C0"/>
              </a:solidFill>
              <a:latin typeface="微软雅黑" panose="020B0503020204020204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抱团龙头</a:t>
            </a:r>
            <a:endParaRPr lang="en-US" altLang="zh-CN" sz="14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5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进场模式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7914197" y="858986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选择“强势板块”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7914197" y="2084094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勾选“四线开花”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7914197" y="3238948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排序“大额净买”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F3659129-456A-EA1B-049B-F8705EF87F20}"/>
              </a:ext>
            </a:extLst>
          </p:cNvPr>
          <p:cNvSpPr/>
          <p:nvPr/>
        </p:nvSpPr>
        <p:spPr>
          <a:xfrm>
            <a:off x="7914197" y="4382993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4.</a:t>
            </a:r>
            <a:r>
              <a:rPr lang="zh-CN" altLang="en-US" dirty="0"/>
              <a:t>警惕“涨幅超</a:t>
            </a:r>
            <a:r>
              <a:rPr lang="en-US" altLang="zh-CN" dirty="0"/>
              <a:t>3%</a:t>
            </a:r>
            <a:r>
              <a:rPr lang="zh-CN" altLang="en-US" dirty="0"/>
              <a:t>”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C382C8C-63BD-B4E7-8017-2D46B2B5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77" y="769447"/>
            <a:ext cx="5048630" cy="541825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0740F986-D1C1-F0BA-B40D-23B11B136F76}"/>
              </a:ext>
            </a:extLst>
          </p:cNvPr>
          <p:cNvSpPr/>
          <p:nvPr/>
        </p:nvSpPr>
        <p:spPr>
          <a:xfrm>
            <a:off x="7914197" y="5591444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5.</a:t>
            </a:r>
            <a:r>
              <a:rPr lang="zh-CN" altLang="en-US" dirty="0"/>
              <a:t>回档“分时均线”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971210" y="1395881"/>
            <a:ext cx="0" cy="6882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8971210" y="2620989"/>
            <a:ext cx="0" cy="617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0E951CD1-E646-478D-7893-7BFDA1EB89D7}"/>
              </a:ext>
            </a:extLst>
          </p:cNvPr>
          <p:cNvCxnSpPr>
            <a:stCxn id="12" idx="2"/>
            <a:endCxn id="13" idx="0"/>
          </p:cNvCxnSpPr>
          <p:nvPr/>
        </p:nvCxnSpPr>
        <p:spPr>
          <a:xfrm>
            <a:off x="8971210" y="3765034"/>
            <a:ext cx="0" cy="617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F3EB0EE-809A-256F-73DE-CB20089CEDD5}"/>
              </a:ext>
            </a:extLst>
          </p:cNvPr>
          <p:cNvCxnSpPr>
            <a:stCxn id="13" idx="2"/>
            <a:endCxn id="4" idx="0"/>
          </p:cNvCxnSpPr>
          <p:nvPr/>
        </p:nvCxnSpPr>
        <p:spPr>
          <a:xfrm>
            <a:off x="8971210" y="4909079"/>
            <a:ext cx="0" cy="682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278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5127" y="0"/>
            <a:ext cx="97060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联动板块       狙击主力       离场模式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A6B4ACE-0BDE-EFAB-0682-459A51EC2CEF}"/>
              </a:ext>
            </a:extLst>
          </p:cNvPr>
          <p:cNvSpPr/>
          <p:nvPr/>
        </p:nvSpPr>
        <p:spPr>
          <a:xfrm>
            <a:off x="7914197" y="1314499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1.</a:t>
            </a:r>
            <a:r>
              <a:rPr lang="zh-CN" altLang="en-US" dirty="0"/>
              <a:t>跌破“分时均线”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B799B577-30EE-C357-15E8-1FF0EADBBEAA}"/>
              </a:ext>
            </a:extLst>
          </p:cNvPr>
          <p:cNvSpPr/>
          <p:nvPr/>
        </p:nvSpPr>
        <p:spPr>
          <a:xfrm>
            <a:off x="7914197" y="3217335"/>
            <a:ext cx="2114026" cy="5368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2.</a:t>
            </a:r>
            <a:r>
              <a:rPr lang="zh-CN" altLang="en-US" dirty="0"/>
              <a:t>呈现“主力出货”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9260275-CE18-7344-9C55-FFAC4A46A9AE}"/>
              </a:ext>
            </a:extLst>
          </p:cNvPr>
          <p:cNvSpPr/>
          <p:nvPr/>
        </p:nvSpPr>
        <p:spPr>
          <a:xfrm>
            <a:off x="7922133" y="5017415"/>
            <a:ext cx="2114026" cy="52608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3.</a:t>
            </a:r>
            <a:r>
              <a:rPr lang="zh-CN" altLang="en-US" dirty="0"/>
              <a:t>冲高“获利落袋”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547428A-1A77-BF74-5876-5C04563E9FF9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971210" y="1851394"/>
            <a:ext cx="0" cy="1365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67B0452B-84E3-FA47-F4FA-207081E69778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>
            <a:off x="8971210" y="3754230"/>
            <a:ext cx="7936" cy="1263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5712ED61-E5BA-0B3A-49FD-F6993E310223}"/>
              </a:ext>
            </a:extLst>
          </p:cNvPr>
          <p:cNvSpPr txBox="1"/>
          <p:nvPr/>
        </p:nvSpPr>
        <p:spPr>
          <a:xfrm>
            <a:off x="136321" y="6586612"/>
            <a:ext cx="609460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</a:rPr>
              <a:t>风险提示：个别情况不代表普遍实际收益率，过往收益亦不代表未来收益承诺，市场有风险，投资需谨慎！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123AC31-077F-BA0F-AA43-6D206FC27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770" y="755844"/>
            <a:ext cx="5069286" cy="54494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136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516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dirty="0">
                <a:solidFill>
                  <a:srgbClr val="FFFFFF"/>
                </a:solidFill>
                <a:ea typeface="思源黑体 CN Medium" panose="020B0600000000000000" pitchFamily="34" charset="-122"/>
                <a:sym typeface="+mn-ea"/>
              </a:rPr>
              <a:t>竞价策略</a:t>
            </a:r>
            <a:endParaRPr lang="en-US" altLang="zh-CN" sz="4000" dirty="0">
              <a:solidFill>
                <a:srgbClr val="FFFFFF"/>
              </a:solidFill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507388" y="2146003"/>
            <a:ext cx="295508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/>
              <a:t>大额净买超千万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竞价涨幅不超过</a:t>
            </a:r>
            <a:r>
              <a:rPr lang="en-US" altLang="zh-CN" sz="1600" dirty="0"/>
              <a:t>3%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超“</a:t>
            </a:r>
            <a:r>
              <a:rPr lang="en-US" altLang="zh-CN" sz="1600" dirty="0"/>
              <a:t>500</a:t>
            </a:r>
            <a:r>
              <a:rPr lang="zh-CN" altLang="en-US" sz="1600" dirty="0"/>
              <a:t>亿”权重观察为主</a:t>
            </a:r>
            <a:endParaRPr lang="en-US" altLang="zh-CN" sz="1600" dirty="0"/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不做高位板 反包可试</a:t>
            </a:r>
            <a:r>
              <a:rPr lang="en-US" altLang="zh-CN" sz="1600" dirty="0"/>
              <a:t>2</a:t>
            </a:r>
            <a:r>
              <a:rPr lang="zh-CN" altLang="en-US" sz="1600" dirty="0"/>
              <a:t>板</a:t>
            </a:r>
            <a:endParaRPr lang="en-US" altLang="zh-CN" sz="1600" dirty="0"/>
          </a:p>
          <a:p>
            <a:pPr algn="ctr"/>
            <a:endParaRPr lang="zh-CN" altLang="en-US" sz="1600" dirty="0"/>
          </a:p>
          <a:p>
            <a:pPr algn="ctr"/>
            <a:r>
              <a:rPr lang="zh-CN" altLang="en-US" sz="1600" dirty="0"/>
              <a:t>不做妖</a:t>
            </a:r>
            <a:r>
              <a:rPr lang="en-US" altLang="zh-CN" sz="1600" dirty="0"/>
              <a:t>/</a:t>
            </a:r>
            <a:r>
              <a:rPr lang="zh-CN" altLang="en-US" sz="1600" dirty="0"/>
              <a:t>新股  避开投机情绪</a:t>
            </a:r>
          </a:p>
          <a:p>
            <a:pPr algn="ctr"/>
            <a:endParaRPr lang="en-US" altLang="zh-CN" sz="1600" dirty="0"/>
          </a:p>
          <a:p>
            <a:pPr algn="ctr"/>
            <a:r>
              <a:rPr lang="zh-CN" altLang="en-US" sz="1600" dirty="0"/>
              <a:t>不做</a:t>
            </a:r>
            <a:r>
              <a:rPr lang="en-US" altLang="zh-CN" sz="1600" dirty="0"/>
              <a:t>3</a:t>
            </a:r>
            <a:r>
              <a:rPr lang="zh-CN" altLang="en-US" sz="1600" dirty="0"/>
              <a:t>日涨幅超</a:t>
            </a:r>
            <a:r>
              <a:rPr lang="en-US" altLang="zh-CN" sz="1600" dirty="0"/>
              <a:t>20%</a:t>
            </a:r>
            <a:r>
              <a:rPr lang="zh-CN" altLang="en-US" sz="1600" dirty="0"/>
              <a:t>的创业板</a:t>
            </a:r>
            <a:endParaRPr lang="en-US" altLang="zh-CN" sz="1600" dirty="0"/>
          </a:p>
          <a:p>
            <a:endParaRPr lang="en-US" altLang="zh-CN" sz="1600" dirty="0"/>
          </a:p>
          <a:p>
            <a:r>
              <a:rPr lang="zh-CN" altLang="en-US" sz="1600" dirty="0">
                <a:solidFill>
                  <a:srgbClr val="FF0000"/>
                </a:solidFill>
              </a:rPr>
              <a:t>短线博弈风险大→→轻仓布局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368842" y="857614"/>
            <a:ext cx="1232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/>
              <a:t>竞价秘诀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040D59-AB48-55A6-7C9C-AE09529F4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6702" y="998694"/>
            <a:ext cx="47645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/>
              <a:t>购买链接：</a:t>
            </a:r>
            <a:r>
              <a:rPr lang="en-US" altLang="zh-CN" sz="1600" dirty="0"/>
              <a:t> https://activity.n8n8.cn/link/level-2</a:t>
            </a:r>
            <a:endParaRPr lang="zh-CN" altLang="en-US" sz="16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20,&quot;width&quot;:2400}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3344</TotalTime>
  <Words>1162</Words>
  <Application>Microsoft Office PowerPoint</Application>
  <PresentationFormat>宽屏</PresentationFormat>
  <Paragraphs>130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等线</vt:lpstr>
      <vt:lpstr>思源黑体 CN Bold</vt:lpstr>
      <vt:lpstr>思源黑体 CN Heavy</vt:lpstr>
      <vt:lpstr>思源黑体 CN Medium</vt:lpstr>
      <vt:lpstr>思源黑体 CN Normal</vt:lpstr>
      <vt:lpstr>微软雅黑</vt:lpstr>
      <vt:lpstr>Arial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52</cp:revision>
  <dcterms:created xsi:type="dcterms:W3CDTF">2023-08-09T12:44:55Z</dcterms:created>
  <dcterms:modified xsi:type="dcterms:W3CDTF">2024-07-19T01:23:06Z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