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328" r:id="rId2"/>
    <p:sldId id="4421" r:id="rId3"/>
    <p:sldId id="4415" r:id="rId4"/>
    <p:sldId id="4306" r:id="rId5"/>
    <p:sldId id="4401" r:id="rId6"/>
    <p:sldId id="4438" r:id="rId7"/>
    <p:sldId id="4439" r:id="rId8"/>
    <p:sldId id="4337" r:id="rId9"/>
    <p:sldId id="4426" r:id="rId10"/>
    <p:sldId id="4436" r:id="rId11"/>
    <p:sldId id="4440" r:id="rId12"/>
    <p:sldId id="257" r:id="rId13"/>
    <p:sldId id="1341" r:id="rId14"/>
    <p:sldId id="4390" r:id="rId15"/>
    <p:sldId id="4384" r:id="rId16"/>
    <p:sldId id="4387" r:id="rId17"/>
    <p:sldId id="4388" r:id="rId18"/>
    <p:sldId id="4348" r:id="rId19"/>
    <p:sldId id="4374" r:id="rId20"/>
    <p:sldId id="4344" r:id="rId21"/>
    <p:sldId id="4370" r:id="rId22"/>
    <p:sldId id="27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1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30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13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9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80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1.xml"/><Relationship Id="rId7" Type="http://schemas.openxmlformats.org/officeDocument/2006/relationships/image" Target="../media/image2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48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吹响进攻的号角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2024.9.13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周四竞价策略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C6B920-FF8C-CE75-D546-9E56F3643375}"/>
              </a:ext>
            </a:extLst>
          </p:cNvPr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C628B2-419F-C358-7584-990DE1DC5B4D}"/>
              </a:ext>
            </a:extLst>
          </p:cNvPr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771B53-0DF8-EF9A-3BD3-51F212CDF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942" y="983221"/>
            <a:ext cx="2330327" cy="4999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75D283-D30E-8380-7363-FB061027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58" y="1310693"/>
            <a:ext cx="1790700" cy="1009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835FF-0BCA-9D81-F377-FAE80C52F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58" y="2562327"/>
            <a:ext cx="1790700" cy="7834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F20C2F1-D3C8-9321-0231-C920FC967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58" y="3660131"/>
            <a:ext cx="1790700" cy="867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7DA517F-5F10-C075-87DE-57FBC7AF4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58" y="4842445"/>
            <a:ext cx="1790700" cy="7718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CC69FE-F115-946E-99F0-6E24E553B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166" y="983220"/>
            <a:ext cx="2330224" cy="49992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B448A8-4D03-1D48-83F9-6FE4A91F5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390" y="983220"/>
            <a:ext cx="2330225" cy="499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20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九月竞价策略回顾（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10——10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8CE562-0D26-AA8C-8F61-3A8C49982E91}"/>
              </a:ext>
            </a:extLst>
          </p:cNvPr>
          <p:cNvSpPr txBox="1"/>
          <p:nvPr/>
        </p:nvSpPr>
        <p:spPr>
          <a:xfrm>
            <a:off x="138545" y="6604084"/>
            <a:ext cx="9937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239BC4-F89A-357E-1024-D421DA73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49" y="776614"/>
            <a:ext cx="9211795" cy="540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71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6765" y="1490345"/>
            <a:ext cx="5531485" cy="4759325"/>
          </a:xfrm>
          <a:prstGeom prst="rect">
            <a:avLst/>
          </a:prstGeom>
        </p:spPr>
      </p:pic>
      <p:pic>
        <p:nvPicPr>
          <p:cNvPr id="4" name="图片 3" descr="1920_1080__17257836776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55470"/>
            <a:ext cx="5438140" cy="467868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A49994-470E-1E03-C999-62E95FC65A78}"/>
              </a:ext>
            </a:extLst>
          </p:cNvPr>
          <p:cNvSpPr txBox="1"/>
          <p:nvPr/>
        </p:nvSpPr>
        <p:spPr>
          <a:xfrm>
            <a:off x="335132" y="1490345"/>
            <a:ext cx="615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前高逐步减仓法则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5178FB-7989-3958-EADF-D0E710C1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9" y="838898"/>
            <a:ext cx="11470015" cy="525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19F046-E23E-8E22-3BB7-D0D7B8F3F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20" y="4232639"/>
            <a:ext cx="2676088" cy="82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A99A5E-FFFA-AFA4-2117-FE251565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109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297" y="6519446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62" y="1"/>
            <a:ext cx="4314737" cy="2123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智能驾驶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震荡回档中期生命线时，流动资金持续翻红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32" y="5302830"/>
            <a:ext cx="2777455" cy="913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9" y="849996"/>
            <a:ext cx="9470886" cy="4335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厂字型回档买点信号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0" y="749068"/>
            <a:ext cx="11282243" cy="516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0" y="1468074"/>
            <a:ext cx="1993559" cy="44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半导体元件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12" y="808170"/>
            <a:ext cx="9620775" cy="441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876" y="5342537"/>
            <a:ext cx="2935511" cy="872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神奇爆量买卖点信号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B1E5A8-A451-A6CA-540F-CF6F7970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22" y="794417"/>
            <a:ext cx="10768168" cy="5076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B3152F-9873-E28F-F10F-B12446DF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2" y="1918010"/>
            <a:ext cx="2340064" cy="3952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05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1096159" y="5609168"/>
            <a:ext cx="9999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大盘现状：流动资金翻绿（量能：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5156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捕捞季节背离金叉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智能辅助线支撑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平均股价的支撑位：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机会策略：</a:t>
            </a:r>
            <a:r>
              <a:rPr lang="zh-CN" altLang="en-US" sz="1600" dirty="0"/>
              <a:t>创业板（</a:t>
            </a:r>
            <a:r>
              <a:rPr lang="zh-CN" altLang="en-US" sz="1600" dirty="0">
                <a:solidFill>
                  <a:srgbClr val="0070C0"/>
                </a:solidFill>
              </a:rPr>
              <a:t>医疗</a:t>
            </a:r>
            <a:r>
              <a:rPr lang="zh-CN" altLang="en-US" sz="1600" dirty="0"/>
              <a:t>丨</a:t>
            </a:r>
            <a:r>
              <a:rPr lang="zh-CN" altLang="en-US" sz="1600" b="1" dirty="0">
                <a:solidFill>
                  <a:srgbClr val="FF0000"/>
                </a:solidFill>
              </a:rPr>
              <a:t>新能源</a:t>
            </a:r>
            <a:r>
              <a:rPr lang="zh-CN" altLang="en-US" sz="1600" dirty="0"/>
              <a:t>）</a:t>
            </a:r>
            <a:r>
              <a:rPr lang="en-US" altLang="zh-CN" sz="1600" dirty="0"/>
              <a:t>——</a:t>
            </a:r>
            <a:r>
              <a:rPr lang="zh-CN" altLang="en-US" sz="1600" dirty="0"/>
              <a:t>低位（反弹赚钱）         主板（</a:t>
            </a:r>
            <a:r>
              <a:rPr lang="zh-CN" altLang="en-US" sz="1600" dirty="0">
                <a:solidFill>
                  <a:srgbClr val="00B050"/>
                </a:solidFill>
              </a:rPr>
              <a:t>银行丨石油</a:t>
            </a:r>
            <a:r>
              <a:rPr lang="zh-CN" altLang="en-US" sz="1600" dirty="0"/>
              <a:t>）</a:t>
            </a:r>
            <a:r>
              <a:rPr lang="en-US" altLang="zh-CN" sz="1600" dirty="0"/>
              <a:t>——</a:t>
            </a:r>
            <a:r>
              <a:rPr lang="zh-CN" altLang="en-US" sz="1600" dirty="0"/>
              <a:t>高位（反弹亏钱）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BC09834-E8CA-A894-26CA-D4A031F91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158" y="770122"/>
            <a:ext cx="9999677" cy="4776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25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ECACEB-E627-D190-28B0-EF7F9152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5" y="782121"/>
            <a:ext cx="5176957" cy="5450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3F0085-3871-C8D4-7E1C-C44AD68E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616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实盘案例回顾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2A31A5-CA50-9B95-018D-E7CCEF3DB775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0E86A2-292C-A974-EA4D-AB034E51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2" y="771892"/>
            <a:ext cx="2530717" cy="54294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F6B98B-6E2B-FF5A-0FBB-2D2C8B9D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609" y="771893"/>
            <a:ext cx="8886548" cy="54294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91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49F2E9-FBDE-B1B0-ED99-3B7BF0321FB3}"/>
              </a:ext>
            </a:extLst>
          </p:cNvPr>
          <p:cNvSpPr txBox="1"/>
          <p:nvPr/>
        </p:nvSpPr>
        <p:spPr>
          <a:xfrm>
            <a:off x="255438" y="2594554"/>
            <a:ext cx="20264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选股奥义：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大额净买排序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板块的关联性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明日预测：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消费医药普涨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板块轮动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新能源补涨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EF3CC5-AB99-1093-CBF1-DF27B6F2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454" y="787380"/>
            <a:ext cx="2517282" cy="54003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B420C7E-0379-4BAB-CBCE-4DFC899CA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37" y="787380"/>
            <a:ext cx="2517169" cy="54003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6003AD-4C09-7B6C-812D-0196B8EC1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937" y="787380"/>
            <a:ext cx="2517170" cy="54003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979BE99-49FC-25B0-6896-56810C67A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33" y="1262067"/>
            <a:ext cx="2013587" cy="85811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19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离场模式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1314499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跌破“分时均线”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3217335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呈现“主力出货”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22133" y="5017415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冲高“获利落袋”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851394"/>
            <a:ext cx="0" cy="136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3754230"/>
            <a:ext cx="7936" cy="126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123AC31-077F-BA0F-AA43-6D206FC2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41" y="761041"/>
            <a:ext cx="5069286" cy="544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3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周五竞价策略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C6B920-FF8C-CE75-D546-9E56F3643375}"/>
              </a:ext>
            </a:extLst>
          </p:cNvPr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C628B2-419F-C358-7584-990DE1DC5B4D}"/>
              </a:ext>
            </a:extLst>
          </p:cNvPr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26E445-4F08-8128-F209-F3D042572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552" y="756581"/>
            <a:ext cx="2542895" cy="5455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9857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3472</TotalTime>
  <Words>1306</Words>
  <Application>Microsoft Office PowerPoint</Application>
  <PresentationFormat>宽屏</PresentationFormat>
  <Paragraphs>166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69</cp:revision>
  <dcterms:created xsi:type="dcterms:W3CDTF">2023-08-09T12:44:55Z</dcterms:created>
  <dcterms:modified xsi:type="dcterms:W3CDTF">2024-09-20T01:29:07Z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