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4.xml" ContentType="application/vnd.openxmlformats-officedocument.presentationml.notesSlide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4328" r:id="rId2"/>
    <p:sldId id="4268" r:id="rId3"/>
    <p:sldId id="4415" r:id="rId4"/>
    <p:sldId id="4306" r:id="rId5"/>
    <p:sldId id="4401" r:id="rId6"/>
    <p:sldId id="4457" r:id="rId7"/>
    <p:sldId id="4458" r:id="rId8"/>
    <p:sldId id="4337" r:id="rId9"/>
    <p:sldId id="4426" r:id="rId10"/>
    <p:sldId id="4452" r:id="rId11"/>
    <p:sldId id="256" r:id="rId12"/>
    <p:sldId id="4453" r:id="rId13"/>
    <p:sldId id="4454" r:id="rId14"/>
    <p:sldId id="4455" r:id="rId15"/>
    <p:sldId id="1341" r:id="rId16"/>
    <p:sldId id="4390" r:id="rId17"/>
    <p:sldId id="270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2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5325-B22E-4C4C-96FC-E15CADC0D452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5CE36-3FE3-47C9-BDF6-8D359936CFD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900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89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5.xml"/><Relationship Id="rId7" Type="http://schemas.openxmlformats.org/officeDocument/2006/relationships/image" Target="../media/image27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33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政策利好 反弹在即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2024.10.11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九月竞价策略回顾（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14——14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）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8545" y="6604084"/>
            <a:ext cx="99376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902" y="813752"/>
            <a:ext cx="6772195" cy="54272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2875" y="973920"/>
            <a:ext cx="616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CAFBC-C8E4-1647-D43A-45D1B2E26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4D53F3B-0968-AC15-D6FD-C82DBBDC543C}"/>
              </a:ext>
            </a:extLst>
          </p:cNvPr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神奇控盘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9800CA9-95DF-90B1-310F-6E5B2BA33C0D}"/>
              </a:ext>
            </a:extLst>
          </p:cNvPr>
          <p:cNvSpPr txBox="1"/>
          <p:nvPr/>
        </p:nvSpPr>
        <p:spPr>
          <a:xfrm>
            <a:off x="156430" y="5498572"/>
            <a:ext cx="53461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回档中期生命线时主力控盘持续增加（主力洗筹）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③业绩符合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滚动净利润紫柱（</a:t>
            </a:r>
            <a:r>
              <a:rPr lang="en-US" altLang="zh-CN" sz="1400" dirty="0">
                <a:latin typeface="+mn-ea"/>
              </a:rPr>
              <a:t>4</a:t>
            </a:r>
            <a:r>
              <a:rPr lang="zh-CN" altLang="en-US" sz="1400" dirty="0">
                <a:latin typeface="+mn-ea"/>
              </a:rPr>
              <a:t>、</a:t>
            </a:r>
            <a:r>
              <a:rPr lang="en-US" altLang="zh-CN" sz="1400" dirty="0">
                <a:latin typeface="+mn-ea"/>
              </a:rPr>
              <a:t>7</a:t>
            </a:r>
            <a:r>
              <a:rPr lang="zh-CN" altLang="en-US" sz="1400" dirty="0">
                <a:latin typeface="+mn-ea"/>
              </a:rPr>
              <a:t>、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和</a:t>
            </a:r>
            <a:r>
              <a:rPr lang="en-US" altLang="zh-CN" sz="1400" dirty="0">
                <a:latin typeface="+mn-ea"/>
              </a:rPr>
              <a:t>1</a:t>
            </a:r>
            <a:r>
              <a:rPr lang="zh-CN" altLang="en-US" sz="1400" dirty="0">
                <a:latin typeface="+mn-ea"/>
              </a:rPr>
              <a:t>月的业绩窗口期）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C2AFAC-BDBC-0943-B4A1-F7A04645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53" y="990096"/>
            <a:ext cx="9594280" cy="44223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F03434-4E69-D9F0-BDA6-431E355CC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53" y="2374769"/>
            <a:ext cx="4355540" cy="286288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406876F-2EEE-0FBF-E8F6-D9FE0E6C3CF9}"/>
              </a:ext>
            </a:extLst>
          </p:cNvPr>
          <p:cNvSpPr txBox="1"/>
          <p:nvPr/>
        </p:nvSpPr>
        <p:spPr>
          <a:xfrm>
            <a:off x="5324646" y="5498572"/>
            <a:ext cx="35323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买点：</a:t>
            </a:r>
            <a:endParaRPr lang="en-US" altLang="zh-CN" sz="14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①回档中期生命线附近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当日主力流入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②回档中期生命线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尾盘打底仓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96AF07F-227E-0FC5-A5BB-ABFD0DBA8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0954" y="990096"/>
            <a:ext cx="1960393" cy="10369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78D4050-5482-9A76-20B5-ECA34AFCE9BF}"/>
              </a:ext>
            </a:extLst>
          </p:cNvPr>
          <p:cNvSpPr txBox="1"/>
          <p:nvPr/>
        </p:nvSpPr>
        <p:spPr>
          <a:xfrm>
            <a:off x="8402602" y="5498572"/>
            <a:ext cx="36329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00B050"/>
                </a:solidFill>
              </a:rPr>
              <a:t>卖点：</a:t>
            </a:r>
          </a:p>
          <a:p>
            <a:r>
              <a:rPr lang="zh-CN" altLang="en-US" sz="1400" dirty="0"/>
              <a:t>①第一色阶（灰柱降半仓丨绿柱清仓跑）</a:t>
            </a:r>
          </a:p>
          <a:p>
            <a:r>
              <a:rPr lang="zh-CN" altLang="en-US" sz="1400" dirty="0"/>
              <a:t>②触碰前期压力位适当降低仓位（两点一线）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545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神奇趋势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CDA0159-A467-62F3-A71E-A87D6DC86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871954"/>
            <a:ext cx="11582400" cy="53149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314E44-D326-696B-D9F9-4C4BEC9BC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99" y="4580389"/>
            <a:ext cx="7511701" cy="13296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186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B51CB7A-D114-2A17-AAFD-3BCC09FEE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D2DFE32-ACFA-F7A5-C36A-B56CEEE5B157}"/>
              </a:ext>
            </a:extLst>
          </p:cNvPr>
          <p:cNvSpPr txBox="1"/>
          <p:nvPr/>
        </p:nvSpPr>
        <p:spPr>
          <a:xfrm>
            <a:off x="0" y="369008"/>
            <a:ext cx="8388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主线淘金购买链接：</a:t>
            </a:r>
            <a:r>
              <a:rPr lang="en-US" altLang="zh-CN" b="1" dirty="0">
                <a:solidFill>
                  <a:schemeClr val="bg1"/>
                </a:solidFill>
              </a:rPr>
              <a:t>https://activity.n8n8.cn/pc-page/pc/zxtj?pageId=400001276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481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前高逐步减仓法则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49" y="838898"/>
            <a:ext cx="11470015" cy="52511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720" y="4232639"/>
            <a:ext cx="2676088" cy="827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64807" y="5528155"/>
            <a:ext cx="9030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现状：资金翻绿（量能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1.49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万亿）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捕捞季节缩量死叉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辅助线支撑（十字路口）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的仓位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芯片半导体</a:t>
            </a:r>
            <a:r>
              <a:rPr lang="zh-CN" altLang="en-US" b="1" dirty="0"/>
              <a:t>（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</a:rPr>
              <a:t>低位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+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</a:rPr>
              <a:t>消息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+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</a:rPr>
              <a:t>业绩</a:t>
            </a:r>
            <a:r>
              <a:rPr lang="zh-CN" altLang="en-US" b="1" dirty="0"/>
              <a:t>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53D3DC7-648E-BD2F-A2D6-7BF4C015D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7475" y="1006679"/>
            <a:ext cx="9218591" cy="446490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6F1EE1A-0AFD-6EA1-23A2-360E2D0BA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31" y="1006679"/>
            <a:ext cx="2408776" cy="51678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智能制造：低空经济；机器人概念；机械设备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085" y="782121"/>
            <a:ext cx="5176957" cy="54500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3546" y="726405"/>
            <a:ext cx="10838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46" y="1183336"/>
            <a:ext cx="10559863" cy="4883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888909" y="1470868"/>
            <a:ext cx="109895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大盘状态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高位题材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低位题材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护盘板块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zh-CN" altLang="en-US" dirty="0"/>
              <a:t>龙头状态</a:t>
            </a:r>
            <a:endParaRPr lang="en-US" altLang="zh-CN" dirty="0"/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断板龙头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连板龙头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抱团龙头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5183" y="1074509"/>
            <a:ext cx="854022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实操进阶：</a:t>
            </a:r>
            <a:endParaRPr lang="en-US" altLang="zh-CN" sz="2000" b="1" dirty="0"/>
          </a:p>
          <a:p>
            <a:r>
              <a:rPr lang="zh-CN" altLang="en-US" sz="2000" b="1" dirty="0"/>
              <a:t>①平均股价持续跳水的时候，回档分时均线不做，等突破分时均线机会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个股回档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突破分时均线时：合力则操作，分歧则放弃</a:t>
            </a:r>
            <a:endParaRPr lang="en-US" altLang="zh-CN" sz="20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04" y="-1"/>
            <a:ext cx="319659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周四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实盘案例回顾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3208" y="6611779"/>
            <a:ext cx="6094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2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9F522B2-2CC0-F234-73B1-16B7DD29B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928" y="806045"/>
            <a:ext cx="9126143" cy="54120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进场模式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/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/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/>
          <p:cNvCxnSpPr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FF57271-5F2E-5E39-B291-A08258B0C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121" y="837406"/>
            <a:ext cx="2512768" cy="53906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D4511AF-E43E-1E8D-C5DC-57B15DE30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902" y="837406"/>
            <a:ext cx="2512656" cy="539067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离场模式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7914197" y="1314499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跌破“分时均线”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7914197" y="3217335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呈现“主力出货”</a:t>
            </a:r>
          </a:p>
        </p:txBody>
      </p:sp>
      <p:sp>
        <p:nvSpPr>
          <p:cNvPr id="12" name="矩形: 圆角 11"/>
          <p:cNvSpPr/>
          <p:nvPr/>
        </p:nvSpPr>
        <p:spPr>
          <a:xfrm>
            <a:off x="7922133" y="5017415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冲高“获利落袋”</a:t>
            </a:r>
          </a:p>
        </p:txBody>
      </p:sp>
      <p:cxnSp>
        <p:nvCxnSpPr>
          <p:cNvPr id="7" name="直接箭头连接符 6"/>
          <p:cNvCxnSpPr>
            <a:stCxn id="10" idx="2"/>
            <a:endCxn id="11" idx="0"/>
          </p:cNvCxnSpPr>
          <p:nvPr/>
        </p:nvCxnSpPr>
        <p:spPr>
          <a:xfrm>
            <a:off x="8971210" y="1851394"/>
            <a:ext cx="0" cy="1365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11" idx="2"/>
            <a:endCxn id="12" idx="0"/>
          </p:cNvCxnSpPr>
          <p:nvPr/>
        </p:nvCxnSpPr>
        <p:spPr>
          <a:xfrm>
            <a:off x="8971210" y="3754230"/>
            <a:ext cx="7936" cy="1263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841" y="761041"/>
            <a:ext cx="5069286" cy="54494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4869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周五竞价策略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24851" y="1349845"/>
            <a:ext cx="295508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不做大额净买低于</a:t>
            </a:r>
            <a:r>
              <a:rPr lang="en-US" altLang="zh-CN" sz="1600" b="1" dirty="0"/>
              <a:t>1000</a:t>
            </a:r>
            <a:r>
              <a:rPr lang="zh-CN" altLang="en-US" sz="1600" b="1" dirty="0"/>
              <a:t>万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不做竞价涨幅高于</a:t>
            </a:r>
            <a:r>
              <a:rPr lang="en-US" altLang="zh-CN" sz="1600" b="1" dirty="0"/>
              <a:t>3%</a:t>
            </a:r>
            <a:r>
              <a:rPr lang="zh-CN" altLang="en-US" sz="1600" b="1" dirty="0"/>
              <a:t>个股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不做高位板 反包可试</a:t>
            </a:r>
            <a:r>
              <a:rPr lang="en-US" altLang="zh-CN" sz="1600" b="1" dirty="0"/>
              <a:t>2</a:t>
            </a:r>
            <a:r>
              <a:rPr lang="zh-CN" altLang="en-US" sz="1600" b="1" dirty="0"/>
              <a:t>板</a:t>
            </a:r>
            <a:endParaRPr lang="en-US" altLang="zh-CN" sz="1600" b="1" dirty="0"/>
          </a:p>
          <a:p>
            <a:pPr algn="ctr"/>
            <a:endParaRPr lang="zh-CN" altLang="en-US" sz="1600" b="1" dirty="0"/>
          </a:p>
          <a:p>
            <a:pPr algn="ctr"/>
            <a:r>
              <a:rPr lang="zh-CN" altLang="en-US" sz="1600" b="1" dirty="0"/>
              <a:t>不做妖</a:t>
            </a:r>
            <a:r>
              <a:rPr lang="en-US" altLang="zh-CN" sz="1600" b="1" dirty="0"/>
              <a:t>/</a:t>
            </a:r>
            <a:r>
              <a:rPr lang="zh-CN" altLang="en-US" sz="1600" b="1" dirty="0"/>
              <a:t>新股  避开投机情绪</a:t>
            </a: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</a:t>
            </a:r>
            <a:r>
              <a:rPr lang="en-US" altLang="zh-CN" sz="1600" b="1" dirty="0"/>
              <a:t>3</a:t>
            </a:r>
            <a:r>
              <a:rPr lang="zh-CN" altLang="en-US" sz="1600" b="1" dirty="0"/>
              <a:t>日涨幅超</a:t>
            </a:r>
            <a:r>
              <a:rPr lang="en-US" altLang="zh-CN" sz="1600" b="1" dirty="0"/>
              <a:t>20%</a:t>
            </a:r>
            <a:r>
              <a:rPr lang="zh-CN" altLang="en-US" sz="1600" b="1" dirty="0"/>
              <a:t>的创业板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>
                <a:solidFill>
                  <a:srgbClr val="FFC000"/>
                </a:solidFill>
              </a:rPr>
              <a:t>超“</a:t>
            </a:r>
            <a:r>
              <a:rPr lang="en-US" altLang="zh-CN" sz="1600" b="1" dirty="0">
                <a:solidFill>
                  <a:srgbClr val="FFC000"/>
                </a:solidFill>
              </a:rPr>
              <a:t>500</a:t>
            </a:r>
            <a:r>
              <a:rPr lang="zh-CN" altLang="en-US" sz="1600" b="1" dirty="0">
                <a:solidFill>
                  <a:srgbClr val="FFC000"/>
                </a:solidFill>
              </a:rPr>
              <a:t>亿”权重观察为主</a:t>
            </a:r>
            <a:endParaRPr lang="en-US" altLang="zh-CN" sz="1600" b="1" dirty="0">
              <a:solidFill>
                <a:srgbClr val="FFC000"/>
              </a:solidFill>
            </a:endParaRPr>
          </a:p>
          <a:p>
            <a:pPr algn="ctr"/>
            <a:endParaRPr lang="en-US" altLang="zh-CN" sz="1600" b="1" dirty="0">
              <a:solidFill>
                <a:srgbClr val="0070C0"/>
              </a:solidFill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   短线博弈风险大→→轻仓布局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986304" y="84139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986304" y="4751395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挂单秘诀</a:t>
            </a:r>
            <a:endParaRPr lang="en-US" altLang="zh-CN" sz="20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9124851" y="5151505"/>
            <a:ext cx="2955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股价超过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</a:t>
            </a:r>
            <a:r>
              <a:rPr lang="en-US" altLang="zh-CN" sz="1600" b="1" dirty="0"/>
              <a:t>+2%</a:t>
            </a:r>
            <a:r>
              <a:rPr lang="zh-CN" altLang="en-US" sz="1600" b="1" dirty="0"/>
              <a:t>挂单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股价低于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元原价挂单</a:t>
            </a:r>
            <a:endParaRPr lang="en-US" altLang="zh-CN" sz="16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CE2968C-CDCB-6D4A-518B-5C874DDCB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932" y="756581"/>
            <a:ext cx="2542769" cy="54550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GJjYjkxNzUzZjdhZTNhNDg4NTRkYjQyMTI3ZTg4Nj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1095</Words>
  <Application>Microsoft Office PowerPoint</Application>
  <PresentationFormat>宽屏</PresentationFormat>
  <Paragraphs>135</Paragraphs>
  <Slides>17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Noto Sans S Chinese Medium</vt:lpstr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优设标题黑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86</cp:revision>
  <dcterms:created xsi:type="dcterms:W3CDTF">2023-08-09T12:44:00Z</dcterms:created>
  <dcterms:modified xsi:type="dcterms:W3CDTF">2024-10-18T01:29:34Z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2052-12.1.0.18543</vt:lpwstr>
  </property>
</Properties>
</file>