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97" r:id="rId5"/>
    <p:sldId id="298" r:id="rId6"/>
    <p:sldId id="282" r:id="rId7"/>
    <p:sldId id="271" r:id="rId8"/>
    <p:sldId id="286" r:id="rId9"/>
    <p:sldId id="314" r:id="rId10"/>
    <p:sldId id="315" r:id="rId11"/>
    <p:sldId id="316" r:id="rId12"/>
    <p:sldId id="317" r:id="rId13"/>
    <p:sldId id="318" r:id="rId14"/>
    <p:sldId id="283" r:id="rId15"/>
    <p:sldId id="29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8"/>
      </p:cViewPr>
      <p:guideLst>
        <p:guide orient="horz" pos="21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7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image" Target="../media/image24.png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image" Target="../media/image23.png"/><Relationship Id="rId2" Type="http://schemas.openxmlformats.org/officeDocument/2006/relationships/tags" Target="../tags/tag15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6.xml"/><Relationship Id="rId1" Type="http://schemas.openxmlformats.org/officeDocument/2006/relationships/tags" Target="../tags/tag1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image" Target="../media/image26.png"/><Relationship Id="rId4" Type="http://schemas.openxmlformats.org/officeDocument/2006/relationships/tags" Target="../tags/tag159.xml"/><Relationship Id="rId3" Type="http://schemas.openxmlformats.org/officeDocument/2006/relationships/image" Target="../media/image25.png"/><Relationship Id="rId2" Type="http://schemas.openxmlformats.org/officeDocument/2006/relationships/tags" Target="../tags/tag15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image" Target="../media/image27.png"/><Relationship Id="rId1" Type="http://schemas.openxmlformats.org/officeDocument/2006/relationships/tags" Target="../tags/tag1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17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3" Type="http://schemas.openxmlformats.org/officeDocument/2006/relationships/image" Target="../media/image30.png"/><Relationship Id="rId2" Type="http://schemas.openxmlformats.org/officeDocument/2006/relationships/tags" Target="../tags/tag174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tags" Target="../tags/tag119.xml"/><Relationship Id="rId5" Type="http://schemas.openxmlformats.org/officeDocument/2006/relationships/image" Target="../media/image7.png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9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6.xml"/><Relationship Id="rId5" Type="http://schemas.openxmlformats.org/officeDocument/2006/relationships/image" Target="../media/image11.png"/><Relationship Id="rId4" Type="http://schemas.openxmlformats.org/officeDocument/2006/relationships/tags" Target="../tags/tag125.xml"/><Relationship Id="rId3" Type="http://schemas.openxmlformats.org/officeDocument/2006/relationships/image" Target="../media/image10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image" Target="../media/image13.png"/><Relationship Id="rId4" Type="http://schemas.openxmlformats.org/officeDocument/2006/relationships/tags" Target="../tags/tag129.xml"/><Relationship Id="rId3" Type="http://schemas.openxmlformats.org/officeDocument/2006/relationships/image" Target="../media/image12.pn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4.xml"/><Relationship Id="rId5" Type="http://schemas.openxmlformats.org/officeDocument/2006/relationships/image" Target="../media/image15.png"/><Relationship Id="rId4" Type="http://schemas.openxmlformats.org/officeDocument/2006/relationships/tags" Target="../tags/tag133.xml"/><Relationship Id="rId3" Type="http://schemas.openxmlformats.org/officeDocument/2006/relationships/image" Target="../media/image14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9.xml"/><Relationship Id="rId7" Type="http://schemas.openxmlformats.org/officeDocument/2006/relationships/image" Target="../media/image18.png"/><Relationship Id="rId6" Type="http://schemas.openxmlformats.org/officeDocument/2006/relationships/tags" Target="../tags/tag138.xml"/><Relationship Id="rId5" Type="http://schemas.openxmlformats.org/officeDocument/2006/relationships/image" Target="../media/image17.png"/><Relationship Id="rId4" Type="http://schemas.openxmlformats.org/officeDocument/2006/relationships/tags" Target="../tags/tag137.xml"/><Relationship Id="rId3" Type="http://schemas.openxmlformats.org/officeDocument/2006/relationships/image" Target="../media/image16.pn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image" Target="../media/image21.png"/><Relationship Id="rId5" Type="http://schemas.openxmlformats.org/officeDocument/2006/relationships/tags" Target="../tags/tag142.xml"/><Relationship Id="rId4" Type="http://schemas.openxmlformats.org/officeDocument/2006/relationships/image" Target="../media/image20.png"/><Relationship Id="rId3" Type="http://schemas.openxmlformats.org/officeDocument/2006/relationships/tags" Target="../tags/tag141.xml"/><Relationship Id="rId2" Type="http://schemas.openxmlformats.org/officeDocument/2006/relationships/image" Target="../media/image19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image" Target="../media/image22.png"/><Relationship Id="rId10" Type="http://schemas.openxmlformats.org/officeDocument/2006/relationships/tags" Target="../tags/tag146.xml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8966" y="2086498"/>
            <a:ext cx="8919713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打板助手</a:t>
            </a:r>
            <a:r>
              <a:rPr lang="zh-CN" altLang="en-US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课程</a:t>
            </a:r>
            <a:r>
              <a:rPr lang="en-US" altLang="zh-CN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1——</a:t>
            </a:r>
            <a:r>
              <a:rPr lang="zh-CN" altLang="en-US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情绪流超短交易秘诀</a:t>
            </a:r>
            <a:endParaRPr lang="zh-CN" altLang="en-US" sz="44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陈定柱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A1120621060007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84340" y="3963343"/>
            <a:ext cx="3153290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2023.11.7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实战案例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14425" y="1256665"/>
            <a:ext cx="6456680" cy="819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1.</a:t>
            </a:r>
            <a:r>
              <a:rPr lang="zh-CN" altLang="en-US" sz="1600" b="1" dirty="0">
                <a:latin typeface="+mn-ea"/>
                <a:cs typeface="+mn-ea"/>
              </a:rPr>
              <a:t>全市场空间接力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endParaRPr lang="en-US" altLang="zh-CN" sz="1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71575" y="1694815"/>
            <a:ext cx="2795270" cy="41751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180840" y="1082040"/>
            <a:ext cx="6456680" cy="1995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</a:t>
            </a:r>
            <a:r>
              <a:rPr lang="zh-CN" altLang="en-US" sz="1600" b="1" dirty="0">
                <a:latin typeface="+mn-ea"/>
                <a:cs typeface="+mn-ea"/>
              </a:rPr>
              <a:t>盘中实时观察全市场板块情绪的状态：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当板块情绪处于分歧的时候，可以选择空间板最为备选股池，如左图，市场的情绪状态为分歧，这个时候可以将目标切换到空间选项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endParaRPr lang="en-US" altLang="zh-CN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06925" y="2356485"/>
            <a:ext cx="2611755" cy="3258185"/>
          </a:xfrm>
          <a:prstGeom prst="rect">
            <a:avLst/>
          </a:prstGeom>
        </p:spPr>
      </p:pic>
      <p:sp>
        <p:nvSpPr>
          <p:cNvPr id="11" name="右箭头 10"/>
          <p:cNvSpPr/>
          <p:nvPr>
            <p:custDataLst>
              <p:tags r:id="rId7"/>
            </p:custDataLst>
          </p:nvPr>
        </p:nvSpPr>
        <p:spPr>
          <a:xfrm>
            <a:off x="4085590" y="359410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8"/>
            </p:custDataLst>
          </p:nvPr>
        </p:nvSpPr>
        <p:spPr>
          <a:xfrm>
            <a:off x="7465695" y="359410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7973695" y="2536190"/>
            <a:ext cx="2876550" cy="3483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空间个股根据颜色标签可关注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红色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高潮标签预示这个个股可以选择打板或者回封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活跃标签代表这个个股可以低吸或者半路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冰点标签在全市场处于活跃时候，可以选择翘板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实战案例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43635" y="1385570"/>
            <a:ext cx="3200400" cy="2587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2.</a:t>
            </a:r>
            <a:r>
              <a:rPr lang="zh-CN" altLang="en-US" sz="1600" b="1" dirty="0">
                <a:latin typeface="+mn-ea"/>
                <a:cs typeface="+mn-ea"/>
              </a:rPr>
              <a:t>主流热点套利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）判断主流热点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观察底部板块筛选项，如下图所示，当前最热板块题材为房地产开发且有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33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家热股，大基建为次主流题材有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14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家热股，实战中建议选择主线题材或者次主线题材</a:t>
            </a:r>
            <a:endParaRPr lang="en-US" altLang="zh-CN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3485" y="4329430"/>
            <a:ext cx="285877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7526"/>
          <a:stretch>
            <a:fillRect/>
          </a:stretch>
        </p:blipFill>
        <p:spPr>
          <a:xfrm>
            <a:off x="5075555" y="3427730"/>
            <a:ext cx="2161540" cy="2465705"/>
          </a:xfrm>
          <a:prstGeom prst="rect">
            <a:avLst/>
          </a:prstGeom>
        </p:spPr>
      </p:pic>
      <p:sp>
        <p:nvSpPr>
          <p:cNvPr id="12" name="右箭头 11"/>
          <p:cNvSpPr/>
          <p:nvPr>
            <p:custDataLst>
              <p:tags r:id="rId6"/>
            </p:custDataLst>
          </p:nvPr>
        </p:nvSpPr>
        <p:spPr>
          <a:xfrm>
            <a:off x="4344035" y="387223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>
            <p:custDataLst>
              <p:tags r:id="rId7"/>
            </p:custDataLst>
          </p:nvPr>
        </p:nvSpPr>
        <p:spPr>
          <a:xfrm>
            <a:off x="7566660" y="3872230"/>
            <a:ext cx="402590" cy="19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8639175" y="1385570"/>
            <a:ext cx="2658110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3</a:t>
            </a:r>
            <a:r>
              <a:rPr lang="zh-CN" altLang="en-US" sz="1600" b="1" dirty="0">
                <a:latin typeface="+mn-ea"/>
                <a:cs typeface="+mn-ea"/>
              </a:rPr>
              <a:t>）个股池选择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高潮打板，活跃低吸半路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639175" y="2374265"/>
            <a:ext cx="2381885" cy="344487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4746625" y="909955"/>
            <a:ext cx="3359785" cy="2459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）判断当前主流板块能否介入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（高潮，活跃，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分歧均可操作）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观察房地产开发的情绪分析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如图所示房地产当前的状态为分歧代表当天是可以操作的，当处于冰点和低迷时候就代表当前板块不适合操作</a:t>
            </a:r>
            <a:endParaRPr lang="zh-CN" altLang="en-US" sz="1600"/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8" y="60386"/>
            <a:ext cx="42614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chemeClr val="bg1"/>
                </a:solidFill>
              </a:rPr>
              <a:t>总结</a:t>
            </a:r>
            <a:endParaRPr lang="zh-CN" sz="3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77290" y="1540510"/>
            <a:ext cx="10120630" cy="175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  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打板助手三步选股策略</a:t>
            </a:r>
            <a:r>
              <a:rPr lang="en-US" altLang="zh-CN" sz="1600" b="1" dirty="0">
                <a:latin typeface="+mn-ea"/>
                <a:cs typeface="+mn-ea"/>
              </a:rPr>
              <a:t>   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  </a:t>
            </a:r>
            <a:r>
              <a:rPr lang="en-US" altLang="zh-CN" sz="1600" b="1" dirty="0">
                <a:latin typeface="+mn-ea"/>
                <a:cs typeface="+mn-ea"/>
              </a:rPr>
              <a:t>1.</a:t>
            </a:r>
            <a:r>
              <a:rPr lang="zh-CN" altLang="en-US" sz="1600" b="1" dirty="0">
                <a:latin typeface="+mn-ea"/>
                <a:cs typeface="+mn-ea"/>
              </a:rPr>
              <a:t>根据整个市场的情绪决定仓位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2.</a:t>
            </a:r>
            <a:r>
              <a:rPr lang="zh-CN" altLang="en-US" sz="1600" b="1" dirty="0">
                <a:latin typeface="+mn-ea"/>
                <a:cs typeface="+mn-ea"/>
              </a:rPr>
              <a:t>根据主线题材或者次主线题材的情绪状态决定是否参与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3.</a:t>
            </a:r>
            <a:r>
              <a:rPr lang="zh-CN" altLang="en-US" sz="1600" b="1" dirty="0">
                <a:latin typeface="+mn-ea"/>
                <a:cs typeface="+mn-ea"/>
              </a:rPr>
              <a:t>根据信号指标选择最优策略 </a:t>
            </a:r>
            <a:r>
              <a:rPr lang="en-US" altLang="zh-CN" sz="1600" b="1" dirty="0">
                <a:latin typeface="+mn-ea"/>
                <a:cs typeface="+mn-ea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85875" y="3817303"/>
            <a:ext cx="181102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zh-CN" sz="1600" b="1" dirty="0">
                <a:latin typeface="+mn-ea"/>
                <a:cs typeface="+mn-ea"/>
              </a:rPr>
              <a:t>看大盘</a:t>
            </a:r>
            <a:r>
              <a:rPr lang="zh-CN" altLang="zh-CN" sz="1600" b="1" dirty="0">
                <a:latin typeface="+mn-ea"/>
                <a:cs typeface="+mn-ea"/>
              </a:rPr>
              <a:t>：市场情绪</a:t>
            </a:r>
            <a:endParaRPr lang="zh-CN" altLang="zh-CN" sz="1600" b="1" dirty="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796665" y="3817303"/>
            <a:ext cx="181102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600" b="1" dirty="0">
                <a:latin typeface="+mn-ea"/>
                <a:cs typeface="+mn-ea"/>
              </a:rPr>
              <a:t>定方向：板块情绪</a:t>
            </a:r>
            <a:endParaRPr lang="en-US" altLang="zh-CN" sz="1600" b="1" dirty="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307455" y="3817620"/>
            <a:ext cx="2927985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600" b="1" dirty="0">
                <a:latin typeface="+mn-ea"/>
                <a:cs typeface="+mn-ea"/>
              </a:rPr>
              <a:t>选标的：个股情绪、指标</a:t>
            </a:r>
            <a:endParaRPr lang="en-US" altLang="zh-CN" sz="1600" b="1" dirty="0">
              <a:latin typeface="+mn-ea"/>
              <a:cs typeface="+mn-ea"/>
            </a:endParaRPr>
          </a:p>
        </p:txBody>
      </p:sp>
      <p:sp>
        <p:nvSpPr>
          <p:cNvPr id="12" name="右箭头 11"/>
          <p:cNvSpPr/>
          <p:nvPr>
            <p:custDataLst>
              <p:tags r:id="rId5"/>
            </p:custDataLst>
          </p:nvPr>
        </p:nvSpPr>
        <p:spPr>
          <a:xfrm>
            <a:off x="5756275" y="3875405"/>
            <a:ext cx="402590" cy="2546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>
            <p:custDataLst>
              <p:tags r:id="rId6"/>
            </p:custDataLst>
          </p:nvPr>
        </p:nvSpPr>
        <p:spPr>
          <a:xfrm>
            <a:off x="3245485" y="3875405"/>
            <a:ext cx="402590" cy="2546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04914" y="146649"/>
            <a:ext cx="36144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chemeClr val="bg1"/>
                </a:solidFill>
              </a:rPr>
              <a:t>        </a:t>
            </a:r>
            <a:r>
              <a:rPr lang="zh-CN" altLang="en-US" sz="2800" dirty="0">
                <a:solidFill>
                  <a:schemeClr val="bg1"/>
                </a:solidFill>
              </a:rPr>
              <a:t>功能简介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087438" y="1393190"/>
            <a:ext cx="9841865" cy="2524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打板助手是基于大数据人工智能算法，为做短线题材的投资者提供的工具。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工具特点如下：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1.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能够省去复盘困扰，快速归纳筛选市场主流热门梯队的个股；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2.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一站式分析：从大盘情绪氛围、板块择时氛围、个股情绪分析，条理清晰，帮助投资者更好地把握机会，规避风险，科学有逻辑地进行决策；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3.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紧跟盘面热点，让低吸、追涨、打板、接力的短线交易者都能游刃有余，找到合适的切入点。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5509" y="146649"/>
            <a:ext cx="36144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          </a:t>
            </a:r>
            <a:r>
              <a:rPr lang="zh-CN" altLang="en-US" sz="2800" dirty="0">
                <a:solidFill>
                  <a:schemeClr val="bg1"/>
                </a:solidFill>
              </a:rPr>
              <a:t>功能简介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3556000" y="1452245"/>
            <a:ext cx="2673985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/>
              <a:t>头部卡片：</a:t>
            </a:r>
            <a:endParaRPr lang="zh-CN" altLang="en-US" sz="1400" b="1"/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/>
              <a:t>包含全市场热股数、热股涨跌停情况，以及市场当前情绪</a:t>
            </a:r>
            <a:endParaRPr lang="zh-CN" altLang="en-US" sz="140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3556000" y="3422650"/>
            <a:ext cx="267589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/>
              <a:t>市场热股：</a:t>
            </a:r>
            <a:endParaRPr lang="zh-CN" altLang="en-US" sz="1400" b="1"/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/>
              <a:t>从梯队、空间、涨速、封板</a:t>
            </a:r>
            <a:r>
              <a:rPr lang="en-US" altLang="zh-CN" sz="1400"/>
              <a:t>4</a:t>
            </a:r>
            <a:r>
              <a:rPr lang="zh-CN" altLang="en-US" sz="1400"/>
              <a:t>个维度呈现热股数据，发现趋势龙头</a:t>
            </a:r>
            <a:endParaRPr lang="zh-CN" altLang="en-US" sz="1400"/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8933180" y="3422650"/>
            <a:ext cx="250190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/>
              <a:t>主题解析：</a:t>
            </a:r>
            <a:endParaRPr lang="zh-CN" altLang="en-US" sz="1400" b="1"/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/>
              <a:t>从涨停统计、热股统计、情绪分析</a:t>
            </a:r>
            <a:r>
              <a:rPr lang="en-US" altLang="zh-CN" sz="1400"/>
              <a:t>3</a:t>
            </a:r>
            <a:r>
              <a:rPr lang="zh-CN" altLang="en-US" sz="1400"/>
              <a:t>个模块拆解，锁定强势表现主题</a:t>
            </a:r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8700" y="975360"/>
            <a:ext cx="2360930" cy="5067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31890" y="975360"/>
            <a:ext cx="2423160" cy="5175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01420" y="1260475"/>
            <a:ext cx="9337675" cy="3666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 b="1" dirty="0">
                <a:latin typeface="+mn-ea"/>
                <a:cs typeface="+mn-ea"/>
              </a:rPr>
              <a:t>1.</a:t>
            </a:r>
            <a:r>
              <a:rPr lang="zh-CN" altLang="en-US" sz="1600" b="1" dirty="0">
                <a:latin typeface="+mn-ea"/>
                <a:cs typeface="+mn-ea"/>
              </a:rPr>
              <a:t>市场情绪分析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latin typeface="+mn-ea"/>
                <a:cs typeface="+mn-ea"/>
              </a:rPr>
              <a:t>市场情绪，包含全市场的热股数以及热股中的涨</a:t>
            </a:r>
            <a:r>
              <a:rPr lang="en-US" altLang="zh-CN" sz="1600" b="1" dirty="0">
                <a:latin typeface="+mn-ea"/>
                <a:cs typeface="+mn-ea"/>
              </a:rPr>
              <a:t>/</a:t>
            </a:r>
            <a:r>
              <a:rPr lang="zh-CN" altLang="en-US" sz="1600" b="1" dirty="0">
                <a:latin typeface="+mn-ea"/>
                <a:cs typeface="+mn-ea"/>
              </a:rPr>
              <a:t>跌停数，可快速纵览全市场热股的强弱情况，判断短线情绪。  </a:t>
            </a:r>
            <a:r>
              <a:rPr lang="en-US" altLang="zh-CN" sz="1600" b="1" dirty="0">
                <a:latin typeface="+mn-ea"/>
                <a:cs typeface="+mn-ea"/>
              </a:rPr>
              <a:t>  </a:t>
            </a:r>
            <a:endParaRPr lang="en-US" altLang="zh-CN" sz="1600" b="1" dirty="0">
              <a:latin typeface="+mn-ea"/>
              <a:cs typeface="+mn-ea"/>
            </a:endParaRPr>
          </a:p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latin typeface="+mn-ea"/>
                <a:cs typeface="+mn-ea"/>
              </a:rPr>
              <a:t>监控市场情绪状况：热股中的涨停家数</a:t>
            </a:r>
            <a:r>
              <a:rPr lang="en-US" altLang="zh-CN" sz="1600" b="1" dirty="0">
                <a:latin typeface="+mn-ea"/>
                <a:cs typeface="+mn-ea"/>
              </a:rPr>
              <a:t>/</a:t>
            </a:r>
            <a:r>
              <a:rPr lang="zh-CN" altLang="en-US" sz="1600" b="1" dirty="0">
                <a:latin typeface="+mn-ea"/>
                <a:cs typeface="+mn-ea"/>
              </a:rPr>
              <a:t>跌停家数、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热股家数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52270" y="3119755"/>
            <a:ext cx="3886200" cy="1219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01420" y="1309370"/>
            <a:ext cx="9733915" cy="1307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2.</a:t>
            </a:r>
            <a:r>
              <a:rPr lang="zh-CN" altLang="en-US" sz="1600" b="1" dirty="0">
                <a:latin typeface="+mn-ea"/>
                <a:cs typeface="+mn-ea"/>
              </a:rPr>
              <a:t>主题情绪分析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）板块情绪（记录近</a:t>
            </a:r>
            <a:r>
              <a:rPr lang="en-US" altLang="zh-CN" sz="1600" b="1" dirty="0">
                <a:latin typeface="+mn-ea"/>
                <a:cs typeface="+mn-ea"/>
              </a:rPr>
              <a:t>20</a:t>
            </a:r>
            <a:r>
              <a:rPr lang="zh-CN" altLang="en-US" sz="1600" b="1" dirty="0">
                <a:latin typeface="+mn-ea"/>
                <a:cs typeface="+mn-ea"/>
              </a:rPr>
              <a:t>个交易日，主题整体情绪的变化情况）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操作区间：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可以选择板块整体处于灰色、黄色、红色区间，尽量避免介入绿色和蓝色区间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31290" y="2847975"/>
            <a:ext cx="3503295" cy="2957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12080" y="2847975"/>
            <a:ext cx="3694430" cy="30441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01420" y="1056640"/>
            <a:ext cx="9733915" cy="175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 3.</a:t>
            </a:r>
            <a:r>
              <a:rPr lang="zh-CN" altLang="en-US" sz="1600" b="1" dirty="0">
                <a:latin typeface="+mn-ea"/>
                <a:cs typeface="+mn-ea"/>
              </a:rPr>
              <a:t>个股情绪分析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1</a:t>
            </a:r>
            <a:r>
              <a:rPr lang="zh-CN" altLang="en-US" sz="1600" b="1" dirty="0">
                <a:latin typeface="+mn-ea"/>
                <a:cs typeface="+mn-ea"/>
              </a:rPr>
              <a:t>）个股情绪（记录近</a:t>
            </a:r>
            <a:r>
              <a:rPr lang="en-US" altLang="zh-CN" sz="1600" b="1" dirty="0">
                <a:latin typeface="+mn-ea"/>
                <a:cs typeface="+mn-ea"/>
              </a:rPr>
              <a:t>20</a:t>
            </a:r>
            <a:r>
              <a:rPr lang="zh-CN" altLang="en-US" sz="1600" b="1" dirty="0">
                <a:latin typeface="+mn-ea"/>
                <a:cs typeface="+mn-ea"/>
              </a:rPr>
              <a:t>个交易日，主题内不同情绪热股的分布情况）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 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当市场低迷个股达到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130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家时候，就要尽量空仓，保持低仓位；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 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当市场活跃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高潮个股达到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……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7175" y="3004185"/>
            <a:ext cx="2861310" cy="2959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0580" y="3004185"/>
            <a:ext cx="3810000" cy="2762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情绪分析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29360" y="1161415"/>
            <a:ext cx="9733915" cy="265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+mn-ea"/>
                <a:cs typeface="+mn-ea"/>
              </a:rPr>
              <a:t>   </a:t>
            </a:r>
            <a:r>
              <a:rPr lang="en-US" altLang="zh-CN" sz="1600" b="1" dirty="0">
                <a:latin typeface="+mn-ea"/>
                <a:cs typeface="+mn-ea"/>
              </a:rPr>
              <a:t> 3.</a:t>
            </a:r>
            <a:r>
              <a:rPr lang="zh-CN" altLang="en-US" sz="1600" b="1" dirty="0">
                <a:latin typeface="+mn-ea"/>
                <a:cs typeface="+mn-ea"/>
              </a:rPr>
              <a:t>个股情绪分析</a:t>
            </a:r>
            <a:endParaRPr lang="en-US" altLang="zh-CN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latin typeface="+mn-ea"/>
                <a:cs typeface="+mn-ea"/>
              </a:rPr>
              <a:t>   </a:t>
            </a:r>
            <a:r>
              <a:rPr lang="zh-CN" altLang="en-US" sz="1600" b="1" dirty="0">
                <a:latin typeface="+mn-ea"/>
                <a:cs typeface="+mn-ea"/>
              </a:rPr>
              <a:t>（</a:t>
            </a:r>
            <a:r>
              <a:rPr lang="en-US" altLang="zh-CN" sz="1600" b="1" dirty="0">
                <a:latin typeface="+mn-ea"/>
                <a:cs typeface="+mn-ea"/>
              </a:rPr>
              <a:t>2</a:t>
            </a:r>
            <a:r>
              <a:rPr lang="zh-CN" altLang="en-US" sz="1600" b="1" dirty="0">
                <a:latin typeface="+mn-ea"/>
                <a:cs typeface="+mn-ea"/>
              </a:rPr>
              <a:t>）炸板率（炸板的意思是指涨停被砸，炸板率=炸板数/&lt;炸板数+涨停数&gt;）</a:t>
            </a:r>
            <a:endParaRPr lang="zh-CN" altLang="en-US" sz="16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炸板率通常在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20%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以内属于正常，说明市场资金参与意愿强，可以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……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；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  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超过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50%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</a:rPr>
              <a:t>属于盘中出现冰点，这个时候可以博弈空间板，手头上仓位需要降低。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endParaRPr lang="en-US" altLang="zh-CN" sz="16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2420" y="3293745"/>
            <a:ext cx="3024505" cy="272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31105" y="3293745"/>
            <a:ext cx="3844290" cy="25438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市场热股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913505" y="1003300"/>
            <a:ext cx="69729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打板助手功能引入了热股概念，通过经传特色的热股算法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（当天曾触及涨停或者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6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个交易日内有过涨停且趋势向上），实时监控盘中热门个股的表现情况，从而推断出热门板块的情绪变化，能够第一时间捕捉异动的首板新概念，快速读懂市场风向。</a:t>
            </a:r>
            <a:endParaRPr lang="zh-CN" altLang="en-US" sz="1600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indent="4064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如图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我们可以选择全市场，或者当前表现强势的房地产板块，然后选择我们需要做的模式：梯队、空间、涨速和封板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indent="3556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endParaRPr lang="zh-CN" altLang="en-US" sz="14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indent="3556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endParaRPr lang="zh-CN" altLang="en-US" sz="1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13505" y="3272790"/>
            <a:ext cx="3051810" cy="2560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80250" y="3272790"/>
            <a:ext cx="3806825" cy="204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7690" y="916305"/>
            <a:ext cx="2423795" cy="52152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309" y="60386"/>
            <a:ext cx="33556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市场热股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3460" y="1393825"/>
            <a:ext cx="3240000" cy="2057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46545" y="1393825"/>
            <a:ext cx="3240000" cy="1636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46545" y="3413125"/>
            <a:ext cx="3239770" cy="23488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283460" y="982980"/>
            <a:ext cx="2237105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）梯队卡片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646545" y="982980"/>
            <a:ext cx="252857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）涨速卡片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646545" y="2981325"/>
            <a:ext cx="21704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）封板卡片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83460" y="3954145"/>
            <a:ext cx="3240000" cy="1803711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2283460" y="3510280"/>
            <a:ext cx="207264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cs typeface="+mn-ea"/>
              </a:rPr>
              <a:t>）空间卡片</a:t>
            </a:r>
            <a:endParaRPr lang="zh-CN" altLang="en-US" sz="16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PP_MARK_KEY" val="34a5c737-2527-451b-a6cc-313a70f4ce21"/>
  <p:tag name="COMMONDATA" val="eyJoZGlkIjoiYmYzMzljMDIxODdkZDg5YmQyNjMzZDJlZmQ5Y2IwYjIifQ=="/>
  <p:tag name="commondata" val="eyJoZGlkIjoiMWQzNzk0NzIxMmRmN2I0NTcxNTczN2Y2ODJlMTE3YjE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WPS 演示</Application>
  <PresentationFormat>宽屏</PresentationFormat>
  <Paragraphs>127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Medium</vt:lpstr>
      <vt:lpstr>黑体</vt:lpstr>
      <vt:lpstr>思源黑体 CN Bold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尚提</cp:lastModifiedBy>
  <cp:revision>238</cp:revision>
  <dcterms:created xsi:type="dcterms:W3CDTF">2019-06-19T02:08:00Z</dcterms:created>
  <dcterms:modified xsi:type="dcterms:W3CDTF">2024-03-11T09:57:43Z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35BE07D2FAC04452BA33203BF6344697_13</vt:lpwstr>
  </property>
</Properties>
</file>