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3" r:id="rId2"/>
    <p:sldId id="4268" r:id="rId3"/>
    <p:sldId id="4414" r:id="rId4"/>
    <p:sldId id="4354" r:id="rId5"/>
    <p:sldId id="4336" r:id="rId6"/>
    <p:sldId id="259" r:id="rId7"/>
    <p:sldId id="4460" r:id="rId8"/>
    <p:sldId id="4459" r:id="rId9"/>
    <p:sldId id="4415" r:id="rId10"/>
    <p:sldId id="4461" r:id="rId11"/>
    <p:sldId id="4455" r:id="rId12"/>
    <p:sldId id="4418" r:id="rId13"/>
    <p:sldId id="256" r:id="rId14"/>
    <p:sldId id="27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B767-134B-2445-2698-B10403A9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0C07B8-862D-5DFC-D6AD-7414DDDCCD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2BCA2-9BA1-4D0E-5C70-D657DFB51CB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30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D706C-6373-C5A1-F9AC-EAF8B687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6D8D47-759E-2873-E5F9-7CFA140DB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A3509F-B5C0-42A5-C157-2688572A5FF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3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FD44A-9920-2AAE-BBE0-8F63F002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D35E9D-6D27-C38F-84ED-0CD14D6CF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F41010-3266-12C2-CB6D-87E5E5C3F5C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73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市场分化    防守反击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2024.10.30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AFF31-F363-2686-A257-59C6DD28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1D52A27-C390-1B05-A7EB-047B3268F9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2C7E39-764B-8E20-31D7-E69E35517EA2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6E2A1A-593D-AC4A-C255-1B2E3169C0BB}"/>
              </a:ext>
            </a:extLst>
          </p:cNvPr>
          <p:cNvSpPr txBox="1"/>
          <p:nvPr/>
        </p:nvSpPr>
        <p:spPr>
          <a:xfrm>
            <a:off x="948305" y="5400932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A4485E-42BF-BBF5-7599-B5DF6DB570E3}"/>
              </a:ext>
            </a:extLst>
          </p:cNvPr>
          <p:cNvSpPr txBox="1"/>
          <p:nvPr/>
        </p:nvSpPr>
        <p:spPr>
          <a:xfrm>
            <a:off x="5242122" y="5404710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CA0945-095D-AAB3-DA1A-B032ACEA3D3C}"/>
              </a:ext>
            </a:extLst>
          </p:cNvPr>
          <p:cNvSpPr txBox="1"/>
          <p:nvPr/>
        </p:nvSpPr>
        <p:spPr>
          <a:xfrm>
            <a:off x="8309367" y="5408488"/>
            <a:ext cx="322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4E74BA-CBF5-26C3-B7DC-E3C954DB9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702" y="810737"/>
            <a:ext cx="9750596" cy="44994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49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51CB7A-D114-2A17-AAFD-3BCC09FE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D2DFE32-ACFA-F7A5-C36A-B56CEEE5B157}"/>
              </a:ext>
            </a:extLst>
          </p:cNvPr>
          <p:cNvSpPr txBox="1"/>
          <p:nvPr/>
        </p:nvSpPr>
        <p:spPr>
          <a:xfrm>
            <a:off x="0" y="369008"/>
            <a:ext cx="838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主线淘金购买链接：</a:t>
            </a:r>
            <a:r>
              <a:rPr lang="en-US" altLang="zh-CN" b="1" dirty="0">
                <a:solidFill>
                  <a:schemeClr val="bg1"/>
                </a:solidFill>
              </a:rPr>
              <a:t>https://activity.n8n8.cn/pc-page/pc/zxtj?pageId=400001276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48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EF75-51C7-05F7-123A-B0804168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D1DAD1-75B1-C380-5E94-11F78272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734B6C-0E4B-BB55-58D5-4148EC45FC55}"/>
              </a:ext>
            </a:extLst>
          </p:cNvPr>
          <p:cNvSpPr txBox="1"/>
          <p:nvPr/>
        </p:nvSpPr>
        <p:spPr>
          <a:xfrm>
            <a:off x="528297" y="6519446"/>
            <a:ext cx="9395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购买链接：</a:t>
            </a:r>
            <a:r>
              <a:rPr lang="en-US" altLang="zh-CN" sz="1600" dirty="0"/>
              <a:t> https://m.n8n8.cn/huodong/2019/profitModel/fund_zb_sqsj?open=renewal&amp;useId=400000672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1946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2C4867-11B2-F21C-33CD-A55F85E1973A}"/>
              </a:ext>
            </a:extLst>
          </p:cNvPr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4807" y="5528155"/>
            <a:ext cx="9244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现状：资金翻红（量能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1.89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捕捞季节放量死叉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辅助线支撑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聚焦高人气（敢不敢）</a:t>
            </a: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的仓位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国防军工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低位防守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低空经济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重组概念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消息刺激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7739F8-7545-3654-C980-87FF446C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98" y="1006678"/>
            <a:ext cx="2382409" cy="51112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2EE2C3-24A1-BB65-18BF-0FB904D44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806" y="1057213"/>
            <a:ext cx="9244795" cy="4373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寻找趋势风口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8372F1-DD6D-A02F-651B-A101097BC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9"/>
          <a:stretch/>
        </p:blipFill>
        <p:spPr>
          <a:xfrm>
            <a:off x="4333205" y="1766329"/>
            <a:ext cx="7500899" cy="3097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A7565E-7E3A-561C-CFD6-22FEB339924E}"/>
              </a:ext>
            </a:extLst>
          </p:cNvPr>
          <p:cNvSpPr txBox="1"/>
          <p:nvPr/>
        </p:nvSpPr>
        <p:spPr>
          <a:xfrm>
            <a:off x="284649" y="2023377"/>
            <a:ext cx="3795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第一色阶：短期趋势</a:t>
            </a:r>
            <a:endParaRPr lang="en-US" altLang="zh-CN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47E872-1A9C-AE6A-F832-409D495CF2E0}"/>
              </a:ext>
            </a:extLst>
          </p:cNvPr>
          <p:cNvSpPr txBox="1"/>
          <p:nvPr/>
        </p:nvSpPr>
        <p:spPr>
          <a:xfrm>
            <a:off x="284648" y="4377048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第四色阶：量能趋势</a:t>
            </a:r>
            <a:endParaRPr lang="en-US" altLang="zh-CN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A463B3-C34D-CC0E-A7AC-30F1E85F1314}"/>
              </a:ext>
            </a:extLst>
          </p:cNvPr>
          <p:cNvSpPr txBox="1"/>
          <p:nvPr/>
        </p:nvSpPr>
        <p:spPr>
          <a:xfrm>
            <a:off x="284649" y="3619707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第三色阶：长期趋势</a:t>
            </a:r>
            <a:endParaRPr lang="en-US" altLang="zh-CN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615B06-8EBF-7D6D-B12F-3D11D5F3DD39}"/>
              </a:ext>
            </a:extLst>
          </p:cNvPr>
          <p:cNvSpPr txBox="1"/>
          <p:nvPr/>
        </p:nvSpPr>
        <p:spPr>
          <a:xfrm>
            <a:off x="284649" y="2862366"/>
            <a:ext cx="394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第二色阶：中期趋势</a:t>
            </a:r>
            <a:endParaRPr lang="en-US" altLang="zh-CN" sz="2000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58B725-E997-5F2B-B190-02990555FD78}"/>
              </a:ext>
            </a:extLst>
          </p:cNvPr>
          <p:cNvCxnSpPr>
            <a:cxnSpLocks/>
          </p:cNvCxnSpPr>
          <p:nvPr/>
        </p:nvCxnSpPr>
        <p:spPr>
          <a:xfrm>
            <a:off x="2675106" y="2223432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8856D44-2CCA-DDA5-F372-C96E25900C25}"/>
              </a:ext>
            </a:extLst>
          </p:cNvPr>
          <p:cNvCxnSpPr>
            <a:cxnSpLocks/>
          </p:cNvCxnSpPr>
          <p:nvPr/>
        </p:nvCxnSpPr>
        <p:spPr>
          <a:xfrm flipV="1">
            <a:off x="2675106" y="3060960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DC375E4-9BF2-0FFD-2671-77D630FD4CA7}"/>
              </a:ext>
            </a:extLst>
          </p:cNvPr>
          <p:cNvCxnSpPr/>
          <p:nvPr/>
        </p:nvCxnSpPr>
        <p:spPr>
          <a:xfrm>
            <a:off x="2675106" y="3819762"/>
            <a:ext cx="165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67CDFA-4B56-13FD-0B93-A394A8E28DF1}"/>
              </a:ext>
            </a:extLst>
          </p:cNvPr>
          <p:cNvCxnSpPr>
            <a:cxnSpLocks/>
          </p:cNvCxnSpPr>
          <p:nvPr/>
        </p:nvCxnSpPr>
        <p:spPr>
          <a:xfrm flipV="1">
            <a:off x="2638860" y="4575642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5E73186-2675-72DD-C056-8A61DE1B1221}"/>
              </a:ext>
            </a:extLst>
          </p:cNvPr>
          <p:cNvSpPr txBox="1"/>
          <p:nvPr/>
        </p:nvSpPr>
        <p:spPr>
          <a:xfrm>
            <a:off x="284648" y="4957989"/>
            <a:ext cx="11549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总结：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1.</a:t>
            </a:r>
            <a:r>
              <a:rPr lang="zh-CN" altLang="en-US" sz="2000" b="1" dirty="0">
                <a:latin typeface="+mn-ea"/>
              </a:rPr>
              <a:t>选择大于努力：神奇色阶第二、三色阶长红→→说明中长期趋势向好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2.</a:t>
            </a:r>
            <a:r>
              <a:rPr lang="zh-CN" altLang="en-US" sz="2000" b="1" dirty="0">
                <a:latin typeface="+mn-ea"/>
              </a:rPr>
              <a:t>短线波段操作：神奇色阶第一色阶变红进场，变灰降低半仓，变绿清仓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3.</a:t>
            </a:r>
            <a:r>
              <a:rPr lang="zh-CN" altLang="en-US" sz="2000" b="1" dirty="0">
                <a:latin typeface="+mn-ea"/>
              </a:rPr>
              <a:t>量能锦上添花：满足上述条件</a:t>
            </a:r>
            <a:r>
              <a:rPr lang="en-US" altLang="zh-CN" sz="2000" b="1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神奇色阶第四色阶红柱→→主升浪启动</a:t>
            </a:r>
            <a:endParaRPr lang="en-US" altLang="zh-CN" sz="2000" b="1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9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12B-17FC-3A63-0B95-416679EA1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FC9166-B8A6-0F92-D802-A7932B1B57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92000" cy="763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中线趋势风口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EC62C2-9D30-0704-0862-52184C9CE42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598DAB-D7AE-707A-3D77-A3D8CDEE90C3}"/>
              </a:ext>
            </a:extLst>
          </p:cNvPr>
          <p:cNvSpPr txBox="1"/>
          <p:nvPr/>
        </p:nvSpPr>
        <p:spPr>
          <a:xfrm>
            <a:off x="522115" y="812959"/>
            <a:ext cx="11365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2.</a:t>
            </a:r>
            <a:r>
              <a:rPr lang="zh-CN" altLang="en-US" dirty="0">
                <a:latin typeface="+mj-ea"/>
                <a:ea typeface="+mj-ea"/>
              </a:rPr>
              <a:t>选个股</a:t>
            </a:r>
            <a:r>
              <a:rPr lang="zh-CN" altLang="en-US" sz="1800" dirty="0">
                <a:latin typeface="+mj-ea"/>
                <a:ea typeface="+mj-ea"/>
              </a:rPr>
              <a:t>步骤：智能盯盘</a:t>
            </a:r>
            <a:r>
              <a:rPr lang="en-US" altLang="zh-CN" sz="1800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勾选“三阶全红</a:t>
            </a:r>
            <a:r>
              <a:rPr lang="en-US" altLang="zh-CN" dirty="0">
                <a:latin typeface="+mj-ea"/>
                <a:ea typeface="+mj-ea"/>
              </a:rPr>
              <a:t>+</a:t>
            </a:r>
            <a:r>
              <a:rPr lang="zh-CN" altLang="en-US" dirty="0">
                <a:latin typeface="+mj-ea"/>
                <a:ea typeface="+mj-ea"/>
              </a:rPr>
              <a:t>控盘增加”</a:t>
            </a:r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勾选“中线趋势风口”</a:t>
            </a:r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流通市值</a:t>
            </a:r>
            <a:r>
              <a:rPr lang="en-US" altLang="zh-CN" dirty="0">
                <a:latin typeface="+mj-ea"/>
                <a:ea typeface="+mj-ea"/>
              </a:rPr>
              <a:t>500</a:t>
            </a:r>
            <a:r>
              <a:rPr lang="zh-CN" altLang="en-US" dirty="0">
                <a:latin typeface="+mj-ea"/>
                <a:ea typeface="+mj-ea"/>
              </a:rPr>
              <a:t>亿以上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C49F60-875C-EA57-38B9-B65EFD7E1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34" y="1182291"/>
            <a:ext cx="10326731" cy="5012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15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6" y="820297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0029-4DEA-8BD5-0873-37E4A8A2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A840B0-D127-93A8-6BC0-415DE8249120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主线淘金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C30314-38A2-4CAA-09AF-7F74D5E1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2305050"/>
            <a:ext cx="8143875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52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E27A-E1B5-37A8-1CD5-D48E8BF68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ED2FAE-0345-28DA-0018-7F4913E853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3E82D8-5606-F460-FB8A-9372B056767C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810979-3AAD-986B-4781-1B10CB2D797A}"/>
              </a:ext>
            </a:extLst>
          </p:cNvPr>
          <p:cNvSpPr txBox="1"/>
          <p:nvPr/>
        </p:nvSpPr>
        <p:spPr>
          <a:xfrm>
            <a:off x="577310" y="5513853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3CFEAC-714F-A356-51FC-A82C82ED0719}"/>
              </a:ext>
            </a:extLst>
          </p:cNvPr>
          <p:cNvSpPr txBox="1"/>
          <p:nvPr/>
        </p:nvSpPr>
        <p:spPr>
          <a:xfrm>
            <a:off x="5118201" y="5513853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5F8EAC-0E9E-F02E-1B00-54EBDF49875A}"/>
              </a:ext>
            </a:extLst>
          </p:cNvPr>
          <p:cNvSpPr txBox="1"/>
          <p:nvPr/>
        </p:nvSpPr>
        <p:spPr>
          <a:xfrm>
            <a:off x="8274866" y="5513853"/>
            <a:ext cx="322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41FD80-F0B4-2EA7-7F09-A50D2D04C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0" y="811656"/>
            <a:ext cx="9871364" cy="4622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41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A00A-D776-F010-CFD1-29D8AFD4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C4B346-E0CF-D5EA-2BB1-DAC94E164BE5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主线淘金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7E7FF1-8010-AB72-88BA-5E29029B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2162667"/>
            <a:ext cx="8124825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28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947</Words>
  <Application>Microsoft Office PowerPoint</Application>
  <PresentationFormat>宽屏</PresentationFormat>
  <Paragraphs>93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Medium</vt:lpstr>
      <vt:lpstr>等线</vt:lpstr>
      <vt:lpstr>思源黑体 CN Bold</vt:lpstr>
      <vt:lpstr>思源黑体 CN Heavy</vt:lpstr>
      <vt:lpstr>思源黑体 CN Light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151</cp:revision>
  <dcterms:created xsi:type="dcterms:W3CDTF">2024-01-18T12:59:59Z</dcterms:created>
  <dcterms:modified xsi:type="dcterms:W3CDTF">2024-10-30T13:00:02Z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