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85" r:id="rId3"/>
    <p:sldId id="389" r:id="rId5"/>
    <p:sldId id="390" r:id="rId6"/>
    <p:sldId id="365" r:id="rId7"/>
    <p:sldId id="405" r:id="rId8"/>
    <p:sldId id="392" r:id="rId9"/>
    <p:sldId id="393" r:id="rId10"/>
    <p:sldId id="394" r:id="rId11"/>
    <p:sldId id="395" r:id="rId12"/>
    <p:sldId id="428" r:id="rId13"/>
    <p:sldId id="415" r:id="rId14"/>
    <p:sldId id="416" r:id="rId15"/>
    <p:sldId id="283" r:id="rId16"/>
  </p:sldIdLst>
  <p:sldSz cx="9144000" cy="5143500" type="screen16x9"/>
  <p:notesSz cx="6858000" cy="9144000"/>
  <p:custDataLst>
    <p:tags r:id="rId2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swang" initials="z" lastIdx="2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28E"/>
    <a:srgbClr val="0053C8"/>
    <a:srgbClr val="026CFC"/>
    <a:srgbClr val="F53F44"/>
    <a:srgbClr val="BA1219"/>
    <a:srgbClr val="C20316"/>
    <a:srgbClr val="AA2E28"/>
    <a:srgbClr val="C7020C"/>
    <a:srgbClr val="FAEED8"/>
    <a:srgbClr val="FFF9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21" autoAdjust="0"/>
    <p:restoredTop sz="94660"/>
  </p:normalViewPr>
  <p:slideViewPr>
    <p:cSldViewPr snapToGrid="0">
      <p:cViewPr>
        <p:scale>
          <a:sx n="75" d="100"/>
          <a:sy n="75" d="100"/>
        </p:scale>
        <p:origin x="-2424" y="-1603"/>
      </p:cViewPr>
      <p:guideLst>
        <p:guide orient="horz" pos="696"/>
        <p:guide orient="horz" pos="2839"/>
        <p:guide pos="425"/>
        <p:guide pos="528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ags" Target="tags/tag6.xml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 defTabSz="914400">
              <a:defRPr lang="zh-CN" sz="1400" b="1" i="0" u="none" strike="noStrike" kern="1200" cap="all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>
                <a:solidFill>
                  <a:schemeClr val="bg1"/>
                </a:solidFill>
              </a:rPr>
              <a:t>二八轮动</a:t>
            </a:r>
            <a:endParaRPr>
              <a:solidFill>
                <a:schemeClr val="bg1"/>
              </a:solidFill>
            </a:endParaRPr>
          </a:p>
        </c:rich>
      </c:tx>
      <c:layout>
        <c:manualLayout>
          <c:xMode val="edge"/>
          <c:yMode val="edge"/>
          <c:x val="0.411041573535986"/>
          <c:y val="0.0870505010807624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300459674049311"/>
          <c:y val="0.25974025974026"/>
          <c:w val="0.408552723220504"/>
          <c:h val="0.69256198347107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二八轮动</c:v>
                </c:pt>
              </c:strCache>
            </c:strRef>
          </c:tx>
          <c:spPr/>
          <c:explosion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dLbls>
            <c:numFmt formatCode="General" sourceLinked="1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大盘股</c:v>
                </c:pt>
                <c:pt idx="1">
                  <c:v>中小盘股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0.2</c:v>
                </c:pt>
                <c:pt idx="1">
                  <c:v>0.8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</a:p>
        </c:txPr>
      </c:legendEntry>
      <c:legendEntry>
        <c:idx val="1"/>
        <c:txPr>
          <a:bodyPr rot="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</a:p>
        </c:txPr>
      </c:legendEntry>
      <c:layout>
        <c:manualLayout>
          <c:xMode val="edge"/>
          <c:yMode val="edge"/>
          <c:x val="0.37997317836388"/>
          <c:y val="0.191393201021812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9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>
          <a:solidFill>
            <a:schemeClr val="bg1"/>
          </a:solidFill>
        </a:defRPr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85E012-C334-402D-B613-AF231B29B0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6280" y="1143000"/>
            <a:ext cx="548544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A24FEC-7483-462E-BE7F-85BB0E7286F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90880" rtl="0" eaLnBrk="1" latinLnBrk="0" hangingPunct="1">
      <a:defRPr sz="905" kern="1200">
        <a:solidFill>
          <a:schemeClr val="tx1"/>
        </a:solidFill>
        <a:latin typeface="+mn-lt"/>
        <a:ea typeface="+mn-ea"/>
        <a:cs typeface="+mn-cs"/>
      </a:defRPr>
    </a:lvl1pPr>
    <a:lvl2pPr marL="345440" algn="l" defTabSz="690880" rtl="0" eaLnBrk="1" latinLnBrk="0" hangingPunct="1">
      <a:defRPr sz="905" kern="1200">
        <a:solidFill>
          <a:schemeClr val="tx1"/>
        </a:solidFill>
        <a:latin typeface="+mn-lt"/>
        <a:ea typeface="+mn-ea"/>
        <a:cs typeface="+mn-cs"/>
      </a:defRPr>
    </a:lvl2pPr>
    <a:lvl3pPr marL="690880" algn="l" defTabSz="690880" rtl="0" eaLnBrk="1" latinLnBrk="0" hangingPunct="1">
      <a:defRPr sz="905" kern="1200">
        <a:solidFill>
          <a:schemeClr val="tx1"/>
        </a:solidFill>
        <a:latin typeface="+mn-lt"/>
        <a:ea typeface="+mn-ea"/>
        <a:cs typeface="+mn-cs"/>
      </a:defRPr>
    </a:lvl3pPr>
    <a:lvl4pPr marL="1036955" algn="l" defTabSz="690880" rtl="0" eaLnBrk="1" latinLnBrk="0" hangingPunct="1">
      <a:defRPr sz="905" kern="1200">
        <a:solidFill>
          <a:schemeClr val="tx1"/>
        </a:solidFill>
        <a:latin typeface="+mn-lt"/>
        <a:ea typeface="+mn-ea"/>
        <a:cs typeface="+mn-cs"/>
      </a:defRPr>
    </a:lvl4pPr>
    <a:lvl5pPr marL="1382395" algn="l" defTabSz="690880" rtl="0" eaLnBrk="1" latinLnBrk="0" hangingPunct="1">
      <a:defRPr sz="905" kern="1200">
        <a:solidFill>
          <a:schemeClr val="tx1"/>
        </a:solidFill>
        <a:latin typeface="+mn-lt"/>
        <a:ea typeface="+mn-ea"/>
        <a:cs typeface="+mn-cs"/>
      </a:defRPr>
    </a:lvl5pPr>
    <a:lvl6pPr marL="1727835" algn="l" defTabSz="690880" rtl="0" eaLnBrk="1" latinLnBrk="0" hangingPunct="1">
      <a:defRPr sz="905" kern="1200">
        <a:solidFill>
          <a:schemeClr val="tx1"/>
        </a:solidFill>
        <a:latin typeface="+mn-lt"/>
        <a:ea typeface="+mn-ea"/>
        <a:cs typeface="+mn-cs"/>
      </a:defRPr>
    </a:lvl6pPr>
    <a:lvl7pPr marL="2073275" algn="l" defTabSz="690880" rtl="0" eaLnBrk="1" latinLnBrk="0" hangingPunct="1">
      <a:defRPr sz="905" kern="1200">
        <a:solidFill>
          <a:schemeClr val="tx1"/>
        </a:solidFill>
        <a:latin typeface="+mn-lt"/>
        <a:ea typeface="+mn-ea"/>
        <a:cs typeface="+mn-cs"/>
      </a:defRPr>
    </a:lvl7pPr>
    <a:lvl8pPr marL="2419350" algn="l" defTabSz="690880" rtl="0" eaLnBrk="1" latinLnBrk="0" hangingPunct="1">
      <a:defRPr sz="905" kern="1200">
        <a:solidFill>
          <a:schemeClr val="tx1"/>
        </a:solidFill>
        <a:latin typeface="+mn-lt"/>
        <a:ea typeface="+mn-ea"/>
        <a:cs typeface="+mn-cs"/>
      </a:defRPr>
    </a:lvl8pPr>
    <a:lvl9pPr marL="2764790" algn="l" defTabSz="690880" rtl="0" eaLnBrk="1" latinLnBrk="0" hangingPunct="1">
      <a:defRPr sz="90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24FEC-7483-462E-BE7F-85BB0E7286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24FEC-7483-462E-BE7F-85BB0E7286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24FEC-7483-462E-BE7F-85BB0E7286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24FEC-7483-462E-BE7F-85BB0E7286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24FEC-7483-462E-BE7F-85BB0E7286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24FEC-7483-462E-BE7F-85BB0E7286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24FEC-7483-462E-BE7F-85BB0E7286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24FEC-7483-462E-BE7F-85BB0E7286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377"/>
            <a:ext cx="9144269" cy="51436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"/>
            <a:ext cx="9144269" cy="5143645"/>
          </a:xfrm>
          <a:prstGeom prst="rect">
            <a:avLst/>
          </a:prstGeom>
        </p:spPr>
      </p:pic>
      <p:pic>
        <p:nvPicPr>
          <p:cNvPr id="2050" name="Picture 2" descr="H:\明英\2020.12.14ppt模板\2020.12.26ppt模板\背景1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69" y="273892"/>
            <a:ext cx="7886933" cy="9943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69" y="1369458"/>
            <a:ext cx="7886933" cy="326407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69" y="4768097"/>
            <a:ext cx="2057461" cy="273892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9040" y="4768097"/>
            <a:ext cx="3086191" cy="27389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8140" y="4768097"/>
            <a:ext cx="2057461" cy="273892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867" y="273892"/>
            <a:ext cx="1971733" cy="435964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69" y="273892"/>
            <a:ext cx="5800896" cy="435964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69" y="4768097"/>
            <a:ext cx="2057461" cy="273892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9040" y="4768097"/>
            <a:ext cx="3086191" cy="27389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8140" y="4768097"/>
            <a:ext cx="2057461" cy="273892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"/>
            <a:ext cx="9144269" cy="5143645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0" y="-379"/>
            <a:ext cx="9144268" cy="5144400"/>
          </a:xfrm>
          <a:prstGeom prst="rect">
            <a:avLst/>
          </a:prstGeom>
          <a:solidFill>
            <a:srgbClr val="026CFC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525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+小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-16027"/>
            <a:ext cx="9143999" cy="5143500"/>
          </a:xfrm>
          <a:prstGeom prst="rect">
            <a:avLst/>
          </a:prstGeom>
          <a:solidFill>
            <a:srgbClr val="00183E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grpSp>
        <p:nvGrpSpPr>
          <p:cNvPr id="8" name="组合 1"/>
          <p:cNvGrpSpPr/>
          <p:nvPr userDrawn="1"/>
        </p:nvGrpSpPr>
        <p:grpSpPr bwMode="auto">
          <a:xfrm>
            <a:off x="165051" y="260984"/>
            <a:ext cx="380966" cy="333808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35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35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cxnSp>
        <p:nvCxnSpPr>
          <p:cNvPr id="12" name="直接连接符 11"/>
          <p:cNvCxnSpPr/>
          <p:nvPr userDrawn="1"/>
        </p:nvCxnSpPr>
        <p:spPr>
          <a:xfrm>
            <a:off x="0" y="676275"/>
            <a:ext cx="926782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441933" y="218055"/>
            <a:ext cx="6305550" cy="426778"/>
          </a:xfrm>
        </p:spPr>
        <p:txBody>
          <a:bodyPr>
            <a:noAutofit/>
          </a:bodyPr>
          <a:lstStyle>
            <a:lvl1pPr marL="0" indent="0" algn="ctr">
              <a:buNone/>
              <a:defRPr lang="zh-CN" altLang="en-US" sz="27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953691" y="1450765"/>
            <a:ext cx="7236619" cy="1530101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1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marL="0" lvl="0" indent="0" algn="just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5" name="文本占位符 10"/>
          <p:cNvSpPr>
            <a:spLocks noGrp="1"/>
          </p:cNvSpPr>
          <p:nvPr>
            <p:ph type="body" sz="quarter" idx="12"/>
          </p:nvPr>
        </p:nvSpPr>
        <p:spPr>
          <a:xfrm>
            <a:off x="3013710" y="904051"/>
            <a:ext cx="3116580" cy="395764"/>
          </a:xfrm>
        </p:spPr>
        <p:txBody>
          <a:bodyPr>
            <a:noAutofit/>
          </a:bodyPr>
          <a:lstStyle>
            <a:lvl1pPr marL="0" indent="0" algn="ctr">
              <a:buNone/>
              <a:defRPr lang="zh-CN" altLang="en-US" sz="24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zh-CN" altLang="en-US" dirty="0"/>
          </a:p>
        </p:txBody>
      </p:sp>
      <p:pic>
        <p:nvPicPr>
          <p:cNvPr id="17" name="图片 16" descr="经传多赢01-白色"/>
          <p:cNvPicPr>
            <a:picLocks noChangeAspect="1"/>
          </p:cNvPicPr>
          <p:nvPr userDrawn="1"/>
        </p:nvPicPr>
        <p:blipFill rotWithShape="1">
          <a:blip r:embed="rId4" cstate="print"/>
          <a:srcRect r="75149"/>
          <a:stretch>
            <a:fillRect/>
          </a:stretch>
        </p:blipFill>
        <p:spPr>
          <a:xfrm>
            <a:off x="632258" y="254566"/>
            <a:ext cx="375275" cy="340227"/>
          </a:xfrm>
          <a:prstGeom prst="rect">
            <a:avLst/>
          </a:prstGeom>
        </p:spPr>
      </p:pic>
      <p:pic>
        <p:nvPicPr>
          <p:cNvPr id="18" name="图片 17" descr="经传多赢01-白色"/>
          <p:cNvPicPr>
            <a:picLocks noChangeAspect="1"/>
          </p:cNvPicPr>
          <p:nvPr userDrawn="1"/>
        </p:nvPicPr>
        <p:blipFill rotWithShape="1">
          <a:blip r:embed="rId4" cstate="print"/>
          <a:srcRect l="25381"/>
          <a:stretch>
            <a:fillRect/>
          </a:stretch>
        </p:blipFill>
        <p:spPr>
          <a:xfrm>
            <a:off x="7577667" y="312767"/>
            <a:ext cx="934075" cy="282025"/>
          </a:xfrm>
          <a:prstGeom prst="rect">
            <a:avLst/>
          </a:prstGeom>
        </p:spPr>
      </p:pic>
      <p:sp>
        <p:nvSpPr>
          <p:cNvPr id="19" name="文本框 18"/>
          <p:cNvSpPr txBox="1"/>
          <p:nvPr userDrawn="1"/>
        </p:nvSpPr>
        <p:spPr>
          <a:xfrm>
            <a:off x="2294165" y="4756405"/>
            <a:ext cx="4555671" cy="1955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675" dirty="0">
                <a:solidFill>
                  <a:schemeClr val="bg1">
                    <a:lumMod val="85000"/>
                  </a:schemeClr>
                </a:solidFill>
              </a:rPr>
              <a:t>风险提示：观点基于软件数据和理论模型分析，仅供参考，不构成买卖建议，市场有风险，投资需谨慎。</a:t>
            </a:r>
            <a:endParaRPr lang="zh-CN" altLang="en-US" sz="675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69" y="273892"/>
            <a:ext cx="7886933" cy="9943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69" y="1369458"/>
            <a:ext cx="7886933" cy="326407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69" y="4768097"/>
            <a:ext cx="2057461" cy="273892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9040" y="4768097"/>
            <a:ext cx="3086191" cy="27389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8140" y="4768097"/>
            <a:ext cx="2057461" cy="273892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906" y="1282529"/>
            <a:ext cx="7886933" cy="213992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906" y="3442700"/>
            <a:ext cx="7886933" cy="1125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69" y="4768097"/>
            <a:ext cx="2057461" cy="273892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9040" y="4768097"/>
            <a:ext cx="3086191" cy="27389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8140" y="4768097"/>
            <a:ext cx="2057461" cy="273892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69" y="273892"/>
            <a:ext cx="7886933" cy="9943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69" y="1369458"/>
            <a:ext cx="3886314" cy="326407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286" y="1369458"/>
            <a:ext cx="3886314" cy="326407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69" y="4768097"/>
            <a:ext cx="2057461" cy="273892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9040" y="4768097"/>
            <a:ext cx="3086191" cy="27389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8140" y="4768097"/>
            <a:ext cx="2057461" cy="273892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59" y="273892"/>
            <a:ext cx="7886933" cy="9943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60" y="1261092"/>
            <a:ext cx="3868455" cy="61804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60" y="1879135"/>
            <a:ext cx="3868455" cy="2763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286" y="1261092"/>
            <a:ext cx="3887506" cy="61804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286" y="1879135"/>
            <a:ext cx="3887506" cy="2763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69" y="4768097"/>
            <a:ext cx="2057461" cy="273892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9040" y="4768097"/>
            <a:ext cx="3086191" cy="27389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8140" y="4768097"/>
            <a:ext cx="2057461" cy="273892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69" y="273892"/>
            <a:ext cx="7886933" cy="9943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69" y="4768097"/>
            <a:ext cx="2057461" cy="273892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9040" y="4768097"/>
            <a:ext cx="3086191" cy="27389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8140" y="4768097"/>
            <a:ext cx="2057461" cy="273892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69" y="4768097"/>
            <a:ext cx="2057461" cy="273892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9040" y="4768097"/>
            <a:ext cx="3086191" cy="27389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8140" y="4768097"/>
            <a:ext cx="2057461" cy="273892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60" y="342960"/>
            <a:ext cx="2949264" cy="120036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506" y="740698"/>
            <a:ext cx="4629286" cy="365585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60" y="1543320"/>
            <a:ext cx="2949264" cy="28591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69" y="4768097"/>
            <a:ext cx="2057461" cy="273892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9040" y="4768097"/>
            <a:ext cx="3086191" cy="27389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8140" y="4768097"/>
            <a:ext cx="2057461" cy="273892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60" y="342960"/>
            <a:ext cx="2949264" cy="120036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506" y="740698"/>
            <a:ext cx="4629286" cy="365585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60" y="1543320"/>
            <a:ext cx="2949264" cy="28591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69" y="4768097"/>
            <a:ext cx="2057461" cy="273892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9040" y="4768097"/>
            <a:ext cx="3086191" cy="27389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8140" y="4768097"/>
            <a:ext cx="2057461" cy="273892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image" Target="../media/image10.png"/><Relationship Id="rId17" Type="http://schemas.openxmlformats.org/officeDocument/2006/relationships/image" Target="../media/image9.jpeg"/><Relationship Id="rId16" Type="http://schemas.openxmlformats.org/officeDocument/2006/relationships/image" Target="../media/image8.jpeg"/><Relationship Id="rId15" Type="http://schemas.openxmlformats.org/officeDocument/2006/relationships/image" Target="../media/image7.jpeg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14" cstate="screen"/>
          <a:stretch>
            <a:fillRect/>
          </a:stretch>
        </p:blipFill>
        <p:spPr>
          <a:xfrm>
            <a:off x="0" y="377"/>
            <a:ext cx="9144269" cy="51436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"/>
            <a:ext cx="9144269" cy="5143645"/>
          </a:xfrm>
          <a:prstGeom prst="rect">
            <a:avLst/>
          </a:prstGeom>
        </p:spPr>
      </p:pic>
      <p:pic>
        <p:nvPicPr>
          <p:cNvPr id="2" name="图片 1" descr="图片3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080" y="635"/>
            <a:ext cx="9133840" cy="5143500"/>
          </a:xfrm>
          <a:prstGeom prst="rect">
            <a:avLst/>
          </a:prstGeom>
        </p:spPr>
      </p:pic>
      <p:pic>
        <p:nvPicPr>
          <p:cNvPr id="3" name="图片 2" descr="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635"/>
            <a:ext cx="9131935" cy="5142865"/>
          </a:xfrm>
          <a:prstGeom prst="rect">
            <a:avLst/>
          </a:prstGeom>
        </p:spPr>
      </p:pic>
      <p:pic>
        <p:nvPicPr>
          <p:cNvPr id="5" name="Picture 3" descr="H:\明英\2020.12.14ppt模板\2020.12.26ppt模板\背景1.22.png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5124" cy="5144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8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8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Relationship Id="rId3" Type="http://schemas.openxmlformats.org/officeDocument/2006/relationships/tags" Target="../tags/tag2.xml"/><Relationship Id="rId2" Type="http://schemas.openxmlformats.org/officeDocument/2006/relationships/image" Target="../media/image27.png"/><Relationship Id="rId1" Type="http://schemas.openxmlformats.org/officeDocument/2006/relationships/tags" Target="../tags/tag1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1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tags" Target="../tags/tag5.xml"/><Relationship Id="rId4" Type="http://schemas.openxmlformats.org/officeDocument/2006/relationships/image" Target="../media/image33.png"/><Relationship Id="rId3" Type="http://schemas.openxmlformats.org/officeDocument/2006/relationships/tags" Target="../tags/tag4.xml"/><Relationship Id="rId2" Type="http://schemas.openxmlformats.org/officeDocument/2006/relationships/image" Target="../media/image32.png"/><Relationship Id="rId1" Type="http://schemas.openxmlformats.org/officeDocument/2006/relationships/tags" Target="../tags/tag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file:///C:\Users\UY\AppData\Local\Temp\wps\INetCache\0174c8a71b5b0ca18e8e8314a410eaef" TargetMode="External"/><Relationship Id="rId1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15.png"/><Relationship Id="rId2" Type="http://schemas.openxmlformats.org/officeDocument/2006/relationships/image" Target="file:///C:\Users\UY\AppData\Local\Temp\wps\INetCache\0174c8a71b5b0ca18e8e8314a410eaef" TargetMode="External"/><Relationship Id="rId1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15.png"/><Relationship Id="rId2" Type="http://schemas.openxmlformats.org/officeDocument/2006/relationships/image" Target="file:///C:\Users\UY\AppData\Local\Temp\wps\INetCache\0174c8a71b5b0ca18e8e8314a410eaef" TargetMode="External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 rot="5400000">
            <a:off x="1167021" y="875711"/>
            <a:ext cx="1746278" cy="1746278"/>
          </a:xfrm>
          <a:prstGeom prst="ellipse">
            <a:avLst/>
          </a:prstGeom>
          <a:gradFill>
            <a:gsLst>
              <a:gs pos="0">
                <a:srgbClr val="F53F44">
                  <a:alpha val="0"/>
                </a:srgbClr>
              </a:gs>
              <a:gs pos="99000">
                <a:srgbClr val="F53F4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525"/>
          </a:p>
        </p:txBody>
      </p:sp>
      <p:sp>
        <p:nvSpPr>
          <p:cNvPr id="6" name="椭圆 5"/>
          <p:cNvSpPr/>
          <p:nvPr/>
        </p:nvSpPr>
        <p:spPr>
          <a:xfrm rot="5400000">
            <a:off x="1971030" y="1323897"/>
            <a:ext cx="1746278" cy="1746278"/>
          </a:xfrm>
          <a:prstGeom prst="ellipse">
            <a:avLst/>
          </a:prstGeom>
          <a:gradFill>
            <a:gsLst>
              <a:gs pos="0">
                <a:srgbClr val="00228E"/>
              </a:gs>
              <a:gs pos="98000">
                <a:srgbClr val="00228E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525"/>
          </a:p>
        </p:txBody>
      </p:sp>
      <p:sp>
        <p:nvSpPr>
          <p:cNvPr id="18" name="文本框 17"/>
          <p:cNvSpPr txBox="1"/>
          <p:nvPr/>
        </p:nvSpPr>
        <p:spPr>
          <a:xfrm>
            <a:off x="523875" y="1598930"/>
            <a:ext cx="86201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3600" dirty="0">
                <a:solidFill>
                  <a:schemeClr val="bg1"/>
                </a:solidFill>
                <a:sym typeface="+mn-ea"/>
              </a:rPr>
              <a:t>  </a:t>
            </a:r>
            <a:r>
              <a:rPr lang="zh-CN" altLang="en-US" sz="4000" b="1" dirty="0">
                <a:solidFill>
                  <a:schemeClr val="bg1"/>
                </a:solidFill>
                <a:sym typeface="+mn-ea"/>
              </a:rPr>
              <a:t>市场轮动中把握投资机会</a:t>
            </a:r>
            <a:endParaRPr lang="zh-CN" altLang="en-US" sz="4000" b="1" dirty="0">
              <a:solidFill>
                <a:schemeClr val="bg1"/>
              </a:solidFill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059197" y="2982932"/>
            <a:ext cx="3024336" cy="1156988"/>
            <a:chOff x="3059832" y="3775289"/>
            <a:chExt cx="3024336" cy="1475603"/>
          </a:xfrm>
        </p:grpSpPr>
        <p:sp>
          <p:nvSpPr>
            <p:cNvPr id="8" name="圆角矩形 7"/>
            <p:cNvSpPr/>
            <p:nvPr/>
          </p:nvSpPr>
          <p:spPr>
            <a:xfrm>
              <a:off x="3059832" y="3775289"/>
              <a:ext cx="3024336" cy="384043"/>
            </a:xfrm>
            <a:prstGeom prst="roundRect">
              <a:avLst>
                <a:gd name="adj" fmla="val 50000"/>
              </a:avLst>
            </a:prstGeom>
            <a:noFill/>
            <a:ln w="63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zh-CN" sz="1300" dirty="0"/>
                <a:t>主讲老师</a:t>
              </a:r>
              <a:r>
                <a:rPr lang="zh-CN" altLang="zh-CN" sz="1300" dirty="0" smtClean="0"/>
                <a:t>：张晓莹</a:t>
              </a:r>
              <a:endParaRPr lang="zh-CN" altLang="zh-CN" sz="1300" dirty="0" smtClean="0"/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3059832" y="4321069"/>
              <a:ext cx="3024336" cy="384043"/>
            </a:xfrm>
            <a:prstGeom prst="roundRect">
              <a:avLst>
                <a:gd name="adj" fmla="val 50000"/>
              </a:avLst>
            </a:prstGeom>
            <a:noFill/>
            <a:ln w="63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zh-CN" sz="1300" dirty="0"/>
                <a:t>执业编号</a:t>
              </a:r>
              <a:r>
                <a:rPr lang="zh-CN" altLang="zh-CN" sz="1300" dirty="0" smtClean="0"/>
                <a:t>：A1120619080004</a:t>
              </a:r>
              <a:endParaRPr lang="zh-CN" altLang="zh-CN" sz="1300" dirty="0" smtClean="0"/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3059832" y="4866849"/>
              <a:ext cx="3024336" cy="384043"/>
            </a:xfrm>
            <a:prstGeom prst="roundRect">
              <a:avLst>
                <a:gd name="adj" fmla="val 50000"/>
              </a:avLst>
            </a:prstGeom>
            <a:noFill/>
            <a:ln w="63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zh-CN" sz="1300" dirty="0"/>
                <a:t>课程日期：</a:t>
              </a:r>
              <a:r>
                <a:rPr lang="en-US" altLang="zh-CN" sz="1300" dirty="0"/>
                <a:t>2022-09-26</a:t>
              </a:r>
              <a:endParaRPr lang="en-US" altLang="zh-CN" sz="1300" dirty="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144476" cy="5143500"/>
          </a:xfrm>
          <a:prstGeom prst="rect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" name="矩形 2"/>
          <p:cNvSpPr/>
          <p:nvPr/>
        </p:nvSpPr>
        <p:spPr>
          <a:xfrm>
            <a:off x="0" y="4014311"/>
            <a:ext cx="9144476" cy="11291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1273969" y="238125"/>
            <a:ext cx="6731794" cy="64516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/>
            <a:r>
              <a:rPr lang="zh-CN" altLang="en-US" sz="3600" b="1" spc="300">
                <a:solidFill>
                  <a:srgbClr val="FFF1DD"/>
                </a:solidFill>
                <a:effectLst>
                  <a:outerShdw blurRad="546100" algn="ctr" rotWithShape="0">
                    <a:schemeClr val="bg1">
                      <a:alpha val="40000"/>
                    </a:scheme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经传多赢首款投资日历来了</a:t>
            </a:r>
            <a:r>
              <a:rPr lang="zh-CN" altLang="en-US" sz="3600" b="1" spc="300">
                <a:solidFill>
                  <a:schemeClr val="bg1"/>
                </a:solidFill>
                <a:effectLst>
                  <a:outerShdw blurRad="546100" algn="ctr" rotWithShape="0">
                    <a:schemeClr val="bg1">
                      <a:alpha val="40000"/>
                    </a:scheme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！</a:t>
            </a:r>
            <a:endParaRPr lang="zh-CN" altLang="en-US" sz="3600" b="1" spc="300">
              <a:solidFill>
                <a:schemeClr val="bg1"/>
              </a:solidFill>
              <a:effectLst>
                <a:outerShdw blurRad="546100" algn="ctr" rotWithShape="0">
                  <a:schemeClr val="bg1">
                    <a:alpha val="40000"/>
                  </a:schemeClr>
                </a:outerShdw>
              </a:effectLst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294323" y="4152424"/>
            <a:ext cx="8564404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spc="50">
                <a:solidFill>
                  <a:schemeClr val="tx1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   </a:t>
            </a:r>
            <a:r>
              <a:rPr lang="en-US" altLang="zh-CN" sz="1500" spc="50">
                <a:solidFill>
                  <a:schemeClr val="tx1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     9</a:t>
            </a:r>
            <a:r>
              <a:rPr lang="zh-CN" altLang="en-US" sz="1500" spc="50">
                <a:solidFill>
                  <a:schemeClr val="tx1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月</a:t>
            </a:r>
            <a:r>
              <a:rPr lang="en-US" altLang="zh-CN" sz="1500" spc="50">
                <a:solidFill>
                  <a:schemeClr val="tx1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21</a:t>
            </a:r>
            <a:r>
              <a:rPr lang="zh-CN" altLang="en-US" sz="1500" spc="50">
                <a:solidFill>
                  <a:schemeClr val="tx1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日</a:t>
            </a:r>
            <a:r>
              <a:rPr lang="en-US" altLang="zh-CN" sz="1500" spc="50">
                <a:solidFill>
                  <a:schemeClr val="tx1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-9</a:t>
            </a:r>
            <a:r>
              <a:rPr lang="zh-CN" altLang="en-US" sz="1500" spc="50">
                <a:solidFill>
                  <a:schemeClr val="tx1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月</a:t>
            </a:r>
            <a:r>
              <a:rPr lang="en-US" altLang="zh-CN" sz="1500" spc="50">
                <a:solidFill>
                  <a:schemeClr val="tx1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30</a:t>
            </a:r>
            <a:r>
              <a:rPr lang="zh-CN" altLang="en-US" sz="1500" spc="50">
                <a:solidFill>
                  <a:schemeClr val="tx1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日</a:t>
            </a:r>
            <a:r>
              <a:rPr lang="en-US" altLang="zh-CN" sz="1500" spc="50">
                <a:solidFill>
                  <a:schemeClr val="tx1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:</a:t>
            </a:r>
            <a:r>
              <a:rPr lang="zh-CN" altLang="en-US" b="1" i="1" spc="50">
                <a:solidFill>
                  <a:srgbClr val="FF0000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¥98</a:t>
            </a:r>
            <a:r>
              <a:rPr lang="en-US" altLang="zh-CN" spc="50"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  </a:t>
            </a:r>
            <a:r>
              <a:rPr lang="en-US" altLang="zh-CN" sz="1500" spc="50"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       </a:t>
            </a:r>
            <a:r>
              <a:rPr lang="en-US" altLang="zh-CN" sz="1500" spc="50">
                <a:solidFill>
                  <a:schemeClr val="tx1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10</a:t>
            </a:r>
            <a:r>
              <a:rPr lang="zh-CN" altLang="en-US" sz="1500" spc="50">
                <a:solidFill>
                  <a:schemeClr val="tx1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月</a:t>
            </a:r>
            <a:r>
              <a:rPr lang="en-US" altLang="zh-CN" sz="1500" spc="50">
                <a:solidFill>
                  <a:schemeClr val="tx1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1</a:t>
            </a:r>
            <a:r>
              <a:rPr lang="zh-CN" altLang="en-US" sz="1500" spc="50">
                <a:solidFill>
                  <a:schemeClr val="tx1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日</a:t>
            </a:r>
            <a:r>
              <a:rPr lang="en-US" altLang="zh-CN" sz="1500" spc="50">
                <a:solidFill>
                  <a:schemeClr val="tx1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-10</a:t>
            </a:r>
            <a:r>
              <a:rPr lang="zh-CN" altLang="en-US" sz="1500" spc="50">
                <a:solidFill>
                  <a:schemeClr val="tx1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月</a:t>
            </a:r>
            <a:r>
              <a:rPr lang="en-US" altLang="zh-CN" sz="1500" spc="50">
                <a:solidFill>
                  <a:schemeClr val="tx1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30</a:t>
            </a:r>
            <a:r>
              <a:rPr lang="zh-CN" altLang="en-US" sz="1500" spc="50">
                <a:solidFill>
                  <a:schemeClr val="tx1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日</a:t>
            </a:r>
            <a:r>
              <a:rPr lang="en-US" altLang="zh-CN" sz="1500" spc="50">
                <a:solidFill>
                  <a:schemeClr val="tx1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:</a:t>
            </a:r>
            <a:r>
              <a:rPr lang="en-US" altLang="zh-CN" b="1" i="1" spc="50">
                <a:solidFill>
                  <a:schemeClr val="tx1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¥128</a:t>
            </a:r>
            <a:endParaRPr lang="en-US" altLang="zh-CN" b="1" i="1" spc="50">
              <a:solidFill>
                <a:schemeClr val="tx1"/>
              </a:solidFill>
              <a:uFillTx/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Arial" panose="020B0604020202020204" pitchFamily="34" charset="0"/>
            </a:endParaRPr>
          </a:p>
        </p:txBody>
      </p:sp>
      <p:pic>
        <p:nvPicPr>
          <p:cNvPr id="4" name="图片 3" descr="投资日历详情页_05(1)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529364" y="1104900"/>
            <a:ext cx="1877854" cy="2054066"/>
          </a:xfrm>
          <a:prstGeom prst="rect">
            <a:avLst/>
          </a:prstGeom>
        </p:spPr>
      </p:pic>
      <p:pic>
        <p:nvPicPr>
          <p:cNvPr id="7" name="图片 6" descr="投资日历详情页_0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0029" y="1113949"/>
            <a:ext cx="2281714" cy="2045018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30029" y="3120866"/>
            <a:ext cx="2270760" cy="6915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zh-CN" altLang="en-US" sz="600">
              <a:solidFill>
                <a:srgbClr val="FF0000"/>
              </a:solidFill>
            </a:endParaRPr>
          </a:p>
          <a:p>
            <a:pPr algn="ctr"/>
            <a:r>
              <a:rPr lang="zh-CN" altLang="en-US" sz="1350">
                <a:solidFill>
                  <a:srgbClr val="FF0000"/>
                </a:solidFill>
              </a:rPr>
              <a:t>摆在您的案几</a:t>
            </a:r>
            <a:endParaRPr lang="zh-CN" altLang="en-US" sz="1350">
              <a:solidFill>
                <a:srgbClr val="FF0000"/>
              </a:solidFill>
            </a:endParaRPr>
          </a:p>
          <a:p>
            <a:pPr algn="ctr"/>
            <a:r>
              <a:rPr lang="zh-CN" altLang="en-US" sz="1350">
                <a:solidFill>
                  <a:srgbClr val="FF0000"/>
                </a:solidFill>
              </a:rPr>
              <a:t>为生活增添一点热烈的</a:t>
            </a:r>
            <a:r>
              <a:rPr lang="en-US" altLang="zh-CN" sz="1350">
                <a:solidFill>
                  <a:srgbClr val="FF0000"/>
                </a:solidFill>
              </a:rPr>
              <a:t>“</a:t>
            </a:r>
            <a:r>
              <a:rPr lang="zh-CN" altLang="en-US" sz="1350">
                <a:solidFill>
                  <a:srgbClr val="FF0000"/>
                </a:solidFill>
              </a:rPr>
              <a:t>红</a:t>
            </a:r>
            <a:r>
              <a:rPr lang="en-US" altLang="zh-CN" sz="1350">
                <a:solidFill>
                  <a:srgbClr val="FF0000"/>
                </a:solidFill>
              </a:rPr>
              <a:t>”</a:t>
            </a:r>
            <a:endParaRPr lang="en-US" altLang="zh-CN" sz="1350">
              <a:solidFill>
                <a:srgbClr val="FF0000"/>
              </a:solidFill>
            </a:endParaRPr>
          </a:p>
          <a:p>
            <a:pPr algn="ctr"/>
            <a:endParaRPr lang="en-US" altLang="zh-CN" sz="600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528888" y="3120866"/>
            <a:ext cx="1869758" cy="6915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zh-CN" altLang="en-US" sz="600">
              <a:solidFill>
                <a:srgbClr val="FF0000"/>
              </a:solidFill>
              <a:sym typeface="+mn-ea"/>
            </a:endParaRPr>
          </a:p>
          <a:p>
            <a:pPr algn="ctr"/>
            <a:r>
              <a:rPr lang="zh-CN" altLang="en-US" sz="1350">
                <a:solidFill>
                  <a:srgbClr val="FF0000"/>
                </a:solidFill>
                <a:sym typeface="+mn-ea"/>
              </a:rPr>
              <a:t>陪伴您的投资生活</a:t>
            </a:r>
            <a:endParaRPr lang="zh-CN" altLang="en-US" sz="1350">
              <a:solidFill>
                <a:srgbClr val="FF0000"/>
              </a:solidFill>
              <a:sym typeface="+mn-ea"/>
            </a:endParaRPr>
          </a:p>
          <a:p>
            <a:pPr algn="ctr"/>
            <a:r>
              <a:rPr lang="zh-CN" altLang="en-US" sz="1350">
                <a:solidFill>
                  <a:srgbClr val="FF0000"/>
                </a:solidFill>
                <a:sym typeface="+mn-ea"/>
              </a:rPr>
              <a:t>每天一个投资小知识</a:t>
            </a:r>
            <a:endParaRPr lang="zh-CN" altLang="en-US" sz="1350">
              <a:solidFill>
                <a:srgbClr val="FF0000"/>
              </a:solidFill>
              <a:sym typeface="+mn-ea"/>
            </a:endParaRPr>
          </a:p>
          <a:p>
            <a:pPr algn="ctr"/>
            <a:endParaRPr lang="zh-CN" altLang="en-US" sz="60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430554" y="3120866"/>
            <a:ext cx="2197418" cy="6915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zh-CN" altLang="en-US" sz="600">
              <a:solidFill>
                <a:srgbClr val="FF0000"/>
              </a:solidFill>
              <a:sym typeface="+mn-ea"/>
            </a:endParaRPr>
          </a:p>
          <a:p>
            <a:pPr algn="ctr"/>
            <a:r>
              <a:rPr lang="zh-CN" altLang="en-US" sz="1350">
                <a:solidFill>
                  <a:srgbClr val="FF0000"/>
                </a:solidFill>
                <a:sym typeface="+mn-ea"/>
              </a:rPr>
              <a:t>送礼亲朋好友</a:t>
            </a:r>
            <a:endParaRPr lang="zh-CN" altLang="en-US" sz="1350">
              <a:solidFill>
                <a:srgbClr val="FF0000"/>
              </a:solidFill>
            </a:endParaRPr>
          </a:p>
          <a:p>
            <a:pPr algn="ctr"/>
            <a:r>
              <a:rPr lang="zh-CN" altLang="en-US" sz="1350">
                <a:solidFill>
                  <a:srgbClr val="FF0000"/>
                </a:solidFill>
                <a:sym typeface="+mn-ea"/>
              </a:rPr>
              <a:t>限定礼盒彰显珍贵心意</a:t>
            </a:r>
            <a:endParaRPr lang="zh-CN" altLang="en-US" sz="1350">
              <a:solidFill>
                <a:srgbClr val="FF0000"/>
              </a:solidFill>
              <a:sym typeface="+mn-ea"/>
            </a:endParaRPr>
          </a:p>
          <a:p>
            <a:pPr algn="ctr"/>
            <a:endParaRPr lang="zh-CN" altLang="en-US" sz="600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730341" y="4506754"/>
            <a:ext cx="3443288" cy="43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zh-CN" sz="2250" b="1">
                <a:solidFill>
                  <a:srgbClr val="FF0000"/>
                </a:solidFill>
                <a:effectLst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限量</a:t>
            </a:r>
            <a:r>
              <a:rPr lang="en-US" altLang="zh-CN" sz="2250" b="1">
                <a:solidFill>
                  <a:srgbClr val="FF0000"/>
                </a:solidFill>
                <a:effectLst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5000</a:t>
            </a:r>
            <a:r>
              <a:rPr lang="zh-CN" altLang="en-US" sz="2250" b="1">
                <a:solidFill>
                  <a:srgbClr val="FF0000"/>
                </a:solidFill>
                <a:effectLst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份</a:t>
            </a:r>
            <a:r>
              <a:rPr lang="en-US" altLang="zh-CN" sz="2250" b="1">
                <a:solidFill>
                  <a:srgbClr val="FF0000"/>
                </a:solidFill>
                <a:effectLst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,</a:t>
            </a:r>
            <a:r>
              <a:rPr lang="zh-CN" altLang="en-US" sz="2250" b="1">
                <a:solidFill>
                  <a:srgbClr val="FF0000"/>
                </a:solidFill>
                <a:effectLst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售完即止</a:t>
            </a:r>
            <a:r>
              <a:rPr lang="en-US" altLang="zh-CN" sz="2250" b="1">
                <a:solidFill>
                  <a:srgbClr val="FF0000"/>
                </a:solidFill>
                <a:effectLst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!</a:t>
            </a:r>
            <a:endParaRPr lang="en-US" altLang="zh-CN" sz="2250" b="1">
              <a:solidFill>
                <a:srgbClr val="FF0000"/>
              </a:solidFill>
              <a:effectLst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3" name="图片 12" descr="2"/>
          <p:cNvPicPr>
            <a:picLocks noChangeAspect="1"/>
          </p:cNvPicPr>
          <p:nvPr/>
        </p:nvPicPr>
        <p:blipFill>
          <a:blip r:embed="rId5"/>
          <a:srcRect t="7901" b="17617"/>
          <a:stretch>
            <a:fillRect/>
          </a:stretch>
        </p:blipFill>
        <p:spPr>
          <a:xfrm>
            <a:off x="4430078" y="1109663"/>
            <a:ext cx="2208848" cy="200263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6658451" y="3120866"/>
            <a:ext cx="2248853" cy="6915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zh-CN" altLang="en-US" sz="1350">
              <a:solidFill>
                <a:srgbClr val="FF0000"/>
              </a:solidFill>
              <a:sym typeface="+mn-ea"/>
            </a:endParaRPr>
          </a:p>
          <a:p>
            <a:pPr algn="ctr"/>
            <a:r>
              <a:rPr lang="zh-CN" altLang="en-US" sz="1350">
                <a:solidFill>
                  <a:srgbClr val="FF0000"/>
                </a:solidFill>
                <a:sym typeface="+mn-ea"/>
              </a:rPr>
              <a:t>手机扫码下单</a:t>
            </a:r>
            <a:endParaRPr lang="zh-CN" altLang="en-US" sz="1350">
              <a:solidFill>
                <a:srgbClr val="FF0000"/>
              </a:solidFill>
              <a:sym typeface="+mn-ea"/>
            </a:endParaRPr>
          </a:p>
          <a:p>
            <a:pPr algn="ctr"/>
            <a:endParaRPr lang="zh-CN" altLang="en-US" sz="1200">
              <a:solidFill>
                <a:srgbClr val="FF0000"/>
              </a:solidFill>
              <a:sym typeface="+mn-ea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661785" y="1104900"/>
            <a:ext cx="2245519" cy="2007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17" name="图片 16" descr="未命名码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2280" y="1182529"/>
            <a:ext cx="1911668" cy="18740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1802765" y="151130"/>
            <a:ext cx="5551805" cy="5835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/>
            <a:r>
              <a:rPr lang="zh-CN" altLang="en-US" sz="3200" b="1" spc="300">
                <a:solidFill>
                  <a:schemeClr val="accent4"/>
                </a:solidFill>
                <a:effectLst>
                  <a:outerShdw blurRad="546100" algn="ctr" rotWithShape="0">
                    <a:schemeClr val="bg1">
                      <a:alpha val="40000"/>
                    </a:schemeClr>
                  </a:outerShdw>
                </a:effectLst>
                <a:latin typeface="义启简黑体" panose="02000000000000000000" pitchFamily="2" charset="-128"/>
                <a:ea typeface="义启简黑体" panose="02000000000000000000" pitchFamily="2" charset="-128"/>
                <a:sym typeface="+mn-ea"/>
              </a:rPr>
              <a:t>经传多赢首款投资日历来了！</a:t>
            </a:r>
            <a:endParaRPr lang="zh-CN" altLang="en-US" sz="3200" b="1" spc="300">
              <a:solidFill>
                <a:schemeClr val="accent4"/>
              </a:solidFill>
              <a:effectLst>
                <a:outerShdw blurRad="546100" algn="ctr" rotWithShape="0">
                  <a:schemeClr val="bg1">
                    <a:alpha val="40000"/>
                  </a:schemeClr>
                </a:outerShdw>
              </a:effectLst>
              <a:latin typeface="义启简黑体" panose="02000000000000000000" pitchFamily="2" charset="-128"/>
              <a:ea typeface="义启简黑体" panose="02000000000000000000" pitchFamily="2" charset="-128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5045" y="681355"/>
            <a:ext cx="7153275" cy="4025265"/>
          </a:xfrm>
          <a:prstGeom prst="rect">
            <a:avLst/>
          </a:prstGeom>
        </p:spPr>
      </p:pic>
      <p:pic>
        <p:nvPicPr>
          <p:cNvPr id="17" name="图片 16" descr="未命名码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7250" y="3668395"/>
            <a:ext cx="754380" cy="7410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188335" y="1058545"/>
            <a:ext cx="5522595" cy="3026410"/>
          </a:xfrm>
          <a:prstGeom prst="rect">
            <a:avLst/>
          </a:prstGeom>
        </p:spPr>
      </p:pic>
      <p:cxnSp>
        <p:nvCxnSpPr>
          <p:cNvPr id="14" name="直接箭头连接符 13"/>
          <p:cNvCxnSpPr/>
          <p:nvPr/>
        </p:nvCxnSpPr>
        <p:spPr>
          <a:xfrm>
            <a:off x="7143750" y="2850515"/>
            <a:ext cx="506095" cy="51816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矩形 23"/>
          <p:cNvSpPr/>
          <p:nvPr/>
        </p:nvSpPr>
        <p:spPr>
          <a:xfrm>
            <a:off x="7653020" y="3382010"/>
            <a:ext cx="1044575" cy="556895"/>
          </a:xfrm>
          <a:prstGeom prst="rect">
            <a:avLst/>
          </a:prstGeom>
          <a:noFill/>
          <a:ln w="25400" cmpd="sng">
            <a:solidFill>
              <a:srgbClr val="C7020C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3489325" y="61595"/>
            <a:ext cx="2614295" cy="5835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p>
            <a:pPr algn="dist"/>
            <a:r>
              <a:rPr lang="zh-CN" altLang="en-US" sz="3200" b="1" spc="300">
                <a:solidFill>
                  <a:srgbClr val="FFC000"/>
                </a:solidFill>
                <a:effectLst>
                  <a:outerShdw blurRad="546100" algn="ctr" rotWithShape="0">
                    <a:schemeClr val="bg1">
                      <a:alpha val="40000"/>
                    </a:schemeClr>
                  </a:outerShdw>
                </a:effectLst>
                <a:latin typeface="义启简黑体" panose="02000000000000000000" pitchFamily="2" charset="-128"/>
                <a:ea typeface="义启简黑体" panose="02000000000000000000" pitchFamily="2" charset="-128"/>
                <a:sym typeface="+mn-ea"/>
              </a:rPr>
              <a:t>购买入口</a:t>
            </a:r>
            <a:endParaRPr lang="zh-CN" altLang="en-US" sz="3200" b="1" spc="300">
              <a:solidFill>
                <a:srgbClr val="FFC000"/>
              </a:solidFill>
              <a:effectLst>
                <a:outerShdw blurRad="546100" algn="ctr" rotWithShape="0">
                  <a:schemeClr val="bg1">
                    <a:alpha val="40000"/>
                  </a:schemeClr>
                </a:outerShdw>
              </a:effectLst>
              <a:latin typeface="义启简黑体" panose="02000000000000000000" pitchFamily="2" charset="-128"/>
              <a:ea typeface="义启简黑体" panose="02000000000000000000" pitchFamily="2" charset="-128"/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640715" y="798830"/>
            <a:ext cx="2148205" cy="3822700"/>
            <a:chOff x="979" y="1781"/>
            <a:chExt cx="3383" cy="6020"/>
          </a:xfrm>
        </p:grpSpPr>
        <p:pic>
          <p:nvPicPr>
            <p:cNvPr id="4" name="图片 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979" y="1781"/>
              <a:ext cx="3383" cy="6020"/>
            </a:xfrm>
            <a:prstGeom prst="rect">
              <a:avLst/>
            </a:prstGeom>
          </p:spPr>
        </p:pic>
        <p:pic>
          <p:nvPicPr>
            <p:cNvPr id="5" name="图片 4" descr="270_360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3326" y="5817"/>
              <a:ext cx="806" cy="1076"/>
            </a:xfrm>
            <a:prstGeom prst="rect">
              <a:avLst/>
            </a:prstGeom>
          </p:spPr>
        </p:pic>
        <p:cxnSp>
          <p:nvCxnSpPr>
            <p:cNvPr id="6" name="直接箭头连接符 5"/>
            <p:cNvCxnSpPr>
              <a:endCxn id="5" idx="0"/>
            </p:cNvCxnSpPr>
            <p:nvPr/>
          </p:nvCxnSpPr>
          <p:spPr>
            <a:xfrm>
              <a:off x="2986" y="4852"/>
              <a:ext cx="743" cy="965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prstDash val="solid"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8" name="文本框 7"/>
          <p:cNvSpPr txBox="1"/>
          <p:nvPr/>
        </p:nvSpPr>
        <p:spPr>
          <a:xfrm>
            <a:off x="709930" y="2305685"/>
            <a:ext cx="2010410" cy="52197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p>
            <a:pPr algn="l"/>
            <a:r>
              <a:rPr lang="zh-CN" altLang="en-US" sz="1400" b="1">
                <a:solidFill>
                  <a:schemeClr val="bg1"/>
                </a:solidFill>
              </a:rPr>
              <a:t>手机端：</a:t>
            </a:r>
            <a:r>
              <a:rPr lang="zh-CN" altLang="en-US" sz="1400" b="1">
                <a:solidFill>
                  <a:schemeClr val="bg1"/>
                </a:solidFill>
                <a:sym typeface="+mn-ea"/>
              </a:rPr>
              <a:t>点击</a:t>
            </a:r>
            <a:r>
              <a:rPr lang="zh-CN" altLang="en-US" sz="1400" b="1">
                <a:solidFill>
                  <a:schemeClr val="bg1"/>
                </a:solidFill>
              </a:rPr>
              <a:t>右下角广告图进入</a:t>
            </a:r>
            <a:endParaRPr lang="zh-CN" altLang="en-US" sz="1400" b="1">
              <a:solidFill>
                <a:schemeClr val="bg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183380" y="2426970"/>
            <a:ext cx="4034155" cy="36830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p>
            <a:pPr algn="l"/>
            <a:r>
              <a:rPr lang="zh-CN" altLang="en-US" b="1">
                <a:solidFill>
                  <a:schemeClr val="bg1"/>
                </a:solidFill>
              </a:rPr>
              <a:t>电脑端：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点击首页</a:t>
            </a:r>
            <a:r>
              <a:rPr lang="zh-CN" altLang="en-US" b="1">
                <a:solidFill>
                  <a:schemeClr val="bg1"/>
                </a:solidFill>
              </a:rPr>
              <a:t>右下角广告图进入</a:t>
            </a:r>
            <a:endParaRPr lang="zh-CN" altLang="en-US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22"/>
          <p:cNvGrpSpPr/>
          <p:nvPr/>
        </p:nvGrpSpPr>
        <p:grpSpPr>
          <a:xfrm>
            <a:off x="1599565" y="965834"/>
            <a:ext cx="6209665" cy="1828165"/>
            <a:chOff x="2559" y="2429"/>
            <a:chExt cx="9779" cy="2879"/>
          </a:xfrm>
        </p:grpSpPr>
        <p:sp>
          <p:nvSpPr>
            <p:cNvPr id="9" name="文本框 8"/>
            <p:cNvSpPr txBox="1"/>
            <p:nvPr/>
          </p:nvSpPr>
          <p:spPr>
            <a:xfrm>
              <a:off x="2689" y="3095"/>
              <a:ext cx="9649" cy="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0" b="1" spc="1000" dirty="0" smtClean="0"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100000">
                        <a:srgbClr val="FFC000"/>
                      </a:gs>
                    </a:gsLst>
                    <a:lin ang="5400000" scaled="0"/>
                  </a:gra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让投资遇见美好</a:t>
              </a:r>
              <a:endParaRPr lang="zh-CN" altLang="en-US" sz="4000" b="1" spc="10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C000"/>
                    </a:gs>
                  </a:gsLst>
                  <a:lin ang="5400000" scaled="0"/>
                </a:gra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4869" y="4680"/>
              <a:ext cx="5224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000" dirty="0" smtClean="0"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100000">
                        <a:srgbClr val="FFC000"/>
                      </a:gs>
                    </a:gsLst>
                    <a:lin ang="5400000" scaled="0"/>
                  </a:gra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谢谢观看</a:t>
              </a:r>
              <a:endParaRPr lang="zh-CN" sz="20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C000"/>
                    </a:gs>
                  </a:gsLst>
                  <a:lin ang="5400000"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cxnSp>
          <p:nvCxnSpPr>
            <p:cNvPr id="11" name="直接连接符 18"/>
            <p:cNvCxnSpPr/>
            <p:nvPr/>
          </p:nvCxnSpPr>
          <p:spPr>
            <a:xfrm>
              <a:off x="3091" y="4403"/>
              <a:ext cx="8792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图片 11" descr="牛角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559" y="2429"/>
              <a:ext cx="722" cy="1283"/>
            </a:xfrm>
            <a:prstGeom prst="rect">
              <a:avLst/>
            </a:prstGeom>
          </p:spPr>
        </p:pic>
        <p:pic>
          <p:nvPicPr>
            <p:cNvPr id="13" name="图片 12" descr="牛角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flipH="1">
              <a:off x="11503" y="2519"/>
              <a:ext cx="722" cy="1283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1937385" y="3019188"/>
            <a:ext cx="5582919" cy="1129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zh-CN" altLang="zh-CN" sz="900" dirty="0" smtClean="0">
                <a:solidFill>
                  <a:schemeClr val="bg1">
                    <a:lumMod val="95000"/>
                  </a:schemeClr>
                </a:solidFill>
                <a:latin typeface="+mj-ea"/>
                <a:ea typeface="+mj-ea"/>
                <a:sym typeface="+mn-ea"/>
              </a:rPr>
              <a:t>我司所有工作人员均不允许推荐股票、不允许承诺收益、不允许代客理财、不允许合作分成、不允许私下收款，如您发现有任何违规行为，可联系400-700-3809向我们反馈！</a:t>
            </a:r>
            <a:endParaRPr lang="zh-CN" altLang="zh-CN" sz="900" dirty="0" smtClean="0">
              <a:solidFill>
                <a:schemeClr val="bg1">
                  <a:lumMod val="95000"/>
                </a:schemeClr>
              </a:solidFill>
              <a:latin typeface="+mj-ea"/>
              <a:ea typeface="+mj-ea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zh-CN" altLang="zh-CN" sz="900" dirty="0" smtClean="0">
                <a:solidFill>
                  <a:schemeClr val="bg1">
                    <a:lumMod val="95000"/>
                  </a:schemeClr>
                </a:solidFill>
                <a:latin typeface="+mj-ea"/>
                <a:ea typeface="+mj-ea"/>
                <a:sym typeface="+mn-ea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zh-CN" sz="900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5" name="组合 14"/>
          <p:cNvGrpSpPr/>
          <p:nvPr/>
        </p:nvGrpSpPr>
        <p:grpSpPr>
          <a:xfrm>
            <a:off x="854710" y="212725"/>
            <a:ext cx="7233285" cy="950595"/>
            <a:chOff x="3919104" y="704258"/>
            <a:chExt cx="4353791" cy="838582"/>
          </a:xfrm>
        </p:grpSpPr>
        <p:sp>
          <p:nvSpPr>
            <p:cNvPr id="16" name="文本框 15"/>
            <p:cNvSpPr txBox="1"/>
            <p:nvPr/>
          </p:nvSpPr>
          <p:spPr>
            <a:xfrm>
              <a:off x="4899774" y="704258"/>
              <a:ext cx="2392451" cy="460464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p>
              <a:pPr algn="ctr" fontAlgn="auto"/>
              <a:r>
                <a:rPr lang="zh-CN" sz="2800" b="1" spc="300">
                  <a:solidFill>
                    <a:schemeClr val="bg1"/>
                  </a:solidFill>
                  <a:effectLst>
                    <a:outerShdw blurRad="546100" algn="ctr" rotWithShape="0">
                      <a:schemeClr val="bg1">
                        <a:alpha val="40000"/>
                      </a:schemeClr>
                    </a:outerShdw>
                  </a:effectLst>
                  <a:latin typeface="义启简黑体" panose="02000000000000000000" pitchFamily="2" charset="-128"/>
                  <a:ea typeface="义启简黑体" panose="02000000000000000000" pitchFamily="2" charset="-128"/>
                  <a:sym typeface="+mn-ea"/>
                </a:rPr>
                <a:t>二八轮动</a:t>
              </a:r>
              <a:endParaRPr lang="zh-CN" sz="2800" b="1" spc="300">
                <a:solidFill>
                  <a:schemeClr val="bg1"/>
                </a:solidFill>
                <a:effectLst>
                  <a:outerShdw blurRad="546100" algn="ctr" rotWithShape="0">
                    <a:schemeClr val="bg1">
                      <a:alpha val="40000"/>
                    </a:schemeClr>
                  </a:outerShdw>
                </a:effectLst>
                <a:latin typeface="义启简黑体" panose="02000000000000000000" pitchFamily="2" charset="-128"/>
                <a:ea typeface="义启简黑体" panose="02000000000000000000" pitchFamily="2" charset="-128"/>
                <a:sym typeface="+mn-ea"/>
              </a:endParaRPr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4402931" y="894755"/>
              <a:ext cx="358902" cy="99346"/>
              <a:chOff x="3583781" y="6036469"/>
              <a:chExt cx="358902" cy="99346"/>
            </a:xfrm>
          </p:grpSpPr>
          <p:sp>
            <p:nvSpPr>
              <p:cNvPr id="30" name="等腰三角形 29"/>
              <p:cNvSpPr/>
              <p:nvPr/>
            </p:nvSpPr>
            <p:spPr>
              <a:xfrm rot="5400000">
                <a:off x="3565922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1" name="等腰三角形 30"/>
              <p:cNvSpPr/>
              <p:nvPr/>
            </p:nvSpPr>
            <p:spPr>
              <a:xfrm rot="5400000">
                <a:off x="3713559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2" name="等腰三角形 31"/>
              <p:cNvSpPr/>
              <p:nvPr/>
            </p:nvSpPr>
            <p:spPr>
              <a:xfrm rot="5400000">
                <a:off x="3861196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 flipH="1">
              <a:off x="7430166" y="894755"/>
              <a:ext cx="358902" cy="99346"/>
              <a:chOff x="3583781" y="6036469"/>
              <a:chExt cx="358902" cy="99346"/>
            </a:xfrm>
          </p:grpSpPr>
          <p:sp>
            <p:nvSpPr>
              <p:cNvPr id="34" name="等腰三角形 33"/>
              <p:cNvSpPr/>
              <p:nvPr/>
            </p:nvSpPr>
            <p:spPr>
              <a:xfrm rot="5400000">
                <a:off x="3565922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5" name="等腰三角形 34"/>
              <p:cNvSpPr/>
              <p:nvPr/>
            </p:nvSpPr>
            <p:spPr>
              <a:xfrm rot="5400000">
                <a:off x="3713559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6" name="等腰三角形 35"/>
              <p:cNvSpPr/>
              <p:nvPr/>
            </p:nvSpPr>
            <p:spPr>
              <a:xfrm rot="5400000">
                <a:off x="3861196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37" name="矩形 36"/>
            <p:cNvSpPr/>
            <p:nvPr/>
          </p:nvSpPr>
          <p:spPr>
            <a:xfrm>
              <a:off x="3919104" y="1267250"/>
              <a:ext cx="4353791" cy="27559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p>
              <a:pPr algn="ctr"/>
              <a:endParaRPr lang="zh-CN" altLang="en-US" sz="1200" spc="300">
                <a:solidFill>
                  <a:schemeClr val="bg1"/>
                </a:solidFill>
                <a:effectLst>
                  <a:outerShdw blurRad="342900" algn="ctr" rotWithShape="0">
                    <a:schemeClr val="bg1"/>
                  </a:outerShdw>
                </a:effectLst>
                <a:latin typeface="三极雅致黑简体" panose="00000506000000000000" pitchFamily="2" charset="-122"/>
                <a:ea typeface="三极雅致黑简体" panose="00000506000000000000" pitchFamily="2" charset="-122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4389755" y="1071880"/>
            <a:ext cx="3773170" cy="29997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在A股市场中，大盘股与小盘股轮动是证券市场运行的一个基本特征，大盘股涨小盘股跌，或大盘股跌小盘股涨，俗称二八轮动。</a:t>
            </a:r>
            <a:endParaRPr lang="zh-CN" altLang="en-US" sz="1400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 fontAlgn="auto">
              <a:lnSpc>
                <a:spcPct val="150000"/>
              </a:lnSpc>
            </a:pPr>
            <a:endParaRPr lang="zh-CN" altLang="en-US" sz="1400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“</a:t>
            </a:r>
            <a:r>
              <a:rPr lang="zh-CN" altLang="en-US" sz="1400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二”代表了A股市值规模较大的20%大盘股票，“八”代表了市值规模较小的80%小盘股票。</a:t>
            </a:r>
            <a:endParaRPr lang="zh-CN" altLang="en-US" sz="1400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 fontAlgn="auto">
              <a:lnSpc>
                <a:spcPct val="150000"/>
              </a:lnSpc>
            </a:pPr>
            <a:endParaRPr lang="zh-CN" altLang="en-US" sz="1400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根据二八轮动的显示状态，在适时的区间选择合适的宽基指数基金，以获得超额收益。</a:t>
            </a:r>
            <a:endParaRPr lang="zh-CN" altLang="en-US" sz="1400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graphicFrame>
        <p:nvGraphicFramePr>
          <p:cNvPr id="7" name="图表 6" descr="7b0a202020202263686172745265734964223a20223230343732313936220a7d0a"/>
          <p:cNvGraphicFramePr/>
          <p:nvPr/>
        </p:nvGraphicFramePr>
        <p:xfrm>
          <a:off x="302895" y="956310"/>
          <a:ext cx="4786630" cy="33489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7" name="组合 6"/>
          <p:cNvGrpSpPr/>
          <p:nvPr/>
        </p:nvGrpSpPr>
        <p:grpSpPr>
          <a:xfrm>
            <a:off x="854710" y="212725"/>
            <a:ext cx="7233285" cy="950595"/>
            <a:chOff x="3919104" y="704258"/>
            <a:chExt cx="4353791" cy="838582"/>
          </a:xfrm>
        </p:grpSpPr>
        <p:sp>
          <p:nvSpPr>
            <p:cNvPr id="8" name="文本框 7"/>
            <p:cNvSpPr txBox="1"/>
            <p:nvPr/>
          </p:nvSpPr>
          <p:spPr>
            <a:xfrm>
              <a:off x="4899774" y="704258"/>
              <a:ext cx="2392451" cy="460464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p>
              <a:pPr algn="ctr" fontAlgn="auto"/>
              <a:r>
                <a:rPr lang="zh-CN" sz="2800" b="1" spc="300">
                  <a:solidFill>
                    <a:schemeClr val="bg1"/>
                  </a:solidFill>
                  <a:effectLst>
                    <a:outerShdw blurRad="546100" algn="ctr" rotWithShape="0">
                      <a:schemeClr val="bg1">
                        <a:alpha val="40000"/>
                      </a:schemeClr>
                    </a:outerShdw>
                  </a:effectLst>
                  <a:latin typeface="义启简黑体" panose="02000000000000000000" pitchFamily="2" charset="-128"/>
                  <a:ea typeface="义启简黑体" panose="02000000000000000000" pitchFamily="2" charset="-128"/>
                  <a:sym typeface="+mn-ea"/>
                </a:rPr>
                <a:t>二八轮动</a:t>
              </a:r>
              <a:endParaRPr lang="zh-CN" sz="2800" b="1" spc="300">
                <a:solidFill>
                  <a:schemeClr val="bg1"/>
                </a:solidFill>
                <a:effectLst>
                  <a:outerShdw blurRad="546100" algn="ctr" rotWithShape="0">
                    <a:schemeClr val="bg1">
                      <a:alpha val="40000"/>
                    </a:schemeClr>
                  </a:outerShdw>
                </a:effectLst>
                <a:latin typeface="义启简黑体" panose="02000000000000000000" pitchFamily="2" charset="-128"/>
                <a:ea typeface="义启简黑体" panose="02000000000000000000" pitchFamily="2" charset="-128"/>
                <a:sym typeface="+mn-ea"/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4402931" y="894755"/>
              <a:ext cx="358902" cy="99346"/>
              <a:chOff x="3583781" y="6036469"/>
              <a:chExt cx="358902" cy="99346"/>
            </a:xfrm>
          </p:grpSpPr>
          <p:sp>
            <p:nvSpPr>
              <p:cNvPr id="14" name="等腰三角形 13"/>
              <p:cNvSpPr/>
              <p:nvPr/>
            </p:nvSpPr>
            <p:spPr>
              <a:xfrm rot="5400000">
                <a:off x="3565922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0" name="等腰三角形 19"/>
              <p:cNvSpPr/>
              <p:nvPr/>
            </p:nvSpPr>
            <p:spPr>
              <a:xfrm rot="5400000">
                <a:off x="3713559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1" name="等腰三角形 20"/>
              <p:cNvSpPr/>
              <p:nvPr/>
            </p:nvSpPr>
            <p:spPr>
              <a:xfrm rot="5400000">
                <a:off x="3861196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 flipH="1">
              <a:off x="7430166" y="894755"/>
              <a:ext cx="358902" cy="99346"/>
              <a:chOff x="3583781" y="6036469"/>
              <a:chExt cx="358902" cy="99346"/>
            </a:xfrm>
          </p:grpSpPr>
          <p:sp>
            <p:nvSpPr>
              <p:cNvPr id="23" name="等腰三角形 22"/>
              <p:cNvSpPr/>
              <p:nvPr/>
            </p:nvSpPr>
            <p:spPr>
              <a:xfrm rot="5400000">
                <a:off x="3565922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4" name="等腰三角形 23"/>
              <p:cNvSpPr/>
              <p:nvPr/>
            </p:nvSpPr>
            <p:spPr>
              <a:xfrm rot="5400000">
                <a:off x="3713559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5" name="等腰三角形 24"/>
              <p:cNvSpPr/>
              <p:nvPr/>
            </p:nvSpPr>
            <p:spPr>
              <a:xfrm rot="5400000">
                <a:off x="3861196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26" name="矩形 25"/>
            <p:cNvSpPr/>
            <p:nvPr/>
          </p:nvSpPr>
          <p:spPr>
            <a:xfrm>
              <a:off x="3919104" y="1267250"/>
              <a:ext cx="4353791" cy="27559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p>
              <a:pPr algn="ctr"/>
              <a:endParaRPr lang="zh-CN" altLang="en-US" sz="1200" spc="300">
                <a:solidFill>
                  <a:schemeClr val="bg1"/>
                </a:solidFill>
                <a:effectLst>
                  <a:outerShdw blurRad="342900" algn="ctr" rotWithShape="0">
                    <a:schemeClr val="bg1"/>
                  </a:outerShdw>
                </a:effectLst>
                <a:latin typeface="三极雅致黑简体" panose="00000506000000000000" pitchFamily="2" charset="-122"/>
                <a:ea typeface="三极雅致黑简体" panose="00000506000000000000" pitchFamily="2" charset="-122"/>
              </a:endParaRPr>
            </a:p>
          </p:txBody>
        </p:sp>
      </p:grpSp>
      <p:pic>
        <p:nvPicPr>
          <p:cNvPr id="2" name="图片 2"/>
          <p:cNvPicPr>
            <a:picLocks noChangeAspect="1"/>
          </p:cNvPicPr>
          <p:nvPr/>
        </p:nvPicPr>
        <p:blipFill>
          <a:blip r:embed="rId1"/>
          <a:srcRect r="256"/>
          <a:stretch>
            <a:fillRect/>
          </a:stretch>
        </p:blipFill>
        <p:spPr>
          <a:xfrm>
            <a:off x="1161415" y="850900"/>
            <a:ext cx="6821170" cy="379603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5" name="组合 14"/>
          <p:cNvGrpSpPr/>
          <p:nvPr/>
        </p:nvGrpSpPr>
        <p:grpSpPr>
          <a:xfrm>
            <a:off x="854710" y="212725"/>
            <a:ext cx="7233285" cy="950595"/>
            <a:chOff x="3919104" y="704258"/>
            <a:chExt cx="4353791" cy="838582"/>
          </a:xfrm>
        </p:grpSpPr>
        <p:sp>
          <p:nvSpPr>
            <p:cNvPr id="16" name="文本框 15"/>
            <p:cNvSpPr txBox="1"/>
            <p:nvPr/>
          </p:nvSpPr>
          <p:spPr>
            <a:xfrm>
              <a:off x="4899774" y="704258"/>
              <a:ext cx="2392451" cy="460464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p>
              <a:pPr algn="ctr" fontAlgn="auto"/>
              <a:r>
                <a:rPr lang="zh-CN" sz="2800" b="1" spc="300">
                  <a:solidFill>
                    <a:schemeClr val="bg1"/>
                  </a:solidFill>
                  <a:effectLst>
                    <a:outerShdw blurRad="546100" algn="ctr" rotWithShape="0">
                      <a:schemeClr val="bg1">
                        <a:alpha val="40000"/>
                      </a:schemeClr>
                    </a:outerShdw>
                  </a:effectLst>
                  <a:latin typeface="义启简黑体" panose="02000000000000000000" pitchFamily="2" charset="-128"/>
                  <a:ea typeface="义启简黑体" panose="02000000000000000000" pitchFamily="2" charset="-128"/>
                  <a:sym typeface="+mn-ea"/>
                </a:rPr>
                <a:t>二八轮动</a:t>
              </a:r>
              <a:endParaRPr lang="zh-CN" sz="2800" b="1" spc="300">
                <a:solidFill>
                  <a:schemeClr val="bg1"/>
                </a:solidFill>
                <a:effectLst>
                  <a:outerShdw blurRad="546100" algn="ctr" rotWithShape="0">
                    <a:schemeClr val="bg1">
                      <a:alpha val="40000"/>
                    </a:schemeClr>
                  </a:outerShdw>
                </a:effectLst>
                <a:latin typeface="义启简黑体" panose="02000000000000000000" pitchFamily="2" charset="-128"/>
                <a:ea typeface="义启简黑体" panose="02000000000000000000" pitchFamily="2" charset="-128"/>
                <a:sym typeface="+mn-ea"/>
              </a:endParaRPr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4402931" y="894755"/>
              <a:ext cx="358902" cy="99346"/>
              <a:chOff x="3583781" y="6036469"/>
              <a:chExt cx="358902" cy="99346"/>
            </a:xfrm>
          </p:grpSpPr>
          <p:sp>
            <p:nvSpPr>
              <p:cNvPr id="30" name="等腰三角形 29"/>
              <p:cNvSpPr/>
              <p:nvPr/>
            </p:nvSpPr>
            <p:spPr>
              <a:xfrm rot="5400000">
                <a:off x="3565922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1" name="等腰三角形 30"/>
              <p:cNvSpPr/>
              <p:nvPr/>
            </p:nvSpPr>
            <p:spPr>
              <a:xfrm rot="5400000">
                <a:off x="3713559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2" name="等腰三角形 31"/>
              <p:cNvSpPr/>
              <p:nvPr/>
            </p:nvSpPr>
            <p:spPr>
              <a:xfrm rot="5400000">
                <a:off x="3861196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 flipH="1">
              <a:off x="7430166" y="894755"/>
              <a:ext cx="358902" cy="99346"/>
              <a:chOff x="3583781" y="6036469"/>
              <a:chExt cx="358902" cy="99346"/>
            </a:xfrm>
          </p:grpSpPr>
          <p:sp>
            <p:nvSpPr>
              <p:cNvPr id="34" name="等腰三角形 33"/>
              <p:cNvSpPr/>
              <p:nvPr/>
            </p:nvSpPr>
            <p:spPr>
              <a:xfrm rot="5400000">
                <a:off x="3565922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5" name="等腰三角形 34"/>
              <p:cNvSpPr/>
              <p:nvPr/>
            </p:nvSpPr>
            <p:spPr>
              <a:xfrm rot="5400000">
                <a:off x="3713559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6" name="等腰三角形 35"/>
              <p:cNvSpPr/>
              <p:nvPr/>
            </p:nvSpPr>
            <p:spPr>
              <a:xfrm rot="5400000">
                <a:off x="3861196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37" name="矩形 36"/>
            <p:cNvSpPr/>
            <p:nvPr/>
          </p:nvSpPr>
          <p:spPr>
            <a:xfrm>
              <a:off x="3919104" y="1267250"/>
              <a:ext cx="4353791" cy="27559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p>
              <a:pPr algn="ctr"/>
              <a:endParaRPr lang="zh-CN" altLang="en-US" sz="1200" spc="300">
                <a:solidFill>
                  <a:schemeClr val="bg1"/>
                </a:solidFill>
                <a:effectLst>
                  <a:outerShdw blurRad="342900" algn="ctr" rotWithShape="0">
                    <a:schemeClr val="bg1"/>
                  </a:outerShdw>
                </a:effectLst>
                <a:latin typeface="三极雅致黑简体" panose="00000506000000000000" pitchFamily="2" charset="-122"/>
                <a:ea typeface="三极雅致黑简体" panose="00000506000000000000" pitchFamily="2" charset="-122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t="304"/>
          <a:stretch>
            <a:fillRect/>
          </a:stretch>
        </p:blipFill>
        <p:spPr>
          <a:xfrm>
            <a:off x="1131570" y="850900"/>
            <a:ext cx="6880860" cy="382778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5" name="组合 14"/>
          <p:cNvGrpSpPr/>
          <p:nvPr/>
        </p:nvGrpSpPr>
        <p:grpSpPr>
          <a:xfrm>
            <a:off x="854710" y="212725"/>
            <a:ext cx="7233285" cy="950595"/>
            <a:chOff x="3919104" y="704258"/>
            <a:chExt cx="4353791" cy="838582"/>
          </a:xfrm>
        </p:grpSpPr>
        <p:sp>
          <p:nvSpPr>
            <p:cNvPr id="13" name="文本框 12"/>
            <p:cNvSpPr txBox="1"/>
            <p:nvPr/>
          </p:nvSpPr>
          <p:spPr>
            <a:xfrm>
              <a:off x="4899774" y="704258"/>
              <a:ext cx="2392451" cy="460464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p>
              <a:pPr algn="ctr" fontAlgn="auto"/>
              <a:r>
                <a:rPr lang="zh-CN" sz="2800" b="1" spc="300">
                  <a:solidFill>
                    <a:schemeClr val="bg1"/>
                  </a:solidFill>
                  <a:effectLst>
                    <a:outerShdw blurRad="546100" algn="ctr" rotWithShape="0">
                      <a:schemeClr val="bg1">
                        <a:alpha val="40000"/>
                      </a:schemeClr>
                    </a:outerShdw>
                  </a:effectLst>
                  <a:latin typeface="义启简黑体" panose="02000000000000000000" pitchFamily="2" charset="-128"/>
                  <a:ea typeface="义启简黑体" panose="02000000000000000000" pitchFamily="2" charset="-128"/>
                  <a:sym typeface="+mn-ea"/>
                </a:rPr>
                <a:t>二八轮动</a:t>
              </a:r>
              <a:endParaRPr lang="zh-CN" altLang="en-US" sz="2800" b="1" spc="300">
                <a:solidFill>
                  <a:schemeClr val="bg1"/>
                </a:solidFill>
                <a:effectLst>
                  <a:outerShdw blurRad="546100" algn="ctr" rotWithShape="0">
                    <a:schemeClr val="bg1">
                      <a:alpha val="40000"/>
                    </a:schemeClr>
                  </a:outerShdw>
                </a:effectLst>
                <a:latin typeface="义启简黑体" panose="02000000000000000000" pitchFamily="2" charset="-128"/>
                <a:ea typeface="义启简黑体" panose="02000000000000000000" pitchFamily="2" charset="-128"/>
                <a:sym typeface="+mn-ea"/>
              </a:endParaRPr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4402931" y="894755"/>
              <a:ext cx="358902" cy="99346"/>
              <a:chOff x="3583781" y="6036469"/>
              <a:chExt cx="358902" cy="99346"/>
            </a:xfrm>
          </p:grpSpPr>
          <p:sp>
            <p:nvSpPr>
              <p:cNvPr id="30" name="等腰三角形 29"/>
              <p:cNvSpPr/>
              <p:nvPr/>
            </p:nvSpPr>
            <p:spPr>
              <a:xfrm rot="5400000">
                <a:off x="3565922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1" name="等腰三角形 30"/>
              <p:cNvSpPr/>
              <p:nvPr/>
            </p:nvSpPr>
            <p:spPr>
              <a:xfrm rot="5400000">
                <a:off x="3713559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2" name="等腰三角形 31"/>
              <p:cNvSpPr/>
              <p:nvPr/>
            </p:nvSpPr>
            <p:spPr>
              <a:xfrm rot="5400000">
                <a:off x="3861196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 flipH="1">
              <a:off x="7430166" y="894755"/>
              <a:ext cx="358902" cy="99346"/>
              <a:chOff x="3583781" y="6036469"/>
              <a:chExt cx="358902" cy="99346"/>
            </a:xfrm>
          </p:grpSpPr>
          <p:sp>
            <p:nvSpPr>
              <p:cNvPr id="34" name="等腰三角形 33"/>
              <p:cNvSpPr/>
              <p:nvPr/>
            </p:nvSpPr>
            <p:spPr>
              <a:xfrm rot="5400000">
                <a:off x="3565922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5" name="等腰三角形 34"/>
              <p:cNvSpPr/>
              <p:nvPr/>
            </p:nvSpPr>
            <p:spPr>
              <a:xfrm rot="5400000">
                <a:off x="3713559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6" name="等腰三角形 35"/>
              <p:cNvSpPr/>
              <p:nvPr/>
            </p:nvSpPr>
            <p:spPr>
              <a:xfrm rot="5400000">
                <a:off x="3861196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37" name="矩形 36"/>
            <p:cNvSpPr/>
            <p:nvPr/>
          </p:nvSpPr>
          <p:spPr>
            <a:xfrm>
              <a:off x="3919104" y="1267250"/>
              <a:ext cx="4353791" cy="27559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p>
              <a:pPr algn="ctr"/>
              <a:endParaRPr lang="zh-CN" altLang="en-US" sz="1200" spc="300">
                <a:solidFill>
                  <a:schemeClr val="bg1"/>
                </a:solidFill>
                <a:effectLst>
                  <a:outerShdw blurRad="342900" algn="ctr" rotWithShape="0">
                    <a:schemeClr val="bg1"/>
                  </a:outerShdw>
                </a:effectLst>
                <a:latin typeface="三极雅致黑简体" panose="00000506000000000000" pitchFamily="2" charset="-122"/>
                <a:ea typeface="三极雅致黑简体" panose="00000506000000000000" pitchFamily="2" charset="-122"/>
              </a:endParaRPr>
            </a:p>
          </p:txBody>
        </p:sp>
      </p:grpSp>
      <p:pic>
        <p:nvPicPr>
          <p:cNvPr id="4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56055" y="734695"/>
            <a:ext cx="6030595" cy="396367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854710" y="212725"/>
            <a:ext cx="7233285" cy="1383665"/>
            <a:chOff x="3919104" y="704258"/>
            <a:chExt cx="4353791" cy="1220622"/>
          </a:xfrm>
        </p:grpSpPr>
        <p:sp>
          <p:nvSpPr>
            <p:cNvPr id="16" name="文本框 15"/>
            <p:cNvSpPr txBox="1"/>
            <p:nvPr/>
          </p:nvSpPr>
          <p:spPr>
            <a:xfrm>
              <a:off x="4899774" y="704258"/>
              <a:ext cx="2392451" cy="1220622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dist"/>
              <a:r>
                <a:rPr lang="zh-CN" sz="2800" b="1" spc="300">
                  <a:solidFill>
                    <a:schemeClr val="bg1"/>
                  </a:solidFill>
                  <a:effectLst>
                    <a:outerShdw blurRad="546100" algn="ctr" rotWithShape="0">
                      <a:schemeClr val="bg1">
                        <a:alpha val="40000"/>
                      </a:schemeClr>
                    </a:outerShdw>
                  </a:effectLst>
                  <a:latin typeface="义启简黑体" panose="02000000000000000000" pitchFamily="2" charset="-128"/>
                  <a:ea typeface="义启简黑体" panose="02000000000000000000" pitchFamily="2" charset="-128"/>
                </a:rPr>
                <a:t>经选基金</a:t>
              </a:r>
              <a:endParaRPr lang="zh-CN" altLang="en-US" sz="2800">
                <a:solidFill>
                  <a:schemeClr val="bg1"/>
                </a:solidFill>
              </a:endParaRPr>
            </a:p>
            <a:p>
              <a:pPr algn="dist"/>
              <a:endParaRPr sz="2800">
                <a:solidFill>
                  <a:schemeClr val="bg1"/>
                </a:solidFill>
                <a:sym typeface="+mn-ea"/>
              </a:endParaRPr>
            </a:p>
            <a:p>
              <a:pPr algn="dist"/>
              <a:endParaRPr lang="en-US" altLang="zh-CN" sz="2800" b="1" spc="300">
                <a:solidFill>
                  <a:schemeClr val="bg1"/>
                </a:solidFill>
                <a:effectLst>
                  <a:outerShdw blurRad="546100" algn="ctr" rotWithShape="0">
                    <a:schemeClr val="bg1">
                      <a:alpha val="40000"/>
                    </a:schemeClr>
                  </a:outerShdw>
                </a:effectLst>
                <a:latin typeface="义启简黑体" panose="02000000000000000000" pitchFamily="2" charset="-128"/>
                <a:ea typeface="义启简黑体" panose="02000000000000000000" pitchFamily="2" charset="-128"/>
                <a:sym typeface="+mn-ea"/>
              </a:endParaRPr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4402931" y="894755"/>
              <a:ext cx="358902" cy="99346"/>
              <a:chOff x="3583781" y="6036469"/>
              <a:chExt cx="358902" cy="99346"/>
            </a:xfrm>
          </p:grpSpPr>
          <p:sp>
            <p:nvSpPr>
              <p:cNvPr id="30" name="等腰三角形 29"/>
              <p:cNvSpPr/>
              <p:nvPr/>
            </p:nvSpPr>
            <p:spPr>
              <a:xfrm rot="5400000">
                <a:off x="3565922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等腰三角形 30"/>
              <p:cNvSpPr/>
              <p:nvPr/>
            </p:nvSpPr>
            <p:spPr>
              <a:xfrm rot="5400000">
                <a:off x="3713559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等腰三角形 31"/>
              <p:cNvSpPr/>
              <p:nvPr/>
            </p:nvSpPr>
            <p:spPr>
              <a:xfrm rot="5400000">
                <a:off x="3861196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 flipH="1">
              <a:off x="7430166" y="894755"/>
              <a:ext cx="358902" cy="99346"/>
              <a:chOff x="3583781" y="6036469"/>
              <a:chExt cx="358902" cy="99346"/>
            </a:xfrm>
          </p:grpSpPr>
          <p:sp>
            <p:nvSpPr>
              <p:cNvPr id="34" name="等腰三角形 33"/>
              <p:cNvSpPr/>
              <p:nvPr/>
            </p:nvSpPr>
            <p:spPr>
              <a:xfrm rot="5400000">
                <a:off x="3565922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等腰三角形 34"/>
              <p:cNvSpPr/>
              <p:nvPr/>
            </p:nvSpPr>
            <p:spPr>
              <a:xfrm rot="5400000">
                <a:off x="3713559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等腰三角形 35"/>
              <p:cNvSpPr/>
              <p:nvPr/>
            </p:nvSpPr>
            <p:spPr>
              <a:xfrm rot="5400000">
                <a:off x="3861196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7" name="矩形 36"/>
            <p:cNvSpPr/>
            <p:nvPr/>
          </p:nvSpPr>
          <p:spPr>
            <a:xfrm>
              <a:off x="3919104" y="1267250"/>
              <a:ext cx="4353791" cy="27559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endParaRPr lang="zh-CN" altLang="en-US" sz="1200" spc="300">
                <a:solidFill>
                  <a:schemeClr val="bg1"/>
                </a:solidFill>
                <a:effectLst>
                  <a:outerShdw blurRad="342900" algn="ctr" rotWithShape="0">
                    <a:schemeClr val="bg1"/>
                  </a:outerShdw>
                </a:effectLst>
                <a:latin typeface="三极雅致黑简体" panose="00000506000000000000" pitchFamily="2" charset="-122"/>
                <a:ea typeface="三极雅致黑简体" panose="00000506000000000000" pitchFamily="2" charset="-122"/>
              </a:endParaRPr>
            </a:p>
          </p:txBody>
        </p:sp>
      </p:grpSp>
      <p:pic>
        <p:nvPicPr>
          <p:cNvPr id="101" name="图片 100"/>
          <p:cNvPicPr/>
          <p:nvPr/>
        </p:nvPicPr>
        <p:blipFill>
          <a:blip r:embed="rId1" r:link="rId2"/>
          <a:stretch>
            <a:fillRect/>
          </a:stretch>
        </p:blipFill>
        <p:spPr>
          <a:xfrm>
            <a:off x="4226560" y="2571115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0185" y="1685925"/>
            <a:ext cx="2038985" cy="20389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160" y="935990"/>
            <a:ext cx="1774825" cy="35382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2895" y="935990"/>
            <a:ext cx="1803400" cy="35375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8205" y="935990"/>
            <a:ext cx="1789430" cy="35375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5" name="组合 14"/>
          <p:cNvGrpSpPr/>
          <p:nvPr/>
        </p:nvGrpSpPr>
        <p:grpSpPr>
          <a:xfrm>
            <a:off x="854710" y="212725"/>
            <a:ext cx="7233285" cy="1383665"/>
            <a:chOff x="3919104" y="704258"/>
            <a:chExt cx="4353791" cy="1220622"/>
          </a:xfrm>
        </p:grpSpPr>
        <p:sp>
          <p:nvSpPr>
            <p:cNvPr id="16" name="文本框 15"/>
            <p:cNvSpPr txBox="1"/>
            <p:nvPr/>
          </p:nvSpPr>
          <p:spPr>
            <a:xfrm>
              <a:off x="4899774" y="704258"/>
              <a:ext cx="2392451" cy="1220622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p>
              <a:pPr algn="dist"/>
              <a:r>
                <a:rPr lang="zh-CN" sz="2800" b="1" spc="300">
                  <a:solidFill>
                    <a:schemeClr val="bg1"/>
                  </a:solidFill>
                  <a:effectLst>
                    <a:outerShdw blurRad="546100" algn="ctr" rotWithShape="0">
                      <a:schemeClr val="bg1">
                        <a:alpha val="40000"/>
                      </a:schemeClr>
                    </a:outerShdw>
                  </a:effectLst>
                  <a:latin typeface="义启简黑体" panose="02000000000000000000" pitchFamily="2" charset="-128"/>
                  <a:ea typeface="义启简黑体" panose="02000000000000000000" pitchFamily="2" charset="-128"/>
                </a:rPr>
                <a:t>经选基金</a:t>
              </a:r>
              <a:endParaRPr lang="zh-CN" altLang="en-US" sz="2800">
                <a:solidFill>
                  <a:schemeClr val="bg1"/>
                </a:solidFill>
              </a:endParaRPr>
            </a:p>
            <a:p>
              <a:pPr algn="dist"/>
              <a:endParaRPr sz="2800">
                <a:solidFill>
                  <a:schemeClr val="bg1"/>
                </a:solidFill>
                <a:sym typeface="+mn-ea"/>
              </a:endParaRPr>
            </a:p>
            <a:p>
              <a:pPr algn="dist"/>
              <a:endParaRPr lang="en-US" altLang="zh-CN" sz="2800" b="1" spc="300">
                <a:solidFill>
                  <a:schemeClr val="bg1"/>
                </a:solidFill>
                <a:effectLst>
                  <a:outerShdw blurRad="546100" algn="ctr" rotWithShape="0">
                    <a:schemeClr val="bg1">
                      <a:alpha val="40000"/>
                    </a:schemeClr>
                  </a:outerShdw>
                </a:effectLst>
                <a:latin typeface="义启简黑体" panose="02000000000000000000" pitchFamily="2" charset="-128"/>
                <a:ea typeface="义启简黑体" panose="02000000000000000000" pitchFamily="2" charset="-128"/>
                <a:sym typeface="+mn-ea"/>
              </a:endParaRPr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4402931" y="894755"/>
              <a:ext cx="358902" cy="99346"/>
              <a:chOff x="3583781" y="6036469"/>
              <a:chExt cx="358902" cy="99346"/>
            </a:xfrm>
          </p:grpSpPr>
          <p:sp>
            <p:nvSpPr>
              <p:cNvPr id="30" name="等腰三角形 29"/>
              <p:cNvSpPr/>
              <p:nvPr/>
            </p:nvSpPr>
            <p:spPr>
              <a:xfrm rot="5400000">
                <a:off x="3565922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1" name="等腰三角形 30"/>
              <p:cNvSpPr/>
              <p:nvPr/>
            </p:nvSpPr>
            <p:spPr>
              <a:xfrm rot="5400000">
                <a:off x="3713559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2" name="等腰三角形 31"/>
              <p:cNvSpPr/>
              <p:nvPr/>
            </p:nvSpPr>
            <p:spPr>
              <a:xfrm rot="5400000">
                <a:off x="3861196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 flipH="1">
              <a:off x="7430166" y="894755"/>
              <a:ext cx="358902" cy="99346"/>
              <a:chOff x="3583781" y="6036469"/>
              <a:chExt cx="358902" cy="99346"/>
            </a:xfrm>
          </p:grpSpPr>
          <p:sp>
            <p:nvSpPr>
              <p:cNvPr id="34" name="等腰三角形 33"/>
              <p:cNvSpPr/>
              <p:nvPr/>
            </p:nvSpPr>
            <p:spPr>
              <a:xfrm rot="5400000">
                <a:off x="3565922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5" name="等腰三角形 34"/>
              <p:cNvSpPr/>
              <p:nvPr/>
            </p:nvSpPr>
            <p:spPr>
              <a:xfrm rot="5400000">
                <a:off x="3713559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6" name="等腰三角形 35"/>
              <p:cNvSpPr/>
              <p:nvPr/>
            </p:nvSpPr>
            <p:spPr>
              <a:xfrm rot="5400000">
                <a:off x="3861196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37" name="矩形 36"/>
            <p:cNvSpPr/>
            <p:nvPr/>
          </p:nvSpPr>
          <p:spPr>
            <a:xfrm>
              <a:off x="3919104" y="1267250"/>
              <a:ext cx="4353791" cy="27559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p>
              <a:pPr algn="ctr"/>
              <a:endParaRPr lang="zh-CN" altLang="en-US" sz="1200" spc="300">
                <a:solidFill>
                  <a:schemeClr val="bg1"/>
                </a:solidFill>
                <a:effectLst>
                  <a:outerShdw blurRad="342900" algn="ctr" rotWithShape="0">
                    <a:schemeClr val="bg1"/>
                  </a:outerShdw>
                </a:effectLst>
                <a:latin typeface="三极雅致黑简体" panose="00000506000000000000" pitchFamily="2" charset="-122"/>
                <a:ea typeface="三极雅致黑简体" panose="00000506000000000000" pitchFamily="2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42770" y="851535"/>
            <a:ext cx="1922780" cy="38747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9725" y="850900"/>
            <a:ext cx="1909445" cy="38754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0185" y="1685925"/>
            <a:ext cx="2038985" cy="20389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图片 100"/>
          <p:cNvPicPr/>
          <p:nvPr/>
        </p:nvPicPr>
        <p:blipFill>
          <a:blip r:embed="rId1" r:link="rId2"/>
          <a:stretch>
            <a:fillRect/>
          </a:stretch>
        </p:blipFill>
        <p:spPr>
          <a:xfrm>
            <a:off x="4572000" y="257175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3400" y="1645285"/>
            <a:ext cx="2038985" cy="2038985"/>
          </a:xfrm>
          <a:prstGeom prst="rect">
            <a:avLst/>
          </a:prstGeom>
          <a:ln w="28575">
            <a:noFill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410" y="716280"/>
            <a:ext cx="2254250" cy="3896995"/>
          </a:xfrm>
          <a:prstGeom prst="rect">
            <a:avLst/>
          </a:prstGeom>
          <a:ln w="19050">
            <a:gradFill>
              <a:gsLst>
                <a:gs pos="50000">
                  <a:srgbClr val="685B51"/>
                </a:gs>
                <a:gs pos="0">
                  <a:srgbClr val="9A928B"/>
                </a:gs>
                <a:gs pos="100000">
                  <a:srgbClr val="352416"/>
                </a:gs>
              </a:gsLst>
              <a:lin ang="5400000" scaled="1"/>
            </a:gra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8610" y="716280"/>
            <a:ext cx="1851660" cy="3896995"/>
          </a:xfrm>
          <a:prstGeom prst="rect">
            <a:avLst/>
          </a:prstGeom>
          <a:ln w="19050">
            <a:gradFill>
              <a:gsLst>
                <a:gs pos="50000">
                  <a:srgbClr val="685B51"/>
                </a:gs>
                <a:gs pos="0">
                  <a:srgbClr val="9A928B"/>
                </a:gs>
                <a:gs pos="100000">
                  <a:srgbClr val="352416"/>
                </a:gs>
              </a:gsLst>
              <a:lin ang="5400000" scaled="1"/>
            </a:gradFill>
          </a:ln>
        </p:spPr>
      </p:pic>
      <p:pic>
        <p:nvPicPr>
          <p:cNvPr id="10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8220" y="716280"/>
            <a:ext cx="1849755" cy="390017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grpSp>
        <p:nvGrpSpPr>
          <p:cNvPr id="2" name="组合 1"/>
          <p:cNvGrpSpPr/>
          <p:nvPr/>
        </p:nvGrpSpPr>
        <p:grpSpPr>
          <a:xfrm>
            <a:off x="854710" y="212725"/>
            <a:ext cx="7233285" cy="1383665"/>
            <a:chOff x="3919104" y="704258"/>
            <a:chExt cx="4353791" cy="1220622"/>
          </a:xfrm>
        </p:grpSpPr>
        <p:sp>
          <p:nvSpPr>
            <p:cNvPr id="4" name="文本框 3"/>
            <p:cNvSpPr txBox="1"/>
            <p:nvPr/>
          </p:nvSpPr>
          <p:spPr>
            <a:xfrm>
              <a:off x="4899774" y="704258"/>
              <a:ext cx="2392451" cy="1220622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p>
              <a:pPr algn="dist"/>
              <a:r>
                <a:rPr lang="zh-CN" sz="2800" b="1" spc="300">
                  <a:solidFill>
                    <a:schemeClr val="bg1"/>
                  </a:solidFill>
                  <a:effectLst>
                    <a:outerShdw blurRad="546100" algn="ctr" rotWithShape="0">
                      <a:schemeClr val="bg1">
                        <a:alpha val="40000"/>
                      </a:schemeClr>
                    </a:outerShdw>
                  </a:effectLst>
                  <a:latin typeface="义启简黑体" panose="02000000000000000000" pitchFamily="2" charset="-128"/>
                  <a:ea typeface="义启简黑体" panose="02000000000000000000" pitchFamily="2" charset="-128"/>
                </a:rPr>
                <a:t>经选基金</a:t>
              </a:r>
              <a:endParaRPr lang="zh-CN" altLang="en-US" sz="2800">
                <a:solidFill>
                  <a:schemeClr val="bg1"/>
                </a:solidFill>
              </a:endParaRPr>
            </a:p>
            <a:p>
              <a:pPr algn="dist"/>
              <a:endParaRPr sz="2800">
                <a:solidFill>
                  <a:schemeClr val="bg1"/>
                </a:solidFill>
                <a:sym typeface="+mn-ea"/>
              </a:endParaRPr>
            </a:p>
            <a:p>
              <a:pPr algn="dist"/>
              <a:endParaRPr lang="en-US" altLang="zh-CN" sz="2800" b="1" spc="300">
                <a:solidFill>
                  <a:schemeClr val="bg1"/>
                </a:solidFill>
                <a:effectLst>
                  <a:outerShdw blurRad="546100" algn="ctr" rotWithShape="0">
                    <a:schemeClr val="bg1">
                      <a:alpha val="40000"/>
                    </a:schemeClr>
                  </a:outerShdw>
                </a:effectLst>
                <a:latin typeface="义启简黑体" panose="02000000000000000000" pitchFamily="2" charset="-128"/>
                <a:ea typeface="义启简黑体" panose="02000000000000000000" pitchFamily="2" charset="-128"/>
                <a:sym typeface="+mn-ea"/>
              </a:endParaRPr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4402931" y="894755"/>
              <a:ext cx="358902" cy="99346"/>
              <a:chOff x="3583781" y="6036469"/>
              <a:chExt cx="358902" cy="99346"/>
            </a:xfrm>
          </p:grpSpPr>
          <p:sp>
            <p:nvSpPr>
              <p:cNvPr id="6" name="等腰三角形 5"/>
              <p:cNvSpPr/>
              <p:nvPr/>
            </p:nvSpPr>
            <p:spPr>
              <a:xfrm rot="5400000">
                <a:off x="3565922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9" name="等腰三角形 8"/>
              <p:cNvSpPr/>
              <p:nvPr/>
            </p:nvSpPr>
            <p:spPr>
              <a:xfrm rot="5400000">
                <a:off x="3713559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1" name="等腰三角形 10"/>
              <p:cNvSpPr/>
              <p:nvPr/>
            </p:nvSpPr>
            <p:spPr>
              <a:xfrm rot="5400000">
                <a:off x="3861196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 flipH="1">
              <a:off x="7430166" y="894755"/>
              <a:ext cx="358902" cy="99346"/>
              <a:chOff x="3583781" y="6036469"/>
              <a:chExt cx="358902" cy="99346"/>
            </a:xfrm>
          </p:grpSpPr>
          <p:sp>
            <p:nvSpPr>
              <p:cNvPr id="13" name="等腰三角形 12"/>
              <p:cNvSpPr/>
              <p:nvPr/>
            </p:nvSpPr>
            <p:spPr>
              <a:xfrm rot="5400000">
                <a:off x="3565922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4" name="等腰三角形 13"/>
              <p:cNvSpPr/>
              <p:nvPr/>
            </p:nvSpPr>
            <p:spPr>
              <a:xfrm rot="5400000">
                <a:off x="3713559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7" name="等腰三角形 16"/>
              <p:cNvSpPr/>
              <p:nvPr/>
            </p:nvSpPr>
            <p:spPr>
              <a:xfrm rot="5400000">
                <a:off x="3861196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18" name="矩形 17"/>
            <p:cNvSpPr/>
            <p:nvPr/>
          </p:nvSpPr>
          <p:spPr>
            <a:xfrm>
              <a:off x="3919104" y="1267250"/>
              <a:ext cx="4353791" cy="27559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p>
              <a:pPr algn="ctr"/>
              <a:endParaRPr lang="zh-CN" altLang="en-US" sz="1200" spc="300">
                <a:solidFill>
                  <a:schemeClr val="bg1"/>
                </a:solidFill>
                <a:effectLst>
                  <a:outerShdw blurRad="342900" algn="ctr" rotWithShape="0">
                    <a:schemeClr val="bg1"/>
                  </a:outerShdw>
                </a:effectLst>
                <a:latin typeface="三极雅致黑简体" panose="00000506000000000000" pitchFamily="2" charset="-122"/>
                <a:ea typeface="三极雅致黑简体" panose="00000506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图片 100"/>
          <p:cNvPicPr/>
          <p:nvPr/>
        </p:nvPicPr>
        <p:blipFill>
          <a:blip r:embed="rId1" r:link="rId2"/>
          <a:stretch>
            <a:fillRect/>
          </a:stretch>
        </p:blipFill>
        <p:spPr>
          <a:xfrm>
            <a:off x="4572000" y="257175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3400" y="1645285"/>
            <a:ext cx="2038985" cy="2038985"/>
          </a:xfrm>
          <a:prstGeom prst="rect">
            <a:avLst/>
          </a:prstGeom>
          <a:ln w="28575"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300" y="696595"/>
            <a:ext cx="1864360" cy="3994150"/>
          </a:xfrm>
          <a:prstGeom prst="rect">
            <a:avLst/>
          </a:prstGeom>
          <a:ln w="19050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4475" y="696595"/>
            <a:ext cx="1839595" cy="3994150"/>
          </a:xfrm>
          <a:prstGeom prst="rect">
            <a:avLst/>
          </a:prstGeom>
          <a:ln w="19050"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4885" y="704215"/>
            <a:ext cx="1742440" cy="3986530"/>
          </a:xfrm>
          <a:prstGeom prst="rect">
            <a:avLst/>
          </a:prstGeom>
          <a:ln w="19050">
            <a:noFill/>
          </a:ln>
        </p:spPr>
      </p:pic>
      <p:grpSp>
        <p:nvGrpSpPr>
          <p:cNvPr id="2" name="组合 1"/>
          <p:cNvGrpSpPr/>
          <p:nvPr/>
        </p:nvGrpSpPr>
        <p:grpSpPr>
          <a:xfrm>
            <a:off x="854710" y="212725"/>
            <a:ext cx="7233285" cy="1383665"/>
            <a:chOff x="3919104" y="704258"/>
            <a:chExt cx="4353791" cy="1220622"/>
          </a:xfrm>
        </p:grpSpPr>
        <p:sp>
          <p:nvSpPr>
            <p:cNvPr id="7" name="文本框 6"/>
            <p:cNvSpPr txBox="1"/>
            <p:nvPr/>
          </p:nvSpPr>
          <p:spPr>
            <a:xfrm>
              <a:off x="4899774" y="704258"/>
              <a:ext cx="2392451" cy="1220622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p>
              <a:pPr algn="dist"/>
              <a:r>
                <a:rPr lang="zh-CN" sz="2800" b="1" spc="300">
                  <a:solidFill>
                    <a:schemeClr val="bg1"/>
                  </a:solidFill>
                  <a:effectLst>
                    <a:outerShdw blurRad="546100" algn="ctr" rotWithShape="0">
                      <a:schemeClr val="bg1">
                        <a:alpha val="40000"/>
                      </a:schemeClr>
                    </a:outerShdw>
                  </a:effectLst>
                  <a:latin typeface="义启简黑体" panose="02000000000000000000" pitchFamily="2" charset="-128"/>
                  <a:ea typeface="义启简黑体" panose="02000000000000000000" pitchFamily="2" charset="-128"/>
                </a:rPr>
                <a:t>经选基金</a:t>
              </a:r>
              <a:endParaRPr lang="zh-CN" altLang="en-US" sz="2800">
                <a:solidFill>
                  <a:schemeClr val="bg1"/>
                </a:solidFill>
              </a:endParaRPr>
            </a:p>
            <a:p>
              <a:pPr algn="dist"/>
              <a:endParaRPr sz="2800">
                <a:solidFill>
                  <a:schemeClr val="bg1"/>
                </a:solidFill>
                <a:sym typeface="+mn-ea"/>
              </a:endParaRPr>
            </a:p>
            <a:p>
              <a:pPr algn="dist"/>
              <a:endParaRPr lang="en-US" altLang="zh-CN" sz="2800" b="1" spc="300">
                <a:solidFill>
                  <a:schemeClr val="bg1"/>
                </a:solidFill>
                <a:effectLst>
                  <a:outerShdw blurRad="546100" algn="ctr" rotWithShape="0">
                    <a:schemeClr val="bg1">
                      <a:alpha val="40000"/>
                    </a:schemeClr>
                  </a:outerShdw>
                </a:effectLst>
                <a:latin typeface="义启简黑体" panose="02000000000000000000" pitchFamily="2" charset="-128"/>
                <a:ea typeface="义启简黑体" panose="02000000000000000000" pitchFamily="2" charset="-128"/>
                <a:sym typeface="+mn-ea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4402931" y="894755"/>
              <a:ext cx="358902" cy="99346"/>
              <a:chOff x="3583781" y="6036469"/>
              <a:chExt cx="358902" cy="99346"/>
            </a:xfrm>
          </p:grpSpPr>
          <p:sp>
            <p:nvSpPr>
              <p:cNvPr id="9" name="等腰三角形 8"/>
              <p:cNvSpPr/>
              <p:nvPr/>
            </p:nvSpPr>
            <p:spPr>
              <a:xfrm rot="5400000">
                <a:off x="3565922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0" name="等腰三角形 9"/>
              <p:cNvSpPr/>
              <p:nvPr/>
            </p:nvSpPr>
            <p:spPr>
              <a:xfrm rot="5400000">
                <a:off x="3713559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1" name="等腰三角形 10"/>
              <p:cNvSpPr/>
              <p:nvPr/>
            </p:nvSpPr>
            <p:spPr>
              <a:xfrm rot="5400000">
                <a:off x="3861196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 flipH="1">
              <a:off x="7430166" y="894755"/>
              <a:ext cx="358902" cy="99346"/>
              <a:chOff x="3583781" y="6036469"/>
              <a:chExt cx="358902" cy="99346"/>
            </a:xfrm>
          </p:grpSpPr>
          <p:sp>
            <p:nvSpPr>
              <p:cNvPr id="13" name="等腰三角形 12"/>
              <p:cNvSpPr/>
              <p:nvPr/>
            </p:nvSpPr>
            <p:spPr>
              <a:xfrm rot="5400000">
                <a:off x="3565922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4" name="等腰三角形 13"/>
              <p:cNvSpPr/>
              <p:nvPr/>
            </p:nvSpPr>
            <p:spPr>
              <a:xfrm rot="5400000">
                <a:off x="3713559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7" name="等腰三角形 16"/>
              <p:cNvSpPr/>
              <p:nvPr/>
            </p:nvSpPr>
            <p:spPr>
              <a:xfrm rot="5400000">
                <a:off x="3861196" y="6054328"/>
                <a:ext cx="99346" cy="63628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18" name="矩形 17"/>
            <p:cNvSpPr/>
            <p:nvPr/>
          </p:nvSpPr>
          <p:spPr>
            <a:xfrm>
              <a:off x="3919104" y="1267250"/>
              <a:ext cx="4353791" cy="27559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p>
              <a:pPr algn="ctr"/>
              <a:endParaRPr lang="zh-CN" altLang="en-US" sz="1200" spc="300">
                <a:solidFill>
                  <a:schemeClr val="bg1"/>
                </a:solidFill>
                <a:effectLst>
                  <a:outerShdw blurRad="342900" algn="ctr" rotWithShape="0">
                    <a:schemeClr val="bg1"/>
                  </a:outerShdw>
                </a:effectLst>
                <a:latin typeface="三极雅致黑简体" panose="00000506000000000000" pitchFamily="2" charset="-122"/>
                <a:ea typeface="三极雅致黑简体" panose="00000506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4025,&quot;width&quot;:3680}"/>
</p:tagLst>
</file>

<file path=ppt/tags/tag2.xml><?xml version="1.0" encoding="utf-8"?>
<p:tagLst xmlns:p="http://schemas.openxmlformats.org/presentationml/2006/main">
  <p:tag name="KSO_WM_UNIT_PLACING_PICTURE_USER_VIEWPORT" val="{&quot;height&quot;:4008,&quot;width&quot;:4472}"/>
</p:tagLst>
</file>

<file path=ppt/tags/tag3.xml><?xml version="1.0" encoding="utf-8"?>
<p:tagLst xmlns:p="http://schemas.openxmlformats.org/presentationml/2006/main">
  <p:tag name="KSO_WM_UNIT_PLACING_PICTURE_USER_VIEWPORT" val="{&quot;height&quot;:4766,&quot;width&quot;:8697}"/>
</p:tagLst>
</file>

<file path=ppt/tags/tag4.xml><?xml version="1.0" encoding="utf-8"?>
<p:tagLst xmlns:p="http://schemas.openxmlformats.org/presentationml/2006/main">
  <p:tag name="KSO_WM_UNIT_PLACING_PICTURE_USER_VIEWPORT" val="{&quot;height&quot;:6020,&quot;width&quot;:3383}"/>
</p:tagLst>
</file>

<file path=ppt/tags/tag5.xml><?xml version="1.0" encoding="utf-8"?>
<p:tagLst xmlns:p="http://schemas.openxmlformats.org/presentationml/2006/main">
  <p:tag name="KSO_WM_UNIT_PLACING_PICTURE_USER_VIEWPORT" val="{&quot;height&quot;:5400,&quot;width&quot;:4050}"/>
</p:tagLst>
</file>

<file path=ppt/tags/tag6.xml><?xml version="1.0" encoding="utf-8"?>
<p:tagLst xmlns:p="http://schemas.openxmlformats.org/presentationml/2006/main">
  <p:tag name="COMMONDATA" val="eyJoZGlkIjoiNDhiODZlZDBmMTliMjIyM2YwYjc1ZDY3ZTAyMmQyNjkifQ=="/>
</p:tagLst>
</file>

<file path=ppt/theme/theme1.xml><?xml version="1.0" encoding="utf-8"?>
<a:theme xmlns:a="http://schemas.openxmlformats.org/drawingml/2006/main" name="Office Theme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607</Words>
  <Application>WPS 演示</Application>
  <PresentationFormat>全屏显示(16:9)</PresentationFormat>
  <Paragraphs>74</Paragraphs>
  <Slides>13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35" baseType="lpstr">
      <vt:lpstr>Arial</vt:lpstr>
      <vt:lpstr>宋体</vt:lpstr>
      <vt:lpstr>Wingdings</vt:lpstr>
      <vt:lpstr>Calibri</vt:lpstr>
      <vt:lpstr>Arial</vt:lpstr>
      <vt:lpstr>微软雅黑</vt:lpstr>
      <vt:lpstr>Source Sans Pro Black</vt:lpstr>
      <vt:lpstr>Yu Gothic UI Semibold</vt:lpstr>
      <vt:lpstr>义启简黑体</vt:lpstr>
      <vt:lpstr>黑体</vt:lpstr>
      <vt:lpstr>三极雅致黑简体</vt:lpstr>
      <vt:lpstr>Wingdings</vt:lpstr>
      <vt:lpstr>等线</vt:lpstr>
      <vt:lpstr>Arial Unicode MS</vt:lpstr>
      <vt:lpstr>等线 Light</vt:lpstr>
      <vt:lpstr>Calibri Light</vt:lpstr>
      <vt:lpstr>思源黑体 CN Medium</vt:lpstr>
      <vt:lpstr>思源黑体 CN Heavy</vt:lpstr>
      <vt:lpstr>微软雅黑 Light</vt:lpstr>
      <vt:lpstr>汉仪旗黑-55简</vt:lpstr>
      <vt:lpstr>思源黑体 CN Bold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</dc:title>
  <dc:creator>刘士微</dc:creator>
  <cp:lastModifiedBy>_Skittle`/</cp:lastModifiedBy>
  <cp:revision>466</cp:revision>
  <dcterms:created xsi:type="dcterms:W3CDTF">2019-12-30T03:12:00Z</dcterms:created>
  <dcterms:modified xsi:type="dcterms:W3CDTF">2022-09-26T02:01:01Z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2052-11.1.0.12358</vt:lpwstr>
  </property>
  <property fmtid="{D5CDD505-2E9C-101B-9397-08002B2CF9AE}" pid="3" name="ICV">
    <vt:lpwstr>D60CE6E817A74D6B89312A74D5E54D3D</vt:lpwstr>
  </property>
</Properties>
</file>