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2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405" r:id="rId3"/>
    <p:sldId id="267" r:id="rId4"/>
    <p:sldId id="481" r:id="rId5"/>
    <p:sldId id="421" r:id="rId6"/>
    <p:sldId id="510" r:id="rId7"/>
    <p:sldId id="334" r:id="rId8"/>
    <p:sldId id="471" r:id="rId9"/>
    <p:sldId id="511" r:id="rId10"/>
    <p:sldId id="489" r:id="rId11"/>
    <p:sldId id="512" r:id="rId12"/>
    <p:sldId id="520" r:id="rId13"/>
    <p:sldId id="521" r:id="rId14"/>
    <p:sldId id="474" r:id="rId15"/>
    <p:sldId id="499" r:id="rId16"/>
    <p:sldId id="505" r:id="rId17"/>
    <p:sldId id="493" r:id="rId18"/>
    <p:sldId id="472" r:id="rId19"/>
    <p:sldId id="506" r:id="rId20"/>
    <p:sldId id="424" r:id="rId21"/>
    <p:sldId id="515" r:id="rId22"/>
    <p:sldId id="522" r:id="rId23"/>
    <p:sldId id="523" r:id="rId24"/>
    <p:sldId id="516" r:id="rId25"/>
    <p:sldId id="514" r:id="rId26"/>
    <p:sldId id="495" r:id="rId27"/>
    <p:sldId id="272" r:id="rId28"/>
    <p:sldId id="524" r:id="rId29"/>
    <p:sldId id="525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12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94"/>
        <p:guide pos="3812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55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0" y="6386195"/>
            <a:ext cx="12254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经传多赢资深投顾：刘涛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丨执业编号：A1120619060024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A20250616011746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3" Type="http://schemas.openxmlformats.org/officeDocument/2006/relationships/slideLayout" Target="../slideLayouts/slideLayout5.xml"/><Relationship Id="rId42" Type="http://schemas.openxmlformats.org/officeDocument/2006/relationships/tags" Target="../tags/tag81.xml"/><Relationship Id="rId41" Type="http://schemas.openxmlformats.org/officeDocument/2006/relationships/image" Target="../media/image28.svg"/><Relationship Id="rId40" Type="http://schemas.openxmlformats.org/officeDocument/2006/relationships/image" Target="../media/image27.png"/><Relationship Id="rId4" Type="http://schemas.openxmlformats.org/officeDocument/2006/relationships/tags" Target="../tags/tag53.xml"/><Relationship Id="rId39" Type="http://schemas.openxmlformats.org/officeDocument/2006/relationships/tags" Target="../tags/tag80.xml"/><Relationship Id="rId38" Type="http://schemas.openxmlformats.org/officeDocument/2006/relationships/image" Target="../media/image26.svg"/><Relationship Id="rId37" Type="http://schemas.openxmlformats.org/officeDocument/2006/relationships/image" Target="../media/image25.png"/><Relationship Id="rId36" Type="http://schemas.openxmlformats.org/officeDocument/2006/relationships/tags" Target="../tags/tag79.xml"/><Relationship Id="rId35" Type="http://schemas.openxmlformats.org/officeDocument/2006/relationships/image" Target="../media/image24.svg"/><Relationship Id="rId34" Type="http://schemas.openxmlformats.org/officeDocument/2006/relationships/image" Target="../media/image23.png"/><Relationship Id="rId33" Type="http://schemas.openxmlformats.org/officeDocument/2006/relationships/tags" Target="../tags/tag78.xml"/><Relationship Id="rId32" Type="http://schemas.openxmlformats.org/officeDocument/2006/relationships/image" Target="../media/image22.svg"/><Relationship Id="rId31" Type="http://schemas.openxmlformats.org/officeDocument/2006/relationships/image" Target="../media/image21.png"/><Relationship Id="rId30" Type="http://schemas.openxmlformats.org/officeDocument/2006/relationships/tags" Target="../tags/tag77.xml"/><Relationship Id="rId3" Type="http://schemas.openxmlformats.org/officeDocument/2006/relationships/tags" Target="../tags/tag52.xml"/><Relationship Id="rId29" Type="http://schemas.openxmlformats.org/officeDocument/2006/relationships/image" Target="../media/image20.svg"/><Relationship Id="rId28" Type="http://schemas.openxmlformats.org/officeDocument/2006/relationships/image" Target="../media/image19.png"/><Relationship Id="rId27" Type="http://schemas.openxmlformats.org/officeDocument/2006/relationships/tags" Target="../tags/tag76.xml"/><Relationship Id="rId26" Type="http://schemas.openxmlformats.org/officeDocument/2006/relationships/tags" Target="../tags/tag75.xml"/><Relationship Id="rId25" Type="http://schemas.openxmlformats.org/officeDocument/2006/relationships/tags" Target="../tags/tag74.xml"/><Relationship Id="rId24" Type="http://schemas.openxmlformats.org/officeDocument/2006/relationships/tags" Target="../tags/tag73.xml"/><Relationship Id="rId23" Type="http://schemas.openxmlformats.org/officeDocument/2006/relationships/tags" Target="../tags/tag72.xml"/><Relationship Id="rId22" Type="http://schemas.openxmlformats.org/officeDocument/2006/relationships/tags" Target="../tags/tag71.xml"/><Relationship Id="rId21" Type="http://schemas.openxmlformats.org/officeDocument/2006/relationships/tags" Target="../tags/tag70.xml"/><Relationship Id="rId20" Type="http://schemas.openxmlformats.org/officeDocument/2006/relationships/tags" Target="../tags/tag69.xml"/><Relationship Id="rId2" Type="http://schemas.openxmlformats.org/officeDocument/2006/relationships/tags" Target="../tags/tag51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3.xml"/><Relationship Id="rId2" Type="http://schemas.openxmlformats.org/officeDocument/2006/relationships/image" Target="../media/image29.png"/><Relationship Id="rId1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5.xml"/><Relationship Id="rId2" Type="http://schemas.openxmlformats.org/officeDocument/2006/relationships/image" Target="../media/image30.png"/><Relationship Id="rId1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7.xml"/><Relationship Id="rId2" Type="http://schemas.openxmlformats.org/officeDocument/2006/relationships/image" Target="../media/image31.png"/><Relationship Id="rId1" Type="http://schemas.openxmlformats.org/officeDocument/2006/relationships/tags" Target="../tags/tag8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image" Target="../media/image32.svg"/><Relationship Id="rId6" Type="http://schemas.openxmlformats.org/officeDocument/2006/relationships/image" Target="../media/image21.png"/><Relationship Id="rId5" Type="http://schemas.openxmlformats.org/officeDocument/2006/relationships/tags" Target="../tags/tag103.xml"/><Relationship Id="rId40" Type="http://schemas.openxmlformats.org/officeDocument/2006/relationships/slideLayout" Target="../slideLayouts/slideLayout5.xml"/><Relationship Id="rId4" Type="http://schemas.openxmlformats.org/officeDocument/2006/relationships/tags" Target="../tags/tag102.xml"/><Relationship Id="rId39" Type="http://schemas.openxmlformats.org/officeDocument/2006/relationships/tags" Target="../tags/tag127.xml"/><Relationship Id="rId38" Type="http://schemas.openxmlformats.org/officeDocument/2006/relationships/tags" Target="../tags/tag126.xml"/><Relationship Id="rId37" Type="http://schemas.openxmlformats.org/officeDocument/2006/relationships/tags" Target="../tags/tag125.xml"/><Relationship Id="rId36" Type="http://schemas.openxmlformats.org/officeDocument/2006/relationships/tags" Target="../tags/tag124.xml"/><Relationship Id="rId35" Type="http://schemas.openxmlformats.org/officeDocument/2006/relationships/tags" Target="../tags/tag123.xml"/><Relationship Id="rId34" Type="http://schemas.openxmlformats.org/officeDocument/2006/relationships/tags" Target="../tags/tag122.xml"/><Relationship Id="rId33" Type="http://schemas.openxmlformats.org/officeDocument/2006/relationships/image" Target="../media/image39.svg"/><Relationship Id="rId32" Type="http://schemas.openxmlformats.org/officeDocument/2006/relationships/image" Target="../media/image38.png"/><Relationship Id="rId31" Type="http://schemas.openxmlformats.org/officeDocument/2006/relationships/tags" Target="../tags/tag121.xml"/><Relationship Id="rId30" Type="http://schemas.openxmlformats.org/officeDocument/2006/relationships/image" Target="../media/image37.svg"/><Relationship Id="rId3" Type="http://schemas.openxmlformats.org/officeDocument/2006/relationships/tags" Target="../tags/tag101.xml"/><Relationship Id="rId29" Type="http://schemas.openxmlformats.org/officeDocument/2006/relationships/image" Target="../media/image36.png"/><Relationship Id="rId28" Type="http://schemas.openxmlformats.org/officeDocument/2006/relationships/tags" Target="../tags/tag120.xml"/><Relationship Id="rId27" Type="http://schemas.openxmlformats.org/officeDocument/2006/relationships/image" Target="../media/image35.svg"/><Relationship Id="rId26" Type="http://schemas.openxmlformats.org/officeDocument/2006/relationships/image" Target="../media/image34.png"/><Relationship Id="rId25" Type="http://schemas.openxmlformats.org/officeDocument/2006/relationships/tags" Target="../tags/tag119.xml"/><Relationship Id="rId24" Type="http://schemas.openxmlformats.org/officeDocument/2006/relationships/tags" Target="../tags/tag118.xml"/><Relationship Id="rId23" Type="http://schemas.openxmlformats.org/officeDocument/2006/relationships/tags" Target="../tags/tag117.xml"/><Relationship Id="rId22" Type="http://schemas.openxmlformats.org/officeDocument/2006/relationships/tags" Target="../tags/tag116.xml"/><Relationship Id="rId21" Type="http://schemas.openxmlformats.org/officeDocument/2006/relationships/tags" Target="../tags/tag115.xml"/><Relationship Id="rId20" Type="http://schemas.openxmlformats.org/officeDocument/2006/relationships/image" Target="../media/image33.svg"/><Relationship Id="rId2" Type="http://schemas.openxmlformats.org/officeDocument/2006/relationships/tags" Target="../tags/tag100.xml"/><Relationship Id="rId19" Type="http://schemas.openxmlformats.org/officeDocument/2006/relationships/image" Target="../media/image25.png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0.xml"/><Relationship Id="rId2" Type="http://schemas.openxmlformats.org/officeDocument/2006/relationships/image" Target="../media/image40.png"/><Relationship Id="rId1" Type="http://schemas.openxmlformats.org/officeDocument/2006/relationships/tags" Target="../tags/tag12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2.xml"/><Relationship Id="rId2" Type="http://schemas.openxmlformats.org/officeDocument/2006/relationships/image" Target="../media/image41.png"/><Relationship Id="rId1" Type="http://schemas.openxmlformats.org/officeDocument/2006/relationships/tags" Target="../tags/tag13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4.xml"/><Relationship Id="rId2" Type="http://schemas.openxmlformats.org/officeDocument/2006/relationships/image" Target="../media/image42.png"/><Relationship Id="rId1" Type="http://schemas.openxmlformats.org/officeDocument/2006/relationships/tags" Target="../tags/tag13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6.xml"/><Relationship Id="rId2" Type="http://schemas.openxmlformats.org/officeDocument/2006/relationships/image" Target="../media/image43.png"/><Relationship Id="rId1" Type="http://schemas.openxmlformats.org/officeDocument/2006/relationships/tags" Target="../tags/tag13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tags" Target="../tags/tag137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51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1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2.xml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3.xml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5.png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image" Target="../media/image17.png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60320" y="3882390"/>
            <a:ext cx="34975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</a:t>
            </a:r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执业编号:A1120619060024</a:t>
            </a:r>
            <a:b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:A20250616011746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专注实战操作研究，独创《人气战法》 《黄金战法》《绝对龙头战法》， 熟知散户操作心理，建立完整盈利模式，精湛的短线技术，准确把握市场热点，帮助散户们在操作中确定方向，深受全国用户喜爱！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5775" y="944880"/>
            <a:ext cx="7844155" cy="191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   </a:t>
            </a:r>
            <a:r>
              <a:rPr lang="zh-CN" altLang="en-US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布局策略</a:t>
            </a:r>
            <a:endParaRPr lang="zh-CN" altLang="en-US" sz="66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 与仓位策略</a:t>
            </a:r>
            <a:r>
              <a:rPr lang="en-US" altLang="zh-CN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2</a:t>
            </a:r>
            <a:endParaRPr lang="en-US" altLang="zh-CN" sz="66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7327265" y="941070"/>
            <a:ext cx="3101340" cy="5083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16535" y="7937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2</a:t>
            </a:r>
            <a:r>
              <a:rPr lang="zh-CN" altLang="en-US" sz="2800" b="1">
                <a:solidFill>
                  <a:schemeClr val="bg1"/>
                </a:solidFill>
              </a:rPr>
              <a:t>个事件</a:t>
            </a:r>
            <a:r>
              <a:rPr lang="zh-CN" altLang="en-US" sz="2800" b="1">
                <a:solidFill>
                  <a:schemeClr val="bg1"/>
                </a:solidFill>
              </a:rPr>
              <a:t>催化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4590" y="1246505"/>
            <a:ext cx="7933055" cy="3929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FF0000"/>
                </a:solidFill>
              </a:rPr>
              <a:t>Gemini 3.0 + </a:t>
            </a:r>
            <a:r>
              <a:rPr lang="zh-CN" altLang="en-US" b="1">
                <a:solidFill>
                  <a:srgbClr val="FF0000"/>
                </a:solidFill>
              </a:rPr>
              <a:t>千问</a:t>
            </a:r>
            <a:r>
              <a:rPr lang="en-US" altLang="zh-CN" b="1">
                <a:solidFill>
                  <a:srgbClr val="FF0000"/>
                </a:solidFill>
              </a:rPr>
              <a:t> App</a:t>
            </a:r>
            <a:r>
              <a:rPr lang="zh-CN" altLang="en-US"/>
              <a:t>，应用春季躁动行情！</a:t>
            </a:r>
            <a:r>
              <a:rPr lang="en-US" altLang="en-US"/>
              <a:t> </a:t>
            </a:r>
            <a:endParaRPr lang="en-US" altLang="en-US"/>
          </a:p>
          <a:p>
            <a:endParaRPr lang="en-US" altLang="en-US"/>
          </a:p>
          <a:p>
            <a:r>
              <a:rPr lang="en-US" altLang="zh-CN"/>
              <a:t>1</a:t>
            </a:r>
            <a:r>
              <a:rPr lang="zh-CN" altLang="en-US"/>
              <a:t>，</a:t>
            </a:r>
            <a:r>
              <a:rPr lang="en-US" altLang="zh-CN"/>
              <a:t> </a:t>
            </a:r>
            <a:r>
              <a:rPr lang="zh-CN" altLang="en-US"/>
              <a:t>模型</a:t>
            </a:r>
            <a:r>
              <a:rPr lang="en-US" altLang="zh-CN"/>
              <a:t>+App</a:t>
            </a:r>
            <a:r>
              <a:rPr lang="zh-CN" altLang="en-US"/>
              <a:t>：</a:t>
            </a:r>
            <a:r>
              <a:rPr lang="en-US" altLang="zh-CN"/>
              <a:t>Gemini 3.0+Qwen App</a:t>
            </a:r>
            <a:r>
              <a:rPr lang="zh-CN" altLang="en-US"/>
              <a:t>，维持</a:t>
            </a:r>
            <a:r>
              <a:rPr lang="en-US" altLang="zh-CN"/>
              <a:t>“</a:t>
            </a:r>
            <a:r>
              <a:rPr lang="zh-CN" altLang="en-US"/>
              <a:t>业绩为王、应用起点、拥抱龙头</a:t>
            </a:r>
            <a:r>
              <a:rPr lang="en-US" altLang="zh-CN"/>
              <a:t>”</a:t>
            </a:r>
            <a:r>
              <a:rPr lang="zh-CN" altLang="en-US"/>
              <a:t>：</a:t>
            </a:r>
            <a:r>
              <a:rPr lang="en-US" altLang="zh-CN"/>
              <a:t>2025Q3</a:t>
            </a:r>
            <a:r>
              <a:rPr lang="zh-CN" altLang="en-US"/>
              <a:t>龙头超预期后，板块</a:t>
            </a:r>
            <a:r>
              <a:rPr lang="en-US" altLang="zh-CN"/>
              <a:t>“</a:t>
            </a:r>
            <a:r>
              <a:rPr lang="zh-CN" altLang="en-US"/>
              <a:t>大涨</a:t>
            </a:r>
            <a:r>
              <a:rPr lang="en-US" altLang="zh-CN"/>
              <a:t>--&gt;</a:t>
            </a:r>
            <a:r>
              <a:rPr lang="zh-CN" altLang="en-US"/>
              <a:t>震荡</a:t>
            </a:r>
            <a:r>
              <a:rPr lang="en-US" altLang="zh-CN"/>
              <a:t>”</a:t>
            </a:r>
            <a:r>
              <a:rPr lang="zh-CN" altLang="en-US"/>
              <a:t>，主要系对业绩持续性疑虑。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13</a:t>
            </a:r>
            <a:r>
              <a:rPr lang="zh-CN" altLang="en-US"/>
              <a:t>日，阿里：由</a:t>
            </a:r>
            <a:r>
              <a:rPr lang="en-US" altLang="zh-CN"/>
              <a:t>B</a:t>
            </a:r>
            <a:r>
              <a:rPr lang="zh-CN" altLang="en-US"/>
              <a:t>端</a:t>
            </a:r>
            <a:r>
              <a:rPr lang="en-US" altLang="zh-CN"/>
              <a:t>“</a:t>
            </a:r>
            <a:r>
              <a:rPr lang="zh-CN" altLang="en-US"/>
              <a:t>通义</a:t>
            </a:r>
            <a:r>
              <a:rPr lang="en-US" altLang="zh-CN"/>
              <a:t>”</a:t>
            </a:r>
            <a:r>
              <a:rPr lang="zh-CN" altLang="en-US"/>
              <a:t>转向</a:t>
            </a:r>
            <a:r>
              <a:rPr lang="en-US" altLang="zh-CN"/>
              <a:t>C</a:t>
            </a:r>
            <a:r>
              <a:rPr lang="zh-CN" altLang="en-US"/>
              <a:t>端</a:t>
            </a:r>
            <a:r>
              <a:rPr lang="en-US" altLang="zh-CN"/>
              <a:t>“</a:t>
            </a:r>
            <a:r>
              <a:rPr lang="zh-CN" altLang="en-US"/>
              <a:t>千问</a:t>
            </a:r>
            <a:r>
              <a:rPr lang="en-US" altLang="zh-CN"/>
              <a:t>”</a:t>
            </a:r>
            <a:r>
              <a:rPr lang="zh-CN" altLang="en-US"/>
              <a:t>，对标</a:t>
            </a:r>
            <a:r>
              <a:rPr lang="en-US" altLang="zh-CN"/>
              <a:t>ChatGPT</a:t>
            </a:r>
            <a:r>
              <a:rPr lang="zh-CN" altLang="en-US"/>
              <a:t>；预计本周，</a:t>
            </a:r>
            <a:r>
              <a:rPr lang="en-US" altLang="zh-CN"/>
              <a:t>Gemini 3.0 </a:t>
            </a:r>
            <a:r>
              <a:rPr lang="zh-CN" altLang="en-US"/>
              <a:t>预期上线，有望打造年度最强</a:t>
            </a:r>
            <a:r>
              <a:rPr lang="en-US" altLang="zh-CN"/>
              <a:t> AI </a:t>
            </a:r>
            <a:r>
              <a:rPr lang="zh-CN" altLang="en-US"/>
              <a:t>。对应用</a:t>
            </a:r>
            <a:r>
              <a:rPr lang="en-US" altLang="zh-CN"/>
              <a:t>2026</a:t>
            </a:r>
            <a:r>
              <a:rPr lang="zh-CN" altLang="en-US"/>
              <a:t>全年看多判断。</a:t>
            </a:r>
            <a:r>
              <a:rPr lang="en-US" altLang="en-US"/>
              <a:t> </a:t>
            </a:r>
            <a:r>
              <a:rPr lang="zh-CN" altLang="en-US"/>
              <a:t>金山办公、合合信息、三六零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en-US" altLang="zh-CN"/>
              <a:t> </a:t>
            </a:r>
            <a:r>
              <a:rPr lang="zh-CN" altLang="en-US"/>
              <a:t>国产算力：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13</a:t>
            </a:r>
            <a:r>
              <a:rPr lang="zh-CN" altLang="en-US"/>
              <a:t>日，过会仅</a:t>
            </a:r>
            <a:r>
              <a:rPr lang="en-US" altLang="zh-CN"/>
              <a:t>20</a:t>
            </a:r>
            <a:r>
              <a:rPr lang="zh-CN" altLang="en-US"/>
              <a:t>天，沐曦拿到</a:t>
            </a:r>
            <a:r>
              <a:rPr lang="en-US" altLang="zh-CN"/>
              <a:t>IPO</a:t>
            </a:r>
            <a:r>
              <a:rPr lang="zh-CN" altLang="en-US"/>
              <a:t>批文；同日，摩尔公告上市，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19</a:t>
            </a:r>
            <a:r>
              <a:rPr lang="zh-CN" altLang="en-US"/>
              <a:t>日询价、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24</a:t>
            </a:r>
            <a:r>
              <a:rPr lang="zh-CN" altLang="en-US"/>
              <a:t>日申购。与此同时，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21</a:t>
            </a:r>
            <a:r>
              <a:rPr lang="zh-CN" altLang="en-US"/>
              <a:t>日，华为将发布</a:t>
            </a:r>
            <a:r>
              <a:rPr lang="en-US" altLang="zh-CN"/>
              <a:t>AI</a:t>
            </a:r>
            <a:r>
              <a:rPr lang="zh-CN" altLang="en-US"/>
              <a:t>领域突破性技术，解决算力资源利用效率难题。即将</a:t>
            </a:r>
            <a:r>
              <a:rPr lang="en-US" altLang="zh-CN"/>
              <a:t>GPU</a:t>
            </a:r>
            <a:r>
              <a:rPr lang="zh-CN" altLang="en-US"/>
              <a:t>、</a:t>
            </a:r>
            <a:r>
              <a:rPr lang="en-US" altLang="zh-CN"/>
              <a:t>NPU</a:t>
            </a:r>
            <a:r>
              <a:rPr lang="zh-CN" altLang="en-US"/>
              <a:t>等算力资源利用率，从行业平均</a:t>
            </a:r>
            <a:r>
              <a:rPr lang="en-US" altLang="zh-CN"/>
              <a:t>30%-40%</a:t>
            </a:r>
            <a:r>
              <a:rPr lang="zh-CN" altLang="en-US"/>
              <a:t>提至</a:t>
            </a:r>
            <a:r>
              <a:rPr lang="en-US" altLang="zh-CN"/>
              <a:t>70%</a:t>
            </a:r>
            <a:r>
              <a:rPr lang="zh-CN" altLang="en-US"/>
              <a:t>。判断：算力依然是当前</a:t>
            </a:r>
            <a:r>
              <a:rPr lang="en-US" altLang="zh-CN"/>
              <a:t> AI </a:t>
            </a:r>
            <a:r>
              <a:rPr lang="zh-CN" altLang="en-US"/>
              <a:t>景气度最高赛道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5765" y="873760"/>
            <a:ext cx="7995920" cy="56095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21355" y="1009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从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AI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基建到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应用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21355" y="1009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从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AI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基建到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应用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6735" y="891540"/>
            <a:ext cx="8341360" cy="527812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中国企业最擅长的就是将昂贵的科技产品变成普惠的基础应用，从光伏、新能源汽车到芯片，无一例外。一旦技术路径跑通，国产芯片性能追平，利用大规模生产和市场的优势，国产</a:t>
            </a:r>
            <a:r>
              <a:rPr lang="en-US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的成本可能只有英伟达的几分之一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。届时英伟达的暴利将难以维系，市场份额将被瓜分。这并不代表英伟达不是好公司，而是说，它疯狂的增长神话和暴利神话可能会见顶。</a:t>
            </a:r>
            <a:endParaRPr lang="zh-CN" altLang="en-US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机会正在进入第二波浪潮，从卖铲子到超级应用，算力成本大幅下降后，商业化落地越来越近了，也就是超级应用的新机会正在出现。如果说第一波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浪潮是卖铲子的基建狂魔时代，那么第二波浪潮就是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超级应用的平台爆发时代。</a:t>
            </a:r>
            <a:endParaRPr lang="zh-CN" altLang="en-US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随着算力的大规模部署和国产芯片的崛起，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的使用成本正在指数级下降，这就为超级应用的爆发提供了土壤。</a:t>
            </a:r>
            <a:endParaRPr lang="zh-CN" altLang="en-US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第一个爆发点，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重塑互联网平台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互联网平台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+AI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超级应用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的模式，是确定性最高的超级应用爆发点。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比如阿里。谷歌等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第二个爆发点，硬科技领域的杀手级应用，智能驾驶，人形机器人，</a:t>
            </a:r>
            <a:r>
              <a:rPr lang="en-US" altLang="zh-CN" sz="16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创新药，它正在打破传统医药研发模式，用算法加速新药发现，未来癌症、渐冻症、老年痴呆症这些绝症都可能会攻克</a:t>
            </a:r>
            <a:endParaRPr lang="zh-CN" altLang="en-US" sz="1600" b="1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第三个爆发点，</a:t>
            </a:r>
            <a:r>
              <a:rPr lang="en-US" altLang="zh-CN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赋能商业世界。有人将今年称为</a:t>
            </a:r>
            <a:r>
              <a:rPr lang="en-US" altLang="zh-CN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“AI</a:t>
            </a: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爆发下的第一个双</a:t>
            </a:r>
            <a:r>
              <a:rPr lang="en-US" altLang="zh-CN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11”</a:t>
            </a: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。电商平台利用</a:t>
            </a:r>
            <a:r>
              <a:rPr lang="en-US" altLang="zh-CN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数字人主播，把直播卖货的销售额提升了；利用</a:t>
            </a:r>
            <a:r>
              <a:rPr lang="en-US" altLang="zh-CN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精准营销，把广告转化率提上去了；提供</a:t>
            </a:r>
            <a:r>
              <a:rPr lang="en-US" altLang="zh-CN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小时在线</a:t>
            </a:r>
            <a:r>
              <a:rPr lang="en-US" altLang="zh-CN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客服，把人工成本降低了。</a:t>
            </a:r>
            <a:r>
              <a:rPr lang="en-US" altLang="zh-CN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超级应用能直接帮商家多赚钱、少花钱</a:t>
            </a:r>
            <a:r>
              <a:rPr lang="zh-CN" altLang="en-US" sz="1600">
                <a:gradFill>
                  <a:gsLst>
                    <a:gs pos="0">
                      <a:srgbClr val="CFF9AE"/>
                    </a:gs>
                    <a:gs pos="90000">
                      <a:srgbClr val="49E7C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>
              <a:gradFill>
                <a:gsLst>
                  <a:gs pos="0">
                    <a:srgbClr val="CFF9AE"/>
                  </a:gs>
                  <a:gs pos="90000">
                    <a:srgbClr val="49E7CE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</a:rPr>
              <a:t>ai</a:t>
            </a:r>
            <a:r>
              <a:rPr lang="zh-CN" altLang="en-US" sz="3200" b="1">
                <a:solidFill>
                  <a:schemeClr val="bg1"/>
                </a:solidFill>
              </a:rPr>
              <a:t>应用涉及</a:t>
            </a:r>
            <a:r>
              <a:rPr lang="zh-CN" altLang="en-US" sz="3200" b="1">
                <a:solidFill>
                  <a:schemeClr val="bg1"/>
                </a:solidFill>
              </a:rPr>
              <a:t>产业链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5337493" y="4309110"/>
            <a:ext cx="1567180" cy="14763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科德教育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7532688" y="4309110"/>
            <a:ext cx="1567180" cy="14763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壹网壹创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蓝色光标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易点天下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视觉中国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4"/>
            </p:custDataLst>
          </p:nvPr>
        </p:nvSpPr>
        <p:spPr>
          <a:xfrm>
            <a:off x="939483" y="4309110"/>
            <a:ext cx="1565910" cy="14763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彩讯股份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5"/>
            </p:custDataLst>
          </p:nvPr>
        </p:nvSpPr>
        <p:spPr>
          <a:xfrm>
            <a:off x="3133408" y="4309110"/>
            <a:ext cx="1574800" cy="14763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美年健康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思创医惠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5242243" y="2038985"/>
            <a:ext cx="1747520" cy="1746885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+mn-ea"/>
            </a:endParaRPr>
          </a:p>
        </p:txBody>
      </p:sp>
      <p:sp>
        <p:nvSpPr>
          <p:cNvPr id="3" name="椭圆 2"/>
          <p:cNvSpPr/>
          <p:nvPr>
            <p:custDataLst>
              <p:tags r:id="rId7"/>
            </p:custDataLst>
          </p:nvPr>
        </p:nvSpPr>
        <p:spPr>
          <a:xfrm>
            <a:off x="5332413" y="2129790"/>
            <a:ext cx="1567180" cy="156718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52400">
              <a:schemeClr val="accent1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0170" tIns="547370" rIns="90170" bIns="0" numCol="1" spcCol="0" rtlCol="0" fromWordArt="0" anchor="t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AI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教育</a:t>
            </a:r>
            <a:endParaRPr lang="zh-CN" altLang="en-US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8"/>
            </p:custDataLst>
          </p:nvPr>
        </p:nvSpPr>
        <p:spPr>
          <a:xfrm>
            <a:off x="5413693" y="2210435"/>
            <a:ext cx="1403985" cy="1403985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 sz="1600" b="1">
              <a:solidFill>
                <a:schemeClr val="lt1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弧形 12"/>
          <p:cNvSpPr/>
          <p:nvPr>
            <p:custDataLst>
              <p:tags r:id="rId9"/>
            </p:custDataLst>
          </p:nvPr>
        </p:nvSpPr>
        <p:spPr>
          <a:xfrm flipV="1">
            <a:off x="5004753" y="1804670"/>
            <a:ext cx="2221865" cy="222186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1">
                <a:alpha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椭圆 4"/>
          <p:cNvSpPr/>
          <p:nvPr>
            <p:custDataLst>
              <p:tags r:id="rId10"/>
            </p:custDataLst>
          </p:nvPr>
        </p:nvSpPr>
        <p:spPr>
          <a:xfrm>
            <a:off x="7439343" y="2038985"/>
            <a:ext cx="1747520" cy="1746885"/>
          </a:xfrm>
          <a:prstGeom prst="ellipse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7529513" y="2129790"/>
            <a:ext cx="1567180" cy="156718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52400">
              <a:schemeClr val="accent2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0170" tIns="547370" rIns="90170" bIns="0" numCol="1" spcCol="0" rtlCol="0" fromWordArt="0" anchor="t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AI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电商</a:t>
            </a:r>
            <a:endParaRPr lang="zh-CN" altLang="en-US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7610793" y="2210435"/>
            <a:ext cx="1403985" cy="1403985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 sz="1600" b="1">
              <a:solidFill>
                <a:schemeClr val="lt1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弧形 18"/>
          <p:cNvSpPr/>
          <p:nvPr>
            <p:custDataLst>
              <p:tags r:id="rId13"/>
            </p:custDataLst>
          </p:nvPr>
        </p:nvSpPr>
        <p:spPr>
          <a:xfrm flipV="1">
            <a:off x="7201853" y="1804670"/>
            <a:ext cx="2221865" cy="2221865"/>
          </a:xfrm>
          <a:prstGeom prst="arc">
            <a:avLst>
              <a:gd name="adj1" fmla="val 10822527"/>
              <a:gd name="adj2" fmla="val 20157622"/>
            </a:avLst>
          </a:prstGeom>
          <a:ln w="44450" cap="rnd">
            <a:solidFill>
              <a:schemeClr val="accent2">
                <a:alpha val="50000"/>
              </a:schemeClr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椭圆 5"/>
          <p:cNvSpPr/>
          <p:nvPr>
            <p:custDataLst>
              <p:tags r:id="rId14"/>
            </p:custDataLst>
          </p:nvPr>
        </p:nvSpPr>
        <p:spPr>
          <a:xfrm>
            <a:off x="848678" y="2038985"/>
            <a:ext cx="1747520" cy="1746885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5"/>
            </p:custDataLst>
          </p:nvPr>
        </p:nvSpPr>
        <p:spPr>
          <a:xfrm>
            <a:off x="938848" y="2129790"/>
            <a:ext cx="1567180" cy="156718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52400">
              <a:schemeClr val="accent1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0170" tIns="547370" rIns="90170" bIns="0" numCol="1" spcCol="0" rtlCol="0" fromWordArt="0" anchor="t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AI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办公</a:t>
            </a:r>
            <a:endParaRPr lang="en-US" altLang="zh-CN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16"/>
            </p:custDataLst>
          </p:nvPr>
        </p:nvSpPr>
        <p:spPr>
          <a:xfrm>
            <a:off x="1020128" y="2210435"/>
            <a:ext cx="1403985" cy="1403985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 sz="1600" b="1">
              <a:solidFill>
                <a:schemeClr val="lt1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弧形 14"/>
          <p:cNvSpPr/>
          <p:nvPr>
            <p:custDataLst>
              <p:tags r:id="rId17"/>
            </p:custDataLst>
          </p:nvPr>
        </p:nvSpPr>
        <p:spPr>
          <a:xfrm flipV="1">
            <a:off x="611188" y="1804670"/>
            <a:ext cx="2221865" cy="222186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1">
                <a:alpha val="50000"/>
              </a:schemeClr>
            </a:solidFill>
            <a:head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椭圆 20"/>
          <p:cNvSpPr/>
          <p:nvPr>
            <p:custDataLst>
              <p:tags r:id="rId18"/>
            </p:custDataLst>
          </p:nvPr>
        </p:nvSpPr>
        <p:spPr>
          <a:xfrm>
            <a:off x="3045778" y="2038985"/>
            <a:ext cx="1747520" cy="1746885"/>
          </a:xfrm>
          <a:prstGeom prst="ellipse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+mn-ea"/>
            </a:endParaRPr>
          </a:p>
        </p:txBody>
      </p:sp>
      <p:sp>
        <p:nvSpPr>
          <p:cNvPr id="25" name="椭圆 24"/>
          <p:cNvSpPr/>
          <p:nvPr>
            <p:custDataLst>
              <p:tags r:id="rId19"/>
            </p:custDataLst>
          </p:nvPr>
        </p:nvSpPr>
        <p:spPr>
          <a:xfrm>
            <a:off x="3135948" y="2129790"/>
            <a:ext cx="1567180" cy="156718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52400">
              <a:schemeClr val="accent2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0170" tIns="547370" rIns="90170" bIns="0" numCol="1" spcCol="0" rtlCol="0" fromWordArt="0" anchor="t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AI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医疗</a:t>
            </a:r>
            <a:endParaRPr lang="zh-CN" altLang="en-US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20"/>
            </p:custDataLst>
          </p:nvPr>
        </p:nvSpPr>
        <p:spPr>
          <a:xfrm>
            <a:off x="3217228" y="2210435"/>
            <a:ext cx="1403985" cy="1403985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 sz="1600" b="1">
              <a:solidFill>
                <a:schemeClr val="lt1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弧形 28"/>
          <p:cNvSpPr/>
          <p:nvPr>
            <p:custDataLst>
              <p:tags r:id="rId21"/>
            </p:custDataLst>
          </p:nvPr>
        </p:nvSpPr>
        <p:spPr>
          <a:xfrm flipV="1">
            <a:off x="2808288" y="1804670"/>
            <a:ext cx="2221865" cy="2221865"/>
          </a:xfrm>
          <a:prstGeom prst="arc">
            <a:avLst>
              <a:gd name="adj1" fmla="val 10822527"/>
              <a:gd name="adj2" fmla="val 20157622"/>
            </a:avLst>
          </a:prstGeom>
          <a:ln w="44450" cap="rnd">
            <a:solidFill>
              <a:schemeClr val="accent2">
                <a:alpha val="50000"/>
              </a:schemeClr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39" name="矩形 38"/>
          <p:cNvSpPr/>
          <p:nvPr>
            <p:custDataLst>
              <p:tags r:id="rId22"/>
            </p:custDataLst>
          </p:nvPr>
        </p:nvSpPr>
        <p:spPr>
          <a:xfrm>
            <a:off x="9727883" y="4309110"/>
            <a:ext cx="1567180" cy="14763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鼎捷数值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23"/>
            </p:custDataLst>
          </p:nvPr>
        </p:nvSpPr>
        <p:spPr>
          <a:xfrm>
            <a:off x="9637713" y="2038985"/>
            <a:ext cx="1747520" cy="1746885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+mn-ea"/>
            </a:endParaRPr>
          </a:p>
        </p:txBody>
      </p:sp>
      <p:sp>
        <p:nvSpPr>
          <p:cNvPr id="22" name="椭圆 21"/>
          <p:cNvSpPr/>
          <p:nvPr>
            <p:custDataLst>
              <p:tags r:id="rId24"/>
            </p:custDataLst>
          </p:nvPr>
        </p:nvSpPr>
        <p:spPr>
          <a:xfrm>
            <a:off x="9727883" y="2129790"/>
            <a:ext cx="1567180" cy="156718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52400">
              <a:schemeClr val="accent1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0170" tIns="547370" rIns="90170" bIns="0" numCol="1" spcCol="0" rtlCol="0" fromWordArt="0" anchor="t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AI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j-ea"/>
                <a:sym typeface="+mn-ea"/>
              </a:rPr>
              <a:t>工业</a:t>
            </a:r>
            <a:endParaRPr lang="zh-CN" altLang="en-US" sz="1600" b="1">
              <a:solidFill>
                <a:srgbClr val="FFFFFF"/>
              </a:solidFill>
              <a:latin typeface="+mn-ea"/>
              <a:cs typeface="+mj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25"/>
            </p:custDataLst>
          </p:nvPr>
        </p:nvSpPr>
        <p:spPr>
          <a:xfrm>
            <a:off x="9809163" y="2210435"/>
            <a:ext cx="1403985" cy="1403985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 sz="1600" b="1">
              <a:solidFill>
                <a:schemeClr val="lt1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" name="弧形 26"/>
          <p:cNvSpPr/>
          <p:nvPr>
            <p:custDataLst>
              <p:tags r:id="rId26"/>
            </p:custDataLst>
          </p:nvPr>
        </p:nvSpPr>
        <p:spPr>
          <a:xfrm flipV="1">
            <a:off x="9400223" y="1804670"/>
            <a:ext cx="2221865" cy="222186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1">
                <a:alpha val="50000"/>
              </a:schemeClr>
            </a:solidFill>
            <a:head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5" name="图片 15" descr="343439383331313b343532303033313bd3a6d3c3c9ccb3c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582103" y="2503805"/>
            <a:ext cx="288000" cy="288000"/>
          </a:xfrm>
          <a:prstGeom prst="rect">
            <a:avLst/>
          </a:prstGeom>
        </p:spPr>
      </p:pic>
      <p:pic>
        <p:nvPicPr>
          <p:cNvPr id="46" name="图片 19" descr="343435383038363b343532323339393bd6b4d0d0d5aad2aa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770948" y="2495550"/>
            <a:ext cx="288000" cy="288000"/>
          </a:xfrm>
          <a:prstGeom prst="rect">
            <a:avLst/>
          </a:prstGeom>
        </p:spPr>
      </p:pic>
      <p:pic>
        <p:nvPicPr>
          <p:cNvPr id="47" name="图片 11" descr="343439383331313b343532303032373bbfcdbba7b5b5b0b8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977573" y="2505710"/>
            <a:ext cx="288000" cy="288000"/>
          </a:xfrm>
          <a:prstGeom prst="rect">
            <a:avLst/>
          </a:prstGeom>
        </p:spPr>
      </p:pic>
      <p:pic>
        <p:nvPicPr>
          <p:cNvPr id="48" name="图片 12" descr="343439383331313b343532303032383bbfcdbba7b9dcc0ed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169593" y="2500630"/>
            <a:ext cx="288000" cy="288000"/>
          </a:xfrm>
          <a:prstGeom prst="rect">
            <a:avLst/>
          </a:prstGeom>
        </p:spPr>
      </p:pic>
      <p:pic>
        <p:nvPicPr>
          <p:cNvPr id="49" name="图片 16" descr="343439383331313b343532303033323bd3a6d3c3b9dcc0ed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362248" y="2504440"/>
            <a:ext cx="288000" cy="288000"/>
          </a:xfrm>
          <a:prstGeom prst="rect">
            <a:avLst/>
          </a:prstGeom>
        </p:spPr>
      </p:pic>
    </p:spTree>
    <p:custDataLst>
      <p:tags r:id="rId4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主线行情符合的</a:t>
            </a:r>
            <a:r>
              <a:rPr lang="zh-CN" altLang="en-US" sz="2400" b="1">
                <a:solidFill>
                  <a:schemeClr val="bg1"/>
                </a:solidFill>
              </a:rPr>
              <a:t>条件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35" y="998220"/>
            <a:ext cx="10636250" cy="5283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找产业链</a:t>
            </a:r>
            <a:r>
              <a:rPr lang="zh-CN" altLang="en-US" sz="2400" b="1">
                <a:solidFill>
                  <a:schemeClr val="bg1"/>
                </a:solidFill>
              </a:rPr>
              <a:t>机会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70" y="1096645"/>
            <a:ext cx="8385810" cy="49764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90470" y="5894070"/>
            <a:ext cx="696087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任何制造业离不开资源，离不开</a:t>
            </a:r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能源</a:t>
            </a:r>
            <a:endParaRPr lang="zh-CN" altLang="en-US" sz="28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  <a:sym typeface="+mn-ea"/>
              </a:rPr>
              <a:t>趋势中军龙头</a:t>
            </a:r>
            <a:r>
              <a:rPr lang="en-US" altLang="zh-CN" sz="40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大市值</a:t>
            </a:r>
            <a:r>
              <a:rPr lang="en-US" altLang="zh-CN" sz="40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核心</a:t>
            </a:r>
            <a:r>
              <a:rPr lang="en-US" altLang="zh-CN" sz="40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大手笔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" y="982345"/>
            <a:ext cx="10744200" cy="5118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非全面牛市，结构性看好</a:t>
            </a:r>
            <a:r>
              <a:rPr lang="zh-CN" altLang="en-US" sz="3200" b="1">
                <a:solidFill>
                  <a:schemeClr val="bg1"/>
                </a:solidFill>
              </a:rPr>
              <a:t>方向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817688" y="15932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多看主题猎手提醒的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扩张主题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，当然研究的时候多去了解一下政策以及未来的行业增长。研究的越深，你的底气就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越足。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817688" y="1125220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研究好主题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17893" y="1191895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825943" y="31934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多看机构调研信息，以机构的视角来判断他未来的上涨空间，以及他的核心业务甚至增长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点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股东研究等研报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信息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825943" y="27260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研究好公司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基本面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926783" y="2792730"/>
            <a:ext cx="579600" cy="57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1817370" y="4794250"/>
            <a:ext cx="9604375" cy="1297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是否清仓看周线【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周线趋势不破，持续向上反复做波段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，重点业绩【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滚动净利润持续增长，或者扭亏为盈都是市场中机构最喜欢布局的品种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看好控盘【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控盘做波段以增加减少做增减仓操作，控盘越高仓位越重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爆量启动【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以主力动向为主，关注个股启动点，资金的参与情况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，高低看乖离率【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15/25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817053" y="43262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研究好中长线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指标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917258" y="4392930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当前我们布局的</a:t>
            </a:r>
            <a:r>
              <a:rPr lang="zh-CN" altLang="en-US" sz="3200" b="1">
                <a:solidFill>
                  <a:schemeClr val="bg1"/>
                </a:solidFill>
              </a:rPr>
              <a:t>方向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6" name="图形 4"/>
          <p:cNvSpPr/>
          <p:nvPr>
            <p:custDataLst>
              <p:tags r:id="rId2"/>
            </p:custDataLst>
          </p:nvPr>
        </p:nvSpPr>
        <p:spPr>
          <a:xfrm>
            <a:off x="9579928" y="1624648"/>
            <a:ext cx="944642" cy="4255294"/>
          </a:xfrm>
          <a:custGeom>
            <a:avLst/>
            <a:gdLst>
              <a:gd name="connsiteX0" fmla="*/ -259 w 944642"/>
              <a:gd name="connsiteY0" fmla="*/ 4255111 h 4255294"/>
              <a:gd name="connsiteX1" fmla="*/ 203548 w 944642"/>
              <a:gd name="connsiteY1" fmla="*/ 203623 h 4255294"/>
              <a:gd name="connsiteX2" fmla="*/ -259 w 944642"/>
              <a:gd name="connsiteY2" fmla="*/ -183 h 425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642" h="4255294">
                <a:moveTo>
                  <a:pt x="-259" y="4255111"/>
                </a:moveTo>
                <a:cubicBezTo>
                  <a:pt x="1174812" y="3192606"/>
                  <a:pt x="1266062" y="1378694"/>
                  <a:pt x="203548" y="203623"/>
                </a:cubicBezTo>
                <a:cubicBezTo>
                  <a:pt x="139073" y="132319"/>
                  <a:pt x="71055" y="64291"/>
                  <a:pt x="-259" y="-183"/>
                </a:cubicBezTo>
              </a:path>
            </a:pathLst>
          </a:custGeom>
          <a:noFill/>
          <a:ln w="15875" cap="flat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  <a:gs pos="70000">
                  <a:schemeClr val="accent2">
                    <a:lumMod val="60000"/>
                    <a:lumOff val="40000"/>
                    <a:alpha val="100000"/>
                  </a:schemeClr>
                </a:gs>
                <a:gs pos="30000">
                  <a:schemeClr val="accent2">
                    <a:lumMod val="60000"/>
                    <a:lumOff val="40000"/>
                    <a:alpha val="100000"/>
                  </a:schemeClr>
                </a:gs>
              </a:gsLst>
              <a:lin ang="16200000" scaled="1"/>
            </a:gra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图形 4"/>
          <p:cNvSpPr/>
          <p:nvPr>
            <p:custDataLst>
              <p:tags r:id="rId3"/>
            </p:custDataLst>
          </p:nvPr>
        </p:nvSpPr>
        <p:spPr>
          <a:xfrm flipH="1">
            <a:off x="1625918" y="1625283"/>
            <a:ext cx="944642" cy="4255294"/>
          </a:xfrm>
          <a:custGeom>
            <a:avLst/>
            <a:gdLst>
              <a:gd name="connsiteX0" fmla="*/ -259 w 944642"/>
              <a:gd name="connsiteY0" fmla="*/ 4255111 h 4255294"/>
              <a:gd name="connsiteX1" fmla="*/ 203548 w 944642"/>
              <a:gd name="connsiteY1" fmla="*/ 203623 h 4255294"/>
              <a:gd name="connsiteX2" fmla="*/ -259 w 944642"/>
              <a:gd name="connsiteY2" fmla="*/ -183 h 425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642" h="4255294">
                <a:moveTo>
                  <a:pt x="-259" y="4255111"/>
                </a:moveTo>
                <a:cubicBezTo>
                  <a:pt x="1174812" y="3192606"/>
                  <a:pt x="1266062" y="1378694"/>
                  <a:pt x="203548" y="203623"/>
                </a:cubicBezTo>
                <a:cubicBezTo>
                  <a:pt x="139073" y="132319"/>
                  <a:pt x="71055" y="64291"/>
                  <a:pt x="-259" y="-183"/>
                </a:cubicBezTo>
              </a:path>
            </a:pathLst>
          </a:custGeom>
          <a:noFill/>
          <a:ln w="15875" cap="flat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  <a:gs pos="70000">
                  <a:schemeClr val="accent2">
                    <a:lumMod val="60000"/>
                    <a:lumOff val="40000"/>
                    <a:alpha val="100000"/>
                  </a:schemeClr>
                </a:gs>
                <a:gs pos="30000">
                  <a:schemeClr val="accent2">
                    <a:lumMod val="60000"/>
                    <a:lumOff val="40000"/>
                    <a:alpha val="100000"/>
                  </a:schemeClr>
                </a:gs>
              </a:gsLst>
              <a:lin ang="16200000" scaled="1"/>
            </a:gra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1340168" y="3446463"/>
            <a:ext cx="609600" cy="6096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6" name="图片 19" descr="343435383038363b343532323339393bd6b4d0d0d5aad2a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9713" y="3616008"/>
            <a:ext cx="288000" cy="288000"/>
          </a:xfrm>
          <a:prstGeom prst="rect">
            <a:avLst/>
          </a:prstGeom>
          <a:effectLst/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2174558" y="3030538"/>
            <a:ext cx="2261870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可控核聚变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2174558" y="3770313"/>
            <a:ext cx="226187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终极能源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产业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链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0"/>
            </p:custDataLst>
          </p:nvPr>
        </p:nvSpPr>
        <p:spPr>
          <a:xfrm>
            <a:off x="1666558" y="2105343"/>
            <a:ext cx="609600" cy="6096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2514918" y="1689418"/>
            <a:ext cx="215836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半导体材料设备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2"/>
            </p:custDataLst>
          </p:nvPr>
        </p:nvSpPr>
        <p:spPr>
          <a:xfrm>
            <a:off x="2124710" y="2553970"/>
            <a:ext cx="295402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大摩：中国半导体设备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2026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将超预期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13"/>
            </p:custDataLst>
          </p:nvPr>
        </p:nvSpPr>
        <p:spPr>
          <a:xfrm>
            <a:off x="1666558" y="4787583"/>
            <a:ext cx="609600" cy="6096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>
          <a:xfrm>
            <a:off x="2514918" y="4371658"/>
            <a:ext cx="233997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AI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硬件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5"/>
            </p:custDataLst>
          </p:nvPr>
        </p:nvSpPr>
        <p:spPr>
          <a:xfrm>
            <a:off x="2514918" y="5111433"/>
            <a:ext cx="233997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PCB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板，液冷等需求的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大增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0144443" y="4117023"/>
            <a:ext cx="609600" cy="60960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0144443" y="2775903"/>
            <a:ext cx="609600" cy="60960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270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15960000" scaled="0"/>
            </a:gradFill>
          </a:ln>
          <a:effectLst>
            <a:outerShdw blurRad="215900" dist="114300" dir="5400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396240" rIns="71755" bIns="45720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2" name="图片 12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27213" y="2265998"/>
            <a:ext cx="288000" cy="288000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21"/>
            </p:custDataLst>
          </p:nvPr>
        </p:nvSpPr>
        <p:spPr>
          <a:xfrm>
            <a:off x="7713028" y="2356803"/>
            <a:ext cx="219392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22"/>
            </p:custDataLst>
          </p:nvPr>
        </p:nvSpPr>
        <p:spPr>
          <a:xfrm>
            <a:off x="7713028" y="3096578"/>
            <a:ext cx="219392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商业化订单与新增的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IPO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23"/>
            </p:custDataLst>
          </p:nvPr>
        </p:nvSpPr>
        <p:spPr>
          <a:xfrm>
            <a:off x="7714298" y="3711893"/>
            <a:ext cx="219265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固态电池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4"/>
            </p:custDataLst>
          </p:nvPr>
        </p:nvSpPr>
        <p:spPr>
          <a:xfrm>
            <a:off x="7714298" y="4451668"/>
            <a:ext cx="219265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0-1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突破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5" name="图片 14" descr="343439383331313b343532303033303bd2d1b9bad3a6d3c3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08908" y="2940368"/>
            <a:ext cx="288000" cy="288000"/>
          </a:xfrm>
          <a:prstGeom prst="rect">
            <a:avLst/>
          </a:prstGeom>
        </p:spPr>
      </p:pic>
      <p:pic>
        <p:nvPicPr>
          <p:cNvPr id="39" name="图片 5" descr="343435383036303b343532343134393bcdb7c4d4b7e7b1a9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827213" y="4948238"/>
            <a:ext cx="288000" cy="288000"/>
          </a:xfrm>
          <a:prstGeom prst="rect">
            <a:avLst/>
          </a:prstGeom>
        </p:spPr>
      </p:pic>
      <p:pic>
        <p:nvPicPr>
          <p:cNvPr id="38" name="图片 5" descr="343439383331313b343532303032323bb2fac6b7d5b9cabe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296208" y="4268788"/>
            <a:ext cx="288000" cy="288000"/>
          </a:xfrm>
          <a:prstGeom prst="rect">
            <a:avLst/>
          </a:prstGeom>
        </p:spPr>
      </p:pic>
      <p:sp>
        <p:nvSpPr>
          <p:cNvPr id="29" name="椭圆 28"/>
          <p:cNvSpPr/>
          <p:nvPr>
            <p:custDataLst>
              <p:tags r:id="rId34"/>
            </p:custDataLst>
          </p:nvPr>
        </p:nvSpPr>
        <p:spPr>
          <a:xfrm>
            <a:off x="5078413" y="2755583"/>
            <a:ext cx="1992630" cy="199263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lumOff val="20000"/>
                  <a:alpha val="100000"/>
                </a:schemeClr>
              </a:gs>
            </a:gsLst>
            <a:lin ang="13500000"/>
          </a:gradFill>
          <a:ln w="19050">
            <a:gradFill>
              <a:gsLst>
                <a:gs pos="100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16200000" scaled="1"/>
            </a:gradFill>
          </a:ln>
          <a:effectLst>
            <a:outerShdw blurRad="215900" dist="1143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轮动</a:t>
            </a:r>
            <a:r>
              <a:rPr lang="zh-CN" altLang="en-US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操作</a:t>
            </a:r>
            <a:endParaRPr lang="zh-CN" altLang="en-US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弧形 29"/>
          <p:cNvSpPr/>
          <p:nvPr>
            <p:custDataLst>
              <p:tags r:id="rId35"/>
            </p:custDataLst>
          </p:nvPr>
        </p:nvSpPr>
        <p:spPr>
          <a:xfrm rot="20460000">
            <a:off x="4919663" y="2624773"/>
            <a:ext cx="2311400" cy="2311400"/>
          </a:xfrm>
          <a:prstGeom prst="arc">
            <a:avLst>
              <a:gd name="adj1" fmla="val 13075779"/>
              <a:gd name="adj2" fmla="val 0"/>
            </a:avLst>
          </a:prstGeom>
          <a:ln>
            <a:gradFill>
              <a:gsLst>
                <a:gs pos="100000">
                  <a:schemeClr val="accent1">
                    <a:alpha val="5000"/>
                  </a:schemeClr>
                </a:gs>
                <a:gs pos="0">
                  <a:schemeClr val="accent1">
                    <a:alpha val="100000"/>
                  </a:schemeClr>
                </a:gs>
              </a:gsLst>
              <a:lin ang="0" scaled="1"/>
            </a:gra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弧形 30"/>
          <p:cNvSpPr/>
          <p:nvPr>
            <p:custDataLst>
              <p:tags r:id="rId36"/>
            </p:custDataLst>
          </p:nvPr>
        </p:nvSpPr>
        <p:spPr>
          <a:xfrm rot="9660000">
            <a:off x="4919663" y="2596198"/>
            <a:ext cx="2311400" cy="2311400"/>
          </a:xfrm>
          <a:prstGeom prst="arc">
            <a:avLst>
              <a:gd name="adj1" fmla="val 13075779"/>
              <a:gd name="adj2" fmla="val 0"/>
            </a:avLst>
          </a:prstGeom>
          <a:ln>
            <a:gradFill>
              <a:gsLst>
                <a:gs pos="100000">
                  <a:schemeClr val="accent1">
                    <a:alpha val="5000"/>
                  </a:schemeClr>
                </a:gs>
                <a:gs pos="0">
                  <a:schemeClr val="accent1">
                    <a:alpha val="100000"/>
                  </a:schemeClr>
                </a:gs>
              </a:gsLst>
              <a:lin ang="0" scaled="1"/>
            </a:gra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t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37"/>
            </p:custDataLst>
          </p:nvPr>
        </p:nvSpPr>
        <p:spPr>
          <a:xfrm>
            <a:off x="4791393" y="2467928"/>
            <a:ext cx="2567940" cy="2567940"/>
          </a:xfrm>
          <a:prstGeom prst="ellipse">
            <a:avLst/>
          </a:prstGeom>
          <a:noFill/>
          <a:ln w="44450">
            <a:gradFill>
              <a:gsLst>
                <a:gs pos="99000">
                  <a:schemeClr val="accent1">
                    <a:alpha val="21000"/>
                  </a:schemeClr>
                </a:gs>
                <a:gs pos="0">
                  <a:schemeClr val="accent1">
                    <a:alpha val="10000"/>
                  </a:schemeClr>
                </a:gs>
              </a:gsLst>
              <a:lin ang="16200000" scaled="1"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53975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34" name="椭圆 33"/>
          <p:cNvSpPr/>
          <p:nvPr>
            <p:custDataLst>
              <p:tags r:id="rId38"/>
            </p:custDataLst>
          </p:nvPr>
        </p:nvSpPr>
        <p:spPr>
          <a:xfrm>
            <a:off x="4634548" y="2339658"/>
            <a:ext cx="2881630" cy="2881630"/>
          </a:xfrm>
          <a:prstGeom prst="ellipse">
            <a:avLst/>
          </a:prstGeom>
          <a:noFill/>
          <a:ln w="44450">
            <a:gradFill>
              <a:gsLst>
                <a:gs pos="100000">
                  <a:schemeClr val="accent1">
                    <a:alpha val="4000"/>
                  </a:schemeClr>
                </a:gs>
                <a:gs pos="0">
                  <a:schemeClr val="accent1">
                    <a:alpha val="7000"/>
                  </a:schemeClr>
                </a:gs>
              </a:gsLst>
              <a:lin ang="16200000" scaled="1"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575945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 spc="130" dirty="0">
              <a:solidFill>
                <a:schemeClr val="bg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74070" y="2755900"/>
            <a:ext cx="1143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机构持仓</a:t>
            </a:r>
            <a:r>
              <a:rPr lang="zh-CN" altLang="en-US" sz="1600" b="1"/>
              <a:t>不变</a:t>
            </a:r>
            <a:endParaRPr lang="zh-CN" altLang="en-US" sz="1600" b="1"/>
          </a:p>
        </p:txBody>
      </p:sp>
      <p:sp>
        <p:nvSpPr>
          <p:cNvPr id="10" name="文本框 9"/>
          <p:cNvSpPr txBox="1"/>
          <p:nvPr/>
        </p:nvSpPr>
        <p:spPr>
          <a:xfrm>
            <a:off x="10754360" y="4269105"/>
            <a:ext cx="1143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机构加仓</a:t>
            </a:r>
            <a:endParaRPr lang="zh-CN" altLang="en-US" sz="1600" b="1"/>
          </a:p>
        </p:txBody>
      </p:sp>
      <p:sp>
        <p:nvSpPr>
          <p:cNvPr id="11" name="文本框 10"/>
          <p:cNvSpPr txBox="1"/>
          <p:nvPr/>
        </p:nvSpPr>
        <p:spPr>
          <a:xfrm>
            <a:off x="284480" y="2131060"/>
            <a:ext cx="1143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机构加仓</a:t>
            </a:r>
            <a:endParaRPr lang="zh-CN" altLang="en-US" sz="1600" b="1"/>
          </a:p>
        </p:txBody>
      </p:sp>
      <p:sp>
        <p:nvSpPr>
          <p:cNvPr id="12" name="文本框 11"/>
          <p:cNvSpPr txBox="1"/>
          <p:nvPr/>
        </p:nvSpPr>
        <p:spPr>
          <a:xfrm>
            <a:off x="285115" y="4883785"/>
            <a:ext cx="1143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机构减持</a:t>
            </a:r>
            <a:endParaRPr lang="zh-CN" altLang="en-US" sz="1600" b="1"/>
          </a:p>
        </p:txBody>
      </p:sp>
      <p:sp>
        <p:nvSpPr>
          <p:cNvPr id="13" name="文本框 12"/>
          <p:cNvSpPr txBox="1"/>
          <p:nvPr/>
        </p:nvSpPr>
        <p:spPr>
          <a:xfrm>
            <a:off x="3832860" y="59747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股票型</a:t>
            </a:r>
            <a:r>
              <a:rPr lang="en-US" altLang="zh-CN" b="1">
                <a:solidFill>
                  <a:srgbClr val="FF0000"/>
                </a:solidFill>
              </a:rPr>
              <a:t>ETF</a:t>
            </a:r>
            <a:r>
              <a:rPr lang="zh-CN" altLang="en-US" b="1">
                <a:solidFill>
                  <a:srgbClr val="FF0000"/>
                </a:solidFill>
              </a:rPr>
              <a:t>资产总值</a:t>
            </a:r>
            <a:r>
              <a:rPr lang="en-US" altLang="zh-CN" b="1">
                <a:solidFill>
                  <a:srgbClr val="FF0000"/>
                </a:solidFill>
              </a:rPr>
              <a:t>3.7</a:t>
            </a:r>
            <a:r>
              <a:rPr lang="zh-CN" altLang="en-US" b="1">
                <a:solidFill>
                  <a:srgbClr val="FF0000"/>
                </a:solidFill>
              </a:rPr>
              <a:t>万亿元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核心股的操作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节奏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1737360"/>
            <a:ext cx="5437505" cy="304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当下市场的判断</a:t>
            </a:r>
            <a:r>
              <a:rPr lang="en-US" altLang="zh-CN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 </a:t>
            </a:r>
            <a:endParaRPr lang="en-US" altLang="zh-CN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重新洗盘</a:t>
            </a: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,ai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应用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发力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底部首板紫</a:t>
            </a: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旗</a:t>
            </a:r>
            <a:endParaRPr lang="zh-CN" altLang="en-US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798638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跨越牛熊的核心股</a:t>
            </a:r>
            <a:r>
              <a:rPr lang="zh-CN" altLang="en-US" sz="4000" b="1">
                <a:solidFill>
                  <a:schemeClr val="bg1"/>
                </a:solidFill>
              </a:rPr>
              <a:t>特征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280"/>
            <a:ext cx="12192000" cy="46869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54705" y="6005830"/>
            <a:ext cx="6199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短期上涨靠资金，中线上涨靠控盘，长线上涨靠业绩</a:t>
            </a:r>
            <a:r>
              <a:rPr lang="zh-CN" altLang="en-US"/>
              <a:t>估值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跨越牛熊的核心股</a:t>
            </a:r>
            <a:r>
              <a:rPr lang="zh-CN" altLang="en-US" sz="4000" b="1">
                <a:solidFill>
                  <a:schemeClr val="bg1"/>
                </a:solidFill>
              </a:rPr>
              <a:t>特征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91180" y="60515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短期上涨靠资金，中线上涨靠控盘，长线上涨靠业绩估值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" y="1022350"/>
            <a:ext cx="12192000" cy="47301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跨越牛熊的核心股</a:t>
            </a:r>
            <a:r>
              <a:rPr lang="zh-CN" altLang="en-US" sz="4000" b="1">
                <a:solidFill>
                  <a:schemeClr val="bg1"/>
                </a:solidFill>
              </a:rPr>
              <a:t>特征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990"/>
            <a:ext cx="12192000" cy="47326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48000" y="595058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短期上涨靠资金，中线上涨靠控盘，长线上涨靠业绩估值</a:t>
            </a:r>
            <a:endParaRPr lang="zh-CN" altLang="en-US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 </a:t>
            </a:r>
            <a:r>
              <a:rPr lang="zh-CN" altLang="en-US" sz="3600" b="1">
                <a:solidFill>
                  <a:schemeClr val="bg1"/>
                </a:solidFill>
              </a:rPr>
              <a:t>中长线波段操作按照海洋状态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785" y="834390"/>
            <a:ext cx="12192000" cy="5527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多数人不是输在买卖而是等不及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666561" y="5246346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突破进入突破阶段，接下来不要轻易离场，可做成本，但大趋势周线向上，没有走完就不要轻易离场，不说吃完，最起码一大半要吃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666561" y="4611229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水手突破进入突破阶段【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变黄色】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666561" y="1891694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有市场环境的配合，加上资金的参与，市场进入到进攻区域，那么会有持续的资金参与，此时的主题机会也是最强的部分，可以重点做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布局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666561" y="1264625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股价长期震荡，反复时间周期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长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666561" y="3569020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以上的控盘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主力的行为才能逐步呈现，进入控盘期此时仓位可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重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4666561" y="2937927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控盘持续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增加区域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8"/>
            </p:custDataLst>
          </p:nvPr>
        </p:nvSpPr>
        <p:spPr>
          <a:xfrm>
            <a:off x="392430" y="1552339"/>
            <a:ext cx="3350754" cy="4410528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3399680" y="3433546"/>
            <a:ext cx="641824" cy="641824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2806144" y="1897059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2806144" y="4969363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392430" y="2605949"/>
            <a:ext cx="2290982" cy="2290982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主升浪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三部曲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按照控盘做</a:t>
            </a:r>
            <a:r>
              <a:rPr lang="zh-CN" altLang="en-US" sz="4000" b="1">
                <a:solidFill>
                  <a:schemeClr val="bg1"/>
                </a:solidFill>
              </a:rPr>
              <a:t>增减仓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5" y="1388745"/>
            <a:ext cx="6809740" cy="391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55" y="1388745"/>
            <a:ext cx="5207000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54910" y="5564505"/>
            <a:ext cx="8805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</a:t>
            </a:r>
            <a:r>
              <a:rPr lang="en-US" altLang="zh-CN"/>
              <a:t>+</a:t>
            </a:r>
            <a:r>
              <a:rPr lang="zh-CN" altLang="en-US"/>
              <a:t>周线持续大涨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zh-CN" altLang="en-US"/>
              <a:t>下降注意</a:t>
            </a:r>
            <a:r>
              <a:rPr lang="zh-CN" altLang="en-US"/>
              <a:t>风险</a:t>
            </a:r>
            <a:endParaRPr lang="zh-CN" altLang="en-US"/>
          </a:p>
          <a:p>
            <a:r>
              <a:rPr lang="zh-CN" altLang="en-US"/>
              <a:t>低控盘增加</a:t>
            </a:r>
            <a:r>
              <a:rPr lang="en-US" altLang="zh-CN"/>
              <a:t>20-30</a:t>
            </a:r>
            <a:r>
              <a:rPr lang="zh-CN" altLang="en-US"/>
              <a:t>左右适合加重仓位</a:t>
            </a:r>
            <a:r>
              <a:rPr lang="en-US" altLang="zh-CN"/>
              <a:t> </a:t>
            </a:r>
            <a:r>
              <a:rPr lang="zh-CN" altLang="en-US"/>
              <a:t>，无控盘底仓</a:t>
            </a:r>
            <a:r>
              <a:rPr lang="zh-CN" altLang="en-US"/>
              <a:t>持股</a:t>
            </a:r>
            <a:endParaRPr lang="zh-CN" altLang="en-US"/>
          </a:p>
          <a:p>
            <a:r>
              <a:rPr lang="zh-CN" altLang="en-US"/>
              <a:t>潜伏类品种是底仓，形成持续控盘则加仓，到</a:t>
            </a:r>
            <a:r>
              <a:rPr lang="en-US" altLang="zh-CN"/>
              <a:t>30</a:t>
            </a:r>
            <a:r>
              <a:rPr lang="zh-CN" altLang="en-US"/>
              <a:t>以上逐步开始有中线大资金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主题_17642288528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642288451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当下市场的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判断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51460" y="12192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短线止跌，金叉</a:t>
            </a:r>
            <a:r>
              <a:rPr lang="zh-CN" altLang="en-US" sz="2800" b="1">
                <a:solidFill>
                  <a:schemeClr val="bg1"/>
                </a:solidFill>
              </a:rPr>
              <a:t>反弹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880745"/>
            <a:ext cx="10121900" cy="54089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以历史为鉴，反弹有阻力，反复后有</a:t>
            </a:r>
            <a:r>
              <a:rPr lang="zh-CN" altLang="en-US" sz="2400" b="1">
                <a:solidFill>
                  <a:schemeClr val="bg1"/>
                </a:solidFill>
              </a:rPr>
              <a:t>新机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35" y="777240"/>
            <a:ext cx="10584815" cy="5656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595" y="962025"/>
            <a:ext cx="10387965" cy="5551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AI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应用端迎来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爆发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8895" y="0"/>
            <a:ext cx="12191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AI</a:t>
            </a:r>
            <a:r>
              <a:rPr lang="zh-CN" altLang="en-US" sz="3600" b="1">
                <a:solidFill>
                  <a:schemeClr val="bg1"/>
                </a:solidFill>
              </a:rPr>
              <a:t>从资本投入到利润</a:t>
            </a:r>
            <a:r>
              <a:rPr lang="zh-CN" altLang="en-US" sz="3600" b="1">
                <a:solidFill>
                  <a:schemeClr val="bg1"/>
                </a:solidFill>
              </a:rPr>
              <a:t>增长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895" y="893445"/>
            <a:ext cx="4321175" cy="5403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每经</a:t>
            </a:r>
            <a:r>
              <a:rPr lang="en-US" altLang="zh-CN"/>
              <a:t>AI</a:t>
            </a:r>
            <a:r>
              <a:rPr lang="zh-CN" altLang="en-US"/>
              <a:t>快讯，截至发稿，</a:t>
            </a:r>
            <a:r>
              <a:rPr lang="zh-CN" altLang="en-US" b="1">
                <a:solidFill>
                  <a:srgbClr val="FF0000"/>
                </a:solidFill>
              </a:rPr>
              <a:t>谷歌</a:t>
            </a:r>
            <a:r>
              <a:rPr lang="zh-CN" altLang="en-US"/>
              <a:t>（</a:t>
            </a:r>
            <a:r>
              <a:rPr lang="en-US" altLang="zh-CN"/>
              <a:t>NASDAQ: GOOGL</a:t>
            </a:r>
            <a:r>
              <a:rPr lang="zh-CN" altLang="en-US"/>
              <a:t>）盘前涨</a:t>
            </a:r>
            <a:r>
              <a:rPr lang="en-US" altLang="zh-CN"/>
              <a:t>5.5%</a:t>
            </a:r>
            <a:r>
              <a:rPr lang="zh-CN" altLang="en-US"/>
              <a:t>，第三季度云和广告业务超预期，净利润同比大增</a:t>
            </a:r>
            <a:r>
              <a:rPr lang="en-US" altLang="zh-CN"/>
              <a:t>59%</a:t>
            </a:r>
            <a:r>
              <a:rPr lang="zh-CN" altLang="en-US"/>
              <a:t>。报告期内，谷歌总体收入同比增长</a:t>
            </a:r>
            <a:r>
              <a:rPr lang="en-US" altLang="zh-CN"/>
              <a:t>14.4%</a:t>
            </a:r>
            <a:r>
              <a:rPr lang="zh-CN" altLang="en-US"/>
              <a:t>至</a:t>
            </a:r>
            <a:r>
              <a:rPr lang="en-US" altLang="zh-CN"/>
              <a:t>460.17</a:t>
            </a:r>
            <a:r>
              <a:rPr lang="zh-CN" altLang="en-US"/>
              <a:t>亿美元，且谷歌核心的广告业务反弹上升，其广告收入同比增长</a:t>
            </a:r>
            <a:r>
              <a:rPr lang="en-US" altLang="zh-CN"/>
              <a:t>9.8%</a:t>
            </a:r>
            <a:r>
              <a:rPr lang="zh-CN" altLang="en-US"/>
              <a:t>至</a:t>
            </a:r>
            <a:r>
              <a:rPr lang="en-US" altLang="zh-CN"/>
              <a:t>370.95</a:t>
            </a:r>
            <a:r>
              <a:rPr lang="zh-CN" altLang="en-US"/>
              <a:t>亿美元。谷歌高管称，</a:t>
            </a:r>
            <a:r>
              <a:rPr lang="en-US" altLang="zh-CN"/>
              <a:t>YouTube</a:t>
            </a:r>
            <a:r>
              <a:rPr lang="zh-CN" altLang="en-US"/>
              <a:t>拥有超过</a:t>
            </a:r>
            <a:r>
              <a:rPr lang="en-US" altLang="zh-CN"/>
              <a:t>3000</a:t>
            </a:r>
            <a:r>
              <a:rPr lang="zh-CN" altLang="en-US"/>
              <a:t>万的音乐和付费用户，</a:t>
            </a:r>
            <a:r>
              <a:rPr lang="en-US" altLang="zh-CN"/>
              <a:t>YouTube TV</a:t>
            </a:r>
            <a:r>
              <a:rPr lang="zh-CN" altLang="en-US"/>
              <a:t>拥有超过</a:t>
            </a:r>
            <a:r>
              <a:rPr lang="en-US" altLang="zh-CN"/>
              <a:t>300</a:t>
            </a:r>
            <a:r>
              <a:rPr lang="zh-CN" altLang="en-US"/>
              <a:t>万的用户。另外，搜索及其他业务营收</a:t>
            </a:r>
            <a:r>
              <a:rPr lang="en-US" altLang="zh-CN"/>
              <a:t>263.38</a:t>
            </a:r>
            <a:r>
              <a:rPr lang="zh-CN" altLang="en-US"/>
              <a:t>亿美元，同比增长</a:t>
            </a:r>
            <a:r>
              <a:rPr lang="en-US" altLang="zh-CN"/>
              <a:t>6.5%</a:t>
            </a:r>
            <a:r>
              <a:rPr lang="zh-CN" altLang="en-US"/>
              <a:t>；</a:t>
            </a:r>
            <a:r>
              <a:rPr lang="en-US" altLang="zh-CN"/>
              <a:t>YouTube</a:t>
            </a:r>
            <a:r>
              <a:rPr lang="zh-CN" altLang="en-US"/>
              <a:t>广告业务收入</a:t>
            </a:r>
            <a:r>
              <a:rPr lang="en-US" altLang="zh-CN"/>
              <a:t>50.37</a:t>
            </a:r>
            <a:r>
              <a:rPr lang="zh-CN" altLang="en-US"/>
              <a:t>亿美元，同比增长</a:t>
            </a:r>
            <a:r>
              <a:rPr lang="en-US" altLang="zh-CN"/>
              <a:t>31.2%</a:t>
            </a:r>
            <a:r>
              <a:rPr lang="zh-CN" altLang="en-US"/>
              <a:t>；谷歌网络会员属性营收</a:t>
            </a:r>
            <a:r>
              <a:rPr lang="en-US" altLang="zh-CN"/>
              <a:t>57.2</a:t>
            </a:r>
            <a:r>
              <a:rPr lang="zh-CN" altLang="en-US"/>
              <a:t>亿美元，同比增长</a:t>
            </a:r>
            <a:r>
              <a:rPr lang="en-US" altLang="zh-CN"/>
              <a:t>8.9%</a:t>
            </a:r>
            <a:r>
              <a:rPr lang="zh-CN" altLang="en-US"/>
              <a:t>。主营广告业务扭转颓势的同时，谷歌云业务（</a:t>
            </a:r>
            <a:r>
              <a:rPr lang="en-US" altLang="zh-CN"/>
              <a:t>Google Cloud</a:t>
            </a:r>
            <a:r>
              <a:rPr lang="zh-CN" altLang="en-US"/>
              <a:t>）本季度实现了</a:t>
            </a:r>
            <a:r>
              <a:rPr lang="en-US" altLang="zh-CN"/>
              <a:t>44.5%</a:t>
            </a:r>
            <a:r>
              <a:rPr lang="zh-CN" altLang="en-US"/>
              <a:t>的同比增速，收入</a:t>
            </a:r>
            <a:r>
              <a:rPr lang="en-US" altLang="zh-CN"/>
              <a:t>34.4</a:t>
            </a:r>
            <a:r>
              <a:rPr lang="zh-CN" altLang="en-US"/>
              <a:t>亿美元，在谷歌所有业务板块中，增速最快。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45965" y="893445"/>
            <a:ext cx="4064000" cy="549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阿里巴巴</a:t>
            </a:r>
            <a:r>
              <a:rPr lang="en-US" altLang="zh-CN"/>
              <a:t>2025</a:t>
            </a:r>
            <a:r>
              <a:rPr lang="zh-CN" altLang="en-US"/>
              <a:t>财年第三季度（截至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12</a:t>
            </a:r>
            <a:r>
              <a:rPr lang="zh-CN" altLang="en-US"/>
              <a:t>月</a:t>
            </a:r>
            <a:r>
              <a:rPr lang="en-US" altLang="zh-CN"/>
              <a:t>31</a:t>
            </a:r>
            <a:r>
              <a:rPr lang="zh-CN" altLang="en-US"/>
              <a:t>日）营收</a:t>
            </a:r>
            <a:r>
              <a:rPr lang="en-US" altLang="zh-CN"/>
              <a:t>2801.5</a:t>
            </a:r>
            <a:r>
              <a:rPr lang="zh-CN" altLang="en-US"/>
              <a:t>亿元，同比增长</a:t>
            </a:r>
            <a:r>
              <a:rPr lang="en-US" altLang="zh-CN"/>
              <a:t>8%</a:t>
            </a:r>
            <a:r>
              <a:rPr lang="zh-CN" altLang="en-US"/>
              <a:t>，净利润</a:t>
            </a:r>
            <a:r>
              <a:rPr lang="en-US" altLang="zh-CN"/>
              <a:t>464.34</a:t>
            </a:r>
            <a:r>
              <a:rPr lang="zh-CN" altLang="en-US"/>
              <a:t>亿元，同比大幅增长</a:t>
            </a:r>
            <a:r>
              <a:rPr lang="en-US" altLang="zh-CN"/>
              <a:t>333%</a:t>
            </a:r>
            <a:r>
              <a:rPr lang="zh-CN" altLang="en-US"/>
              <a:t>。以下是核心业务表现：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电商业务</a:t>
            </a:r>
            <a:endParaRPr lang="zh-CN" altLang="en-US"/>
          </a:p>
          <a:p>
            <a:r>
              <a:rPr lang="zh-CN" altLang="en-US"/>
              <a:t>淘天集团（淘宝、天猫）：营收</a:t>
            </a:r>
            <a:r>
              <a:rPr lang="en-US" altLang="zh-CN"/>
              <a:t>1360.91</a:t>
            </a:r>
            <a:r>
              <a:rPr lang="zh-CN" altLang="en-US"/>
              <a:t>亿元，同比增长</a:t>
            </a:r>
            <a:r>
              <a:rPr lang="en-US" altLang="zh-CN"/>
              <a:t>5%</a:t>
            </a:r>
            <a:r>
              <a:rPr lang="zh-CN" altLang="en-US"/>
              <a:t>；客户管理收入</a:t>
            </a:r>
            <a:r>
              <a:rPr lang="en-US" altLang="zh-CN"/>
              <a:t>1007.9</a:t>
            </a:r>
            <a:r>
              <a:rPr lang="zh-CN" altLang="en-US"/>
              <a:t>亿元，同比增长</a:t>
            </a:r>
            <a:r>
              <a:rPr lang="en-US" altLang="zh-CN"/>
              <a:t>9%</a:t>
            </a:r>
            <a:r>
              <a:rPr lang="zh-CN" altLang="en-US"/>
              <a:t>，受益于</a:t>
            </a:r>
            <a:r>
              <a:rPr lang="en-US" altLang="zh-CN"/>
              <a:t>88VIP</a:t>
            </a:r>
            <a:r>
              <a:rPr lang="zh-CN" altLang="en-US"/>
              <a:t>会员数量达</a:t>
            </a:r>
            <a:r>
              <a:rPr lang="en-US" altLang="zh-CN"/>
              <a:t>4900</a:t>
            </a:r>
            <a:r>
              <a:rPr lang="zh-CN" altLang="en-US"/>
              <a:t>万（同比增长两位数）及佣金率提升。</a:t>
            </a:r>
            <a:r>
              <a:rPr lang="en-US" altLang="zh-CN"/>
              <a:t> ‌</a:t>
            </a:r>
            <a:endParaRPr lang="en-US" altLang="zh-CN"/>
          </a:p>
          <a:p>
            <a:r>
              <a:rPr lang="zh-CN" altLang="en-US"/>
              <a:t>国际数字商业集团（</a:t>
            </a:r>
            <a:r>
              <a:rPr lang="en-US" altLang="zh-CN"/>
              <a:t>Lazada</a:t>
            </a:r>
            <a:r>
              <a:rPr lang="zh-CN" altLang="en-US"/>
              <a:t>、速卖通等）：营收</a:t>
            </a:r>
            <a:r>
              <a:rPr lang="en-US" altLang="zh-CN"/>
              <a:t>377.56</a:t>
            </a:r>
            <a:r>
              <a:rPr lang="zh-CN" altLang="en-US"/>
              <a:t>亿元，同比增长</a:t>
            </a:r>
            <a:r>
              <a:rPr lang="en-US" altLang="zh-CN"/>
              <a:t>32%</a:t>
            </a:r>
            <a:r>
              <a:rPr lang="zh-CN" altLang="en-US"/>
              <a:t>，主要受跨境业务推动。</a:t>
            </a:r>
            <a:r>
              <a:rPr lang="en-US" altLang="zh-CN"/>
              <a:t> ‌</a:t>
            </a:r>
            <a:endParaRPr lang="en-US" altLang="zh-CN"/>
          </a:p>
          <a:p>
            <a:r>
              <a:rPr lang="zh-CN" altLang="en-US"/>
              <a:t>云业务</a:t>
            </a:r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阿里云：营收</a:t>
            </a:r>
            <a:r>
              <a:rPr lang="en-US" altLang="zh-CN" b="1">
                <a:solidFill>
                  <a:srgbClr val="FF0000"/>
                </a:solidFill>
              </a:rPr>
              <a:t>317.42</a:t>
            </a:r>
            <a:r>
              <a:rPr lang="zh-CN" altLang="en-US" b="1">
                <a:solidFill>
                  <a:srgbClr val="FF0000"/>
                </a:solidFill>
              </a:rPr>
              <a:t>亿元，同比增长</a:t>
            </a:r>
            <a:r>
              <a:rPr lang="en-US" altLang="zh-CN" b="1">
                <a:solidFill>
                  <a:srgbClr val="FF0000"/>
                </a:solidFill>
              </a:rPr>
              <a:t>13%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r>
              <a:rPr lang="zh-CN" altLang="en-US" b="1">
                <a:solidFill>
                  <a:srgbClr val="FF0000"/>
                </a:solidFill>
              </a:rPr>
              <a:t>相关产品收入连续六个季度实现三位数增长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17305" y="1123950"/>
            <a:ext cx="2872740" cy="4623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财联社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18</a:t>
            </a:r>
            <a:r>
              <a:rPr lang="zh-CN" altLang="en-US"/>
              <a:t>日电</a:t>
            </a:r>
            <a:r>
              <a:rPr lang="en-US" altLang="zh-CN"/>
              <a:t>,</a:t>
            </a:r>
            <a:r>
              <a:rPr lang="zh-CN" altLang="en-US"/>
              <a:t>百度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18</a:t>
            </a:r>
            <a:r>
              <a:rPr lang="zh-CN" altLang="en-US"/>
              <a:t>日发布</a:t>
            </a:r>
            <a:r>
              <a:rPr lang="en-US" altLang="zh-CN"/>
              <a:t>2025</a:t>
            </a:r>
            <a:r>
              <a:rPr lang="zh-CN" altLang="en-US"/>
              <a:t>年第三季度财报</a:t>
            </a:r>
            <a:r>
              <a:rPr lang="en-US" altLang="zh-CN"/>
              <a:t>,</a:t>
            </a:r>
            <a:r>
              <a:rPr lang="zh-CN" altLang="en-US"/>
              <a:t>显示季度总营收</a:t>
            </a:r>
            <a:r>
              <a:rPr lang="en-US" altLang="zh-CN"/>
              <a:t>312</a:t>
            </a:r>
            <a:r>
              <a:rPr lang="zh-CN" altLang="en-US"/>
              <a:t>亿元</a:t>
            </a:r>
            <a:r>
              <a:rPr lang="en-US" altLang="zh-CN"/>
              <a:t>,</a:t>
            </a:r>
            <a:r>
              <a:rPr lang="zh-CN" altLang="en-US"/>
              <a:t>百度核心营收</a:t>
            </a:r>
            <a:r>
              <a:rPr lang="en-US" altLang="zh-CN"/>
              <a:t>247</a:t>
            </a:r>
            <a:r>
              <a:rPr lang="zh-CN" altLang="en-US"/>
              <a:t>亿元。</a:t>
            </a:r>
            <a:r>
              <a:rPr lang="zh-CN" altLang="en-US" b="1">
                <a:solidFill>
                  <a:srgbClr val="FF0000"/>
                </a:solidFill>
              </a:rPr>
              <a:t>三季度</a:t>
            </a:r>
            <a:r>
              <a:rPr lang="en-US" altLang="zh-CN" b="1">
                <a:solidFill>
                  <a:srgbClr val="FF0000"/>
                </a:solidFill>
              </a:rPr>
              <a:t>,</a:t>
            </a:r>
            <a:r>
              <a:rPr lang="zh-CN" altLang="en-US" b="1">
                <a:solidFill>
                  <a:srgbClr val="FF0000"/>
                </a:solidFill>
              </a:rPr>
              <a:t>百度首次披露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r>
              <a:rPr lang="zh-CN" altLang="en-US" b="1">
                <a:solidFill>
                  <a:srgbClr val="FF0000"/>
                </a:solidFill>
              </a:rPr>
              <a:t>业务收入</a:t>
            </a:r>
            <a:r>
              <a:rPr lang="en-US" altLang="zh-CN" b="1">
                <a:solidFill>
                  <a:srgbClr val="FF0000"/>
                </a:solidFill>
              </a:rPr>
              <a:t>,</a:t>
            </a:r>
            <a:r>
              <a:rPr lang="zh-CN" altLang="en-US" b="1">
                <a:solidFill>
                  <a:srgbClr val="FF0000"/>
                </a:solidFill>
              </a:rPr>
              <a:t>显示同比增长超</a:t>
            </a:r>
            <a:r>
              <a:rPr lang="en-US" altLang="zh-CN" b="1">
                <a:solidFill>
                  <a:srgbClr val="FF0000"/>
                </a:solidFill>
              </a:rPr>
              <a:t>50%</a:t>
            </a:r>
            <a:r>
              <a:rPr lang="zh-CN" altLang="en-US"/>
              <a:t>。其中</a:t>
            </a:r>
            <a:r>
              <a:rPr lang="en-US" altLang="zh-CN"/>
              <a:t>,AI</a:t>
            </a:r>
            <a:r>
              <a:rPr lang="zh-CN" altLang="en-US"/>
              <a:t>云收入同比增长</a:t>
            </a:r>
            <a:r>
              <a:rPr lang="en-US" altLang="zh-CN"/>
              <a:t>33%;AI</a:t>
            </a:r>
            <a:r>
              <a:rPr lang="zh-CN" altLang="en-US"/>
              <a:t>应用收入达</a:t>
            </a:r>
            <a:r>
              <a:rPr lang="en-US" altLang="zh-CN"/>
              <a:t>26</a:t>
            </a:r>
            <a:r>
              <a:rPr lang="zh-CN" altLang="en-US"/>
              <a:t>亿元</a:t>
            </a:r>
            <a:r>
              <a:rPr lang="en-US" altLang="zh-CN"/>
              <a:t>;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r>
              <a:rPr lang="zh-CN" altLang="en-US" b="1">
                <a:solidFill>
                  <a:srgbClr val="FF0000"/>
                </a:solidFill>
              </a:rPr>
              <a:t>原生营销服务收入同比增长</a:t>
            </a:r>
            <a:r>
              <a:rPr lang="en-US" altLang="zh-CN" b="1">
                <a:solidFill>
                  <a:srgbClr val="FF0000"/>
                </a:solidFill>
              </a:rPr>
              <a:t>262%</a:t>
            </a:r>
            <a:r>
              <a:rPr lang="zh-CN" altLang="en-US" b="1">
                <a:solidFill>
                  <a:srgbClr val="FF0000"/>
                </a:solidFill>
              </a:rPr>
              <a:t>达</a:t>
            </a:r>
            <a:r>
              <a:rPr lang="en-US" altLang="zh-CN" b="1">
                <a:solidFill>
                  <a:srgbClr val="FF0000"/>
                </a:solidFill>
              </a:rPr>
              <a:t>28</a:t>
            </a:r>
            <a:r>
              <a:rPr lang="zh-CN" altLang="en-US" b="1">
                <a:solidFill>
                  <a:srgbClr val="FF0000"/>
                </a:solidFill>
              </a:rPr>
              <a:t>亿元。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巴菲特投资谷歌看好未来</a:t>
            </a:r>
            <a:r>
              <a:rPr lang="en-US" altLang="zh-CN" sz="2800" b="1">
                <a:solidFill>
                  <a:schemeClr val="bg1"/>
                </a:solidFill>
              </a:rPr>
              <a:t>AI</a:t>
            </a:r>
            <a:r>
              <a:rPr lang="zh-CN" altLang="en-US" sz="2800" b="1">
                <a:solidFill>
                  <a:schemeClr val="bg1"/>
                </a:solidFill>
              </a:rPr>
              <a:t>应用</a:t>
            </a:r>
            <a:r>
              <a:rPr lang="zh-CN" altLang="en-US" sz="2800" b="1">
                <a:solidFill>
                  <a:schemeClr val="bg1"/>
                </a:solidFill>
              </a:rPr>
              <a:t>端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5295" y="1035685"/>
            <a:ext cx="4064000" cy="447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2025</a:t>
            </a:r>
            <a:r>
              <a:rPr lang="zh-CN" altLang="en-US"/>
              <a:t>年第三季度建仓</a:t>
            </a:r>
            <a:r>
              <a:rPr lang="en-US" altLang="zh-CN"/>
              <a:t>Alphabet 1785</a:t>
            </a:r>
            <a:r>
              <a:rPr lang="zh-CN" altLang="en-US"/>
              <a:t>万股，持仓价值约</a:t>
            </a:r>
            <a:r>
              <a:rPr lang="en-US" altLang="zh-CN"/>
              <a:t>43</a:t>
            </a:r>
            <a:r>
              <a:rPr lang="zh-CN" altLang="en-US"/>
              <a:t>亿美元，占伯克希尔可披露投资组合的</a:t>
            </a:r>
            <a:r>
              <a:rPr lang="en-US" altLang="zh-CN"/>
              <a:t>1.6%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“</a:t>
            </a:r>
            <a:r>
              <a:rPr lang="zh-CN" altLang="en-US" b="1">
                <a:solidFill>
                  <a:srgbClr val="FF0000"/>
                </a:solidFill>
              </a:rPr>
              <a:t>硬件为基，软件为核</a:t>
            </a:r>
            <a:r>
              <a:rPr lang="en-US" altLang="zh-CN"/>
              <a:t>”</a:t>
            </a:r>
            <a:r>
              <a:rPr lang="zh-CN" altLang="en-US"/>
              <a:t>下，软件方向有望成为新的布局重点。当前国内大厂也在积极布局</a:t>
            </a:r>
            <a:r>
              <a:rPr lang="en-US" altLang="zh-CN"/>
              <a:t>AI</a:t>
            </a:r>
            <a:r>
              <a:rPr lang="zh-CN" altLang="en-US"/>
              <a:t>应用方向，除了前述阿里的</a:t>
            </a:r>
            <a:r>
              <a:rPr lang="en-US" altLang="zh-CN"/>
              <a:t>“</a:t>
            </a:r>
            <a:r>
              <a:rPr lang="zh-CN" altLang="en-US"/>
              <a:t>千问</a:t>
            </a:r>
            <a:r>
              <a:rPr lang="en-US" altLang="zh-CN"/>
              <a:t>”</a:t>
            </a:r>
            <a:r>
              <a:rPr lang="zh-CN" altLang="en-US"/>
              <a:t>外，腾讯宣布微信将推出</a:t>
            </a:r>
            <a:r>
              <a:rPr lang="en-US" altLang="zh-CN"/>
              <a:t>AI</a:t>
            </a:r>
            <a:r>
              <a:rPr lang="zh-CN" altLang="en-US"/>
              <a:t>智能体，协助用户完成各种任务；字节已正式发布豆包编程模型，针对</a:t>
            </a:r>
            <a:r>
              <a:rPr lang="en-US" altLang="zh-CN"/>
              <a:t>Agentic</a:t>
            </a:r>
            <a:r>
              <a:rPr lang="zh-CN" altLang="en-US"/>
              <a:t>深度优化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320" y="1206500"/>
            <a:ext cx="6426200" cy="4445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i*1_2_2"/>
  <p:tag name="KSO_WM_TEMPLATE_CATEGORY" val="diagram"/>
  <p:tag name="KSO_WM_TEMPLATE_INDEX" val="20231092"/>
  <p:tag name="KSO_WM_UNIT_LAYERLEVEL" val="1_1_1"/>
  <p:tag name="KSO_WM_TAG_VERSION" val="3.0"/>
  <p:tag name="KSO_WM_UNIT_TYPE" val="n_h_i"/>
  <p:tag name="KSO_WM_UNIT_INDEX" val="1_2_2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1},{&quot;brightness&quot;:0.4000000059604645,&quot;colorType&quot;:1,&quot;foreColorIndex&quot;:5,&quot;pos&quot;:0.699999988079071,&quot;transparency&quot;:0},{&quot;brightness&quot;:0.4000000059604645,&quot;colorType&quot;:1,&quot;foreColorIndex&quot;:5,&quot;pos&quot;:0.30000001192092896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i*1_2_1"/>
  <p:tag name="KSO_WM_TEMPLATE_CATEGORY" val="diagram"/>
  <p:tag name="KSO_WM_TEMPLATE_INDEX" val="20231092"/>
  <p:tag name="KSO_WM_UNIT_LAYERLEVEL" val="1_1_1"/>
  <p:tag name="KSO_WM_TAG_VERSION" val="3.0"/>
  <p:tag name="KSO_WM_UNIT_TYPE" val="n_h_i"/>
  <p:tag name="KSO_WM_UNIT_INDEX" val="1_2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1},{&quot;brightness&quot;:0.4000000059604645,&quot;colorType&quot;:1,&quot;foreColorIndex&quot;:5,&quot;pos&quot;:0.699999988079071,&quot;transparency&quot;:0},{&quot;brightness&quot;:0.4000000059604645,&quot;colorType&quot;:1,&quot;foreColorIndex&quot;:5,&quot;pos&quot;:0.30000001192092896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3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3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x*1_2_3_1"/>
  <p:tag name="KSO_WM_TEMPLATE_CATEGORY" val="diagram"/>
  <p:tag name="KSO_WM_TEMPLATE_INDEX" val="20231092"/>
  <p:tag name="KSO_WM_UNIT_LAYERLEVEL" val="1_1_1_1"/>
  <p:tag name="KSO_WM_TAG_VERSION" val="3.0"/>
  <p:tag name="KSO_WM_UNIT_VALUE" val="75*73"/>
  <p:tag name="KSO_WM_UNIT_TYPE" val="n_h_h_x"/>
  <p:tag name="KSO_WM_UNIT_INDEX" val="1_2_3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92_4*n_h_h_a*1_2_3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092_4*n_h_h_f*1_2_3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1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1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92_4*n_h_h_a*1_2_1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92_4*n_h_h_f*1_2_1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5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5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1092_4*n_h_h_a*1_2_5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5_1"/>
  <p:tag name="KSO_WM_UNIT_ID" val="diagram20231092_4*n_h_h_f*1_2_5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4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4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2_4*n_h_h_i*1_2_2_1"/>
  <p:tag name="KSO_WM_TEMPLATE_CATEGORY" val="diagram"/>
  <p:tag name="KSO_WM_TEMPLATE_INDEX" val="20231092"/>
  <p:tag name="KSO_WM_UNIT_LAYERLEVEL" val="1_1_1_1"/>
  <p:tag name="KSO_WM_TAG_VERSION" val="3.0"/>
  <p:tag name="KSO_WM_UNIT_TYPE" val="n_h_h_i"/>
  <p:tag name="KSO_WM_UNIT_INDEX" val="1_2_2_1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14,&quot;pos&quot;:1,&quot;transparency&quot;:1},{&quot;brightness&quot;:0,&quot;colorType&quot;:1,&quot;foreColorIndex&quot;:14,&quot;pos&quot;:0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92_4*n_h_h_x*1_2_1_1"/>
  <p:tag name="KSO_WM_TEMPLATE_CATEGORY" val="diagram"/>
  <p:tag name="KSO_WM_TEMPLATE_INDEX" val="2023109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7*77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92_4*n_h_h_a*1_2_2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92_4*n_h_h_f*1_2_2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092_4*n_h_h_a*1_2_4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1092_4*n_h_h_f*1_2_4_1"/>
  <p:tag name="KSO_WM_TEMPLATE_CATEGORY" val="diagram"/>
  <p:tag name="KSO_WM_TEMPLATE_INDEX" val="2023109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&#10;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92_4*n_h_h_x*1_2_2_1"/>
  <p:tag name="KSO_WM_TEMPLATE_CATEGORY" val="diagram"/>
  <p:tag name="KSO_WM_TEMPLATE_INDEX" val="2023109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8*70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92_4*n_h_h_x*1_2_5_1"/>
  <p:tag name="KSO_WM_TEMPLATE_CATEGORY" val="diagram"/>
  <p:tag name="KSO_WM_TEMPLATE_INDEX" val="2023109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80*68"/>
  <p:tag name="KSO_WM_UNIT_TYPE" val="n_h_h_x"/>
  <p:tag name="KSO_WM_UNIT_INDEX" val="1_2_5_1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92_4*n_h_h_x*1_2_4_1"/>
  <p:tag name="KSO_WM_TEMPLATE_CATEGORY" val="diagram"/>
  <p:tag name="KSO_WM_TEMPLATE_INDEX" val="2023109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3*87"/>
  <p:tag name="KSO_WM_UNIT_TYPE" val="n_h_h_x"/>
  <p:tag name="KSO_WM_UNIT_INDEX" val="1_2_4_1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92_4*n_h_a*1_1_1"/>
  <p:tag name="KSO_WM_TEMPLATE_CATEGORY" val="diagram"/>
  <p:tag name="KSO_WM_TEMPLATE_INDEX" val="2023109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4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1,&quot;rgb&quot;:&quot;#ffffff&quot;,&quot;transparency&quot;:1},{&quot;brightness&quot;:0,&quot;colorType&quot;:2,&quot;pos&quot;:0,&quot;rgb&quot;:&quot;#ffffff&quot;,&quot;transparency&quot;:0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此处&#10;添加标题"/>
  <p:tag name="KSO_WM_UNIT_FILL_TYPE" val="3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092_4*n_h_i*1_1_2"/>
  <p:tag name="KSO_WM_TEMPLATE_CATEGORY" val="diagram"/>
  <p:tag name="KSO_WM_TEMPLATE_INDEX" val="2023109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4999998807907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092_4*n_h_i*1_1_1"/>
  <p:tag name="KSO_WM_TEMPLATE_CATEGORY" val="diagram"/>
  <p:tag name="KSO_WM_TEMPLATE_INDEX" val="2023109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4999998807907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092_4*n_h_i*1_1_3"/>
  <p:tag name="KSO_WM_TEMPLATE_CATEGORY" val="diagram"/>
  <p:tag name="KSO_WM_TEMPLATE_INDEX" val="2023109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9900000095367432,&quot;transparency&quot;:0.7900000214576721},{&quot;brightness&quot;:0,&quot;colorType&quot;:1,&quot;foreColorIndex&quot;:5,&quot;pos&quot;:0,&quot;transparency&quot;:0.899999976158142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092_4*n_h_i*1_1_4"/>
  <p:tag name="KSO_WM_TEMPLATE_CATEGORY" val="diagram"/>
  <p:tag name="KSO_WM_TEMPLATE_INDEX" val="2023109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5.1438182103915,&quot;left&quot;:103.29999389648438,&quot;top&quot;:127.89374084472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599999785423279},{&quot;brightness&quot;:0,&quot;colorType&quot;:1,&quot;foreColorIndex&quot;:5,&quot;pos&quot;:0,&quot;transparency&quot;:0.930000007152557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,3314422]}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7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5.xml><?xml version="1.0" encoding="utf-8"?>
<p:tagLst xmlns:p="http://schemas.openxmlformats.org/presentationml/2006/main">
  <p:tag name="KSO_WPP_MARK_KEY" val="257877f6-fe8c-4c47-ab4c-274c99a6a791"/>
  <p:tag name="COMMONDATA" val="eyJoZGlkIjoiNzcwN2EyNDZjZTA2ODVhZTc3ZDAzY2QyMDBhMDQyMzQifQ=="/>
  <p:tag name="commondata" val="eyJoZGlkIjoiOWFhYzUwZWNmOTk3M2Y1MTI5MjBiOWM4Y2UyNjJjNzUifQ=="/>
  <p:tag name="resource_record_key" val="{&quot;65&quot;:[20205176],&quot;70&quot;:[3323367,3312479,3312455,3321434,3429779,3326188,3312419,3312417,3314422,3331400,3318869,3322133,3312359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,3318869,3322133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0939_4*m_h_f*1_3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文字是您思想的提炼，请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30939_4*m_h_f*1_4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TEXT_TYPE" val="1"/>
  <p:tag name="KSO_WM_UNIT_TEXT_LAYER_COUNT" val="1"/>
  <p:tag name="KSO_WM_BEAUTIFY_FLAG" val="#wm#"/>
  <p:tag name="KSO_WM_UNIT_PRESET_TEXT" val="单击此处添加你的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0939_4*m_h_f*1_1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文字是您思想的提炼，请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0939_4*m_h_f*1_2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TEXT_TYPE" val="1"/>
  <p:tag name="KSO_WM_UNIT_TEXT_LAYER_COUNT" val="1"/>
  <p:tag name="KSO_WM_BEAUTIFY_FLAG" val="#wm#"/>
  <p:tag name="KSO_WM_UNIT_PRESET_TEXT" val="单击此处添加你的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3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7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a*1_3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a"/>
  <p:tag name="KSO_WM_UNIT_INDEX" val="1_3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.800000011920929,&quot;colorType&quot;:1,&quot;foreColorIndex&quot;:7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7"/>
  <p:tag name="KSO_WM_UNIT_FILL_FORE_SCHEMECOLOR_INDEX_BRIGHTNESS" val="0"/>
  <p:tag name="KSO_WM_UNIT_TEXT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3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7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3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3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4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4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8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a*1_4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a"/>
  <p:tag name="KSO_WM_UNIT_INDEX" val="1_4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0.800000011920929,&quot;colorType&quot;:1,&quot;foreColorIndex&quot;:8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8"/>
  <p:tag name="KSO_WM_UNIT_FILL_FORE_SCHEMECOLOR_INDEX_BRIGHTNESS" val="0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4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4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4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4_3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8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1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a*1_1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a"/>
  <p:tag name="KSO_WM_UNIT_INDEX" val="1_1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1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1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3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2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6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a*1_2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a"/>
  <p:tag name="KSO_WM_UNIT_INDEX" val="1_2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6"/>
  <p:tag name="KSO_WM_UNIT_FILL_FORE_SCHEMECOLOR_INDEX_BRIGHTNESS" val="0"/>
  <p:tag name="KSO_WM_UNIT_TEXT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2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2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3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30939_4*m_h_f*1_5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TEXT_TYPE" val="1"/>
  <p:tag name="KSO_WM_UNIT_TEXT_LAYER_COUNT" val="1"/>
  <p:tag name="KSO_WM_BEAUTIFY_FLAG" val="#wm#"/>
  <p:tag name="KSO_WM_UNIT_PRESET_TEXT" val="文字是您思想的提炼，请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5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5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9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a*1_5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a"/>
  <p:tag name="KSO_WM_UNIT_INDEX" val="1_5_2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FILL_TYPE" val="1"/>
  <p:tag name="KSO_WM_UNIT_FILL_FORE_SCHEMECOLOR_INDEX" val="9"/>
  <p:tag name="KSO_WM_UNIT_FILL_FORE_SCHEMECOLOR_INDEX_BRIGHTNESS" val="0"/>
  <p:tag name="KSO_WM_UNIT_TEXT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5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5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9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i*1_5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5_3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9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x*1_1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8*72"/>
  <p:tag name="KSO_WM_UNIT_TYPE" val="m_h_x"/>
  <p:tag name="KSO_WM_UNIT_INDEX" val="1_1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x*1_2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82*70"/>
  <p:tag name="KSO_WM_UNIT_TYPE" val="m_h_x"/>
  <p:tag name="KSO_WM_UNIT_INDEX" val="1_2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x*1_3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7*82"/>
  <p:tag name="KSO_WM_UNIT_TYPE" val="m_h_x"/>
  <p:tag name="KSO_WM_UNIT_INDEX" val="1_3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x*1_4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80*82"/>
  <p:tag name="KSO_WM_UNIT_TYPE" val="m_h_x"/>
  <p:tag name="KSO_WM_UNIT_INDEX" val="1_4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4*m_h_x*1_5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83*83"/>
  <p:tag name="KSO_WM_UNIT_TYPE" val="m_h_x"/>
  <p:tag name="KSO_WM_UNIT_INDEX" val="1_5_1"/>
  <p:tag name="KSO_WM_DIAGRAM_MAX_ITEMCNT" val="6"/>
  <p:tag name="KSO_WM_DIAGRAM_MIN_ITEMCNT" val="2"/>
  <p:tag name="KSO_WM_DIAGRAM_VIRTUALLY_FRAME" val="{&quot;height&quot;:321.1000061035156,&quot;left&quot;:48.1,&quot;top&quot;:138.2499969482422,&quot;width&quot;:867.025039370078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,3312359]}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,3312419]}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7_2*l_h_f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2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2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7_2*l_h_f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2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2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7_2*l_h_f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7_2*l_h_a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7_2*l_h_i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3176</Words>
  <Application>WPS 演示</Application>
  <PresentationFormat>宽屏</PresentationFormat>
  <Paragraphs>215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+中文标题</vt:lpstr>
      <vt:lpstr>方正宝黑体 简 Medium</vt:lpstr>
      <vt:lpstr>方正宝黑体 简 Light</vt:lpstr>
      <vt:lpstr>方正大黑体_GBK</vt:lpstr>
      <vt:lpstr>Black coffees</vt:lpstr>
      <vt:lpstr>Saturday Sans Regular</vt:lpstr>
      <vt:lpstr>汉仪中黑 197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365</cp:revision>
  <dcterms:created xsi:type="dcterms:W3CDTF">2019-06-19T02:08:00Z</dcterms:created>
  <dcterms:modified xsi:type="dcterms:W3CDTF">2025-11-27T09:34:43Z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960CE138CBE34D3E9EDEEF0AAC377CBA_13</vt:lpwstr>
  </property>
</Properties>
</file>