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81" r:id="rId3"/>
    <p:sldId id="267" r:id="rId5"/>
    <p:sldId id="329" r:id="rId6"/>
    <p:sldId id="784" r:id="rId7"/>
    <p:sldId id="783" r:id="rId8"/>
    <p:sldId id="743" r:id="rId9"/>
    <p:sldId id="776" r:id="rId10"/>
    <p:sldId id="766" r:id="rId11"/>
    <p:sldId id="781" r:id="rId12"/>
    <p:sldId id="785" r:id="rId13"/>
    <p:sldId id="601" r:id="rId14"/>
    <p:sldId id="787" r:id="rId15"/>
    <p:sldId id="788" r:id="rId16"/>
    <p:sldId id="789" r:id="rId17"/>
    <p:sldId id="790" r:id="rId18"/>
    <p:sldId id="791" r:id="rId19"/>
    <p:sldId id="792" r:id="rId20"/>
    <p:sldId id="272" r:id="rId21"/>
    <p:sldId id="793" r:id="rId22"/>
    <p:sldId id="795" r:id="rId23"/>
    <p:sldId id="794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4" userDrawn="1">
          <p15:clr>
            <a:srgbClr val="A4A3A4"/>
          </p15:clr>
        </p15:guide>
        <p15:guide id="3" pos="4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>
        <p:scale>
          <a:sx n="90" d="100"/>
          <a:sy n="90" d="100"/>
        </p:scale>
        <p:origin x="392" y="252"/>
      </p:cViewPr>
      <p:guideLst>
        <p:guide orient="horz" pos="2160"/>
        <p:guide pos="3874"/>
        <p:guide pos="48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58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0" y="6386195"/>
            <a:ext cx="12192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投顾执业编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基金从业编号：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A2025062200022x 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4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6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3916045"/>
            <a:ext cx="3749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A1120613090012</a:t>
            </a:r>
            <a:b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</a:br>
            <a:r>
              <a:rPr lang="zh-CN" altLang="en-US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:A2025062200022x</a:t>
            </a:r>
            <a:endParaRPr lang="en-US" altLang="zh-CN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187450"/>
            <a:ext cx="76676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年报预告</a:t>
            </a:r>
            <a:endParaRPr lang="zh-CN" altLang="en-US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利润传导预期</a:t>
            </a:r>
            <a:endParaRPr lang="zh-CN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 descr="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95" y="747712"/>
            <a:ext cx="2925445" cy="546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" y="948690"/>
            <a:ext cx="12192000" cy="53009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72610" y="95250"/>
            <a:ext cx="3650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澜起科技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06925" y="5243830"/>
            <a:ext cx="27946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滚动净利润创新高</a:t>
            </a:r>
            <a:endParaRPr lang="zh-CN" altLang="en-US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股价还未创新高的</a:t>
            </a:r>
            <a:endParaRPr lang="zh-CN" altLang="en-US" sz="2400" b="1">
              <a:solidFill>
                <a:srgbClr val="FF0000"/>
              </a:solidFill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短线涨停跟风</a:t>
            </a:r>
            <a:endParaRPr lang="zh-CN" altLang="en-US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793115"/>
            <a:ext cx="10784205" cy="58299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323580" y="963930"/>
            <a:ext cx="309308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>
                <a:highlight>
                  <a:srgbClr val="FFFF00"/>
                </a:highlight>
              </a:rPr>
              <a:t>领涨股涨停类型选择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362950" y="3525520"/>
            <a:ext cx="305371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>
                <a:highlight>
                  <a:srgbClr val="FFFF00"/>
                </a:highlight>
              </a:rPr>
              <a:t>跟风股条件类型选择</a:t>
            </a:r>
            <a:endParaRPr lang="zh-CN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25" y="906145"/>
            <a:ext cx="1305560" cy="1010920"/>
          </a:xfrm>
          <a:prstGeom prst="rect">
            <a:avLst/>
          </a:prstGeom>
        </p:spPr>
      </p:pic>
      <p:pic>
        <p:nvPicPr>
          <p:cNvPr id="4" name="图片 3" descr="指引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0425" y="1595120"/>
            <a:ext cx="691515" cy="6915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497580" y="1960880"/>
            <a:ext cx="173736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领涨股</a:t>
            </a:r>
            <a:r>
              <a:rPr lang="en-US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497580" y="3926205"/>
            <a:ext cx="2273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跟风股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916940"/>
            <a:ext cx="11971655" cy="5529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浙江众成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871855"/>
            <a:ext cx="6098540" cy="5725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861060"/>
            <a:ext cx="11823065" cy="5717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国机精工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8190" y="862965"/>
            <a:ext cx="6059170" cy="5645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73760"/>
            <a:ext cx="12192000" cy="5487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 副本_17684668711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智尊__17684669137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市场行情解析</a:t>
            </a:r>
            <a:endParaRPr lang="zh-CN" altLang="en-US" sz="32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利润传导预期</a:t>
            </a:r>
            <a:endParaRPr lang="zh-CN" sz="32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短线涨停跟风</a:t>
            </a:r>
            <a:endParaRPr lang="zh-CN" sz="32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684668815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市场行情解析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12</a:t>
            </a:r>
            <a:r>
              <a:rPr lang="zh-CN" altLang="en-US" sz="3200" b="1" dirty="0">
                <a:solidFill>
                  <a:schemeClr val="bg1"/>
                </a:solidFill>
              </a:rPr>
              <a:t>月</a:t>
            </a:r>
            <a:r>
              <a:rPr lang="en-US" altLang="zh-CN" sz="3200" b="1" dirty="0">
                <a:solidFill>
                  <a:schemeClr val="bg1"/>
                </a:solidFill>
              </a:rPr>
              <a:t>24</a:t>
            </a:r>
            <a:r>
              <a:rPr lang="zh-CN" altLang="en-US" sz="3200" b="1" dirty="0">
                <a:solidFill>
                  <a:schemeClr val="bg1"/>
                </a:solidFill>
              </a:rPr>
              <a:t>日观点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300" y="4566285"/>
            <a:ext cx="1163510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C00000"/>
                </a:solidFill>
              </a:rPr>
              <a:t>1</a:t>
            </a:r>
            <a:r>
              <a:rPr lang="zh-CN" altLang="en-US" sz="2000" b="1">
                <a:solidFill>
                  <a:srgbClr val="C00000"/>
                </a:solidFill>
              </a:rPr>
              <a:t>、</a:t>
            </a:r>
            <a:r>
              <a:rPr lang="zh-CN" sz="2000" b="1">
                <a:solidFill>
                  <a:srgbClr val="C00000"/>
                </a:solidFill>
              </a:rPr>
              <a:t>平均股价已出</a:t>
            </a:r>
            <a:r>
              <a:rPr lang="en-US" altLang="zh-CN" sz="2000" b="1">
                <a:solidFill>
                  <a:srgbClr val="C00000"/>
                </a:solidFill>
              </a:rPr>
              <a:t>B</a:t>
            </a:r>
            <a:r>
              <a:rPr lang="zh-CN" altLang="en-US" sz="2000" b="1">
                <a:solidFill>
                  <a:srgbClr val="C00000"/>
                </a:solidFill>
              </a:rPr>
              <a:t>点；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2</a:t>
            </a:r>
            <a:r>
              <a:rPr lang="zh-CN" altLang="en-US" sz="2000" b="1">
                <a:solidFill>
                  <a:srgbClr val="C00000"/>
                </a:solidFill>
              </a:rPr>
              <a:t>、</a:t>
            </a:r>
            <a:r>
              <a:rPr lang="zh-CN" sz="2000" b="1">
                <a:solidFill>
                  <a:srgbClr val="C00000"/>
                </a:solidFill>
              </a:rPr>
              <a:t>流动资金连续</a:t>
            </a:r>
            <a:r>
              <a:rPr lang="en-US" altLang="zh-CN" sz="2000" b="1">
                <a:solidFill>
                  <a:srgbClr val="C00000"/>
                </a:solidFill>
              </a:rPr>
              <a:t>3</a:t>
            </a:r>
            <a:r>
              <a:rPr lang="zh-CN" altLang="en-US" sz="2000" b="1">
                <a:solidFill>
                  <a:srgbClr val="C00000"/>
                </a:solidFill>
              </a:rPr>
              <a:t>天翻红；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3</a:t>
            </a:r>
            <a:r>
              <a:rPr lang="zh-CN" altLang="en-US" sz="2000" b="1">
                <a:solidFill>
                  <a:srgbClr val="C00000"/>
                </a:solidFill>
              </a:rPr>
              <a:t>、</a:t>
            </a:r>
            <a:r>
              <a:rPr lang="zh-CN" sz="2000" b="1">
                <a:solidFill>
                  <a:srgbClr val="C00000"/>
                </a:solidFill>
              </a:rPr>
              <a:t>熊线上移；</a:t>
            </a:r>
            <a:endParaRPr lang="zh-CN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4</a:t>
            </a:r>
            <a:r>
              <a:rPr lang="zh-CN" altLang="en-US" sz="2000" b="1">
                <a:solidFill>
                  <a:srgbClr val="C00000"/>
                </a:solidFill>
              </a:rPr>
              <a:t>、捕捞季节金叉区域。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综合上述：向上的行情，多持股才是正确的选择。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45" y="883920"/>
            <a:ext cx="6002655" cy="338582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720" y="883920"/>
            <a:ext cx="4676775" cy="21431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720" y="3126105"/>
            <a:ext cx="4677410" cy="193929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</a:rPr>
              <a:t>月</a:t>
            </a:r>
            <a:r>
              <a:rPr lang="en-US" altLang="zh-CN" sz="3200" b="1" dirty="0">
                <a:solidFill>
                  <a:schemeClr val="bg1"/>
                </a:solidFill>
              </a:rPr>
              <a:t>15</a:t>
            </a:r>
            <a:r>
              <a:rPr lang="zh-CN" altLang="en-US" sz="3200" b="1" dirty="0">
                <a:solidFill>
                  <a:schemeClr val="bg1"/>
                </a:solidFill>
              </a:rPr>
              <a:t>日观点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300" y="4342130"/>
            <a:ext cx="116351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C00000"/>
                </a:solidFill>
              </a:rPr>
              <a:t>1</a:t>
            </a:r>
            <a:r>
              <a:rPr lang="zh-CN" altLang="en-US" sz="2000" b="1">
                <a:solidFill>
                  <a:srgbClr val="C00000"/>
                </a:solidFill>
              </a:rPr>
              <a:t>、</a:t>
            </a:r>
            <a:r>
              <a:rPr lang="zh-CN" sz="2000" b="1">
                <a:solidFill>
                  <a:srgbClr val="C00000"/>
                </a:solidFill>
              </a:rPr>
              <a:t>平均股价死叉，短期技术性调整，先看</a:t>
            </a:r>
            <a:r>
              <a:rPr lang="en-US" altLang="zh-CN" sz="2000" b="1">
                <a:solidFill>
                  <a:srgbClr val="C00000"/>
                </a:solidFill>
              </a:rPr>
              <a:t>3~4</a:t>
            </a:r>
            <a:r>
              <a:rPr lang="zh-CN" altLang="en-US" sz="2000" b="1">
                <a:solidFill>
                  <a:srgbClr val="C00000"/>
                </a:solidFill>
              </a:rPr>
              <a:t>天；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2</a:t>
            </a:r>
            <a:r>
              <a:rPr lang="zh-CN" altLang="en-US" sz="2000" b="1">
                <a:solidFill>
                  <a:srgbClr val="C00000"/>
                </a:solidFill>
              </a:rPr>
              <a:t>、流动资金持续翻红，量能今天缩小于</a:t>
            </a:r>
            <a:r>
              <a:rPr lang="en-US" altLang="zh-CN" sz="2000" b="1">
                <a:solidFill>
                  <a:srgbClr val="C00000"/>
                </a:solidFill>
              </a:rPr>
              <a:t>3</a:t>
            </a:r>
            <a:r>
              <a:rPr lang="zh-CN" altLang="en-US" sz="2000" b="1">
                <a:solidFill>
                  <a:srgbClr val="C00000"/>
                </a:solidFill>
              </a:rPr>
              <a:t>万亿以内；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3</a:t>
            </a:r>
            <a:r>
              <a:rPr lang="zh-CN" altLang="en-US" sz="2000" b="1">
                <a:solidFill>
                  <a:srgbClr val="C00000"/>
                </a:solidFill>
              </a:rPr>
              <a:t>、平均股价站牛线上方，强势行情，牛线可能会上移；</a:t>
            </a:r>
            <a:endParaRPr lang="zh-CN" altLang="en-US" sz="2000" b="1">
              <a:solidFill>
                <a:srgbClr val="C00000"/>
              </a:solidFill>
            </a:endParaRPr>
          </a:p>
          <a:p>
            <a:endParaRPr lang="zh-CN" altLang="en-US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综合上述：</a:t>
            </a:r>
            <a:r>
              <a:rPr lang="zh-CN" sz="2000" b="1">
                <a:solidFill>
                  <a:srgbClr val="C00000"/>
                </a:solidFill>
              </a:rPr>
              <a:t>短期技术性调整，强势行情一般不会调太久，注意看周五或下周一是否金叉。</a:t>
            </a:r>
            <a:endParaRPr lang="zh-CN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平均股价一定要保持在牛线之上才能维持强势下去，不能回到牛线之内。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645" y="949325"/>
            <a:ext cx="6149340" cy="321246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949325"/>
            <a:ext cx="4797425" cy="17259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10" y="2877185"/>
            <a:ext cx="4796790" cy="237617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利润传导预期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72610" y="95250"/>
            <a:ext cx="3650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</a:rPr>
              <a:t>年报预告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0710" y="1153160"/>
            <a:ext cx="9198610" cy="23717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2025</a:t>
            </a:r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年年报预告在</a:t>
            </a:r>
            <a:r>
              <a:rPr lang="en-US" altLang="zh-CN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2026</a:t>
            </a:r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</a:t>
            </a:r>
            <a:r>
              <a:rPr lang="en-US" altLang="zh-CN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</a:t>
            </a:r>
            <a:r>
              <a:rPr lang="en-US" altLang="zh-CN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31</a:t>
            </a:r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日前（大幅波动的）</a:t>
            </a:r>
            <a:endParaRPr lang="zh-CN" altLang="en-US" sz="20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/>
            <a:endParaRPr lang="zh-CN" altLang="en-US" sz="20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/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业绩快报：</a:t>
            </a:r>
            <a:r>
              <a:rPr lang="en-US" altLang="zh-CN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月底前；</a:t>
            </a:r>
            <a:endParaRPr lang="zh-CN" altLang="en-US" sz="20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/>
            <a:endParaRPr lang="zh-CN" altLang="en-US" sz="20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/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正式报告：</a:t>
            </a:r>
            <a:r>
              <a:rPr lang="en-US" altLang="zh-CN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</a:t>
            </a:r>
            <a:r>
              <a:rPr lang="en-US" altLang="zh-CN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30</a:t>
            </a:r>
            <a:r>
              <a:rPr lang="zh-CN" altLang="en-US" sz="20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日前；</a:t>
            </a:r>
            <a:endParaRPr lang="zh-CN" altLang="en-US" sz="20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6710" y="95250"/>
            <a:ext cx="418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EDB</a:t>
            </a:r>
            <a:r>
              <a:rPr lang="zh-CN" altLang="en-US" sz="3200" b="1">
                <a:solidFill>
                  <a:schemeClr val="bg1"/>
                </a:solidFill>
              </a:rPr>
              <a:t>异动：产品涨价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870" y="1182370"/>
            <a:ext cx="7886700" cy="41338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805" y="1182370"/>
            <a:ext cx="2343150" cy="11811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805" y="2577465"/>
            <a:ext cx="2331085" cy="12446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805" y="3982085"/>
            <a:ext cx="2343150" cy="14414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8055"/>
            <a:ext cx="12192000" cy="5338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72610" y="95250"/>
            <a:ext cx="3650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中</a:t>
            </a:r>
            <a:r>
              <a:rPr lang="zh-CN" altLang="en-US" sz="3200" b="1">
                <a:solidFill>
                  <a:schemeClr val="bg1"/>
                </a:solidFill>
              </a:rPr>
              <a:t>钨高新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06925" y="5243830"/>
            <a:ext cx="27946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滚动净利润创新高</a:t>
            </a:r>
            <a:endParaRPr lang="zh-CN" altLang="en-US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股价也同步创新高</a:t>
            </a:r>
            <a:endParaRPr lang="en-US" altLang="zh-CN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PP_MARK_KEY" val="257877f6-fe8c-4c47-ab4c-274c99a6a791"/>
  <p:tag name="COMMONDATA" val="eyJoZGlkIjoiNmFkOTM4YTBmYzkwNDBjOWYzNjBlMTAzZTIxNjcwNGE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WPS 演示</Application>
  <PresentationFormat>宽屏</PresentationFormat>
  <Paragraphs>86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思源黑体 Medium</vt:lpstr>
      <vt:lpstr>黑体</vt:lpstr>
      <vt:lpstr>Arial Unicode MS</vt:lpstr>
      <vt:lpstr>Calibri</vt:lpstr>
      <vt:lpstr>Noto Sans S Chinese Medium</vt:lpstr>
      <vt:lpstr>思源黑体 Medium</vt:lpstr>
      <vt:lpstr>Black coffees</vt:lpstr>
      <vt:lpstr>Saturday Sans Regular</vt:lpstr>
      <vt:lpstr>方正宝黑体 简 Medium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567</cp:revision>
  <dcterms:created xsi:type="dcterms:W3CDTF">2019-06-19T02:08:00Z</dcterms:created>
  <dcterms:modified xsi:type="dcterms:W3CDTF">2026-01-15T08:56:50Z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2DDFABF7C3B54CA8B6CA8207641CF730_13</vt:lpwstr>
  </property>
</Properties>
</file>