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</p:sldMasterIdLst>
  <p:notesMasterIdLst>
    <p:notesMasterId r:id="rId35"/>
  </p:notesMasterIdLst>
  <p:handoutMasterIdLst>
    <p:handoutMasterId r:id="rId36"/>
  </p:handoutMasterIdLst>
  <p:sldIdLst>
    <p:sldId id="263" r:id="rId4"/>
    <p:sldId id="10360" r:id="rId5"/>
    <p:sldId id="8436" r:id="rId6"/>
    <p:sldId id="8437" r:id="rId7"/>
    <p:sldId id="9796" r:id="rId8"/>
    <p:sldId id="11225" r:id="rId9"/>
    <p:sldId id="11161" r:id="rId10"/>
    <p:sldId id="11493" r:id="rId11"/>
    <p:sldId id="11494" r:id="rId12"/>
    <p:sldId id="11495" r:id="rId13"/>
    <p:sldId id="11233" r:id="rId14"/>
    <p:sldId id="11297" r:id="rId15"/>
    <p:sldId id="11298" r:id="rId16"/>
    <p:sldId id="11171" r:id="rId17"/>
    <p:sldId id="11299" r:id="rId18"/>
    <p:sldId id="11167" r:id="rId19"/>
    <p:sldId id="11168" r:id="rId20"/>
    <p:sldId id="11490" r:id="rId21"/>
    <p:sldId id="11491" r:id="rId22"/>
    <p:sldId id="11492" r:id="rId23"/>
    <p:sldId id="11486" r:id="rId24"/>
    <p:sldId id="11487" r:id="rId25"/>
    <p:sldId id="11488" r:id="rId26"/>
    <p:sldId id="11440" r:id="rId27"/>
    <p:sldId id="11441" r:id="rId28"/>
    <p:sldId id="11442" r:id="rId29"/>
    <p:sldId id="11443" r:id="rId30"/>
    <p:sldId id="11444" r:id="rId31"/>
    <p:sldId id="11090" r:id="rId32"/>
    <p:sldId id="8414" r:id="rId33"/>
    <p:sldId id="8106" r:id="rId34"/>
  </p:sldIdLst>
  <p:sldSz cx="12192000" cy="6858000"/>
  <p:notesSz cx="6858000" cy="9144000"/>
  <p:embeddedFontLst>
    <p:embeddedFont>
      <p:font typeface="思源黑体 CN Heavy" panose="020B0A00000000000000" charset="-122"/>
      <p:bold r:id="rId41"/>
    </p:embeddedFont>
    <p:embeddedFont>
      <p:font typeface="华文行楷" panose="02010800040101010101" charset="-122"/>
      <p:regular r:id="rId42"/>
    </p:embeddedFont>
    <p:embeddedFont>
      <p:font typeface="微软雅黑" panose="020B0503020204020204" charset="-122"/>
      <p:regular r:id="rId43"/>
    </p:embeddedFont>
    <p:embeddedFont>
      <p:font typeface="Calibri" panose="020F0502020204030204" charset="0"/>
      <p:regular r:id="rId44"/>
      <p:bold r:id="rId45"/>
      <p:italic r:id="rId46"/>
      <p:boldItalic r:id="rId47"/>
    </p:embeddedFont>
  </p:embeddedFontLst>
  <p:custDataLst>
    <p:tags r:id="rId4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6CD"/>
    <a:srgbClr val="FFFDF5"/>
    <a:srgbClr val="FFDFDF"/>
    <a:srgbClr val="D16664"/>
    <a:srgbClr val="FFFC91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6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8" Type="http://schemas.openxmlformats.org/officeDocument/2006/relationships/tags" Target="tags/tag303.xml"/><Relationship Id="rId47" Type="http://schemas.openxmlformats.org/officeDocument/2006/relationships/font" Target="fonts/font7.fntdata"/><Relationship Id="rId46" Type="http://schemas.openxmlformats.org/officeDocument/2006/relationships/font" Target="fonts/font6.fntdata"/><Relationship Id="rId45" Type="http://schemas.openxmlformats.org/officeDocument/2006/relationships/font" Target="fonts/font5.fntdata"/><Relationship Id="rId44" Type="http://schemas.openxmlformats.org/officeDocument/2006/relationships/font" Target="fonts/font4.fntdata"/><Relationship Id="rId43" Type="http://schemas.openxmlformats.org/officeDocument/2006/relationships/font" Target="fonts/font3.fntdata"/><Relationship Id="rId42" Type="http://schemas.openxmlformats.org/officeDocument/2006/relationships/font" Target="fonts/font2.fntdata"/><Relationship Id="rId41" Type="http://schemas.openxmlformats.org/officeDocument/2006/relationships/font" Target="fonts/font1.fntdata"/><Relationship Id="rId40" Type="http://schemas.openxmlformats.org/officeDocument/2006/relationships/commentAuthors" Target="commentAuthors.xml"/><Relationship Id="rId4" Type="http://schemas.openxmlformats.org/officeDocument/2006/relationships/slide" Target="slides/slide1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handoutMaster" Target="handoutMasters/handoutMaster1.xml"/><Relationship Id="rId35" Type="http://schemas.openxmlformats.org/officeDocument/2006/relationships/notesMaster" Target="notesMasters/notesMaster1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66.xml"/><Relationship Id="rId8" Type="http://schemas.openxmlformats.org/officeDocument/2006/relationships/tags" Target="../tags/tag65.xml"/><Relationship Id="rId7" Type="http://schemas.openxmlformats.org/officeDocument/2006/relationships/tags" Target="../tags/tag64.xml"/><Relationship Id="rId6" Type="http://schemas.openxmlformats.org/officeDocument/2006/relationships/tags" Target="../tags/tag63.xml"/><Relationship Id="rId5" Type="http://schemas.openxmlformats.org/officeDocument/2006/relationships/tags" Target="../tags/tag62.xml"/><Relationship Id="rId4" Type="http://schemas.openxmlformats.org/officeDocument/2006/relationships/tags" Target="../tags/tag61.xml"/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93.xml"/><Relationship Id="rId5" Type="http://schemas.openxmlformats.org/officeDocument/2006/relationships/tags" Target="../tags/tag92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3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99.xml"/><Relationship Id="rId17" Type="http://schemas.openxmlformats.org/officeDocument/2006/relationships/image" Target="../media/image5.png"/><Relationship Id="rId16" Type="http://schemas.openxmlformats.org/officeDocument/2006/relationships/tags" Target="../tags/tag98.xml"/><Relationship Id="rId15" Type="http://schemas.openxmlformats.org/officeDocument/2006/relationships/tags" Target="../tags/tag97.xml"/><Relationship Id="rId14" Type="http://schemas.openxmlformats.org/officeDocument/2006/relationships/tags" Target="../tags/tag96.xml"/><Relationship Id="rId13" Type="http://schemas.openxmlformats.org/officeDocument/2006/relationships/tags" Target="../tags/tag95.xml"/><Relationship Id="rId12" Type="http://schemas.openxmlformats.org/officeDocument/2006/relationships/tags" Target="../tags/tag94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image" Target="../media/image6.png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12.xml"/><Relationship Id="rId13" Type="http://schemas.openxmlformats.org/officeDocument/2006/relationships/tags" Target="../tags/tag111.xml"/><Relationship Id="rId12" Type="http://schemas.openxmlformats.org/officeDocument/2006/relationships/tags" Target="../tags/tag110.xml"/><Relationship Id="rId11" Type="http://schemas.openxmlformats.org/officeDocument/2006/relationships/tags" Target="../tags/tag109.xml"/><Relationship Id="rId10" Type="http://schemas.openxmlformats.org/officeDocument/2006/relationships/tags" Target="../tags/tag108.xml"/><Relationship Id="rId1" Type="http://schemas.openxmlformats.org/officeDocument/2006/relationships/tags" Target="../tags/tag100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95.xml"/><Relationship Id="rId5" Type="http://schemas.openxmlformats.org/officeDocument/2006/relationships/image" Target="../media/image15.png"/><Relationship Id="rId4" Type="http://schemas.openxmlformats.org/officeDocument/2006/relationships/tags" Target="../tags/tag194.xml"/><Relationship Id="rId3" Type="http://schemas.openxmlformats.org/officeDocument/2006/relationships/image" Target="../media/image14.png"/><Relationship Id="rId2" Type="http://schemas.openxmlformats.org/officeDocument/2006/relationships/tags" Target="../tags/tag193.xml"/><Relationship Id="rId1" Type="http://schemas.openxmlformats.org/officeDocument/2006/relationships/tags" Target="../tags/tag192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tags" Target="../tags/tag200.xml"/><Relationship Id="rId7" Type="http://schemas.openxmlformats.org/officeDocument/2006/relationships/image" Target="../media/image18.png"/><Relationship Id="rId6" Type="http://schemas.openxmlformats.org/officeDocument/2006/relationships/tags" Target="../tags/tag199.xml"/><Relationship Id="rId5" Type="http://schemas.openxmlformats.org/officeDocument/2006/relationships/image" Target="../media/image17.png"/><Relationship Id="rId4" Type="http://schemas.openxmlformats.org/officeDocument/2006/relationships/tags" Target="../tags/tag198.xml"/><Relationship Id="rId3" Type="http://schemas.openxmlformats.org/officeDocument/2006/relationships/image" Target="../media/image16.png"/><Relationship Id="rId2" Type="http://schemas.openxmlformats.org/officeDocument/2006/relationships/tags" Target="../tags/tag197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202.xml"/><Relationship Id="rId11" Type="http://schemas.openxmlformats.org/officeDocument/2006/relationships/image" Target="../media/image20.png"/><Relationship Id="rId10" Type="http://schemas.openxmlformats.org/officeDocument/2006/relationships/tags" Target="../tags/tag201.xml"/><Relationship Id="rId1" Type="http://schemas.openxmlformats.org/officeDocument/2006/relationships/tags" Target="../tags/tag196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tags" Target="../tags/tag207.xml"/><Relationship Id="rId7" Type="http://schemas.openxmlformats.org/officeDocument/2006/relationships/image" Target="../media/image23.png"/><Relationship Id="rId6" Type="http://schemas.openxmlformats.org/officeDocument/2006/relationships/tags" Target="../tags/tag206.xml"/><Relationship Id="rId5" Type="http://schemas.openxmlformats.org/officeDocument/2006/relationships/image" Target="../media/image22.png"/><Relationship Id="rId4" Type="http://schemas.openxmlformats.org/officeDocument/2006/relationships/tags" Target="../tags/tag205.xml"/><Relationship Id="rId3" Type="http://schemas.openxmlformats.org/officeDocument/2006/relationships/image" Target="../media/image21.png"/><Relationship Id="rId2" Type="http://schemas.openxmlformats.org/officeDocument/2006/relationships/tags" Target="../tags/tag204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209.xml"/><Relationship Id="rId11" Type="http://schemas.openxmlformats.org/officeDocument/2006/relationships/image" Target="../media/image25.png"/><Relationship Id="rId10" Type="http://schemas.openxmlformats.org/officeDocument/2006/relationships/tags" Target="../tags/tag208.xml"/><Relationship Id="rId1" Type="http://schemas.openxmlformats.org/officeDocument/2006/relationships/tags" Target="../tags/tag203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214.xml"/><Relationship Id="rId8" Type="http://schemas.openxmlformats.org/officeDocument/2006/relationships/image" Target="../media/image28.png"/><Relationship Id="rId7" Type="http://schemas.openxmlformats.org/officeDocument/2006/relationships/tags" Target="../tags/tag213.xml"/><Relationship Id="rId6" Type="http://schemas.openxmlformats.org/officeDocument/2006/relationships/image" Target="../media/image27.png"/><Relationship Id="rId5" Type="http://schemas.openxmlformats.org/officeDocument/2006/relationships/tags" Target="../tags/tag212.xml"/><Relationship Id="rId4" Type="http://schemas.openxmlformats.org/officeDocument/2006/relationships/image" Target="../media/image26.png"/><Relationship Id="rId3" Type="http://schemas.openxmlformats.org/officeDocument/2006/relationships/tags" Target="../tags/tag211.xml"/><Relationship Id="rId2" Type="http://schemas.openxmlformats.org/officeDocument/2006/relationships/tags" Target="../tags/tag210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218.xml"/><Relationship Id="rId6" Type="http://schemas.openxmlformats.org/officeDocument/2006/relationships/image" Target="../media/image31.png"/><Relationship Id="rId5" Type="http://schemas.openxmlformats.org/officeDocument/2006/relationships/tags" Target="../tags/tag217.xml"/><Relationship Id="rId4" Type="http://schemas.openxmlformats.org/officeDocument/2006/relationships/image" Target="../media/image30.png"/><Relationship Id="rId3" Type="http://schemas.openxmlformats.org/officeDocument/2006/relationships/tags" Target="../tags/tag216.xml"/><Relationship Id="rId2" Type="http://schemas.openxmlformats.org/officeDocument/2006/relationships/image" Target="../media/image29.png"/><Relationship Id="rId1" Type="http://schemas.openxmlformats.org/officeDocument/2006/relationships/tags" Target="../tags/tag215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223.xml"/><Relationship Id="rId7" Type="http://schemas.openxmlformats.org/officeDocument/2006/relationships/image" Target="../media/image34.png"/><Relationship Id="rId6" Type="http://schemas.openxmlformats.org/officeDocument/2006/relationships/tags" Target="../tags/tag222.xml"/><Relationship Id="rId5" Type="http://schemas.openxmlformats.org/officeDocument/2006/relationships/image" Target="../media/image33.png"/><Relationship Id="rId4" Type="http://schemas.openxmlformats.org/officeDocument/2006/relationships/tags" Target="../tags/tag221.xml"/><Relationship Id="rId3" Type="http://schemas.openxmlformats.org/officeDocument/2006/relationships/image" Target="../media/image32.png"/><Relationship Id="rId2" Type="http://schemas.openxmlformats.org/officeDocument/2006/relationships/tags" Target="../tags/tag220.xml"/><Relationship Id="rId1" Type="http://schemas.openxmlformats.org/officeDocument/2006/relationships/tags" Target="../tags/tag21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227.xml"/><Relationship Id="rId6" Type="http://schemas.openxmlformats.org/officeDocument/2006/relationships/image" Target="../media/image37.png"/><Relationship Id="rId5" Type="http://schemas.openxmlformats.org/officeDocument/2006/relationships/tags" Target="../tags/tag226.xml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tags" Target="../tags/tag225.xml"/><Relationship Id="rId1" Type="http://schemas.openxmlformats.org/officeDocument/2006/relationships/tags" Target="../tags/tag224.xml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30.xml"/><Relationship Id="rId4" Type="http://schemas.openxmlformats.org/officeDocument/2006/relationships/image" Target="../media/image38.png"/><Relationship Id="rId3" Type="http://schemas.openxmlformats.org/officeDocument/2006/relationships/tags" Target="../tags/tag229.xml"/><Relationship Id="rId2" Type="http://schemas.openxmlformats.org/officeDocument/2006/relationships/tags" Target="../tags/tag228.xml"/><Relationship Id="rId1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235.xml"/><Relationship Id="rId8" Type="http://schemas.openxmlformats.org/officeDocument/2006/relationships/image" Target="../media/image42.png"/><Relationship Id="rId7" Type="http://schemas.openxmlformats.org/officeDocument/2006/relationships/tags" Target="../tags/tag234.xml"/><Relationship Id="rId6" Type="http://schemas.openxmlformats.org/officeDocument/2006/relationships/image" Target="../media/image41.png"/><Relationship Id="rId5" Type="http://schemas.openxmlformats.org/officeDocument/2006/relationships/tags" Target="../tags/tag233.xml"/><Relationship Id="rId4" Type="http://schemas.openxmlformats.org/officeDocument/2006/relationships/image" Target="../media/image40.png"/><Relationship Id="rId3" Type="http://schemas.openxmlformats.org/officeDocument/2006/relationships/tags" Target="../tags/tag232.xml"/><Relationship Id="rId2" Type="http://schemas.openxmlformats.org/officeDocument/2006/relationships/image" Target="../media/image39.png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231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6.png"/><Relationship Id="rId8" Type="http://schemas.openxmlformats.org/officeDocument/2006/relationships/tags" Target="../tags/tag240.xml"/><Relationship Id="rId7" Type="http://schemas.openxmlformats.org/officeDocument/2006/relationships/image" Target="../media/image45.png"/><Relationship Id="rId6" Type="http://schemas.openxmlformats.org/officeDocument/2006/relationships/tags" Target="../tags/tag239.xml"/><Relationship Id="rId5" Type="http://schemas.openxmlformats.org/officeDocument/2006/relationships/image" Target="../media/image44.png"/><Relationship Id="rId4" Type="http://schemas.openxmlformats.org/officeDocument/2006/relationships/tags" Target="../tags/tag238.xml"/><Relationship Id="rId3" Type="http://schemas.openxmlformats.org/officeDocument/2006/relationships/image" Target="../media/image43.png"/><Relationship Id="rId2" Type="http://schemas.openxmlformats.org/officeDocument/2006/relationships/tags" Target="../tags/tag237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244.xml"/><Relationship Id="rId15" Type="http://schemas.openxmlformats.org/officeDocument/2006/relationships/image" Target="../media/image49.png"/><Relationship Id="rId14" Type="http://schemas.openxmlformats.org/officeDocument/2006/relationships/tags" Target="../tags/tag243.xml"/><Relationship Id="rId13" Type="http://schemas.openxmlformats.org/officeDocument/2006/relationships/image" Target="../media/image48.png"/><Relationship Id="rId12" Type="http://schemas.openxmlformats.org/officeDocument/2006/relationships/tags" Target="../tags/tag242.xml"/><Relationship Id="rId11" Type="http://schemas.openxmlformats.org/officeDocument/2006/relationships/image" Target="../media/image47.png"/><Relationship Id="rId10" Type="http://schemas.openxmlformats.org/officeDocument/2006/relationships/tags" Target="../tags/tag241.xml"/><Relationship Id="rId1" Type="http://schemas.openxmlformats.org/officeDocument/2006/relationships/tags" Target="../tags/tag236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5.xml"/><Relationship Id="rId4" Type="http://schemas.openxmlformats.org/officeDocument/2006/relationships/image" Target="../media/image8.png"/><Relationship Id="rId3" Type="http://schemas.openxmlformats.org/officeDocument/2006/relationships/tags" Target="../tags/tag114.xml"/><Relationship Id="rId2" Type="http://schemas.openxmlformats.org/officeDocument/2006/relationships/image" Target="../media/image7.png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247.xml"/><Relationship Id="rId8" Type="http://schemas.openxmlformats.org/officeDocument/2006/relationships/image" Target="../media/image54.png"/><Relationship Id="rId7" Type="http://schemas.openxmlformats.org/officeDocument/2006/relationships/tags" Target="../tags/tag246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tags" Target="../tags/tag245.xml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250.xml"/><Relationship Id="rId14" Type="http://schemas.openxmlformats.org/officeDocument/2006/relationships/image" Target="../media/image57.png"/><Relationship Id="rId13" Type="http://schemas.openxmlformats.org/officeDocument/2006/relationships/tags" Target="../tags/tag249.xml"/><Relationship Id="rId12" Type="http://schemas.openxmlformats.org/officeDocument/2006/relationships/image" Target="../media/image56.png"/><Relationship Id="rId11" Type="http://schemas.openxmlformats.org/officeDocument/2006/relationships/tags" Target="../tags/tag248.xml"/><Relationship Id="rId10" Type="http://schemas.openxmlformats.org/officeDocument/2006/relationships/image" Target="../media/image55.png"/><Relationship Id="rId1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255.xml"/><Relationship Id="rId8" Type="http://schemas.openxmlformats.org/officeDocument/2006/relationships/image" Target="../media/image61.png"/><Relationship Id="rId7" Type="http://schemas.openxmlformats.org/officeDocument/2006/relationships/tags" Target="../tags/tag254.xml"/><Relationship Id="rId6" Type="http://schemas.openxmlformats.org/officeDocument/2006/relationships/image" Target="../media/image60.png"/><Relationship Id="rId5" Type="http://schemas.openxmlformats.org/officeDocument/2006/relationships/tags" Target="../tags/tag253.xml"/><Relationship Id="rId4" Type="http://schemas.openxmlformats.org/officeDocument/2006/relationships/image" Target="../media/image59.png"/><Relationship Id="rId3" Type="http://schemas.openxmlformats.org/officeDocument/2006/relationships/tags" Target="../tags/tag252.xml"/><Relationship Id="rId2" Type="http://schemas.openxmlformats.org/officeDocument/2006/relationships/image" Target="../media/image58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256.xml"/><Relationship Id="rId10" Type="http://schemas.openxmlformats.org/officeDocument/2006/relationships/image" Target="../media/image62.png"/><Relationship Id="rId1" Type="http://schemas.openxmlformats.org/officeDocument/2006/relationships/tags" Target="../tags/tag251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261.xml"/><Relationship Id="rId8" Type="http://schemas.openxmlformats.org/officeDocument/2006/relationships/image" Target="../media/image66.png"/><Relationship Id="rId7" Type="http://schemas.openxmlformats.org/officeDocument/2006/relationships/tags" Target="../tags/tag260.xml"/><Relationship Id="rId6" Type="http://schemas.openxmlformats.org/officeDocument/2006/relationships/image" Target="../media/image65.png"/><Relationship Id="rId5" Type="http://schemas.openxmlformats.org/officeDocument/2006/relationships/tags" Target="../tags/tag259.xml"/><Relationship Id="rId4" Type="http://schemas.openxmlformats.org/officeDocument/2006/relationships/image" Target="../media/image64.png"/><Relationship Id="rId3" Type="http://schemas.openxmlformats.org/officeDocument/2006/relationships/tags" Target="../tags/tag258.xml"/><Relationship Id="rId2" Type="http://schemas.openxmlformats.org/officeDocument/2006/relationships/image" Target="../media/image63.png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264.xml"/><Relationship Id="rId14" Type="http://schemas.openxmlformats.org/officeDocument/2006/relationships/image" Target="../media/image69.png"/><Relationship Id="rId13" Type="http://schemas.openxmlformats.org/officeDocument/2006/relationships/tags" Target="../tags/tag263.xml"/><Relationship Id="rId12" Type="http://schemas.openxmlformats.org/officeDocument/2006/relationships/image" Target="../media/image68.png"/><Relationship Id="rId11" Type="http://schemas.openxmlformats.org/officeDocument/2006/relationships/tags" Target="../tags/tag262.xml"/><Relationship Id="rId10" Type="http://schemas.openxmlformats.org/officeDocument/2006/relationships/image" Target="../media/image67.png"/><Relationship Id="rId1" Type="http://schemas.openxmlformats.org/officeDocument/2006/relationships/tags" Target="../tags/tag257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269.xml"/><Relationship Id="rId7" Type="http://schemas.openxmlformats.org/officeDocument/2006/relationships/tags" Target="../tags/tag268.xml"/><Relationship Id="rId6" Type="http://schemas.openxmlformats.org/officeDocument/2006/relationships/image" Target="../media/image72.png"/><Relationship Id="rId5" Type="http://schemas.openxmlformats.org/officeDocument/2006/relationships/tags" Target="../tags/tag267.xml"/><Relationship Id="rId4" Type="http://schemas.openxmlformats.org/officeDocument/2006/relationships/image" Target="../media/image71.png"/><Relationship Id="rId3" Type="http://schemas.openxmlformats.org/officeDocument/2006/relationships/tags" Target="../tags/tag266.xml"/><Relationship Id="rId2" Type="http://schemas.openxmlformats.org/officeDocument/2006/relationships/image" Target="../media/image70.png"/><Relationship Id="rId1" Type="http://schemas.openxmlformats.org/officeDocument/2006/relationships/tags" Target="../tags/tag265.xml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72.xml"/><Relationship Id="rId4" Type="http://schemas.openxmlformats.org/officeDocument/2006/relationships/image" Target="../media/image74.jpeg"/><Relationship Id="rId3" Type="http://schemas.openxmlformats.org/officeDocument/2006/relationships/image" Target="../media/image73.png"/><Relationship Id="rId2" Type="http://schemas.openxmlformats.org/officeDocument/2006/relationships/tags" Target="../tags/tag271.xml"/><Relationship Id="rId1" Type="http://schemas.openxmlformats.org/officeDocument/2006/relationships/tags" Target="../tags/tag270.xml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276.xml"/><Relationship Id="rId4" Type="http://schemas.openxmlformats.org/officeDocument/2006/relationships/image" Target="../media/image75.png"/><Relationship Id="rId3" Type="http://schemas.openxmlformats.org/officeDocument/2006/relationships/tags" Target="../tags/tag275.xml"/><Relationship Id="rId2" Type="http://schemas.openxmlformats.org/officeDocument/2006/relationships/tags" Target="../tags/tag274.xml"/><Relationship Id="rId1" Type="http://schemas.openxmlformats.org/officeDocument/2006/relationships/tags" Target="../tags/tag27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282.xml"/><Relationship Id="rId6" Type="http://schemas.openxmlformats.org/officeDocument/2006/relationships/tags" Target="../tags/tag281.xml"/><Relationship Id="rId5" Type="http://schemas.openxmlformats.org/officeDocument/2006/relationships/tags" Target="../tags/tag280.xml"/><Relationship Id="rId4" Type="http://schemas.openxmlformats.org/officeDocument/2006/relationships/tags" Target="../tags/tag279.xml"/><Relationship Id="rId3" Type="http://schemas.openxmlformats.org/officeDocument/2006/relationships/image" Target="../media/image76.png"/><Relationship Id="rId2" Type="http://schemas.openxmlformats.org/officeDocument/2006/relationships/tags" Target="../tags/tag278.xml"/><Relationship Id="rId1" Type="http://schemas.openxmlformats.org/officeDocument/2006/relationships/tags" Target="../tags/tag27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288.xml"/><Relationship Id="rId6" Type="http://schemas.openxmlformats.org/officeDocument/2006/relationships/tags" Target="../tags/tag287.xml"/><Relationship Id="rId5" Type="http://schemas.openxmlformats.org/officeDocument/2006/relationships/tags" Target="../tags/tag286.xml"/><Relationship Id="rId4" Type="http://schemas.openxmlformats.org/officeDocument/2006/relationships/tags" Target="../tags/tag285.xml"/><Relationship Id="rId3" Type="http://schemas.openxmlformats.org/officeDocument/2006/relationships/image" Target="../media/image77.png"/><Relationship Id="rId2" Type="http://schemas.openxmlformats.org/officeDocument/2006/relationships/tags" Target="../tags/tag284.xml"/><Relationship Id="rId1" Type="http://schemas.openxmlformats.org/officeDocument/2006/relationships/tags" Target="../tags/tag28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294.xml"/><Relationship Id="rId6" Type="http://schemas.openxmlformats.org/officeDocument/2006/relationships/tags" Target="../tags/tag293.xml"/><Relationship Id="rId5" Type="http://schemas.openxmlformats.org/officeDocument/2006/relationships/tags" Target="../tags/tag292.xml"/><Relationship Id="rId4" Type="http://schemas.openxmlformats.org/officeDocument/2006/relationships/tags" Target="../tags/tag291.xml"/><Relationship Id="rId3" Type="http://schemas.openxmlformats.org/officeDocument/2006/relationships/image" Target="../media/image78.png"/><Relationship Id="rId2" Type="http://schemas.openxmlformats.org/officeDocument/2006/relationships/tags" Target="../tags/tag290.xml"/><Relationship Id="rId1" Type="http://schemas.openxmlformats.org/officeDocument/2006/relationships/tags" Target="../tags/tag28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96.xml"/><Relationship Id="rId1" Type="http://schemas.openxmlformats.org/officeDocument/2006/relationships/tags" Target="../tags/tag295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24.xml"/><Relationship Id="rId8" Type="http://schemas.openxmlformats.org/officeDocument/2006/relationships/tags" Target="../tags/tag123.xml"/><Relationship Id="rId7" Type="http://schemas.openxmlformats.org/officeDocument/2006/relationships/tags" Target="../tags/tag122.xml"/><Relationship Id="rId6" Type="http://schemas.openxmlformats.org/officeDocument/2006/relationships/tags" Target="../tags/tag121.xml"/><Relationship Id="rId5" Type="http://schemas.openxmlformats.org/officeDocument/2006/relationships/tags" Target="../tags/tag120.xml"/><Relationship Id="rId4" Type="http://schemas.openxmlformats.org/officeDocument/2006/relationships/tags" Target="../tags/tag119.xml"/><Relationship Id="rId32" Type="http://schemas.openxmlformats.org/officeDocument/2006/relationships/slideLayout" Target="../slideLayouts/slideLayout2.xml"/><Relationship Id="rId31" Type="http://schemas.openxmlformats.org/officeDocument/2006/relationships/tags" Target="../tags/tag145.xml"/><Relationship Id="rId30" Type="http://schemas.openxmlformats.org/officeDocument/2006/relationships/tags" Target="../tags/tag144.xml"/><Relationship Id="rId3" Type="http://schemas.openxmlformats.org/officeDocument/2006/relationships/tags" Target="../tags/tag118.xml"/><Relationship Id="rId29" Type="http://schemas.openxmlformats.org/officeDocument/2006/relationships/tags" Target="../tags/tag143.xml"/><Relationship Id="rId28" Type="http://schemas.openxmlformats.org/officeDocument/2006/relationships/tags" Target="../tags/tag142.xml"/><Relationship Id="rId27" Type="http://schemas.openxmlformats.org/officeDocument/2006/relationships/tags" Target="../tags/tag141.xml"/><Relationship Id="rId26" Type="http://schemas.openxmlformats.org/officeDocument/2006/relationships/tags" Target="../tags/tag140.xml"/><Relationship Id="rId25" Type="http://schemas.openxmlformats.org/officeDocument/2006/relationships/tags" Target="../tags/tag139.xml"/><Relationship Id="rId24" Type="http://schemas.openxmlformats.org/officeDocument/2006/relationships/tags" Target="../tags/tag138.xml"/><Relationship Id="rId23" Type="http://schemas.openxmlformats.org/officeDocument/2006/relationships/tags" Target="../tags/tag137.xml"/><Relationship Id="rId22" Type="http://schemas.openxmlformats.org/officeDocument/2006/relationships/image" Target="../media/image9.png"/><Relationship Id="rId21" Type="http://schemas.openxmlformats.org/officeDocument/2006/relationships/tags" Target="../tags/tag136.xml"/><Relationship Id="rId20" Type="http://schemas.openxmlformats.org/officeDocument/2006/relationships/tags" Target="../tags/tag135.xml"/><Relationship Id="rId2" Type="http://schemas.openxmlformats.org/officeDocument/2006/relationships/tags" Target="../tags/tag117.xml"/><Relationship Id="rId19" Type="http://schemas.openxmlformats.org/officeDocument/2006/relationships/tags" Target="../tags/tag134.xml"/><Relationship Id="rId18" Type="http://schemas.openxmlformats.org/officeDocument/2006/relationships/tags" Target="../tags/tag133.xml"/><Relationship Id="rId17" Type="http://schemas.openxmlformats.org/officeDocument/2006/relationships/tags" Target="../tags/tag132.xml"/><Relationship Id="rId16" Type="http://schemas.openxmlformats.org/officeDocument/2006/relationships/tags" Target="../tags/tag131.xml"/><Relationship Id="rId15" Type="http://schemas.openxmlformats.org/officeDocument/2006/relationships/tags" Target="../tags/tag130.xml"/><Relationship Id="rId14" Type="http://schemas.openxmlformats.org/officeDocument/2006/relationships/tags" Target="../tags/tag129.xml"/><Relationship Id="rId13" Type="http://schemas.openxmlformats.org/officeDocument/2006/relationships/tags" Target="../tags/tag128.xml"/><Relationship Id="rId12" Type="http://schemas.openxmlformats.org/officeDocument/2006/relationships/tags" Target="../tags/tag127.xml"/><Relationship Id="rId11" Type="http://schemas.openxmlformats.org/officeDocument/2006/relationships/tags" Target="../tags/tag126.xml"/><Relationship Id="rId10" Type="http://schemas.openxmlformats.org/officeDocument/2006/relationships/tags" Target="../tags/tag125.xml"/><Relationship Id="rId1" Type="http://schemas.openxmlformats.org/officeDocument/2006/relationships/tags" Target="../tags/tag116.xml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98.xml"/><Relationship Id="rId3" Type="http://schemas.openxmlformats.org/officeDocument/2006/relationships/image" Target="../media/image79.png"/><Relationship Id="rId2" Type="http://schemas.openxmlformats.org/officeDocument/2006/relationships/tags" Target="../tags/tag297.xml"/><Relationship Id="rId1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302.xml"/><Relationship Id="rId5" Type="http://schemas.openxmlformats.org/officeDocument/2006/relationships/tags" Target="../tags/tag301.xml"/><Relationship Id="rId4" Type="http://schemas.openxmlformats.org/officeDocument/2006/relationships/image" Target="../media/image80.png"/><Relationship Id="rId3" Type="http://schemas.openxmlformats.org/officeDocument/2006/relationships/tags" Target="../tags/tag300.xml"/><Relationship Id="rId2" Type="http://schemas.openxmlformats.org/officeDocument/2006/relationships/image" Target="../media/image1.png"/><Relationship Id="rId1" Type="http://schemas.openxmlformats.org/officeDocument/2006/relationships/tags" Target="../tags/tag299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53.xml"/><Relationship Id="rId8" Type="http://schemas.openxmlformats.org/officeDocument/2006/relationships/tags" Target="../tags/tag152.xml"/><Relationship Id="rId7" Type="http://schemas.openxmlformats.org/officeDocument/2006/relationships/tags" Target="../tags/tag151.xml"/><Relationship Id="rId6" Type="http://schemas.openxmlformats.org/officeDocument/2006/relationships/tags" Target="../tags/tag150.xml"/><Relationship Id="rId5" Type="http://schemas.openxmlformats.org/officeDocument/2006/relationships/tags" Target="../tags/tag149.xml"/><Relationship Id="rId4" Type="http://schemas.openxmlformats.org/officeDocument/2006/relationships/tags" Target="../tags/tag148.xml"/><Relationship Id="rId3" Type="http://schemas.openxmlformats.org/officeDocument/2006/relationships/tags" Target="../tags/tag147.xml"/><Relationship Id="rId26" Type="http://schemas.openxmlformats.org/officeDocument/2006/relationships/slideLayout" Target="../slideLayouts/slideLayout2.xml"/><Relationship Id="rId25" Type="http://schemas.openxmlformats.org/officeDocument/2006/relationships/tags" Target="../tags/tag169.xml"/><Relationship Id="rId24" Type="http://schemas.openxmlformats.org/officeDocument/2006/relationships/tags" Target="../tags/tag168.xml"/><Relationship Id="rId23" Type="http://schemas.openxmlformats.org/officeDocument/2006/relationships/tags" Target="../tags/tag167.xml"/><Relationship Id="rId22" Type="http://schemas.openxmlformats.org/officeDocument/2006/relationships/tags" Target="../tags/tag166.xml"/><Relationship Id="rId21" Type="http://schemas.openxmlformats.org/officeDocument/2006/relationships/tags" Target="../tags/tag165.xml"/><Relationship Id="rId20" Type="http://schemas.openxmlformats.org/officeDocument/2006/relationships/tags" Target="../tags/tag164.xml"/><Relationship Id="rId2" Type="http://schemas.openxmlformats.org/officeDocument/2006/relationships/tags" Target="../tags/tag146.xml"/><Relationship Id="rId19" Type="http://schemas.openxmlformats.org/officeDocument/2006/relationships/tags" Target="../tags/tag163.xml"/><Relationship Id="rId18" Type="http://schemas.openxmlformats.org/officeDocument/2006/relationships/tags" Target="../tags/tag162.xml"/><Relationship Id="rId17" Type="http://schemas.openxmlformats.org/officeDocument/2006/relationships/tags" Target="../tags/tag161.xml"/><Relationship Id="rId16" Type="http://schemas.openxmlformats.org/officeDocument/2006/relationships/tags" Target="../tags/tag160.xml"/><Relationship Id="rId15" Type="http://schemas.openxmlformats.org/officeDocument/2006/relationships/tags" Target="../tags/tag159.xml"/><Relationship Id="rId14" Type="http://schemas.openxmlformats.org/officeDocument/2006/relationships/tags" Target="../tags/tag158.xml"/><Relationship Id="rId13" Type="http://schemas.openxmlformats.org/officeDocument/2006/relationships/tags" Target="../tags/tag157.xml"/><Relationship Id="rId12" Type="http://schemas.openxmlformats.org/officeDocument/2006/relationships/tags" Target="../tags/tag156.xml"/><Relationship Id="rId11" Type="http://schemas.openxmlformats.org/officeDocument/2006/relationships/tags" Target="../tags/tag155.xml"/><Relationship Id="rId10" Type="http://schemas.openxmlformats.org/officeDocument/2006/relationships/tags" Target="../tags/tag154.xml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76.xml"/><Relationship Id="rId7" Type="http://schemas.openxmlformats.org/officeDocument/2006/relationships/tags" Target="../tags/tag175.xml"/><Relationship Id="rId6" Type="http://schemas.openxmlformats.org/officeDocument/2006/relationships/tags" Target="../tags/tag174.xml"/><Relationship Id="rId5" Type="http://schemas.openxmlformats.org/officeDocument/2006/relationships/tags" Target="../tags/tag173.xml"/><Relationship Id="rId4" Type="http://schemas.openxmlformats.org/officeDocument/2006/relationships/tags" Target="../tags/tag172.xml"/><Relationship Id="rId3" Type="http://schemas.openxmlformats.org/officeDocument/2006/relationships/tags" Target="../tags/tag171.xml"/><Relationship Id="rId2" Type="http://schemas.openxmlformats.org/officeDocument/2006/relationships/tags" Target="../tags/tag170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81.xml"/><Relationship Id="rId4" Type="http://schemas.openxmlformats.org/officeDocument/2006/relationships/tags" Target="../tags/tag180.xml"/><Relationship Id="rId3" Type="http://schemas.openxmlformats.org/officeDocument/2006/relationships/tags" Target="../tags/tag179.xml"/><Relationship Id="rId2" Type="http://schemas.openxmlformats.org/officeDocument/2006/relationships/tags" Target="../tags/tag178.xml"/><Relationship Id="rId1" Type="http://schemas.openxmlformats.org/officeDocument/2006/relationships/tags" Target="../tags/tag177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84.xml"/><Relationship Id="rId4" Type="http://schemas.openxmlformats.org/officeDocument/2006/relationships/image" Target="../media/image10.png"/><Relationship Id="rId3" Type="http://schemas.openxmlformats.org/officeDocument/2006/relationships/tags" Target="../tags/tag183.xml"/><Relationship Id="rId2" Type="http://schemas.openxmlformats.org/officeDocument/2006/relationships/tags" Target="../tags/tag182.xml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87.xml"/><Relationship Id="rId3" Type="http://schemas.openxmlformats.org/officeDocument/2006/relationships/image" Target="../media/image11.png"/><Relationship Id="rId2" Type="http://schemas.openxmlformats.org/officeDocument/2006/relationships/tags" Target="../tags/tag186.xml"/><Relationship Id="rId1" Type="http://schemas.openxmlformats.org/officeDocument/2006/relationships/tags" Target="../tags/tag185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91.xml"/><Relationship Id="rId5" Type="http://schemas.openxmlformats.org/officeDocument/2006/relationships/image" Target="../media/image13.png"/><Relationship Id="rId4" Type="http://schemas.openxmlformats.org/officeDocument/2006/relationships/tags" Target="../tags/tag190.xml"/><Relationship Id="rId3" Type="http://schemas.openxmlformats.org/officeDocument/2006/relationships/image" Target="../media/image12.png"/><Relationship Id="rId2" Type="http://schemas.openxmlformats.org/officeDocument/2006/relationships/tags" Target="../tags/tag189.xml"/><Relationship Id="rId1" Type="http://schemas.openxmlformats.org/officeDocument/2006/relationships/tags" Target="../tags/tag18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356225" y="776605"/>
            <a:ext cx="1524000" cy="3302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7790" y="2230120"/>
            <a:ext cx="1209421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sz="80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</a:rPr>
              <a:t>建立链路，多做笔记</a:t>
            </a:r>
            <a:endParaRPr lang="en-US" altLang="zh-CN" sz="80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91915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898265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853815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902835" y="3976370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李兴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3891915" y="4485648"/>
            <a:ext cx="4471035" cy="374408"/>
            <a:chOff x="7093" y="6616"/>
            <a:chExt cx="7859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7859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A1120619060002</a:t>
              </a:r>
              <a:endParaRPr lang="en-US" altLang="zh-CN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 rot="0">
            <a:off x="6170295" y="3982720"/>
            <a:ext cx="2877833" cy="381327"/>
            <a:chOff x="10918" y="5734"/>
            <a:chExt cx="5059" cy="668"/>
          </a:xfrm>
        </p:grpSpPr>
        <p:sp>
          <p:nvSpPr>
            <p:cNvPr id="27" name="矩形 26"/>
            <p:cNvSpPr/>
            <p:nvPr>
              <p:custDataLst>
                <p:tags r:id="rId10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11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2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3"/>
              </p:custDataLst>
            </p:nvPr>
          </p:nvSpPr>
          <p:spPr>
            <a:xfrm>
              <a:off x="12700" y="5745"/>
              <a:ext cx="3277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2024.4.23</a:t>
              </a:r>
              <a:endParaRPr lang="en-US" altLang="zh-CN" sz="17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4.23 .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赛道点金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76250" y="943610"/>
            <a:ext cx="5690235" cy="5169535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379845" y="943610"/>
            <a:ext cx="5391150" cy="5170170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666875" y="-86995"/>
            <a:ext cx="9526905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r>
              <a:rPr lang="en-US" altLang="zh-CN" sz="50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4.9    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64820" y="831850"/>
            <a:ext cx="4656455" cy="20059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64820" y="2837815"/>
            <a:ext cx="3601085" cy="17849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28625" y="4622800"/>
            <a:ext cx="4391025" cy="1524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407660" y="831850"/>
            <a:ext cx="5608955" cy="200596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4917440" y="2896235"/>
            <a:ext cx="6859270" cy="3124835"/>
          </a:xfrm>
          <a:prstGeom prst="rect">
            <a:avLst/>
          </a:prstGeom>
        </p:spPr>
      </p:pic>
    </p:spTree>
    <p:custDataLst>
      <p:tags r:id="rId1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480810" y="2830195"/>
            <a:ext cx="3836670" cy="1476375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776470" y="961390"/>
            <a:ext cx="3836035" cy="1728470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561205" y="4446905"/>
            <a:ext cx="3837940" cy="172466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81660" y="885190"/>
            <a:ext cx="3979545" cy="528637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8134985" y="4847590"/>
            <a:ext cx="3743325" cy="1323975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custDataLst>
      <p:tags r:id="rId1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23720" y="69850"/>
            <a:ext cx="952690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  <a:p>
            <a:pPr algn="ctr"/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00380" y="967105"/>
            <a:ext cx="6821805" cy="28035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00380" y="3871595"/>
            <a:ext cx="6821805" cy="22479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414260" y="1882140"/>
            <a:ext cx="4396740" cy="309372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287635" y="1942465"/>
            <a:ext cx="14046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2024.3.5</a:t>
            </a:r>
            <a:endParaRPr lang="en-US" altLang="zh-CN"/>
          </a:p>
        </p:txBody>
      </p:sp>
    </p:spTree>
    <p:custDataLst>
      <p:tags r:id="rId9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《穿层降维》反复练习～开启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35580" y="819150"/>
            <a:ext cx="4765675" cy="61855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       </a:t>
            </a:r>
            <a:r>
              <a:rPr lang="zh-CN" altLang="en-US" sz="2300"/>
              <a:t>学习一项新技能，通过</a:t>
            </a:r>
            <a:r>
              <a:rPr lang="zh-CN" altLang="en-US" sz="2300">
                <a:latin typeface="思源黑体 CN Heavy" panose="020B0A00000000000000" charset="-122"/>
                <a:ea typeface="思源黑体 CN Heavy" panose="020B0A00000000000000" charset="-122"/>
              </a:rPr>
              <a:t>反复练习</a:t>
            </a:r>
            <a:r>
              <a:rPr lang="zh-CN" altLang="en-US" sz="2300"/>
              <a:t>，大脑就开始对这个新技能</a:t>
            </a:r>
            <a:r>
              <a:rPr lang="zh-CN" altLang="en-US" sz="2300" b="1"/>
              <a:t>建立新的神经元链接。</a:t>
            </a:r>
            <a:r>
              <a:rPr lang="en-US" altLang="zh-CN" sz="2300" b="1"/>
              <a:t>   </a:t>
            </a:r>
            <a:r>
              <a:rPr lang="en-US" altLang="zh-CN" sz="2300"/>
              <a:t> </a:t>
            </a:r>
            <a:endParaRPr lang="en-US" altLang="zh-CN" sz="2300"/>
          </a:p>
          <a:p>
            <a:r>
              <a:rPr lang="en-US" altLang="zh-CN" sz="2300"/>
              <a:t>       </a:t>
            </a:r>
            <a:endParaRPr lang="en-US" altLang="zh-CN" sz="2300"/>
          </a:p>
          <a:p>
            <a:r>
              <a:rPr lang="en-US" altLang="zh-CN" sz="2300"/>
              <a:t>       </a:t>
            </a:r>
            <a:r>
              <a:rPr lang="zh-CN" altLang="en-US" sz="2100"/>
              <a:t>无论学习一项技能还是建立良好的心态，都</a:t>
            </a:r>
            <a:r>
              <a:rPr lang="zh-CN" altLang="en-US" sz="2100" b="1"/>
              <a:t>是在重组大脑。</a:t>
            </a:r>
            <a:r>
              <a:rPr lang="zh-CN" altLang="en-US" sz="2300" b="1">
                <a:solidFill>
                  <a:srgbClr val="FF0000"/>
                </a:solidFill>
              </a:rPr>
              <a:t>通过不断的重复，建立链接，这种重复也会产生有助于神经元链接的化学物质，提升学习的效率。</a:t>
            </a:r>
            <a:r>
              <a:rPr lang="zh-CN" altLang="en-US" sz="2100"/>
              <a:t>当我们掌握了一项技能，我们的大脑也将发生变化。</a:t>
            </a:r>
            <a:endParaRPr lang="zh-CN" altLang="en-US" sz="2100"/>
          </a:p>
          <a:p>
            <a:endParaRPr lang="zh-CN" altLang="en-US" sz="2300"/>
          </a:p>
          <a:p>
            <a:r>
              <a:rPr lang="en-US" altLang="zh-CN" sz="2300"/>
              <a:t> </a:t>
            </a:r>
            <a:r>
              <a:rPr lang="zh-CN" altLang="en-US" sz="2300"/>
              <a:t>《刻意练习》里研究者对伦敦司机的大脑扫描发现：他们</a:t>
            </a:r>
            <a:r>
              <a:rPr lang="zh-CN" altLang="en-US" sz="2300" b="1"/>
              <a:t>在职期间</a:t>
            </a:r>
            <a:r>
              <a:rPr lang="zh-CN" altLang="en-US" sz="2300"/>
              <a:t>大脑海马体都有一定</a:t>
            </a:r>
            <a:r>
              <a:rPr lang="zh-CN" altLang="en-US" sz="2600" b="1">
                <a:solidFill>
                  <a:schemeClr val="accent6"/>
                </a:solidFill>
              </a:rPr>
              <a:t>比例的增大</a:t>
            </a:r>
            <a:r>
              <a:rPr lang="zh-CN" altLang="en-US" sz="2300"/>
              <a:t>，而在</a:t>
            </a:r>
            <a:r>
              <a:rPr lang="zh-CN" altLang="en-US" sz="2700" b="1">
                <a:solidFill>
                  <a:srgbClr val="0070C0"/>
                </a:solidFill>
              </a:rPr>
              <a:t>退休后，逐渐恢复原状。</a:t>
            </a:r>
            <a:endParaRPr lang="zh-CN" altLang="en-US" sz="2300"/>
          </a:p>
          <a:p>
            <a:endParaRPr lang="zh-CN" altLang="en-US" sz="2300"/>
          </a:p>
          <a:p>
            <a:endParaRPr lang="zh-CN" altLang="en-US" sz="2300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73050" y="876300"/>
            <a:ext cx="2384425" cy="51752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579360" y="923925"/>
            <a:ext cx="4161790" cy="23939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579995" y="3481070"/>
            <a:ext cx="4256405" cy="268097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  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884160" y="1020445"/>
            <a:ext cx="3876675" cy="49720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67360" y="1020445"/>
            <a:ext cx="7170420" cy="383476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67360" y="5059680"/>
            <a:ext cx="71704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rgbClr val="FF0000"/>
                </a:solidFill>
              </a:rPr>
              <a:t>讲过去的案例是为了把《穿层降维》的流程展示出来！</a:t>
            </a:r>
            <a:endParaRPr lang="zh-CN" altLang="en-US" sz="2000" b="1">
              <a:solidFill>
                <a:srgbClr val="FF0000"/>
              </a:solidFill>
            </a:endParaRPr>
          </a:p>
          <a:p>
            <a:endParaRPr lang="zh-CN" altLang="en-US" sz="2000" b="1">
              <a:solidFill>
                <a:srgbClr val="FF0000"/>
              </a:solidFill>
            </a:endParaRPr>
          </a:p>
          <a:p>
            <a:r>
              <a:rPr lang="zh-CN" altLang="en-US" sz="2000" b="1">
                <a:solidFill>
                  <a:srgbClr val="FF0000"/>
                </a:solidFill>
              </a:rPr>
              <a:t>你也想成为强者，听课，做笔记，记到位了，一起见证未来！！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860665" y="3599180"/>
            <a:ext cx="4043680" cy="257048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赛道点金，点石成金</a:t>
            </a:r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0545" y="2956560"/>
            <a:ext cx="2647315" cy="338772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-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赛道点金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0730" cy="68580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静中生慧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10540" y="5102860"/>
            <a:ext cx="5955665" cy="983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900" b="1">
                <a:latin typeface="华文行楷" panose="02010800040101010101" charset="-122"/>
                <a:ea typeface="华文行楷" panose="02010800040101010101" charset="-122"/>
              </a:rPr>
              <a:t>水静极则形象明，心静极则智慧生。</a:t>
            </a:r>
            <a:endParaRPr lang="zh-CN" altLang="en-US" sz="2900" b="1">
              <a:latin typeface="华文行楷" panose="02010800040101010101" charset="-122"/>
              <a:ea typeface="华文行楷" panose="02010800040101010101" charset="-122"/>
            </a:endParaRPr>
          </a:p>
          <a:p>
            <a:r>
              <a:rPr lang="en-US" altLang="zh-CN" sz="2900" b="1">
                <a:latin typeface="华文行楷" panose="02010800040101010101" charset="-122"/>
                <a:ea typeface="华文行楷" panose="02010800040101010101" charset="-122"/>
                <a:sym typeface="+mn-ea"/>
              </a:rPr>
              <a:t>～</a:t>
            </a:r>
            <a:r>
              <a:rPr lang="zh-CN" altLang="en-US" sz="2900" b="1">
                <a:latin typeface="华文行楷" panose="02010800040101010101" charset="-122"/>
                <a:ea typeface="华文行楷" panose="02010800040101010101" charset="-122"/>
              </a:rPr>
              <a:t>《昭德新编》</a:t>
            </a:r>
            <a:endParaRPr lang="zh-CN" altLang="en-US" sz="2900" b="1"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6425" y="3275965"/>
            <a:ext cx="5584825" cy="13995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900" b="1">
                <a:latin typeface="华文行楷" panose="02010800040101010101" charset="-122"/>
                <a:ea typeface="华文行楷" panose="02010800040101010101" charset="-122"/>
              </a:rPr>
              <a:t>致虚极，守静笃，</a:t>
            </a:r>
            <a:endParaRPr lang="zh-CN" altLang="en-US" sz="2900" b="1">
              <a:latin typeface="华文行楷" panose="02010800040101010101" charset="-122"/>
              <a:ea typeface="华文行楷" panose="02010800040101010101" charset="-122"/>
            </a:endParaRPr>
          </a:p>
          <a:p>
            <a:r>
              <a:rPr lang="zh-CN" altLang="en-US" sz="2900" b="1">
                <a:latin typeface="华文行楷" panose="02010800040101010101" charset="-122"/>
                <a:ea typeface="华文行楷" panose="02010800040101010101" charset="-122"/>
              </a:rPr>
              <a:t>万物并做，吾以观其复。</a:t>
            </a:r>
            <a:endParaRPr lang="zh-CN" altLang="en-US" sz="2900" b="1">
              <a:latin typeface="华文行楷" panose="02010800040101010101" charset="-122"/>
              <a:ea typeface="华文行楷" panose="02010800040101010101" charset="-122"/>
            </a:endParaRPr>
          </a:p>
          <a:p>
            <a:r>
              <a:rPr lang="en-US" altLang="zh-CN" sz="2900" b="1">
                <a:latin typeface="华文行楷" panose="02010800040101010101" charset="-122"/>
                <a:ea typeface="华文行楷" panose="02010800040101010101" charset="-122"/>
                <a:sym typeface="+mn-ea"/>
              </a:rPr>
              <a:t>～</a:t>
            </a:r>
            <a:r>
              <a:rPr lang="zh-CN" altLang="en-US" sz="2900" b="1">
                <a:latin typeface="华文行楷" panose="02010800040101010101" charset="-122"/>
                <a:ea typeface="华文行楷" panose="02010800040101010101" charset="-122"/>
              </a:rPr>
              <a:t>老子《道德经》</a:t>
            </a:r>
            <a:endParaRPr lang="zh-CN" altLang="en-US" sz="2900" b="1"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153160" y="894080"/>
            <a:ext cx="566483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空仓</a:t>
            </a:r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是仓位控制最重要的状态，</a:t>
            </a:r>
            <a:endParaRPr lang="zh-CN" altLang="en-US" sz="3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3000">
                <a:solidFill>
                  <a:schemeClr val="accent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休息</a:t>
            </a:r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是投资中不可或缺的一环。</a:t>
            </a:r>
            <a:endParaRPr lang="zh-CN" altLang="en-US" sz="3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3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～&lt;</a:t>
            </a:r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穿层降维</a:t>
            </a:r>
            <a:r>
              <a:rPr lang="en-US" altLang="zh-CN" sz="3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经典</a:t>
            </a:r>
            <a:r>
              <a:rPr lang="en-US" altLang="zh-CN" sz="3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&gt;</a:t>
            </a:r>
            <a:endParaRPr lang="en-US" altLang="zh-CN" sz="3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354570" y="3839845"/>
            <a:ext cx="4257040" cy="5848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817995" y="894080"/>
            <a:ext cx="4714875" cy="2630170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590030" y="3275965"/>
            <a:ext cx="1757680" cy="47942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416925" y="3310255"/>
            <a:ext cx="3529965" cy="396875"/>
          </a:xfrm>
          <a:prstGeom prst="rect">
            <a:avLst/>
          </a:prstGeom>
          <a:ln w="38100">
            <a:solidFill>
              <a:schemeClr val="accent5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6913245" y="5007610"/>
            <a:ext cx="6347460" cy="16916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600" b="1">
                <a:latin typeface="华文行楷" panose="02010800040101010101" charset="-122"/>
                <a:ea typeface="华文行楷" panose="02010800040101010101" charset="-122"/>
              </a:rPr>
              <a:t>人生而静，天之性也；</a:t>
            </a:r>
            <a:endParaRPr lang="zh-CN" altLang="en-US" sz="2600" b="1">
              <a:latin typeface="华文行楷" panose="02010800040101010101" charset="-122"/>
              <a:ea typeface="华文行楷" panose="02010800040101010101" charset="-122"/>
            </a:endParaRPr>
          </a:p>
          <a:p>
            <a:r>
              <a:rPr lang="zh-CN" altLang="en-US" sz="2600" b="1">
                <a:latin typeface="华文行楷" panose="02010800040101010101" charset="-122"/>
                <a:ea typeface="华文行楷" panose="02010800040101010101" charset="-122"/>
              </a:rPr>
              <a:t>感于物而动，性之欲也。</a:t>
            </a:r>
            <a:endParaRPr lang="zh-CN" altLang="en-US" sz="2600" b="1">
              <a:latin typeface="华文行楷" panose="02010800040101010101" charset="-122"/>
              <a:ea typeface="华文行楷" panose="02010800040101010101" charset="-122"/>
            </a:endParaRPr>
          </a:p>
          <a:p>
            <a:r>
              <a:rPr lang="en-US" altLang="zh-CN" sz="2600" b="1">
                <a:latin typeface="华文行楷" panose="02010800040101010101" charset="-122"/>
                <a:ea typeface="华文行楷" panose="02010800040101010101" charset="-122"/>
                <a:sym typeface="+mn-ea"/>
              </a:rPr>
              <a:t>～</a:t>
            </a:r>
            <a:r>
              <a:rPr lang="zh-CN" altLang="en-US" sz="2600" b="1">
                <a:latin typeface="华文行楷" panose="02010800040101010101" charset="-122"/>
                <a:ea typeface="华文行楷" panose="02010800040101010101" charset="-122"/>
                <a:sym typeface="+mn-ea"/>
              </a:rPr>
              <a:t>《乐记》</a:t>
            </a:r>
            <a:endParaRPr lang="zh-CN" altLang="en-US" sz="2600" b="1">
              <a:latin typeface="华文行楷" panose="02010800040101010101" charset="-122"/>
              <a:ea typeface="华文行楷" panose="02010800040101010101" charset="-122"/>
            </a:endParaRPr>
          </a:p>
          <a:p>
            <a:endParaRPr lang="zh-CN" altLang="en-US" sz="2600" b="1"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神奇色阶，见势得利</a:t>
            </a:r>
            <a:endParaRPr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48310" y="875665"/>
            <a:ext cx="4547235" cy="31616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189220" y="875665"/>
            <a:ext cx="4166235" cy="26390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355455" y="875665"/>
            <a:ext cx="1278890" cy="52641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0661015" y="875665"/>
            <a:ext cx="1121410" cy="52635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 rot="5400000">
            <a:off x="6030595" y="3075305"/>
            <a:ext cx="2609215" cy="361505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 rot="5400000">
            <a:off x="791845" y="3875405"/>
            <a:ext cx="1920875" cy="26079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 rot="5400000">
            <a:off x="3532505" y="4147185"/>
            <a:ext cx="1500505" cy="2064385"/>
          </a:xfrm>
          <a:prstGeom prst="rect">
            <a:avLst/>
          </a:prstGeom>
        </p:spPr>
      </p:pic>
    </p:spTree>
    <p:custDataLst>
      <p:tags r:id="rId1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大盘.上证指数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～2024.4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月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30225" y="822960"/>
            <a:ext cx="5170805" cy="5341620"/>
          </a:xfrm>
          <a:prstGeom prst="rect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000750" y="822960"/>
            <a:ext cx="5663565" cy="5341620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08164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认知与改变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/>
          <p:nvPr/>
        </p:nvPicPr>
        <p:blipFill>
          <a:blip r:embed="rId2"/>
          <a:stretch>
            <a:fillRect/>
          </a:stretch>
        </p:blipFill>
        <p:spPr>
          <a:xfrm>
            <a:off x="542290" y="914400"/>
            <a:ext cx="1329690" cy="4975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图片 100"/>
          <p:cNvPicPr/>
          <p:nvPr/>
        </p:nvPicPr>
        <p:blipFill>
          <a:blip r:embed="rId3"/>
          <a:stretch>
            <a:fillRect/>
          </a:stretch>
        </p:blipFill>
        <p:spPr>
          <a:xfrm>
            <a:off x="2001520" y="886460"/>
            <a:ext cx="1225550" cy="4975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356610" y="867410"/>
            <a:ext cx="1226185" cy="5038090"/>
          </a:xfrm>
          <a:prstGeom prst="rect">
            <a:avLst/>
          </a:prstGeom>
        </p:spPr>
      </p:pic>
      <p:pic>
        <p:nvPicPr>
          <p:cNvPr id="102" name="图片 101"/>
          <p:cNvPicPr/>
          <p:nvPr/>
        </p:nvPicPr>
        <p:blipFill>
          <a:blip r:embed="rId6"/>
          <a:stretch>
            <a:fillRect/>
          </a:stretch>
        </p:blipFill>
        <p:spPr>
          <a:xfrm>
            <a:off x="4712335" y="914400"/>
            <a:ext cx="1203325" cy="4975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045200" y="914400"/>
            <a:ext cx="1223645" cy="49745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398385" y="898525"/>
            <a:ext cx="1200150" cy="49911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8728075" y="941705"/>
            <a:ext cx="1189355" cy="49472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0046970" y="941705"/>
            <a:ext cx="1174750" cy="495998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0210165" y="5430520"/>
            <a:ext cx="160528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5000">
                <a:latin typeface="思源黑体 CN Heavy" panose="020B0A00000000000000" charset="-122"/>
                <a:ea typeface="思源黑体 CN Heavy" panose="020B0A00000000000000" charset="-122"/>
              </a:rPr>
              <a:t>......</a:t>
            </a:r>
            <a:endParaRPr lang="en-US" altLang="zh-CN" sz="50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15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用《穿层降维》开启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3.11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752205" y="909320"/>
            <a:ext cx="3119755" cy="111569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399915" y="909320"/>
            <a:ext cx="4118610" cy="191452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70535" y="909320"/>
            <a:ext cx="3695700" cy="191452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70535" y="3101340"/>
            <a:ext cx="3695700" cy="1116330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399915" y="3078480"/>
            <a:ext cx="6811010" cy="309118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1092200" y="5219700"/>
            <a:ext cx="317119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9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不止</a:t>
            </a:r>
            <a:r>
              <a:rPr lang="en-US" altLang="zh-CN" sz="39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</a:t>
            </a:r>
            <a:r>
              <a:rPr lang="zh-CN" altLang="en-US" sz="39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位股友</a:t>
            </a:r>
            <a:endParaRPr lang="zh-CN" altLang="en-US" sz="3900">
              <a:solidFill>
                <a:schemeClr val="accent5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《穿层降维》开启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3.12+3.13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75665" y="766445"/>
            <a:ext cx="317119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0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周</a:t>
            </a:r>
            <a:r>
              <a:rPr lang="en-US" altLang="zh-CN" sz="30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2～3.12</a:t>
            </a:r>
            <a:endParaRPr lang="zh-CN" altLang="en-US" sz="3000">
              <a:solidFill>
                <a:schemeClr val="accent5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56260" y="1334135"/>
            <a:ext cx="3824605" cy="184721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56260" y="3248660"/>
            <a:ext cx="3824605" cy="1276350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61340" y="4592320"/>
            <a:ext cx="3819525" cy="16002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726940" y="1334135"/>
            <a:ext cx="3752850" cy="2110105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sp>
        <p:nvSpPr>
          <p:cNvPr id="13" name="文本框 12"/>
          <p:cNvSpPr txBox="1"/>
          <p:nvPr/>
        </p:nvSpPr>
        <p:spPr>
          <a:xfrm>
            <a:off x="5558790" y="781050"/>
            <a:ext cx="609600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0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周</a:t>
            </a:r>
            <a:r>
              <a:rPr lang="en-US" altLang="zh-CN" sz="30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3</a:t>
            </a:r>
            <a:r>
              <a:rPr lang="en-US" altLang="zh-CN" sz="3000">
                <a:solidFill>
                  <a:schemeClr val="accent5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  <a:sym typeface="+mn-ea"/>
              </a:rPr>
              <a:t>～3.13</a:t>
            </a:r>
            <a:endParaRPr lang="en-US" altLang="zh-CN" sz="3000">
              <a:solidFill>
                <a:schemeClr val="accent5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204200" y="1816735"/>
            <a:ext cx="3710940" cy="1892935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886065" y="4192270"/>
            <a:ext cx="4000500" cy="1790700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669790" y="3880485"/>
            <a:ext cx="3511550" cy="1995170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</p:spTree>
    <p:custDataLst>
      <p:tags r:id="rId15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2024.3.22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99085" y="815975"/>
            <a:ext cx="7914640" cy="53848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4455795" y="4979035"/>
            <a:ext cx="2867025" cy="68199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042275" y="815975"/>
            <a:ext cx="3886200" cy="2990850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054340" y="4109720"/>
            <a:ext cx="3873500" cy="2080895"/>
          </a:xfrm>
          <a:prstGeom prst="rect">
            <a:avLst/>
          </a:prstGeom>
          <a:ln w="38100">
            <a:solidFill>
              <a:schemeClr val="accent4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8273415" y="1028700"/>
            <a:ext cx="1268095" cy="2413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200" b="1"/>
              <a:t>3</a:t>
            </a:r>
            <a:r>
              <a:rPr lang="zh-CN" altLang="en-US" sz="2200" b="1"/>
              <a:t>月</a:t>
            </a:r>
            <a:r>
              <a:rPr lang="en-US" altLang="zh-CN" sz="2200" b="1"/>
              <a:t>21</a:t>
            </a:r>
            <a:r>
              <a:rPr lang="zh-CN" altLang="en-US" sz="2200" b="1"/>
              <a:t>日</a:t>
            </a:r>
            <a:endParaRPr lang="zh-CN" altLang="en-US" sz="2200" b="1"/>
          </a:p>
        </p:txBody>
      </p:sp>
      <p:sp>
        <p:nvSpPr>
          <p:cNvPr id="11" name="文本框 10"/>
          <p:cNvSpPr txBox="1"/>
          <p:nvPr>
            <p:custDataLst>
              <p:tags r:id="rId7"/>
            </p:custDataLst>
          </p:nvPr>
        </p:nvSpPr>
        <p:spPr>
          <a:xfrm>
            <a:off x="8329295" y="4439285"/>
            <a:ext cx="1268095" cy="2413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200" b="1"/>
              <a:t>3</a:t>
            </a:r>
            <a:r>
              <a:rPr lang="zh-CN" altLang="en-US" sz="2200" b="1"/>
              <a:t>月</a:t>
            </a:r>
            <a:r>
              <a:rPr lang="en-US" altLang="zh-CN" sz="2200" b="1"/>
              <a:t>22</a:t>
            </a:r>
            <a:r>
              <a:rPr lang="zh-CN" altLang="en-US" sz="2200" b="1"/>
              <a:t>日</a:t>
            </a:r>
            <a:endParaRPr lang="zh-CN" altLang="en-US" sz="2200" b="1"/>
          </a:p>
        </p:txBody>
      </p:sp>
    </p:spTree>
    <p:custDataLst>
      <p:tags r:id="rId8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25780" y="1065530"/>
            <a:ext cx="5050155" cy="3477895"/>
          </a:xfrm>
          <a:prstGeom prst="rect">
            <a:avLst/>
          </a:prstGeom>
        </p:spPr>
      </p:pic>
      <p:pic>
        <p:nvPicPr>
          <p:cNvPr id="100" name="图片 99"/>
          <p:cNvPicPr/>
          <p:nvPr/>
        </p:nvPicPr>
        <p:blipFill>
          <a:blip r:embed="rId4"/>
          <a:stretch>
            <a:fillRect/>
          </a:stretch>
        </p:blipFill>
        <p:spPr>
          <a:xfrm>
            <a:off x="6083300" y="1057275"/>
            <a:ext cx="5624195" cy="34785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850900" y="4623435"/>
            <a:ext cx="8710930" cy="1537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降维打击！</a:t>
            </a:r>
            <a:r>
              <a:rPr lang="en-US" altLang="zh-CN" sz="3600"/>
              <a:t>      </a:t>
            </a:r>
            <a:r>
              <a:rPr lang="en-US" altLang="zh-CN"/>
              <a:t>              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</a:rPr>
              <a:t>你还不明白别人怎么赢的呢！！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/>
          </a:p>
          <a:p>
            <a:r>
              <a:rPr lang="zh-CN" altLang="en-US" sz="20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若过去的方法赚的不少，坚持就可以！</a:t>
            </a:r>
            <a:endParaRPr lang="zh-CN" altLang="en-US" sz="2000">
              <a:solidFill>
                <a:srgbClr val="0070C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若过去的方法没赚到钱！那是不是要升级装备，换个打法！！！</a:t>
            </a:r>
            <a:endParaRPr lang="zh-CN" altLang="en-US" sz="2000">
              <a:solidFill>
                <a:srgbClr val="0070C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文本框 14"/>
          <p:cNvSpPr txBox="1"/>
          <p:nvPr>
            <p:custDataLst>
              <p:tags r:id="rId1"/>
            </p:custDataLst>
          </p:nvPr>
        </p:nvSpPr>
        <p:spPr>
          <a:xfrm>
            <a:off x="1985645" y="0"/>
            <a:ext cx="9152890" cy="6915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神奇色阶，趋势分析能干什么！</a:t>
            </a:r>
            <a:endParaRPr 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6" name="文本占位符 2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476250" y="1351915"/>
            <a:ext cx="5836920" cy="1012825"/>
          </a:xfrm>
          <a:prstGeom prst="rect">
            <a:avLst/>
          </a:prstGeom>
        </p:spPr>
        <p:txBody>
          <a:bodyPr/>
          <a:lstStyle>
            <a:lvl1pPr marL="0" indent="0" algn="just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100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①神奇K线</a:t>
            </a:r>
            <a:r>
              <a:rPr lang="en-US" altLang="zh-CN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 </a:t>
            </a:r>
            <a:r>
              <a:rPr lang="zh-CN" altLang="en-US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②中期生命线</a:t>
            </a:r>
            <a:r>
              <a:rPr lang="en-US" altLang="zh-CN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 </a:t>
            </a:r>
            <a:r>
              <a:rPr lang="zh-CN" altLang="en-US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en-US" altLang="zh-CN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 </a:t>
            </a:r>
            <a:r>
              <a:rPr lang="zh-CN" altLang="en-US" sz="22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③神奇色阶</a:t>
            </a:r>
            <a:endParaRPr lang="zh-CN" altLang="en-US" sz="22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76250" y="1944370"/>
            <a:ext cx="5836920" cy="356679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6545580" y="929640"/>
            <a:ext cx="5400675" cy="60159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latin typeface="思源黑体 CN Heavy" panose="020B0A00000000000000" charset="-122"/>
                <a:ea typeface="思源黑体 CN Heavy" panose="020B0A00000000000000" charset="-122"/>
              </a:rPr>
              <a:t>完善你的投资模式</a:t>
            </a:r>
            <a:endParaRPr lang="zh-CN" altLang="en-US" sz="28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en-US" altLang="zh-CN" sz="2000"/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本来就想做短线，神奇色阶（第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阶）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趋势！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买点来了到底要建什么样的仓位？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趋势！</a:t>
            </a:r>
            <a:endParaRPr lang="zh-CN" altLang="en-US" sz="23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3.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向上涨的过程中什么时候加仓？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趋势！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什么时候获利减仓最佳？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趋势！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5.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这个上升回档是真还是假？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趋势！</a:t>
            </a:r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6.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同板块挑选个股选择谁？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-</a:t>
            </a:r>
            <a:r>
              <a:rPr lang="zh-CN" altLang="en-US" sz="23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趋势！</a:t>
            </a:r>
            <a:endParaRPr lang="zh-CN" altLang="en-US" sz="23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 sz="23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7.</a:t>
            </a:r>
            <a:r>
              <a:rPr lang="zh-CN" altLang="en-US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倚天在手，谁与争锋！</a:t>
            </a:r>
            <a:r>
              <a:rPr lang="en-US" altLang="zh-CN" sz="2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+</a:t>
            </a:r>
            <a:r>
              <a:rPr lang="zh-CN" altLang="en-US" sz="25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《飞鱼趋势》！</a:t>
            </a:r>
            <a:endParaRPr lang="zh-CN" altLang="en-US" sz="25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《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神奇战法》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93420" y="768350"/>
            <a:ext cx="10894695" cy="545338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1247775" y="2813685"/>
            <a:ext cx="694055" cy="1600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右箭头 7"/>
          <p:cNvSpPr/>
          <p:nvPr/>
        </p:nvSpPr>
        <p:spPr>
          <a:xfrm rot="18240000">
            <a:off x="1406525" y="2174875"/>
            <a:ext cx="472440" cy="1060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右箭头 8"/>
          <p:cNvSpPr/>
          <p:nvPr>
            <p:custDataLst>
              <p:tags r:id="rId4"/>
            </p:custDataLst>
          </p:nvPr>
        </p:nvSpPr>
        <p:spPr>
          <a:xfrm rot="15060000">
            <a:off x="2843530" y="2230120"/>
            <a:ext cx="592455" cy="1517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788670" y="990600"/>
            <a:ext cx="2683510" cy="1091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前面行情小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鸡肋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当再次符合信号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何以判断这次的</a:t>
            </a:r>
            <a:r>
              <a:rPr lang="zh-CN" altLang="en-US" sz="25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大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小？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835015" y="2211705"/>
            <a:ext cx="115887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accent3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卖点出货</a:t>
            </a:r>
            <a:endParaRPr lang="zh-CN" altLang="en-US">
              <a:solidFill>
                <a:schemeClr val="accent3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endParaRPr lang="zh-CN" altLang="en-US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solidFill>
                  <a:schemeClr val="accent1">
                    <a:lumMod val="7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后面怎</a:t>
            </a:r>
            <a:endParaRPr lang="zh-CN" altLang="en-US" sz="2000">
              <a:solidFill>
                <a:schemeClr val="accent1">
                  <a:lumMod val="7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en-US" altLang="zh-CN" sz="2000">
                <a:solidFill>
                  <a:schemeClr val="accent1">
                    <a:lumMod val="7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     </a:t>
            </a:r>
            <a:r>
              <a:rPr lang="zh-CN" altLang="en-US" sz="2000">
                <a:solidFill>
                  <a:schemeClr val="accent1">
                    <a:lumMod val="75000"/>
                  </a:schemeClr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把握？</a:t>
            </a:r>
            <a:endParaRPr lang="zh-CN" altLang="en-US" sz="2000">
              <a:solidFill>
                <a:schemeClr val="accent1">
                  <a:lumMod val="75000"/>
                </a:schemeClr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2" name="右箭头 11"/>
          <p:cNvSpPr/>
          <p:nvPr>
            <p:custDataLst>
              <p:tags r:id="rId5"/>
            </p:custDataLst>
          </p:nvPr>
        </p:nvSpPr>
        <p:spPr>
          <a:xfrm>
            <a:off x="5526405" y="2341245"/>
            <a:ext cx="393065" cy="106045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3"/>
              </a:solidFill>
            </a:endParaRPr>
          </a:p>
        </p:txBody>
      </p:sp>
      <p:sp>
        <p:nvSpPr>
          <p:cNvPr id="13" name="右箭头 12"/>
          <p:cNvSpPr/>
          <p:nvPr>
            <p:custDataLst>
              <p:tags r:id="rId6"/>
            </p:custDataLst>
          </p:nvPr>
        </p:nvSpPr>
        <p:spPr>
          <a:xfrm rot="5400000">
            <a:off x="8242300" y="2155825"/>
            <a:ext cx="444500" cy="1517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7471410" y="2454275"/>
            <a:ext cx="317309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2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问题又来了</a:t>
            </a:r>
            <a:endParaRPr lang="zh-CN" altLang="en-US" sz="22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200">
                <a:solidFill>
                  <a:schemeClr val="accent3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是真回档？还是假动作？</a:t>
            </a:r>
            <a:endParaRPr lang="zh-CN" altLang="en-US" sz="2200">
              <a:solidFill>
                <a:schemeClr val="accent3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2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都是蓝</a:t>
            </a:r>
            <a:r>
              <a:rPr lang="en-US" altLang="zh-CN" sz="22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K</a:t>
            </a:r>
            <a:r>
              <a:rPr lang="zh-CN" altLang="en-US" sz="22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线</a:t>
            </a:r>
            <a:r>
              <a:rPr lang="en-US" altLang="zh-CN" sz="2200">
                <a:solidFill>
                  <a:srgbClr val="0070C0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...</a:t>
            </a:r>
            <a:endParaRPr lang="en-US" altLang="zh-CN" sz="2200">
              <a:solidFill>
                <a:srgbClr val="0070C0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《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神奇战法》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22935" y="768350"/>
            <a:ext cx="10991850" cy="5441315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6351270" y="3217545"/>
            <a:ext cx="407162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highlight>
                  <a:srgbClr val="C0C0C0"/>
                </a:highlight>
                <a:latin typeface="思源黑体 CN Heavy" panose="020B0A00000000000000" charset="-122"/>
                <a:ea typeface="思源黑体 CN Heavy" panose="020B0A00000000000000" charset="-122"/>
              </a:rPr>
              <a:t>顺势而为，见势得利！</a:t>
            </a:r>
            <a:endParaRPr lang="zh-CN" altLang="en-US" sz="300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highlight>
                <a:srgbClr val="C0C0C0"/>
              </a:highlight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1884045" y="1514475"/>
            <a:ext cx="24142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神奇色阶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1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，</a:t>
            </a:r>
            <a:r>
              <a:rPr lang="en-US" altLang="zh-CN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4.</a:t>
            </a:r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二次红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短期走好，量能好</a:t>
            </a:r>
            <a:endParaRPr lang="zh-CN" altLang="en-US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轻仓参与</a:t>
            </a:r>
            <a:endParaRPr lang="zh-CN" altLang="en-US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5" name="右箭头 4"/>
          <p:cNvSpPr/>
          <p:nvPr/>
        </p:nvSpPr>
        <p:spPr>
          <a:xfrm rot="13140000">
            <a:off x="4189095" y="1534160"/>
            <a:ext cx="753745" cy="1752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右箭头 6"/>
          <p:cNvSpPr/>
          <p:nvPr>
            <p:custDataLst>
              <p:tags r:id="rId6"/>
            </p:custDataLst>
          </p:nvPr>
        </p:nvSpPr>
        <p:spPr>
          <a:xfrm rot="13440000">
            <a:off x="3498850" y="1638300"/>
            <a:ext cx="910590" cy="1866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2722880" y="786765"/>
            <a:ext cx="204660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solidFill>
                  <a:srgbClr val="0070C0"/>
                </a:solidFill>
                <a:highlight>
                  <a:srgbClr val="C0C0C0"/>
                </a:highlight>
                <a:latin typeface="思源黑体 CN Heavy" panose="020B0A00000000000000" charset="-122"/>
                <a:ea typeface="思源黑体 CN Heavy" panose="020B0A00000000000000" charset="-122"/>
              </a:rPr>
              <a:t>趋势渐进走强</a:t>
            </a:r>
            <a:endParaRPr lang="zh-CN" altLang="en-US" sz="2000">
              <a:solidFill>
                <a:srgbClr val="0070C0"/>
              </a:solidFill>
              <a:highlight>
                <a:srgbClr val="C0C0C0"/>
              </a:highlight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000">
                <a:solidFill>
                  <a:srgbClr val="0070C0"/>
                </a:solidFill>
                <a:highlight>
                  <a:srgbClr val="C0C0C0"/>
                </a:highlight>
                <a:latin typeface="思源黑体 CN Heavy" panose="020B0A00000000000000" charset="-122"/>
                <a:ea typeface="思源黑体 CN Heavy" panose="020B0A00000000000000" charset="-122"/>
              </a:rPr>
              <a:t>加仓点</a:t>
            </a:r>
            <a:endParaRPr lang="zh-CN" altLang="en-US" sz="2000">
              <a:solidFill>
                <a:srgbClr val="0070C0"/>
              </a:solidFill>
              <a:highlight>
                <a:srgbClr val="C0C0C0"/>
              </a:highlight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858000" y="2018665"/>
            <a:ext cx="356552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盘整期间，神奇色阶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第</a:t>
            </a:r>
            <a:r>
              <a:rPr lang="en-US" altLang="zh-CN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2+3</a:t>
            </a:r>
            <a:r>
              <a:rPr lang="zh-CN" altLang="en-US" sz="2000"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色阶</a:t>
            </a:r>
            <a:r>
              <a:rPr lang="zh-CN" altLang="en-US" sz="2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保持红色</a:t>
            </a:r>
            <a:endParaRPr lang="zh-CN" altLang="en-US" sz="2000"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  <a:p>
            <a:r>
              <a:rPr lang="zh-CN" altLang="en-US" sz="2000">
                <a:solidFill>
                  <a:schemeClr val="accent6"/>
                </a:soli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这样的回档，会再次有机会</a:t>
            </a:r>
            <a:endParaRPr lang="zh-CN" altLang="en-US" sz="2000">
              <a:solidFill>
                <a:schemeClr val="accent6"/>
              </a:soli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219373" y="786765"/>
            <a:ext cx="485775" cy="59880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33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B</a:t>
            </a:r>
            <a:endParaRPr lang="en-US" altLang="zh-CN" sz="33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71800" y="0"/>
            <a:ext cx="64401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神奇色阶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367030" y="768350"/>
            <a:ext cx="11516995" cy="5587365"/>
          </a:xfrm>
          <a:prstGeom prst="rect">
            <a:avLst/>
          </a:prstGeom>
        </p:spPr>
      </p:pic>
      <p:sp>
        <p:nvSpPr>
          <p:cNvPr id="6" name="五角星 5"/>
          <p:cNvSpPr/>
          <p:nvPr>
            <p:custDataLst>
              <p:tags r:id="rId4"/>
            </p:custDataLst>
          </p:nvPr>
        </p:nvSpPr>
        <p:spPr>
          <a:xfrm>
            <a:off x="4389755" y="2319020"/>
            <a:ext cx="474980" cy="486410"/>
          </a:xfrm>
          <a:prstGeom prst="star5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五角星 2"/>
          <p:cNvSpPr/>
          <p:nvPr>
            <p:custDataLst>
              <p:tags r:id="rId5"/>
            </p:custDataLst>
          </p:nvPr>
        </p:nvSpPr>
        <p:spPr>
          <a:xfrm>
            <a:off x="8994140" y="876300"/>
            <a:ext cx="474980" cy="486410"/>
          </a:xfrm>
          <a:prstGeom prst="star5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五角星 6"/>
          <p:cNvSpPr/>
          <p:nvPr>
            <p:custDataLst>
              <p:tags r:id="rId6"/>
            </p:custDataLst>
          </p:nvPr>
        </p:nvSpPr>
        <p:spPr>
          <a:xfrm>
            <a:off x="7338060" y="1185545"/>
            <a:ext cx="339725" cy="348615"/>
          </a:xfrm>
          <a:prstGeom prst="star5">
            <a:avLst>
              <a:gd name="adj" fmla="val 30175"/>
              <a:gd name="hf" fmla="val 105146"/>
              <a:gd name="vf" fmla="val 110557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22605" y="1109345"/>
            <a:ext cx="187642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思源黑体 CN Heavy" panose="020B0A00000000000000" charset="-122"/>
                <a:ea typeface="思源黑体 CN Heavy" panose="020B0A00000000000000" charset="-122"/>
              </a:rPr>
              <a:t>大道易简</a:t>
            </a:r>
            <a:endParaRPr lang="zh-CN" altLang="en-US" sz="280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8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思源黑体 CN Heavy" panose="020B0A00000000000000" charset="-122"/>
                <a:ea typeface="思源黑体 CN Heavy" panose="020B0A00000000000000" charset="-122"/>
              </a:rPr>
              <a:t>知足常乐</a:t>
            </a:r>
            <a:endParaRPr lang="zh-CN" altLang="en-US" sz="2800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3.29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《穿层降维战法》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21" name="圆角矩形 20"/>
          <p:cNvSpPr/>
          <p:nvPr>
            <p:custDataLst>
              <p:tags r:id="rId2"/>
            </p:custDataLst>
          </p:nvPr>
        </p:nvSpPr>
        <p:spPr>
          <a:xfrm>
            <a:off x="551180" y="1149350"/>
            <a:ext cx="3119120" cy="1737995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300" b="1"/>
              <a:t>选准行业，穿透个股</a:t>
            </a:r>
            <a:endParaRPr lang="zh-CN" altLang="en-US" sz="2300" b="1"/>
          </a:p>
          <a:p>
            <a:pPr algn="ctr"/>
            <a:r>
              <a:rPr lang="zh-CN" altLang="en-US" sz="3900" b="1">
                <a:solidFill>
                  <a:schemeClr val="accent5">
                    <a:lumMod val="75000"/>
                  </a:schemeClr>
                </a:solidFill>
              </a:rPr>
              <a:t>&lt;神奇好股&gt;</a:t>
            </a:r>
            <a:endParaRPr lang="zh-CN" altLang="en-US" sz="3900" b="1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3" name="右箭头 22"/>
          <p:cNvSpPr/>
          <p:nvPr>
            <p:custDataLst>
              <p:tags r:id="rId3"/>
            </p:custDataLst>
          </p:nvPr>
        </p:nvSpPr>
        <p:spPr>
          <a:xfrm>
            <a:off x="3895725" y="1382395"/>
            <a:ext cx="1292225" cy="2286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十字形 24"/>
          <p:cNvSpPr/>
          <p:nvPr>
            <p:custDataLst>
              <p:tags r:id="rId4"/>
            </p:custDataLst>
          </p:nvPr>
        </p:nvSpPr>
        <p:spPr>
          <a:xfrm>
            <a:off x="7653020" y="1340485"/>
            <a:ext cx="315595" cy="336550"/>
          </a:xfrm>
          <a:prstGeom prst="plu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圆角矩形 25"/>
          <p:cNvSpPr/>
          <p:nvPr>
            <p:custDataLst>
              <p:tags r:id="rId5"/>
            </p:custDataLst>
          </p:nvPr>
        </p:nvSpPr>
        <p:spPr>
          <a:xfrm>
            <a:off x="5368925" y="2246630"/>
            <a:ext cx="2098040" cy="66675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&lt;热门赛道&gt;</a:t>
            </a:r>
            <a:endParaRPr lang="zh-CN" altLang="en-US" sz="2000" b="1"/>
          </a:p>
          <a:p>
            <a:pPr algn="ctr"/>
            <a:r>
              <a:rPr lang="zh-CN" altLang="en-US" sz="2000"/>
              <a:t>有资金流加持</a:t>
            </a:r>
            <a:endParaRPr lang="zh-CN" altLang="en-US" sz="2000"/>
          </a:p>
        </p:txBody>
      </p:sp>
      <p:sp>
        <p:nvSpPr>
          <p:cNvPr id="4" name="圆角矩形 3"/>
          <p:cNvSpPr/>
          <p:nvPr>
            <p:custDataLst>
              <p:tags r:id="rId6"/>
            </p:custDataLst>
          </p:nvPr>
        </p:nvSpPr>
        <p:spPr>
          <a:xfrm>
            <a:off x="5366385" y="987425"/>
            <a:ext cx="2096770" cy="983615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ym typeface="+mn-ea"/>
            </a:endParaRPr>
          </a:p>
          <a:p>
            <a:pPr algn="ctr"/>
            <a:r>
              <a:rPr lang="zh-CN" altLang="en-US" sz="2000">
                <a:sym typeface="+mn-ea"/>
              </a:rPr>
              <a:t>定位方向</a:t>
            </a:r>
            <a:endParaRPr lang="zh-CN" altLang="en-US" sz="2000">
              <a:sym typeface="+mn-ea"/>
            </a:endParaRPr>
          </a:p>
          <a:p>
            <a:pPr algn="ctr"/>
            <a:r>
              <a:rPr lang="zh-CN" altLang="en-US" sz="2000">
                <a:sym typeface="+mn-ea"/>
              </a:rPr>
              <a:t>大数据筛选</a:t>
            </a:r>
            <a:endParaRPr lang="zh-CN" altLang="en-US" sz="2000"/>
          </a:p>
          <a:p>
            <a:pPr algn="ctr"/>
            <a:r>
              <a:rPr lang="zh-CN" altLang="en-US" sz="2000" b="1">
                <a:sym typeface="+mn-ea"/>
              </a:rPr>
              <a:t>&lt;</a:t>
            </a:r>
            <a:r>
              <a:rPr lang="zh-CN" altLang="en-US" sz="2000" b="1">
                <a:sym typeface="+mn-ea"/>
              </a:rPr>
              <a:t>智能盯盘&gt;</a:t>
            </a:r>
            <a:endParaRPr lang="zh-CN" altLang="en-US" sz="2000" b="1"/>
          </a:p>
          <a:p>
            <a:pPr algn="ctr"/>
            <a:endParaRPr lang="zh-CN" altLang="en-US" sz="2000" b="1"/>
          </a:p>
        </p:txBody>
      </p:sp>
      <p:sp>
        <p:nvSpPr>
          <p:cNvPr id="24" name="圆角矩形 23"/>
          <p:cNvSpPr/>
          <p:nvPr>
            <p:custDataLst>
              <p:tags r:id="rId7"/>
            </p:custDataLst>
          </p:nvPr>
        </p:nvSpPr>
        <p:spPr>
          <a:xfrm>
            <a:off x="8147050" y="987425"/>
            <a:ext cx="1854835" cy="983615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个股多只</a:t>
            </a:r>
            <a:endParaRPr lang="zh-CN" altLang="en-US" sz="2000"/>
          </a:p>
          <a:p>
            <a:pPr algn="ctr"/>
            <a:r>
              <a:rPr lang="zh-CN" altLang="en-US" sz="2000"/>
              <a:t>对比技术信号</a:t>
            </a:r>
            <a:endParaRPr lang="zh-CN" altLang="en-US" sz="2000"/>
          </a:p>
          <a:p>
            <a:pPr algn="ctr"/>
            <a:r>
              <a:rPr lang="en-US" altLang="zh-CN" sz="2000"/>
              <a:t>F10-</a:t>
            </a:r>
            <a:r>
              <a:rPr lang="zh-CN" altLang="en-US" sz="2000"/>
              <a:t>绩优！</a:t>
            </a:r>
            <a:endParaRPr lang="zh-CN" altLang="en-US" sz="2000"/>
          </a:p>
        </p:txBody>
      </p:sp>
      <p:sp>
        <p:nvSpPr>
          <p:cNvPr id="7" name="右箭头 6"/>
          <p:cNvSpPr/>
          <p:nvPr>
            <p:custDataLst>
              <p:tags r:id="rId8"/>
            </p:custDataLst>
          </p:nvPr>
        </p:nvSpPr>
        <p:spPr>
          <a:xfrm>
            <a:off x="3895725" y="2453640"/>
            <a:ext cx="1292225" cy="24892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>
            <p:custDataLst>
              <p:tags r:id="rId9"/>
            </p:custDataLst>
          </p:nvPr>
        </p:nvSpPr>
        <p:spPr>
          <a:xfrm>
            <a:off x="8990330" y="2233295"/>
            <a:ext cx="2137410" cy="66675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十大重仓筛选</a:t>
            </a:r>
            <a:endParaRPr lang="zh-CN" altLang="en-US" sz="2000"/>
          </a:p>
          <a:p>
            <a:pPr algn="ctr"/>
            <a:r>
              <a:rPr lang="zh-CN" altLang="en-US" sz="2000" b="1"/>
              <a:t>&lt;神奇战法&gt;</a:t>
            </a:r>
            <a:endParaRPr lang="zh-CN" altLang="en-US" sz="2000" b="1"/>
          </a:p>
        </p:txBody>
      </p:sp>
      <p:sp>
        <p:nvSpPr>
          <p:cNvPr id="14" name="右箭头 13"/>
          <p:cNvSpPr/>
          <p:nvPr>
            <p:custDataLst>
              <p:tags r:id="rId10"/>
            </p:custDataLst>
          </p:nvPr>
        </p:nvSpPr>
        <p:spPr>
          <a:xfrm>
            <a:off x="7647305" y="2453640"/>
            <a:ext cx="1238250" cy="24892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右箭头 15"/>
          <p:cNvSpPr/>
          <p:nvPr>
            <p:custDataLst>
              <p:tags r:id="rId11"/>
            </p:custDataLst>
          </p:nvPr>
        </p:nvSpPr>
        <p:spPr>
          <a:xfrm rot="5400000">
            <a:off x="1931035" y="2977515"/>
            <a:ext cx="362585" cy="23749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圆角矩形 14"/>
          <p:cNvSpPr/>
          <p:nvPr>
            <p:custDataLst>
              <p:tags r:id="rId12"/>
            </p:custDataLst>
          </p:nvPr>
        </p:nvSpPr>
        <p:spPr>
          <a:xfrm>
            <a:off x="1040130" y="3305175"/>
            <a:ext cx="2098040" cy="80137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潜伏挖掘</a:t>
            </a:r>
            <a:endParaRPr lang="zh-CN" altLang="en-US" sz="2000"/>
          </a:p>
          <a:p>
            <a:pPr algn="ctr"/>
            <a:r>
              <a:rPr lang="zh-CN" altLang="en-US" sz="2000" b="1"/>
              <a:t>&lt;赛道点金&gt;</a:t>
            </a:r>
            <a:endParaRPr lang="zh-CN" altLang="en-US" sz="2000" b="1"/>
          </a:p>
        </p:txBody>
      </p:sp>
      <p:sp>
        <p:nvSpPr>
          <p:cNvPr id="17" name="圆角矩形 16"/>
          <p:cNvSpPr/>
          <p:nvPr>
            <p:custDataLst>
              <p:tags r:id="rId13"/>
            </p:custDataLst>
          </p:nvPr>
        </p:nvSpPr>
        <p:spPr>
          <a:xfrm>
            <a:off x="1040130" y="4503420"/>
            <a:ext cx="2164715" cy="66675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定位</a:t>
            </a:r>
            <a:r>
              <a:rPr lang="en-US" altLang="zh-CN" sz="2000"/>
              <a:t>ETF</a:t>
            </a:r>
            <a:endParaRPr lang="zh-CN" altLang="en-US" sz="2000"/>
          </a:p>
          <a:p>
            <a:pPr algn="ctr"/>
            <a:r>
              <a:rPr lang="zh-CN" altLang="en-US" sz="2000" b="1"/>
              <a:t>&lt;景气排行&gt;</a:t>
            </a:r>
            <a:endParaRPr lang="zh-CN" altLang="en-US" sz="2000" b="1"/>
          </a:p>
        </p:txBody>
      </p:sp>
      <p:sp>
        <p:nvSpPr>
          <p:cNvPr id="19" name="圆角矩形 18"/>
          <p:cNvSpPr/>
          <p:nvPr>
            <p:custDataLst>
              <p:tags r:id="rId14"/>
            </p:custDataLst>
          </p:nvPr>
        </p:nvSpPr>
        <p:spPr>
          <a:xfrm>
            <a:off x="3204845" y="5299710"/>
            <a:ext cx="1967230" cy="88011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大数据筛选</a:t>
            </a:r>
            <a:endParaRPr lang="zh-CN" altLang="en-US" sz="2000"/>
          </a:p>
          <a:p>
            <a:pPr algn="ctr"/>
            <a:r>
              <a:rPr lang="zh-CN" altLang="en-US" sz="2000" b="1"/>
              <a:t>&lt;</a:t>
            </a:r>
            <a:r>
              <a:rPr lang="zh-CN" altLang="en-US" sz="2000" b="1">
                <a:sym typeface="+mn-ea"/>
              </a:rPr>
              <a:t>智能盯盘</a:t>
            </a:r>
            <a:r>
              <a:rPr lang="zh-CN" altLang="en-US" sz="2000" b="1"/>
              <a:t>&gt;</a:t>
            </a:r>
            <a:endParaRPr lang="zh-CN" altLang="en-US" sz="2000" b="1"/>
          </a:p>
        </p:txBody>
      </p:sp>
      <p:sp>
        <p:nvSpPr>
          <p:cNvPr id="2" name="右箭头 1"/>
          <p:cNvSpPr/>
          <p:nvPr>
            <p:custDataLst>
              <p:tags r:id="rId15"/>
            </p:custDataLst>
          </p:nvPr>
        </p:nvSpPr>
        <p:spPr>
          <a:xfrm rot="5400000">
            <a:off x="1931035" y="4189730"/>
            <a:ext cx="362585" cy="23749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右箭头 2"/>
          <p:cNvSpPr/>
          <p:nvPr>
            <p:custDataLst>
              <p:tags r:id="rId16"/>
            </p:custDataLst>
          </p:nvPr>
        </p:nvSpPr>
        <p:spPr>
          <a:xfrm rot="2460000">
            <a:off x="3007360" y="5118735"/>
            <a:ext cx="376555" cy="22669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右箭头 7"/>
          <p:cNvSpPr/>
          <p:nvPr>
            <p:custDataLst>
              <p:tags r:id="rId17"/>
            </p:custDataLst>
          </p:nvPr>
        </p:nvSpPr>
        <p:spPr>
          <a:xfrm rot="2280000">
            <a:off x="7389495" y="2969895"/>
            <a:ext cx="861695" cy="356870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00B0F0"/>
              </a:solidFill>
            </a:endParaRPr>
          </a:p>
        </p:txBody>
      </p:sp>
      <p:sp>
        <p:nvSpPr>
          <p:cNvPr id="9" name="圆角矩形 8"/>
          <p:cNvSpPr/>
          <p:nvPr>
            <p:custDataLst>
              <p:tags r:id="rId18"/>
            </p:custDataLst>
          </p:nvPr>
        </p:nvSpPr>
        <p:spPr>
          <a:xfrm>
            <a:off x="8147050" y="3359150"/>
            <a:ext cx="3324860" cy="112014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600" b="1">
                <a:solidFill>
                  <a:schemeClr val="accent6"/>
                </a:solidFill>
              </a:rPr>
              <a:t>再回</a:t>
            </a:r>
            <a:r>
              <a:rPr lang="zh-CN" altLang="en-US" sz="2600" b="1"/>
              <a:t>&lt;神奇好股&gt;</a:t>
            </a:r>
            <a:endParaRPr lang="zh-CN" altLang="en-US" sz="2600" b="1"/>
          </a:p>
          <a:p>
            <a:pPr algn="ctr"/>
            <a:r>
              <a:rPr lang="zh-CN" altLang="en-US" sz="2600" b="1"/>
              <a:t>穿透</a:t>
            </a:r>
            <a:r>
              <a:rPr lang="zh-CN" altLang="en-US" sz="2600" b="1">
                <a:solidFill>
                  <a:schemeClr val="accent6"/>
                </a:solidFill>
              </a:rPr>
              <a:t>行业</a:t>
            </a:r>
            <a:r>
              <a:rPr lang="en-US" altLang="zh-CN" sz="2600" b="1">
                <a:solidFill>
                  <a:schemeClr val="accent6"/>
                </a:solidFill>
              </a:rPr>
              <a:t>&amp;</a:t>
            </a:r>
            <a:r>
              <a:rPr lang="zh-CN" altLang="en-US" sz="2600" b="1">
                <a:solidFill>
                  <a:schemeClr val="accent6"/>
                </a:solidFill>
              </a:rPr>
              <a:t>概念</a:t>
            </a:r>
            <a:endParaRPr lang="zh-CN" altLang="en-US" sz="2600" b="1">
              <a:solidFill>
                <a:schemeClr val="accent6"/>
              </a:solidFill>
            </a:endParaRPr>
          </a:p>
        </p:txBody>
      </p:sp>
      <p:sp>
        <p:nvSpPr>
          <p:cNvPr id="10" name="右箭头 9"/>
          <p:cNvSpPr/>
          <p:nvPr>
            <p:custDataLst>
              <p:tags r:id="rId19"/>
            </p:custDataLst>
          </p:nvPr>
        </p:nvSpPr>
        <p:spPr>
          <a:xfrm rot="5400000">
            <a:off x="9658985" y="4592955"/>
            <a:ext cx="411480" cy="298450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00B0F0"/>
              </a:solidFill>
            </a:endParaRPr>
          </a:p>
        </p:txBody>
      </p:sp>
      <p:sp>
        <p:nvSpPr>
          <p:cNvPr id="11" name="圆角矩形 10"/>
          <p:cNvSpPr/>
          <p:nvPr>
            <p:custDataLst>
              <p:tags r:id="rId20"/>
            </p:custDataLst>
          </p:nvPr>
        </p:nvSpPr>
        <p:spPr>
          <a:xfrm>
            <a:off x="8147050" y="4994275"/>
            <a:ext cx="3324860" cy="112014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600" b="1"/>
              <a:t>盯自选股</a:t>
            </a:r>
            <a:endParaRPr lang="zh-CN" altLang="en-US" sz="2600" b="1"/>
          </a:p>
          <a:p>
            <a:pPr algn="ctr"/>
            <a:r>
              <a:rPr lang="zh-CN" altLang="en-US" sz="3300" b="1">
                <a:solidFill>
                  <a:schemeClr val="accent6"/>
                </a:solidFill>
                <a:sym typeface="+mn-ea"/>
              </a:rPr>
              <a:t>资金流</a:t>
            </a:r>
            <a:r>
              <a:rPr lang="en-US" altLang="zh-CN" sz="3300" b="1">
                <a:solidFill>
                  <a:schemeClr val="accent6"/>
                </a:solidFill>
                <a:sym typeface="+mn-ea"/>
              </a:rPr>
              <a:t>+</a:t>
            </a:r>
            <a:r>
              <a:rPr lang="zh-CN" altLang="en-US" sz="3300" b="1">
                <a:solidFill>
                  <a:schemeClr val="accent6"/>
                </a:solidFill>
                <a:sym typeface="+mn-ea"/>
              </a:rPr>
              <a:t>分时线</a:t>
            </a:r>
            <a:endParaRPr lang="zh-CN" altLang="en-US" sz="3300" b="1">
              <a:solidFill>
                <a:schemeClr val="accent6"/>
              </a:solidFill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3545205" y="3122295"/>
            <a:ext cx="3495675" cy="1968500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  <p:sp>
        <p:nvSpPr>
          <p:cNvPr id="20" name="椭圆 19"/>
          <p:cNvSpPr/>
          <p:nvPr>
            <p:custDataLst>
              <p:tags r:id="rId23"/>
            </p:custDataLst>
          </p:nvPr>
        </p:nvSpPr>
        <p:spPr>
          <a:xfrm>
            <a:off x="4234815" y="960755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2" name="文本框 21"/>
          <p:cNvSpPr txBox="1"/>
          <p:nvPr>
            <p:custDataLst>
              <p:tags r:id="rId24"/>
            </p:custDataLst>
          </p:nvPr>
        </p:nvSpPr>
        <p:spPr>
          <a:xfrm>
            <a:off x="4269105" y="926465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1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7" name="椭圆 26"/>
          <p:cNvSpPr/>
          <p:nvPr>
            <p:custDataLst>
              <p:tags r:id="rId25"/>
            </p:custDataLst>
          </p:nvPr>
        </p:nvSpPr>
        <p:spPr>
          <a:xfrm>
            <a:off x="4295775" y="1971040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8" name="文本框 27"/>
          <p:cNvSpPr txBox="1"/>
          <p:nvPr>
            <p:custDataLst>
              <p:tags r:id="rId26"/>
            </p:custDataLst>
          </p:nvPr>
        </p:nvSpPr>
        <p:spPr>
          <a:xfrm>
            <a:off x="4330065" y="1936750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2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9" name="椭圆 28"/>
          <p:cNvSpPr/>
          <p:nvPr>
            <p:custDataLst>
              <p:tags r:id="rId27"/>
            </p:custDataLst>
          </p:nvPr>
        </p:nvSpPr>
        <p:spPr>
          <a:xfrm>
            <a:off x="518160" y="2921635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30" name="文本框 29"/>
          <p:cNvSpPr txBox="1"/>
          <p:nvPr>
            <p:custDataLst>
              <p:tags r:id="rId28"/>
            </p:custDataLst>
          </p:nvPr>
        </p:nvSpPr>
        <p:spPr>
          <a:xfrm>
            <a:off x="552450" y="2887345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3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6" name="椭圆 5"/>
          <p:cNvSpPr/>
          <p:nvPr>
            <p:custDataLst>
              <p:tags r:id="rId29"/>
            </p:custDataLst>
          </p:nvPr>
        </p:nvSpPr>
        <p:spPr>
          <a:xfrm>
            <a:off x="7294880" y="3223260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18" name="文本框 17"/>
          <p:cNvSpPr txBox="1"/>
          <p:nvPr>
            <p:custDataLst>
              <p:tags r:id="rId30"/>
            </p:custDataLst>
          </p:nvPr>
        </p:nvSpPr>
        <p:spPr>
          <a:xfrm>
            <a:off x="7329170" y="3188970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4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3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好机会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大势所趋！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2"/>
            </p:custDataLst>
          </p:nvPr>
        </p:nvGraphicFramePr>
        <p:xfrm>
          <a:off x="1644650" y="989330"/>
          <a:ext cx="8902065" cy="4378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7355"/>
                <a:gridCol w="2967355"/>
                <a:gridCol w="2967355"/>
              </a:tblGrid>
              <a:tr h="1950720">
                <a:tc>
                  <a:txBody>
                    <a:bodyPr/>
                    <a:p>
                      <a:pPr algn="ctr">
                        <a:lnSpc>
                          <a:spcPct val="340000"/>
                        </a:lnSpc>
                        <a:buNone/>
                      </a:pPr>
                      <a:r>
                        <a:rPr lang="zh-CN" altLang="en-US" sz="3000"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看大盘</a:t>
                      </a:r>
                      <a:endParaRPr lang="zh-CN" altLang="en-US" sz="3000"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340000"/>
                        </a:lnSpc>
                        <a:buNone/>
                      </a:pPr>
                      <a:r>
                        <a:rPr lang="zh-CN" altLang="en-US" sz="3000"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大盘分析</a:t>
                      </a:r>
                      <a:endParaRPr lang="zh-CN" altLang="en-US" sz="3000"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250000"/>
                        </a:lnSpc>
                        <a:buNone/>
                      </a:pPr>
                      <a:r>
                        <a:rPr lang="zh-CN" altLang="en-US" sz="2600"/>
                        <a:t>量价分析</a:t>
                      </a:r>
                      <a:endParaRPr lang="zh-CN" altLang="en-US" sz="2600"/>
                    </a:p>
                    <a:p>
                      <a:pPr algn="ctr">
                        <a:lnSpc>
                          <a:spcPct val="250000"/>
                        </a:lnSpc>
                        <a:buNone/>
                      </a:pPr>
                      <a:r>
                        <a:rPr lang="zh-CN" altLang="en-US" sz="2600"/>
                        <a:t>战法指标分析</a:t>
                      </a:r>
                      <a:endParaRPr lang="zh-CN" altLang="en-US" sz="2600"/>
                    </a:p>
                  </a:txBody>
                  <a:tcPr/>
                </a:tc>
              </a:tr>
              <a:tr h="2427605">
                <a:tc>
                  <a:txBody>
                    <a:bodyPr/>
                    <a:p>
                      <a:pPr algn="ctr">
                        <a:lnSpc>
                          <a:spcPct val="300000"/>
                        </a:lnSpc>
                        <a:buNone/>
                      </a:pPr>
                      <a:r>
                        <a:rPr lang="zh-CN" altLang="en-US" sz="2600">
                          <a:solidFill>
                            <a:schemeClr val="tx1"/>
                          </a:solidFill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判断个股</a:t>
                      </a:r>
                      <a:endParaRPr lang="zh-CN" altLang="en-US" sz="2600">
                        <a:solidFill>
                          <a:schemeClr val="tx1"/>
                        </a:solidFill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  <a:p>
                      <a:pPr algn="ctr">
                        <a:lnSpc>
                          <a:spcPct val="300000"/>
                        </a:lnSpc>
                        <a:buNone/>
                      </a:pPr>
                      <a:r>
                        <a:rPr lang="zh-CN" altLang="en-US" sz="2600">
                          <a:solidFill>
                            <a:schemeClr val="tx1"/>
                          </a:solidFill>
                          <a:latin typeface="思源黑体 CN Heavy" panose="020B0A00000000000000" charset="-122"/>
                          <a:ea typeface="思源黑体 CN Heavy" panose="020B0A00000000000000" charset="-122"/>
                        </a:rPr>
                        <a:t>买卖点</a:t>
                      </a:r>
                      <a:endParaRPr lang="zh-CN" altLang="en-US" sz="2600">
                        <a:solidFill>
                          <a:schemeClr val="tx1"/>
                        </a:solidFill>
                        <a:latin typeface="思源黑体 CN Heavy" panose="020B0A00000000000000" charset="-122"/>
                        <a:ea typeface="思源黑体 CN Heavy" panose="020B0A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250000"/>
                        </a:lnSpc>
                        <a:buNone/>
                      </a:pPr>
                      <a:r>
                        <a:rPr lang="zh-CN" altLang="en-US" sz="22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  <a:sym typeface="+mn-ea"/>
                        </a:rPr>
                        <a:t>&lt;</a:t>
                      </a:r>
                      <a:r>
                        <a:rPr lang="zh-CN" altLang="en-US" sz="22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三板斧&gt;</a:t>
                      </a:r>
                      <a:endParaRPr lang="zh-CN" altLang="en-US" sz="2200">
                        <a:latin typeface="思源黑体 CN Heavy" panose="020B0A00000000000000" charset="-122"/>
                        <a:ea typeface="思源黑体 CN Heavy" panose="020B0A00000000000000" charset="-122"/>
                        <a:cs typeface="思源黑体 CN Heavy" panose="020B0A00000000000000" charset="-122"/>
                      </a:endParaRPr>
                    </a:p>
                    <a:p>
                      <a:pPr algn="ctr">
                        <a:lnSpc>
                          <a:spcPct val="250000"/>
                        </a:lnSpc>
                        <a:buNone/>
                      </a:pPr>
                      <a:r>
                        <a:rPr lang="zh-CN" altLang="en-US" sz="22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  <a:sym typeface="+mn-ea"/>
                        </a:rPr>
                        <a:t>&lt;主力控盘&gt;</a:t>
                      </a:r>
                      <a:endParaRPr lang="zh-CN" altLang="en-US" sz="2200">
                        <a:latin typeface="思源黑体 CN Heavy" panose="020B0A00000000000000" charset="-122"/>
                        <a:ea typeface="思源黑体 CN Heavy" panose="020B0A00000000000000" charset="-122"/>
                        <a:cs typeface="思源黑体 CN Heavy" panose="020B0A00000000000000" charset="-122"/>
                        <a:sym typeface="+mn-ea"/>
                      </a:endParaRPr>
                    </a:p>
                    <a:p>
                      <a:pPr algn="ctr">
                        <a:lnSpc>
                          <a:spcPct val="250000"/>
                        </a:lnSpc>
                        <a:buNone/>
                      </a:pPr>
                      <a:r>
                        <a:rPr lang="zh-CN" altLang="en-US" sz="22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  <a:sym typeface="+mn-ea"/>
                        </a:rPr>
                        <a:t>&lt;主力净买额</a:t>
                      </a:r>
                      <a:r>
                        <a:rPr lang="zh-CN" altLang="en-US" sz="22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  <a:sym typeface="+mn-ea"/>
                        </a:rPr>
                        <a:t>&gt;</a:t>
                      </a:r>
                      <a:endParaRPr lang="zh-CN" altLang="en-US" sz="2200">
                        <a:latin typeface="思源黑体 CN Heavy" panose="020B0A00000000000000" charset="-122"/>
                        <a:ea typeface="思源黑体 CN Heavy" panose="020B0A00000000000000" charset="-122"/>
                        <a:cs typeface="思源黑体 CN Heavy" panose="020B0A00000000000000" charset="-122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lnSpc>
                          <a:spcPct val="270000"/>
                        </a:lnSpc>
                        <a:buNone/>
                      </a:pPr>
                      <a:r>
                        <a:rPr lang="zh-CN" altLang="en-US" sz="25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新手</a:t>
                      </a:r>
                      <a:r>
                        <a:rPr lang="en-US" altLang="zh-CN" sz="25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-</a:t>
                      </a:r>
                      <a:r>
                        <a:rPr lang="zh-CN" altLang="en-US" sz="25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少做，做中线</a:t>
                      </a:r>
                      <a:endParaRPr lang="zh-CN" altLang="en-US" sz="2500">
                        <a:latin typeface="思源黑体 CN Heavy" panose="020B0A00000000000000" charset="-122"/>
                        <a:ea typeface="思源黑体 CN Heavy" panose="020B0A00000000000000" charset="-122"/>
                        <a:cs typeface="思源黑体 CN Heavy" panose="020B0A00000000000000" charset="-122"/>
                      </a:endParaRPr>
                    </a:p>
                    <a:p>
                      <a:pPr algn="ctr">
                        <a:lnSpc>
                          <a:spcPct val="270000"/>
                        </a:lnSpc>
                        <a:buNone/>
                      </a:pPr>
                      <a:r>
                        <a:rPr lang="zh-CN" altLang="en-US" sz="25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老手</a:t>
                      </a:r>
                      <a:r>
                        <a:rPr lang="en-US" altLang="zh-CN" sz="25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-</a:t>
                      </a:r>
                      <a:r>
                        <a:rPr lang="zh-CN" altLang="en-US" sz="2500">
                          <a:latin typeface="思源黑体 CN Heavy" panose="020B0A00000000000000" charset="-122"/>
                          <a:ea typeface="思源黑体 CN Heavy" panose="020B0A00000000000000" charset="-122"/>
                          <a:cs typeface="思源黑体 CN Heavy" panose="020B0A00000000000000" charset="-122"/>
                        </a:rPr>
                        <a:t>根据水准而做</a:t>
                      </a:r>
                      <a:endParaRPr lang="zh-CN" altLang="en-US"/>
                    </a:p>
                    <a:p>
                      <a:pPr algn="ctr">
                        <a:lnSpc>
                          <a:spcPct val="270000"/>
                        </a:lnSpc>
                        <a:buNone/>
                      </a:pP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0730" cy="685736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</a:t>
            </a:r>
            <a:r>
              <a: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9088</a:t>
            </a: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988</a:t>
            </a: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.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刀法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972185" y="1818005"/>
            <a:ext cx="2137410" cy="951865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主力资金流</a:t>
            </a:r>
            <a:endParaRPr lang="zh-CN" altLang="en-US" sz="2000" b="1"/>
          </a:p>
          <a:p>
            <a:pPr algn="ctr"/>
            <a:r>
              <a:rPr lang="zh-CN" altLang="en-US" sz="2000" b="1"/>
              <a:t>&lt;热门赛道&gt;</a:t>
            </a:r>
            <a:endParaRPr lang="zh-CN" altLang="en-US" sz="2000" b="1"/>
          </a:p>
        </p:txBody>
      </p:sp>
      <p:sp>
        <p:nvSpPr>
          <p:cNvPr id="4" name="圆角矩形 3"/>
          <p:cNvSpPr/>
          <p:nvPr>
            <p:custDataLst>
              <p:tags r:id="rId3"/>
            </p:custDataLst>
          </p:nvPr>
        </p:nvSpPr>
        <p:spPr>
          <a:xfrm>
            <a:off x="4023995" y="1809115"/>
            <a:ext cx="2658745" cy="88900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选准行业，穿透个股</a:t>
            </a:r>
            <a:endParaRPr lang="zh-CN" altLang="en-US" sz="2000"/>
          </a:p>
          <a:p>
            <a:pPr algn="ctr"/>
            <a:r>
              <a:rPr lang="zh-CN" altLang="en-US" sz="2000" b="1"/>
              <a:t>&lt;神奇好股&gt;</a:t>
            </a:r>
            <a:endParaRPr lang="zh-CN" altLang="en-US" sz="2000" b="1"/>
          </a:p>
        </p:txBody>
      </p:sp>
      <p:sp>
        <p:nvSpPr>
          <p:cNvPr id="6" name="圆角矩形 5"/>
          <p:cNvSpPr/>
          <p:nvPr>
            <p:custDataLst>
              <p:tags r:id="rId4"/>
            </p:custDataLst>
          </p:nvPr>
        </p:nvSpPr>
        <p:spPr>
          <a:xfrm>
            <a:off x="8605520" y="950595"/>
            <a:ext cx="2079625" cy="88011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大数据筛选</a:t>
            </a:r>
            <a:endParaRPr lang="zh-CN" altLang="en-US" sz="2000"/>
          </a:p>
          <a:p>
            <a:pPr algn="ctr"/>
            <a:r>
              <a:rPr lang="zh-CN" altLang="en-US" sz="2000" b="1"/>
              <a:t>&lt;</a:t>
            </a:r>
            <a:r>
              <a:rPr lang="zh-CN" altLang="en-US" sz="2000" b="1">
                <a:sym typeface="+mn-ea"/>
              </a:rPr>
              <a:t>智能盯盘</a:t>
            </a:r>
            <a:r>
              <a:rPr lang="zh-CN" altLang="en-US" sz="2000" b="1"/>
              <a:t>&gt;</a:t>
            </a:r>
            <a:endParaRPr lang="zh-CN" altLang="en-US" sz="2000" b="1"/>
          </a:p>
        </p:txBody>
      </p:sp>
      <p:sp>
        <p:nvSpPr>
          <p:cNvPr id="7" name="圆角矩形 6"/>
          <p:cNvSpPr/>
          <p:nvPr>
            <p:custDataLst>
              <p:tags r:id="rId5"/>
            </p:custDataLst>
          </p:nvPr>
        </p:nvSpPr>
        <p:spPr>
          <a:xfrm>
            <a:off x="8605520" y="1922780"/>
            <a:ext cx="2137410" cy="98298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个股多只</a:t>
            </a:r>
            <a:endParaRPr lang="zh-CN" altLang="en-US" sz="2000"/>
          </a:p>
          <a:p>
            <a:pPr algn="ctr"/>
            <a:r>
              <a:rPr lang="zh-CN" altLang="en-US" sz="2000"/>
              <a:t>对比技术信号</a:t>
            </a:r>
            <a:endParaRPr lang="zh-CN" altLang="en-US" sz="2000"/>
          </a:p>
          <a:p>
            <a:pPr algn="ctr"/>
            <a:r>
              <a:rPr lang="en-US" altLang="zh-CN" sz="2000"/>
              <a:t>F10-</a:t>
            </a:r>
            <a:r>
              <a:rPr lang="zh-CN" altLang="en-US" sz="2000"/>
              <a:t>绩优！</a:t>
            </a:r>
            <a:endParaRPr lang="zh-CN" altLang="en-US" sz="2000"/>
          </a:p>
        </p:txBody>
      </p:sp>
      <p:sp>
        <p:nvSpPr>
          <p:cNvPr id="9" name="圆角矩形 8"/>
          <p:cNvSpPr/>
          <p:nvPr>
            <p:custDataLst>
              <p:tags r:id="rId6"/>
            </p:custDataLst>
          </p:nvPr>
        </p:nvSpPr>
        <p:spPr>
          <a:xfrm>
            <a:off x="870585" y="3352800"/>
            <a:ext cx="2299335" cy="101219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潜伏挖掘</a:t>
            </a:r>
            <a:endParaRPr lang="zh-CN" altLang="en-US" sz="2000" b="1"/>
          </a:p>
          <a:p>
            <a:pPr algn="ctr"/>
            <a:r>
              <a:rPr lang="zh-CN" altLang="en-US" sz="2000" b="1"/>
              <a:t>&lt;赛道点金&gt;</a:t>
            </a:r>
            <a:endParaRPr lang="zh-CN" altLang="en-US" sz="2000" b="1"/>
          </a:p>
        </p:txBody>
      </p:sp>
      <p:sp>
        <p:nvSpPr>
          <p:cNvPr id="10" name="圆角矩形 9"/>
          <p:cNvSpPr/>
          <p:nvPr>
            <p:custDataLst>
              <p:tags r:id="rId7"/>
            </p:custDataLst>
          </p:nvPr>
        </p:nvSpPr>
        <p:spPr>
          <a:xfrm>
            <a:off x="4224655" y="3352800"/>
            <a:ext cx="2228215" cy="93980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定位</a:t>
            </a:r>
            <a:r>
              <a:rPr lang="en-US" altLang="zh-CN" sz="2000"/>
              <a:t>ETF</a:t>
            </a:r>
            <a:endParaRPr lang="zh-CN" altLang="en-US" sz="2000"/>
          </a:p>
          <a:p>
            <a:pPr algn="ctr"/>
            <a:r>
              <a:rPr lang="zh-CN" altLang="en-US" sz="2000" b="1"/>
              <a:t>&lt;景气排行&gt;</a:t>
            </a:r>
            <a:endParaRPr lang="zh-CN" altLang="en-US" sz="2000" b="1"/>
          </a:p>
        </p:txBody>
      </p:sp>
      <p:sp>
        <p:nvSpPr>
          <p:cNvPr id="12" name="圆角矩形 11"/>
          <p:cNvSpPr/>
          <p:nvPr>
            <p:custDataLst>
              <p:tags r:id="rId8"/>
            </p:custDataLst>
          </p:nvPr>
        </p:nvSpPr>
        <p:spPr>
          <a:xfrm>
            <a:off x="8547735" y="3253105"/>
            <a:ext cx="2137410" cy="66675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/>
              <a:t>ETF</a:t>
            </a:r>
            <a:r>
              <a:rPr lang="zh-CN" altLang="en-US" sz="2000"/>
              <a:t>基金</a:t>
            </a:r>
            <a:endParaRPr lang="zh-CN" altLang="en-US" sz="2000"/>
          </a:p>
          <a:p>
            <a:pPr algn="ctr"/>
            <a:r>
              <a:rPr lang="en-US" altLang="zh-CN" sz="2000" b="1"/>
              <a:t>+</a:t>
            </a:r>
            <a:r>
              <a:rPr lang="zh-CN" altLang="en-US" sz="2000" b="1"/>
              <a:t>《神奇战法》</a:t>
            </a:r>
            <a:endParaRPr lang="zh-CN" altLang="en-US" sz="2000" b="1"/>
          </a:p>
        </p:txBody>
      </p:sp>
      <p:sp>
        <p:nvSpPr>
          <p:cNvPr id="13" name="右箭头 12"/>
          <p:cNvSpPr/>
          <p:nvPr/>
        </p:nvSpPr>
        <p:spPr>
          <a:xfrm>
            <a:off x="3220720" y="2263140"/>
            <a:ext cx="723900" cy="2032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右箭头 13"/>
          <p:cNvSpPr/>
          <p:nvPr>
            <p:custDataLst>
              <p:tags r:id="rId9"/>
            </p:custDataLst>
          </p:nvPr>
        </p:nvSpPr>
        <p:spPr>
          <a:xfrm rot="20820000">
            <a:off x="6774815" y="1587500"/>
            <a:ext cx="1640205" cy="29718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右箭头 14"/>
          <p:cNvSpPr/>
          <p:nvPr>
            <p:custDataLst>
              <p:tags r:id="rId10"/>
            </p:custDataLst>
          </p:nvPr>
        </p:nvSpPr>
        <p:spPr>
          <a:xfrm>
            <a:off x="6785610" y="2327910"/>
            <a:ext cx="1600200" cy="30797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右箭头 15"/>
          <p:cNvSpPr/>
          <p:nvPr>
            <p:custDataLst>
              <p:tags r:id="rId11"/>
            </p:custDataLst>
          </p:nvPr>
        </p:nvSpPr>
        <p:spPr>
          <a:xfrm>
            <a:off x="3245485" y="3919855"/>
            <a:ext cx="904875" cy="225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右箭头 16"/>
          <p:cNvSpPr/>
          <p:nvPr>
            <p:custDataLst>
              <p:tags r:id="rId12"/>
            </p:custDataLst>
          </p:nvPr>
        </p:nvSpPr>
        <p:spPr>
          <a:xfrm rot="20940000">
            <a:off x="6794500" y="3587750"/>
            <a:ext cx="1651635" cy="225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462280" y="3005455"/>
            <a:ext cx="11502390" cy="755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/>
        </p:nvSpPr>
        <p:spPr>
          <a:xfrm>
            <a:off x="264795" y="792480"/>
            <a:ext cx="519366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</a:rPr>
              <a:t>多平台复用</a:t>
            </a:r>
            <a:endParaRPr lang="zh-CN" altLang="en-US" sz="28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500">
                <a:solidFill>
                  <a:srgbClr val="FF0000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好的机会要穿层！！！</a:t>
            </a:r>
            <a:endParaRPr lang="zh-CN" altLang="en-US" sz="2500">
              <a:solidFill>
                <a:srgbClr val="FF0000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" name="右箭头 2"/>
          <p:cNvSpPr/>
          <p:nvPr>
            <p:custDataLst>
              <p:tags r:id="rId13"/>
            </p:custDataLst>
          </p:nvPr>
        </p:nvSpPr>
        <p:spPr>
          <a:xfrm rot="480000">
            <a:off x="6795770" y="4147820"/>
            <a:ext cx="1651635" cy="225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>
            <p:custDataLst>
              <p:tags r:id="rId14"/>
            </p:custDataLst>
          </p:nvPr>
        </p:nvSpPr>
        <p:spPr>
          <a:xfrm>
            <a:off x="8547735" y="4021455"/>
            <a:ext cx="2137410" cy="666750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/>
              <a:t>十大重仓筛选</a:t>
            </a:r>
            <a:endParaRPr lang="zh-CN" altLang="en-US" sz="2000"/>
          </a:p>
          <a:p>
            <a:pPr algn="ctr"/>
            <a:r>
              <a:rPr lang="zh-CN" altLang="en-US" sz="2000" b="1"/>
              <a:t>&lt;神奇战法&gt;</a:t>
            </a:r>
            <a:endParaRPr lang="zh-CN" altLang="en-US" sz="2000" b="1"/>
          </a:p>
        </p:txBody>
      </p:sp>
      <p:sp>
        <p:nvSpPr>
          <p:cNvPr id="29" name="圆角矩形 28"/>
          <p:cNvSpPr/>
          <p:nvPr>
            <p:custDataLst>
              <p:tags r:id="rId15"/>
            </p:custDataLst>
          </p:nvPr>
        </p:nvSpPr>
        <p:spPr>
          <a:xfrm>
            <a:off x="6529070" y="5066030"/>
            <a:ext cx="2108200" cy="108077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主力资金流</a:t>
            </a:r>
            <a:endParaRPr lang="zh-CN" altLang="en-US" sz="20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0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《热门赛道》</a:t>
            </a:r>
            <a:endParaRPr lang="zh-CN" altLang="en-US" sz="20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000">
                <a:solidFill>
                  <a:schemeClr val="tx2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多周期，延续性！</a:t>
            </a:r>
            <a:endParaRPr lang="zh-CN" altLang="en-US" sz="2000">
              <a:solidFill>
                <a:schemeClr val="tx2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2" name="右箭头 31"/>
          <p:cNvSpPr/>
          <p:nvPr>
            <p:custDataLst>
              <p:tags r:id="rId16"/>
            </p:custDataLst>
          </p:nvPr>
        </p:nvSpPr>
        <p:spPr>
          <a:xfrm rot="2040000">
            <a:off x="6127115" y="4551680"/>
            <a:ext cx="1078230" cy="295275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圆角矩形 32"/>
          <p:cNvSpPr/>
          <p:nvPr>
            <p:custDataLst>
              <p:tags r:id="rId17"/>
            </p:custDataLst>
          </p:nvPr>
        </p:nvSpPr>
        <p:spPr>
          <a:xfrm>
            <a:off x="9589770" y="5039360"/>
            <a:ext cx="2011045" cy="110744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大数据筛选</a:t>
            </a:r>
            <a:endParaRPr lang="zh-CN" altLang="en-US" sz="20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《智能盯盘》</a:t>
            </a:r>
            <a:endParaRPr lang="zh-CN" altLang="en-US" sz="20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个股</a:t>
            </a:r>
            <a:r>
              <a:rPr lang="en-US" altLang="zh-CN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.</a:t>
            </a:r>
            <a:r>
              <a:rPr lang="zh-CN" altLang="en-US" sz="2000">
                <a:solidFill>
                  <a:schemeClr val="tx1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技术择时！</a:t>
            </a:r>
            <a:endParaRPr lang="zh-CN" altLang="en-US" sz="2000">
              <a:solidFill>
                <a:schemeClr val="tx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34" name="右箭头 33"/>
          <p:cNvSpPr/>
          <p:nvPr>
            <p:custDataLst>
              <p:tags r:id="rId18"/>
            </p:custDataLst>
          </p:nvPr>
        </p:nvSpPr>
        <p:spPr>
          <a:xfrm>
            <a:off x="8740775" y="5487670"/>
            <a:ext cx="745490" cy="22542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椭圆 21"/>
          <p:cNvSpPr/>
          <p:nvPr>
            <p:custDataLst>
              <p:tags r:id="rId19"/>
            </p:custDataLst>
          </p:nvPr>
        </p:nvSpPr>
        <p:spPr>
          <a:xfrm>
            <a:off x="3343275" y="1794510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8" name="文本框 27"/>
          <p:cNvSpPr txBox="1"/>
          <p:nvPr>
            <p:custDataLst>
              <p:tags r:id="rId20"/>
            </p:custDataLst>
          </p:nvPr>
        </p:nvSpPr>
        <p:spPr>
          <a:xfrm>
            <a:off x="3377565" y="1760220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5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3" name="椭圆 22"/>
          <p:cNvSpPr/>
          <p:nvPr>
            <p:custDataLst>
              <p:tags r:id="rId21"/>
            </p:custDataLst>
          </p:nvPr>
        </p:nvSpPr>
        <p:spPr>
          <a:xfrm>
            <a:off x="3473450" y="3466465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4" name="文本框 23"/>
          <p:cNvSpPr txBox="1"/>
          <p:nvPr>
            <p:custDataLst>
              <p:tags r:id="rId22"/>
            </p:custDataLst>
          </p:nvPr>
        </p:nvSpPr>
        <p:spPr>
          <a:xfrm>
            <a:off x="3507740" y="3432175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6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25" name="椭圆 24"/>
          <p:cNvSpPr/>
          <p:nvPr>
            <p:custDataLst>
              <p:tags r:id="rId23"/>
            </p:custDataLst>
          </p:nvPr>
        </p:nvSpPr>
        <p:spPr>
          <a:xfrm>
            <a:off x="5939155" y="4744085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6" name="文本框 25"/>
          <p:cNvSpPr txBox="1"/>
          <p:nvPr>
            <p:custDataLst>
              <p:tags r:id="rId24"/>
            </p:custDataLst>
          </p:nvPr>
        </p:nvSpPr>
        <p:spPr>
          <a:xfrm>
            <a:off x="5973445" y="4709795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7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2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634365" y="1667510"/>
            <a:ext cx="2475230" cy="110236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600" b="1"/>
              <a:t>神奇战法</a:t>
            </a:r>
            <a:r>
              <a:rPr lang="en-US" altLang="zh-CN" sz="2600" b="1"/>
              <a:t>-</a:t>
            </a:r>
            <a:r>
              <a:rPr lang="zh-CN" altLang="en-US" sz="2600" b="1"/>
              <a:t>选股</a:t>
            </a:r>
            <a:endParaRPr lang="zh-CN" altLang="en-US" sz="2600" b="1"/>
          </a:p>
          <a:p>
            <a:pPr algn="ctr"/>
            <a:r>
              <a:rPr lang="zh-CN" altLang="en-US" sz="2600" b="1"/>
              <a:t>&lt;智能盯盘&gt;</a:t>
            </a:r>
            <a:endParaRPr lang="zh-CN" altLang="en-US" sz="2600" b="1"/>
          </a:p>
        </p:txBody>
      </p:sp>
      <p:sp>
        <p:nvSpPr>
          <p:cNvPr id="4" name="圆角矩形 3"/>
          <p:cNvSpPr/>
          <p:nvPr>
            <p:custDataLst>
              <p:tags r:id="rId3"/>
            </p:custDataLst>
          </p:nvPr>
        </p:nvSpPr>
        <p:spPr>
          <a:xfrm>
            <a:off x="4766310" y="1668145"/>
            <a:ext cx="2658745" cy="110236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200" b="1"/>
              <a:t>回到</a:t>
            </a:r>
            <a:r>
              <a:rPr lang="en-US" altLang="zh-CN" sz="2200" b="1"/>
              <a:t>3</a:t>
            </a:r>
            <a:r>
              <a:rPr lang="zh-CN" altLang="en-US" sz="2200" b="1"/>
              <a:t>楼</a:t>
            </a:r>
            <a:endParaRPr lang="zh-CN" altLang="en-US" sz="2200" b="1"/>
          </a:p>
          <a:p>
            <a:pPr algn="ctr"/>
            <a:r>
              <a:rPr lang="zh-CN" altLang="en-US" sz="2200" b="1"/>
              <a:t>穿行业，再穿个股</a:t>
            </a:r>
            <a:endParaRPr lang="zh-CN" altLang="en-US" sz="2200" b="1"/>
          </a:p>
          <a:p>
            <a:pPr algn="ctr"/>
            <a:r>
              <a:rPr lang="zh-CN" altLang="en-US" sz="2500" b="1"/>
              <a:t>&lt;神奇好股&gt;</a:t>
            </a:r>
            <a:endParaRPr lang="zh-CN" altLang="en-US" sz="2500" b="1"/>
          </a:p>
        </p:txBody>
      </p:sp>
      <p:sp>
        <p:nvSpPr>
          <p:cNvPr id="6" name="圆角矩形 5"/>
          <p:cNvSpPr/>
          <p:nvPr>
            <p:custDataLst>
              <p:tags r:id="rId4"/>
            </p:custDataLst>
          </p:nvPr>
        </p:nvSpPr>
        <p:spPr>
          <a:xfrm>
            <a:off x="9157335" y="1668145"/>
            <a:ext cx="2418715" cy="1102360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000" b="1"/>
              <a:t>再到</a:t>
            </a:r>
            <a:r>
              <a:rPr lang="en-US" altLang="zh-CN" sz="2000" b="1"/>
              <a:t>2</a:t>
            </a:r>
            <a:r>
              <a:rPr lang="zh-CN" altLang="en-US" sz="2000" b="1"/>
              <a:t>楼</a:t>
            </a:r>
            <a:endParaRPr lang="zh-CN" altLang="en-US" sz="2000" b="1"/>
          </a:p>
          <a:p>
            <a:pPr algn="ctr"/>
            <a:r>
              <a:rPr lang="zh-CN" altLang="en-US" sz="2000" b="1"/>
              <a:t>看赛道</a:t>
            </a:r>
            <a:r>
              <a:rPr lang="zh-CN" altLang="en-US" sz="2600" b="1">
                <a:solidFill>
                  <a:schemeClr val="accent4"/>
                </a:solidFill>
              </a:rPr>
              <a:t>资金流</a:t>
            </a:r>
            <a:endParaRPr lang="zh-CN" altLang="en-US" sz="2200" b="1">
              <a:solidFill>
                <a:schemeClr val="accent4"/>
              </a:solidFill>
            </a:endParaRPr>
          </a:p>
          <a:p>
            <a:pPr algn="ctr"/>
            <a:r>
              <a:rPr lang="zh-CN" altLang="en-US" sz="2500" b="1"/>
              <a:t>&lt;</a:t>
            </a:r>
            <a:r>
              <a:rPr lang="zh-CN" altLang="en-US" sz="2500" b="1">
                <a:sym typeface="+mn-ea"/>
              </a:rPr>
              <a:t>热门赛道</a:t>
            </a:r>
            <a:r>
              <a:rPr lang="zh-CN" altLang="en-US" sz="2500" b="1"/>
              <a:t>&gt;</a:t>
            </a:r>
            <a:endParaRPr lang="zh-CN" altLang="en-US" sz="2500" b="1"/>
          </a:p>
        </p:txBody>
      </p:sp>
      <p:sp>
        <p:nvSpPr>
          <p:cNvPr id="13" name="右箭头 12"/>
          <p:cNvSpPr/>
          <p:nvPr/>
        </p:nvSpPr>
        <p:spPr>
          <a:xfrm>
            <a:off x="3233420" y="2089150"/>
            <a:ext cx="1305560" cy="26098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462280" y="3005455"/>
            <a:ext cx="11502390" cy="755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椭圆 21"/>
          <p:cNvSpPr/>
          <p:nvPr>
            <p:custDataLst>
              <p:tags r:id="rId5"/>
            </p:custDataLst>
          </p:nvPr>
        </p:nvSpPr>
        <p:spPr>
          <a:xfrm>
            <a:off x="3343275" y="1405890"/>
            <a:ext cx="447675" cy="42164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6"/>
              </a:solidFill>
            </a:endParaRPr>
          </a:p>
        </p:txBody>
      </p:sp>
      <p:sp>
        <p:nvSpPr>
          <p:cNvPr id="28" name="文本框 27"/>
          <p:cNvSpPr txBox="1"/>
          <p:nvPr>
            <p:custDataLst>
              <p:tags r:id="rId6"/>
            </p:custDataLst>
          </p:nvPr>
        </p:nvSpPr>
        <p:spPr>
          <a:xfrm>
            <a:off x="3377565" y="1371600"/>
            <a:ext cx="318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思源黑体 CN Heavy" panose="020B0A00000000000000" charset="-122"/>
                <a:ea typeface="思源黑体 CN Heavy" panose="020B0A00000000000000" charset="-122"/>
              </a:rPr>
              <a:t>8</a:t>
            </a:r>
            <a:endParaRPr lang="en-US" altLang="zh-CN" sz="2400" b="1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11" name="右箭头 10"/>
          <p:cNvSpPr/>
          <p:nvPr>
            <p:custDataLst>
              <p:tags r:id="rId7"/>
            </p:custDataLst>
          </p:nvPr>
        </p:nvSpPr>
        <p:spPr>
          <a:xfrm>
            <a:off x="7652385" y="2089150"/>
            <a:ext cx="1305560" cy="26098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2228850" y="3677285"/>
            <a:ext cx="8999220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000" b="1"/>
              <a:t>散户看金叉，强者重逻辑。</a:t>
            </a:r>
            <a:endParaRPr lang="zh-CN" altLang="en-US" sz="5000" b="1"/>
          </a:p>
          <a:p>
            <a:r>
              <a:rPr lang="zh-CN" altLang="en-US" sz="5000" b="1"/>
              <a:t>散户看定数，强者重变化！</a:t>
            </a:r>
            <a:endParaRPr lang="zh-CN" altLang="en-US" sz="5000" b="1"/>
          </a:p>
        </p:txBody>
      </p:sp>
    </p:spTree>
    <p:custDataLst>
      <p:tags r:id="rId8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128520" y="69850"/>
            <a:ext cx="96189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2024</a:t>
            </a:r>
            <a:r>
              <a:rPr lang="zh-CN" altLang="en-US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用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强者</a:t>
            </a:r>
            <a:r>
              <a:rPr 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视角，看资金流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218565" y="2358390"/>
            <a:ext cx="3329305" cy="2141220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580515" y="2875915"/>
            <a:ext cx="2604770" cy="74612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</a:rPr>
              <a:t>资金有限</a:t>
            </a:r>
            <a:endParaRPr lang="zh-CN" altLang="en-US" sz="30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/>
            <a:r>
              <a:rPr lang="zh-CN" altLang="en-US" sz="3000">
                <a:latin typeface="思源黑体 CN Heavy" panose="020B0A00000000000000" charset="-122"/>
                <a:ea typeface="思源黑体 CN Heavy" panose="020B0A00000000000000" charset="-122"/>
              </a:rPr>
              <a:t>存量博弈</a:t>
            </a:r>
            <a:endParaRPr lang="zh-CN" altLang="en-US" sz="30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sp>
        <p:nvSpPr>
          <p:cNvPr id="4" name="右箭头 3"/>
          <p:cNvSpPr/>
          <p:nvPr>
            <p:custDataLst>
              <p:tags r:id="rId1"/>
            </p:custDataLst>
          </p:nvPr>
        </p:nvSpPr>
        <p:spPr>
          <a:xfrm rot="20460000">
            <a:off x="4646930" y="2310765"/>
            <a:ext cx="3636010" cy="270510"/>
          </a:xfrm>
          <a:prstGeom prst="rightArrow">
            <a:avLst/>
          </a:prstGeom>
          <a:solidFill>
            <a:schemeClr val="accent6"/>
          </a:solidFill>
          <a:ln>
            <a:solidFill>
              <a:srgbClr val="FFFC9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右箭头 4"/>
          <p:cNvSpPr/>
          <p:nvPr>
            <p:custDataLst>
              <p:tags r:id="rId2"/>
            </p:custDataLst>
          </p:nvPr>
        </p:nvSpPr>
        <p:spPr>
          <a:xfrm rot="780000">
            <a:off x="4765040" y="4028440"/>
            <a:ext cx="3636010" cy="213995"/>
          </a:xfrm>
          <a:prstGeom prst="rightArrow">
            <a:avLst/>
          </a:prstGeom>
          <a:solidFill>
            <a:schemeClr val="accent3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圆角矩形 24"/>
          <p:cNvSpPr/>
          <p:nvPr/>
        </p:nvSpPr>
        <p:spPr>
          <a:xfrm>
            <a:off x="8376920" y="1143000"/>
            <a:ext cx="2874010" cy="193802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>
            <p:custDataLst>
              <p:tags r:id="rId3"/>
            </p:custDataLst>
          </p:nvPr>
        </p:nvSpPr>
        <p:spPr>
          <a:xfrm>
            <a:off x="8503920" y="1404620"/>
            <a:ext cx="2856865" cy="1414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500" b="1">
                <a:solidFill>
                  <a:schemeClr val="accent4"/>
                </a:solidFill>
              </a:rPr>
              <a:t>方向重叠，</a:t>
            </a:r>
            <a:endParaRPr lang="zh-CN" altLang="en-US" sz="2500" b="1">
              <a:solidFill>
                <a:schemeClr val="accent4"/>
              </a:solidFill>
            </a:endParaRPr>
          </a:p>
          <a:p>
            <a:r>
              <a:rPr lang="zh-CN" altLang="en-US" sz="2500" b="1">
                <a:solidFill>
                  <a:schemeClr val="accent4"/>
                </a:solidFill>
              </a:rPr>
              <a:t>有</a:t>
            </a:r>
            <a:r>
              <a:rPr lang="zh-CN" altLang="en-US" sz="3600" b="1">
                <a:solidFill>
                  <a:schemeClr val="accent4"/>
                </a:solidFill>
              </a:rPr>
              <a:t>赚钱</a:t>
            </a:r>
            <a:r>
              <a:rPr lang="zh-CN" altLang="en-US" sz="2500" b="1">
                <a:solidFill>
                  <a:schemeClr val="accent4"/>
                </a:solidFill>
              </a:rPr>
              <a:t>效应</a:t>
            </a:r>
            <a:endParaRPr lang="zh-CN" altLang="en-US" sz="2500" b="1">
              <a:solidFill>
                <a:schemeClr val="accent4"/>
              </a:solidFill>
            </a:endParaRPr>
          </a:p>
          <a:p>
            <a:r>
              <a:rPr lang="zh-CN" altLang="en-US" sz="2500" b="1">
                <a:solidFill>
                  <a:schemeClr val="accent4"/>
                </a:solidFill>
              </a:rPr>
              <a:t>沿着方向深挖个股</a:t>
            </a:r>
            <a:endParaRPr lang="zh-CN" altLang="en-US" sz="2500" b="1">
              <a:solidFill>
                <a:schemeClr val="accent4"/>
              </a:solidFill>
            </a:endParaRPr>
          </a:p>
        </p:txBody>
      </p:sp>
      <p:sp>
        <p:nvSpPr>
          <p:cNvPr id="37" name="圆角矩形 36"/>
          <p:cNvSpPr/>
          <p:nvPr>
            <p:custDataLst>
              <p:tags r:id="rId4"/>
            </p:custDataLst>
          </p:nvPr>
        </p:nvSpPr>
        <p:spPr>
          <a:xfrm>
            <a:off x="8503920" y="3921760"/>
            <a:ext cx="2746375" cy="1947545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8" name="文本框 37"/>
          <p:cNvSpPr txBox="1"/>
          <p:nvPr/>
        </p:nvSpPr>
        <p:spPr>
          <a:xfrm>
            <a:off x="8822055" y="4141470"/>
            <a:ext cx="2168525" cy="1414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500">
                <a:latin typeface="思源黑体 CN Heavy" panose="020B0A00000000000000" charset="-122"/>
                <a:ea typeface="思源黑体 CN Heavy" panose="020B0A00000000000000" charset="-122"/>
              </a:rPr>
              <a:t>方向分散</a:t>
            </a:r>
            <a:endParaRPr lang="zh-CN" altLang="en-US" sz="25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3600">
                <a:latin typeface="思源黑体 CN Heavy" panose="020B0A00000000000000" charset="-122"/>
                <a:ea typeface="思源黑体 CN Heavy" panose="020B0A00000000000000" charset="-122"/>
              </a:rPr>
              <a:t>撒芝麻</a:t>
            </a:r>
            <a:endParaRPr lang="zh-CN" altLang="en-US" sz="3600"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r>
              <a:rPr lang="zh-CN" altLang="en-US" sz="2500">
                <a:latin typeface="思源黑体 CN Heavy" panose="020B0A00000000000000" charset="-122"/>
                <a:ea typeface="思源黑体 CN Heavy" panose="020B0A00000000000000" charset="-122"/>
              </a:rPr>
              <a:t>那就观望！</a:t>
            </a:r>
            <a:endParaRPr lang="zh-CN" altLang="en-US" sz="2500"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11070" y="69850"/>
            <a:ext cx="848360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</a:t>
            </a:r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endParaRPr lang="zh-CN" altLang="en-US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146175" y="979805"/>
            <a:ext cx="61245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穿过层次</a:t>
            </a:r>
            <a:r>
              <a:rPr lang="en-US" altLang="zh-CN" sz="360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,</a:t>
            </a:r>
            <a:r>
              <a:rPr lang="zh-CN" altLang="en-US" sz="3600">
                <a:gradFill>
                  <a:gsLst>
                    <a:gs pos="50000">
                      <a:schemeClr val="accent1"/>
                    </a:gs>
                    <a:gs pos="0">
                      <a:schemeClr val="accent1">
                        <a:lumMod val="25000"/>
                        <a:lumOff val="75000"/>
                      </a:schemeClr>
                    </a:gs>
                    <a:gs pos="100000">
                      <a:schemeClr val="accent1">
                        <a:lumMod val="85000"/>
                      </a:schemeClr>
                    </a:gs>
                  </a:gsLst>
                  <a:lin ang="5400000" scaled="1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Heavy" panose="020B0A00000000000000" charset="-122"/>
              </a:rPr>
              <a:t>越多机会越优质！</a:t>
            </a:r>
            <a:endParaRPr lang="zh-CN" altLang="en-US" sz="3600">
              <a:gradFill>
                <a:gsLst>
                  <a:gs pos="50000">
                    <a:schemeClr val="accent1"/>
                  </a:gs>
                  <a:gs pos="0">
                    <a:schemeClr val="accent1">
                      <a:lumMod val="25000"/>
                      <a:lumOff val="75000"/>
                    </a:schemeClr>
                  </a:gs>
                  <a:gs pos="100000">
                    <a:schemeClr val="accent1">
                      <a:lumMod val="85000"/>
                    </a:schemeClr>
                  </a:gs>
                </a:gsLst>
                <a:lin ang="5400000" scaled="1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Heavy" panose="020B0A00000000000000" charset="-122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2"/>
            </p:custDataLst>
          </p:nvPr>
        </p:nvGraphicFramePr>
        <p:xfrm>
          <a:off x="1056005" y="1661795"/>
          <a:ext cx="5879465" cy="42043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2905"/>
                <a:gridCol w="4226560"/>
              </a:tblGrid>
              <a:tr h="4826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顶楼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大盘趋势-控制仓位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......</a:t>
                      </a:r>
                      <a:endParaRPr lang="en-US" altLang="zh-CN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6.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行业周期值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5.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行业轮动值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4.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行业景气值</a:t>
                      </a:r>
                      <a:endParaRPr lang="zh-CN" altLang="en-US" sz="2600"/>
                    </a:p>
                  </a:txBody>
                  <a:tcPr/>
                </a:tc>
              </a:tr>
              <a:tr h="53149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3.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行业神奇标准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2.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主力资金流→行业</a:t>
                      </a:r>
                      <a:r>
                        <a:rPr lang="en-US" altLang="zh-CN" sz="2600"/>
                        <a:t>&amp;</a:t>
                      </a:r>
                      <a:r>
                        <a:rPr lang="zh-CN" altLang="en-US" sz="2600"/>
                        <a:t>个股</a:t>
                      </a:r>
                      <a:endParaRPr lang="zh-CN" altLang="en-US" sz="2600"/>
                    </a:p>
                  </a:txBody>
                  <a:tcPr/>
                </a:tc>
              </a:tr>
              <a:tr h="5308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600"/>
                        <a:t>1.</a:t>
                      </a:r>
                      <a:r>
                        <a:rPr lang="zh-CN" altLang="en-US" sz="2600"/>
                        <a:t>楼</a:t>
                      </a:r>
                      <a:endParaRPr lang="zh-CN" altLang="en-US" sz="26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600"/>
                        <a:t>个股技术分析</a:t>
                      </a:r>
                      <a:endParaRPr lang="zh-CN" altLang="en-US" sz="260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391400" y="1624965"/>
            <a:ext cx="4048125" cy="421957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4.23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74980" y="929005"/>
            <a:ext cx="11240135" cy="51879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468235" y="929005"/>
            <a:ext cx="221488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900" b="1">
                <a:solidFill>
                  <a:srgbClr val="FFFF00"/>
                </a:solidFill>
              </a:rPr>
              <a:t>国际金价</a:t>
            </a:r>
            <a:endParaRPr lang="zh-CN" altLang="en-US" sz="3900" b="1">
              <a:solidFill>
                <a:srgbClr val="FFFF00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823720" y="69850"/>
            <a:ext cx="9526905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《穿层降维》</a:t>
            </a:r>
            <a:r>
              <a:rPr lang="en-US" altLang="zh-CN" sz="39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cs typeface="思源黑体 CN Bold" panose="020B0800000000000000" charset="-122"/>
                <a:sym typeface="+mn-ea"/>
              </a:rPr>
              <a:t>   4.23 </a:t>
            </a:r>
            <a:endParaRPr lang="en-US" altLang="zh-CN" sz="39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cs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32435" y="895350"/>
            <a:ext cx="5847080" cy="518287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457315" y="895350"/>
            <a:ext cx="5347335" cy="5183505"/>
          </a:xfrm>
          <a:prstGeom prst="rect">
            <a:avLst/>
          </a:prstGeom>
          <a:ln w="38100">
            <a:solidFill>
              <a:schemeClr val="tx2">
                <a:lumMod val="75000"/>
                <a:lumOff val="25000"/>
              </a:schemeClr>
            </a:solidFill>
          </a:ln>
        </p:spPr>
      </p:pic>
    </p:spTree>
    <p:custDataLst>
      <p:tags r:id="rId6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PLACING_PICTURE_USER_VIEWPORT" val="{&quot;height&quot;:520,&quot;width&quot;:2400}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"/>
</p:tagLst>
</file>

<file path=ppt/tags/tag1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82.xml><?xml version="1.0" encoding="utf-8"?>
<p:tagLst xmlns:p="http://schemas.openxmlformats.org/presentationml/2006/main">
  <p:tag name="TABLE_ENDDRAG_ORIGIN_RECT" val="462*358"/>
  <p:tag name="TABLE_ENDDRAG_RECT" val="92*130*462*358"/>
</p:tagLst>
</file>

<file path=ppt/tags/tag183.xml><?xml version="1.0" encoding="utf-8"?>
<p:tagLst xmlns:p="http://schemas.openxmlformats.org/presentationml/2006/main">
  <p:tag name="KSO_WM_BEAUTIFY_FLAG" val=""/>
</p:tagLst>
</file>

<file path=ppt/tags/tag1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85.xml><?xml version="1.0" encoding="utf-8"?>
<p:tagLst xmlns:p="http://schemas.openxmlformats.org/presentationml/2006/main">
  <p:tag name="KSO_WM_BEAUTIFY_FLAG" val=""/>
</p:tagLst>
</file>

<file path=ppt/tags/tag186.xml><?xml version="1.0" encoding="utf-8"?>
<p:tagLst xmlns:p="http://schemas.openxmlformats.org/presentationml/2006/main">
  <p:tag name="KSO_WM_BEAUTIFY_FLAG" val=""/>
</p:tagLst>
</file>

<file path=ppt/tags/tag1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196.xml><?xml version="1.0" encoding="utf-8"?>
<p:tagLst xmlns:p="http://schemas.openxmlformats.org/presentationml/2006/main">
  <p:tag name="KSO_WM_BEAUTIFY_FLAG" val=""/>
</p:tagLst>
</file>

<file path=ppt/tags/tag197.xml><?xml version="1.0" encoding="utf-8"?>
<p:tagLst xmlns:p="http://schemas.openxmlformats.org/presentationml/2006/main">
  <p:tag name="KSO_WM_BEAUTIFY_FLAG" val=""/>
</p:tagLst>
</file>

<file path=ppt/tags/tag198.xml><?xml version="1.0" encoding="utf-8"?>
<p:tagLst xmlns:p="http://schemas.openxmlformats.org/presentationml/2006/main">
  <p:tag name="KSO_WM_BEAUTIFY_FLAG" val=""/>
</p:tagLst>
</file>

<file path=ppt/tags/tag19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BEAUTIFY_FLAG" val=""/>
</p:tagLst>
</file>

<file path=ppt/tags/tag201.xml><?xml version="1.0" encoding="utf-8"?>
<p:tagLst xmlns:p="http://schemas.openxmlformats.org/presentationml/2006/main">
  <p:tag name="KSO_WM_BEAUTIFY_FLAG" val=""/>
</p:tagLst>
</file>

<file path=ppt/tags/tag20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36.xml><?xml version="1.0" encoding="utf-8"?>
<p:tagLst xmlns:p="http://schemas.openxmlformats.org/presentationml/2006/main">
  <p:tag name="KSO_WM_BEAUTIFY_FLAG" val=""/>
</p:tagLst>
</file>

<file path=ppt/tags/tag237.xml><?xml version="1.0" encoding="utf-8"?>
<p:tagLst xmlns:p="http://schemas.openxmlformats.org/presentationml/2006/main">
  <p:tag name="KSO_WM_BEAUTIFY_FLAG" val=""/>
</p:tagLst>
</file>

<file path=ppt/tags/tag238.xml><?xml version="1.0" encoding="utf-8"?>
<p:tagLst xmlns:p="http://schemas.openxmlformats.org/presentationml/2006/main">
  <p:tag name="KSO_WM_BEAUTIFY_FLAG" val=""/>
</p:tagLst>
</file>

<file path=ppt/tags/tag239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BEAUTIFY_FLAG" val=""/>
</p:tagLst>
</file>

<file path=ppt/tags/tag241.xml><?xml version="1.0" encoding="utf-8"?>
<p:tagLst xmlns:p="http://schemas.openxmlformats.org/presentationml/2006/main">
  <p:tag name="KSO_WM_BEAUTIFY_FLAG" val=""/>
</p:tagLst>
</file>

<file path=ppt/tags/tag242.xml><?xml version="1.0" encoding="utf-8"?>
<p:tagLst xmlns:p="http://schemas.openxmlformats.org/presentationml/2006/main">
  <p:tag name="KSO_WM_BEAUTIFY_FLAG" val=""/>
</p:tagLst>
</file>

<file path=ppt/tags/tag243.xml><?xml version="1.0" encoding="utf-8"?>
<p:tagLst xmlns:p="http://schemas.openxmlformats.org/presentationml/2006/main">
  <p:tag name="KSO_WM_BEAUTIFY_FLAG" val=""/>
</p:tagLst>
</file>

<file path=ppt/tags/tag2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45.xml><?xml version="1.0" encoding="utf-8"?>
<p:tagLst xmlns:p="http://schemas.openxmlformats.org/presentationml/2006/main">
  <p:tag name="KSO_WM_BEAUTIFY_FLAG" val=""/>
</p:tagLst>
</file>

<file path=ppt/tags/tag246.xml><?xml version="1.0" encoding="utf-8"?>
<p:tagLst xmlns:p="http://schemas.openxmlformats.org/presentationml/2006/main">
  <p:tag name="KSO_WM_BEAUTIFY_FLAG" val=""/>
</p:tagLst>
</file>

<file path=ppt/tags/tag247.xml><?xml version="1.0" encoding="utf-8"?>
<p:tagLst xmlns:p="http://schemas.openxmlformats.org/presentationml/2006/main">
  <p:tag name="KSO_WM_BEAUTIFY_FLAG" val=""/>
</p:tagLst>
</file>

<file path=ppt/tags/tag248.xml><?xml version="1.0" encoding="utf-8"?>
<p:tagLst xmlns:p="http://schemas.openxmlformats.org/presentationml/2006/main">
  <p:tag name="KSO_WM_BEAUTIFY_FLAG" val=""/>
</p:tagLst>
</file>

<file path=ppt/tags/tag249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51.xml><?xml version="1.0" encoding="utf-8"?>
<p:tagLst xmlns:p="http://schemas.openxmlformats.org/presentationml/2006/main">
  <p:tag name="KSO_WM_BEAUTIFY_FLAG" val=""/>
</p:tagLst>
</file>

<file path=ppt/tags/tag252.xml><?xml version="1.0" encoding="utf-8"?>
<p:tagLst xmlns:p="http://schemas.openxmlformats.org/presentationml/2006/main">
  <p:tag name="KSO_WM_BEAUTIFY_FLAG" val=""/>
</p:tagLst>
</file>

<file path=ppt/tags/tag253.xml><?xml version="1.0" encoding="utf-8"?>
<p:tagLst xmlns:p="http://schemas.openxmlformats.org/presentationml/2006/main">
  <p:tag name="KSO_WM_BEAUTIFY_FLAG" val=""/>
</p:tagLst>
</file>

<file path=ppt/tags/tag254.xml><?xml version="1.0" encoding="utf-8"?>
<p:tagLst xmlns:p="http://schemas.openxmlformats.org/presentationml/2006/main">
  <p:tag name="KSO_WM_BEAUTIFY_FLAG" val=""/>
</p:tagLst>
</file>

<file path=ppt/tags/tag255.xml><?xml version="1.0" encoding="utf-8"?>
<p:tagLst xmlns:p="http://schemas.openxmlformats.org/presentationml/2006/main">
  <p:tag name="KSO_WM_BEAUTIFY_FLAG" val=""/>
</p:tagLst>
</file>

<file path=ppt/tags/tag2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57.xml><?xml version="1.0" encoding="utf-8"?>
<p:tagLst xmlns:p="http://schemas.openxmlformats.org/presentationml/2006/main">
  <p:tag name="KSO_WM_BEAUTIFY_FLAG" val=""/>
</p:tagLst>
</file>

<file path=ppt/tags/tag258.xml><?xml version="1.0" encoding="utf-8"?>
<p:tagLst xmlns:p="http://schemas.openxmlformats.org/presentationml/2006/main">
  <p:tag name="KSO_WM_BEAUTIFY_FLAG" val=""/>
</p:tagLst>
</file>

<file path=ppt/tags/tag259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BEAUTIFY_FLAG" val=""/>
</p:tagLst>
</file>

<file path=ppt/tags/tag261.xml><?xml version="1.0" encoding="utf-8"?>
<p:tagLst xmlns:p="http://schemas.openxmlformats.org/presentationml/2006/main">
  <p:tag name="KSO_WM_BEAUTIFY_FLAG" val=""/>
</p:tagLst>
</file>

<file path=ppt/tags/tag262.xml><?xml version="1.0" encoding="utf-8"?>
<p:tagLst xmlns:p="http://schemas.openxmlformats.org/presentationml/2006/main">
  <p:tag name="KSO_WM_BEAUTIFY_FLAG" val=""/>
</p:tagLst>
</file>

<file path=ppt/tags/tag263.xml><?xml version="1.0" encoding="utf-8"?>
<p:tagLst xmlns:p="http://schemas.openxmlformats.org/presentationml/2006/main">
  <p:tag name="KSO_WM_BEAUTIFY_FLAG" val=""/>
</p:tagLst>
</file>

<file path=ppt/tags/tag2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65.xml><?xml version="1.0" encoding="utf-8"?>
<p:tagLst xmlns:p="http://schemas.openxmlformats.org/presentationml/2006/main">
  <p:tag name="KSO_WM_BEAUTIFY_FLAG" val=""/>
</p:tagLst>
</file>

<file path=ppt/tags/tag266.xml><?xml version="1.0" encoding="utf-8"?>
<p:tagLst xmlns:p="http://schemas.openxmlformats.org/presentationml/2006/main">
  <p:tag name="KSO_WM_BEAUTIFY_FLAG" val=""/>
</p:tagLst>
</file>

<file path=ppt/tags/tag267.xml><?xml version="1.0" encoding="utf-8"?>
<p:tagLst xmlns:p="http://schemas.openxmlformats.org/presentationml/2006/main">
  <p:tag name="KSO_WM_BEAUTIFY_FLAG" val=""/>
</p:tagLst>
</file>

<file path=ppt/tags/tag268.xml><?xml version="1.0" encoding="utf-8"?>
<p:tagLst xmlns:p="http://schemas.openxmlformats.org/presentationml/2006/main">
  <p:tag name="KSO_WM_BEAUTIFY_FLAG" val=""/>
</p:tagLst>
</file>

<file path=ppt/tags/tag2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"/>
</p:tagLst>
</file>

<file path=ppt/tags/tag271.xml><?xml version="1.0" encoding="utf-8"?>
<p:tagLst xmlns:p="http://schemas.openxmlformats.org/presentationml/2006/main">
  <p:tag name="KSO_WM_BEAUTIFY_FLAG" val=""/>
</p:tagLst>
</file>

<file path=ppt/tags/tag2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73.xml><?xml version="1.0" encoding="utf-8"?>
<p:tagLst xmlns:p="http://schemas.openxmlformats.org/presentationml/2006/main">
  <p:tag name="KSO_WM_BEAUTIFY_FLAG" val=""/>
</p:tagLst>
</file>

<file path=ppt/tags/tag274.xml><?xml version="1.0" encoding="utf-8"?>
<p:tagLst xmlns:p="http://schemas.openxmlformats.org/presentationml/2006/main">
  <p:tag name="KSO_WM_BEAUTIFY_FLAG" val=""/>
</p:tagLst>
</file>

<file path=ppt/tags/tag275.xml><?xml version="1.0" encoding="utf-8"?>
<p:tagLst xmlns:p="http://schemas.openxmlformats.org/presentationml/2006/main">
  <p:tag name="KSO_WM_BEAUTIFY_FLAG" val=""/>
</p:tagLst>
</file>

<file path=ppt/tags/tag2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77.xml><?xml version="1.0" encoding="utf-8"?>
<p:tagLst xmlns:p="http://schemas.openxmlformats.org/presentationml/2006/main">
  <p:tag name="KSO_WM_BEAUTIFY_FLAG" val=""/>
</p:tagLst>
</file>

<file path=ppt/tags/tag278.xml><?xml version="1.0" encoding="utf-8"?>
<p:tagLst xmlns:p="http://schemas.openxmlformats.org/presentationml/2006/main">
  <p:tag name="KSO_WM_BEAUTIFY_FLAG" val=""/>
</p:tagLst>
</file>

<file path=ppt/tags/tag279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BEAUTIFY_FLAG" val=""/>
</p:tagLst>
</file>

<file path=ppt/tags/tag281.xml><?xml version="1.0" encoding="utf-8"?>
<p:tagLst xmlns:p="http://schemas.openxmlformats.org/presentationml/2006/main">
  <p:tag name="KSO_WM_BEAUTIFY_FLAG" val=""/>
</p:tagLst>
</file>

<file path=ppt/tags/tag2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83.xml><?xml version="1.0" encoding="utf-8"?>
<p:tagLst xmlns:p="http://schemas.openxmlformats.org/presentationml/2006/main">
  <p:tag name="KSO_WM_BEAUTIFY_FLAG" val=""/>
</p:tagLst>
</file>

<file path=ppt/tags/tag284.xml><?xml version="1.0" encoding="utf-8"?>
<p:tagLst xmlns:p="http://schemas.openxmlformats.org/presentationml/2006/main">
  <p:tag name="KSO_WM_BEAUTIFY_FLAG" val=""/>
</p:tagLst>
</file>

<file path=ppt/tags/tag285.xml><?xml version="1.0" encoding="utf-8"?>
<p:tagLst xmlns:p="http://schemas.openxmlformats.org/presentationml/2006/main">
  <p:tag name="KSO_WM_BEAUTIFY_FLAG" val=""/>
</p:tagLst>
</file>

<file path=ppt/tags/tag286.xml><?xml version="1.0" encoding="utf-8"?>
<p:tagLst xmlns:p="http://schemas.openxmlformats.org/presentationml/2006/main">
  <p:tag name="KSO_WM_BEAUTIFY_FLAG" val=""/>
</p:tagLst>
</file>

<file path=ppt/tags/tag287.xml><?xml version="1.0" encoding="utf-8"?>
<p:tagLst xmlns:p="http://schemas.openxmlformats.org/presentationml/2006/main">
  <p:tag name="KSO_WM_BEAUTIFY_FLAG" val=""/>
</p:tagLst>
</file>

<file path=ppt/tags/tag2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89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BEAUTIFY_FLAG" val=""/>
</p:tagLst>
</file>

<file path=ppt/tags/tag291.xml><?xml version="1.0" encoding="utf-8"?>
<p:tagLst xmlns:p="http://schemas.openxmlformats.org/presentationml/2006/main">
  <p:tag name="KSO_WM_BEAUTIFY_FLAG" val=""/>
</p:tagLst>
</file>

<file path=ppt/tags/tag292.xml><?xml version="1.0" encoding="utf-8"?>
<p:tagLst xmlns:p="http://schemas.openxmlformats.org/presentationml/2006/main">
  <p:tag name="KSO_WM_BEAUTIFY_FLAG" val=""/>
</p:tagLst>
</file>

<file path=ppt/tags/tag293.xml><?xml version="1.0" encoding="utf-8"?>
<p:tagLst xmlns:p="http://schemas.openxmlformats.org/presentationml/2006/main">
  <p:tag name="KSO_WM_BEAUTIFY_FLAG" val=""/>
</p:tagLst>
</file>

<file path=ppt/tags/tag2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95.xml><?xml version="1.0" encoding="utf-8"?>
<p:tagLst xmlns:p="http://schemas.openxmlformats.org/presentationml/2006/main">
  <p:tag name="KSO_WM_BEAUTIFY_FLAG" val=""/>
</p:tagLst>
</file>

<file path=ppt/tags/tag29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97.xml><?xml version="1.0" encoding="utf-8"?>
<p:tagLst xmlns:p="http://schemas.openxmlformats.org/presentationml/2006/main">
  <p:tag name="TABLE_ENDDRAG_ORIGIN_RECT" val="700*344"/>
  <p:tag name="TABLE_ENDDRAG_RECT" val="118*95*700*344"/>
</p:tagLst>
</file>

<file path=ppt/tags/tag29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  <p:tag name="KSO_WM_SPECIAL_SOURCE" val="bdnull"/>
</p:tagLst>
</file>

<file path=ppt/tags/tag29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BEAUTIFY_FLAG" val=""/>
</p:tagLst>
</file>

<file path=ppt/tags/tag301.xml><?xml version="1.0" encoding="utf-8"?>
<p:tagLst xmlns:p="http://schemas.openxmlformats.org/presentationml/2006/main">
  <p:tag name="KSO_WM_BEAUTIFY_FLAG" val=""/>
</p:tagLst>
</file>

<file path=ppt/tags/tag30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03.xml><?xml version="1.0" encoding="utf-8"?>
<p:tagLst xmlns:p="http://schemas.openxmlformats.org/presentationml/2006/main">
  <p:tag name="KSO_WPP_MARK_KEY" val="34a5c737-2527-451b-a6cc-313a70f4ce21"/>
  <p:tag name="COMMONDATA" val="eyJoZGlkIjoiNTFmYTliYTIyYWM1N2UzNDc1MDg1MjNkMDFmYjQxZWYifQ=="/>
  <p:tag name="resource_record_key" val="{&quot;70&quot;:[3314030,3312405,3315984]}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1955</Words>
  <Application>WPS 演示</Application>
  <PresentationFormat>宽屏</PresentationFormat>
  <Paragraphs>343</Paragraphs>
  <Slides>31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31</vt:i4>
      </vt:variant>
    </vt:vector>
  </HeadingPairs>
  <TitlesOfParts>
    <vt:vector size="46" baseType="lpstr">
      <vt:lpstr>Arial</vt:lpstr>
      <vt:lpstr>宋体</vt:lpstr>
      <vt:lpstr>Wingdings</vt:lpstr>
      <vt:lpstr>Wingdings</vt:lpstr>
      <vt:lpstr>思源黑体 CN Medium</vt:lpstr>
      <vt:lpstr>黑体</vt:lpstr>
      <vt:lpstr>思源黑体 CN Heavy</vt:lpstr>
      <vt:lpstr>思源黑体 CN Bold</vt:lpstr>
      <vt:lpstr>华文行楷</vt:lpstr>
      <vt:lpstr>微软雅黑</vt:lpstr>
      <vt:lpstr>Arial Unicode MS</vt:lpstr>
      <vt:lpstr>Calibri</vt:lpstr>
      <vt:lpstr>思源黑体 CN Normal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E 山</cp:lastModifiedBy>
  <cp:revision>674</cp:revision>
  <dcterms:created xsi:type="dcterms:W3CDTF">2019-06-19T02:08:00Z</dcterms:created>
  <dcterms:modified xsi:type="dcterms:W3CDTF">2024-04-23T08:00:40Z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2052-12.1.0.16250</vt:lpwstr>
  </property>
  <property fmtid="{D5CDD505-2E9C-101B-9397-08002B2CF9AE}" pid="3" name="ICV">
    <vt:lpwstr>511C9E867AF841FFA4D4FD09B5123125_13</vt:lpwstr>
  </property>
</Properties>
</file>