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720" r:id="rId3"/>
    <p:sldId id="2128" r:id="rId5"/>
    <p:sldId id="2133" r:id="rId6"/>
    <p:sldId id="2135" r:id="rId7"/>
    <p:sldId id="2129" r:id="rId8"/>
    <p:sldId id="2131" r:id="rId9"/>
    <p:sldId id="2132" r:id="rId10"/>
    <p:sldId id="2122" r:id="rId11"/>
    <p:sldId id="2130" r:id="rId12"/>
    <p:sldId id="2123" r:id="rId13"/>
    <p:sldId id="2116" r:id="rId14"/>
    <p:sldId id="2109" r:id="rId15"/>
    <p:sldId id="2080" r:id="rId16"/>
    <p:sldId id="2126" r:id="rId17"/>
    <p:sldId id="2127" r:id="rId18"/>
    <p:sldId id="1317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 userDrawn="1">
          <p15:clr>
            <a:srgbClr val="A4A3A4"/>
          </p15:clr>
        </p15:guide>
        <p15:guide id="2" pos="3828" userDrawn="1">
          <p15:clr>
            <a:srgbClr val="A4A3A4"/>
          </p15:clr>
        </p15:guide>
        <p15:guide id="3" pos="48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30"/>
        <p:guide pos="3828"/>
        <p:guide pos="48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4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29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：陈锵行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A1120620020001</a:t>
            </a:r>
            <a:r>
              <a:rPr lang="zh-CN" altLang="en-US" sz="1200" b="0" i="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2.png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10870" y="3206115"/>
            <a:ext cx="18116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4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24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0870" y="732790"/>
            <a:ext cx="7610475" cy="2219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慢牛推演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 descr="陈锵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785" y="800735"/>
            <a:ext cx="3261360" cy="5377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陈锵行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:A1120620020001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54760" y="4561205"/>
            <a:ext cx="6076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历经多年市场沉浮，独创了《七星反转》《主题风口战法》等系列战法，对“消息面”解读独到、锋利。善于敏锐挖掘市场新的操作方向和机会，把握市场上热点方向快狠准；注重市场炒作背后逻辑，通过现象看本质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41290" y="61779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选股细节：大跌行情验成色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015365"/>
            <a:ext cx="11917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股价能抗住黑天鹅事件的大票，大概率是国资的亲儿子，也是地方认可的核心资产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10" y="2268855"/>
            <a:ext cx="5833745" cy="35979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3820" y="-123190"/>
            <a:ext cx="6452870" cy="6746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767080"/>
            <a:ext cx="12170410" cy="53232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28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房地产</a:t>
            </a:r>
            <a:r>
              <a:rPr lang="en-US" altLang="zh-CN" sz="28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wind</a:t>
            </a:r>
            <a:r>
              <a:rPr lang="zh-CN" altLang="en-US" sz="28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</a:t>
            </a:r>
            <a:endParaRPr lang="zh-CN" altLang="en-US" sz="28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深圳：领跌，最高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78, 717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跌到了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49, 605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，跌幅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37%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，二手房可能跌了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40~45%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，回到了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年的水平。</a:t>
            </a:r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endParaRPr 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上海：</a:t>
            </a:r>
            <a:r>
              <a:rPr lang="zh-CN" altLang="en-US" sz="2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横了四个月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0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最高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70368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跌到了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50061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，跌了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，二手房可能跌到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35% ~ 40%</a:t>
            </a:r>
            <a:endParaRPr lang="en-US" altLang="zh-CN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endParaRPr lang="en-US" altLang="zh-CN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北京：春节之后连续</a:t>
            </a:r>
            <a:r>
              <a:rPr lang="zh-CN" altLang="en-US" sz="2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涨了俩月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 </a:t>
            </a:r>
            <a:r>
              <a:rPr lang="zh-CN" altLang="en-US" sz="20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最高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80270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跌到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57621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，跌了大概是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28~30%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。核心地段二手房业主已经不降价</a:t>
            </a:r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广州：</a:t>
            </a:r>
            <a:r>
              <a:rPr lang="zh-CN" altLang="en-US" sz="2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横五个月了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，广州</a:t>
            </a:r>
            <a:r>
              <a:rPr lang="zh-CN" altLang="en-US" sz="20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最高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53431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跌到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38390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 跌幅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29%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左右</a:t>
            </a:r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杭州、成都近期已经出现地王</a:t>
            </a:r>
            <a:endParaRPr lang="zh-CN" altLang="en-US" sz="28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/>
            <a:endParaRPr lang="zh-CN" altLang="en-US" sz="28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/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北上广深地产指数：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横了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个月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，北上广深的平均跌幅是</a:t>
            </a: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27%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，加上二手房可能 </a:t>
            </a: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 ~ 35% </a:t>
            </a:r>
            <a:endParaRPr lang="zh-CN" altLang="en-US" sz="28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大盘分析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6315" y="1408430"/>
            <a:ext cx="8768080" cy="256032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、平均股价</a:t>
            </a:r>
            <a:r>
              <a:rPr lang="en-US" altLang="zh-CN" sz="2400">
                <a:sym typeface="+mn-ea"/>
              </a:rPr>
              <a:t>B</a:t>
            </a:r>
            <a:r>
              <a:rPr lang="zh-CN" altLang="en-US" sz="2400">
                <a:sym typeface="+mn-ea"/>
              </a:rPr>
              <a:t>点</a:t>
            </a:r>
            <a:r>
              <a:rPr lang="en-US" altLang="zh-CN" sz="2400">
                <a:sym typeface="+mn-ea"/>
              </a:rPr>
              <a:t>+</a:t>
            </a:r>
            <a:r>
              <a:rPr lang="zh-CN" altLang="en-US" sz="2400">
                <a:sym typeface="+mn-ea"/>
              </a:rPr>
              <a:t>周线金叉行情</a:t>
            </a:r>
            <a:endParaRPr lang="zh-CN" altLang="en-US" sz="2400"/>
          </a:p>
          <a:p>
            <a:br>
              <a:rPr lang="en-US" altLang="zh-CN" sz="2400">
                <a:sym typeface="+mn-ea"/>
              </a:rPr>
            </a:b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、反弹</a:t>
            </a:r>
            <a:r>
              <a:rPr lang="zh-CN" altLang="en-US" sz="2400">
                <a:sym typeface="+mn-ea"/>
              </a:rPr>
              <a:t>初步阶段形式大于内容：国家队的态度就是稳住指数，盘面的赚钱效应没那么重要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股用事实证明了，已经不跟美股走了，岁月静好，股市内循环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45" y="0"/>
            <a:ext cx="3604260" cy="6645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" y="1098550"/>
            <a:ext cx="6486525" cy="3683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1220" y="48939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图片来源花旗</a:t>
            </a:r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关税战后规格最高的会议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38885" y="2209165"/>
            <a:ext cx="10088880" cy="2095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/>
              <a:t>基本面择时</a:t>
            </a:r>
            <a:r>
              <a:rPr lang="en-US" altLang="zh-CN" sz="4000"/>
              <a:t>  -  </a:t>
            </a:r>
            <a:r>
              <a:rPr lang="zh-CN" altLang="en-US" sz="4000"/>
              <a:t>资金面择时</a:t>
            </a:r>
            <a:r>
              <a:rPr lang="en-US" altLang="zh-CN" sz="4000"/>
              <a:t>   -   </a:t>
            </a:r>
            <a:r>
              <a:rPr lang="zh-CN" altLang="en-US" sz="4000"/>
              <a:t>技术面择时</a:t>
            </a:r>
            <a:endParaRPr lang="zh-CN" altLang="en-US" sz="4000"/>
          </a:p>
          <a:p>
            <a:r>
              <a:rPr lang="en-US" altLang="zh-CN" sz="3200"/>
              <a:t> </a:t>
            </a:r>
            <a:r>
              <a:rPr lang="zh-CN" altLang="en-US" sz="3200"/>
              <a:t>（宏观）</a:t>
            </a:r>
            <a:r>
              <a:rPr lang="en-US" altLang="zh-CN" sz="4000"/>
              <a:t>            </a:t>
            </a:r>
            <a:r>
              <a:rPr lang="zh-CN" altLang="en-US" sz="3200"/>
              <a:t>（L2资金）        </a:t>
            </a:r>
            <a:r>
              <a:rPr lang="en-US" altLang="zh-CN" sz="3200"/>
              <a:t>    </a:t>
            </a:r>
            <a:r>
              <a:rPr lang="zh-CN" altLang="en-US" sz="3200"/>
              <a:t>（捕捞季节）</a:t>
            </a:r>
            <a:br>
              <a:rPr lang="zh-CN" altLang="en-US" sz="3200"/>
            </a:br>
            <a:r>
              <a:rPr lang="zh-CN" altLang="en-US" sz="3200"/>
              <a:t>                    </a:t>
            </a:r>
            <a:r>
              <a:rPr lang="en-US" altLang="zh-CN" sz="3200"/>
              <a:t>          </a:t>
            </a:r>
            <a:r>
              <a:rPr lang="zh-CN" altLang="en-US" sz="3200"/>
              <a:t>（成交量）</a:t>
            </a:r>
            <a:r>
              <a:rPr lang="en-US" altLang="zh-CN" sz="3200"/>
              <a:t>                </a:t>
            </a:r>
            <a:r>
              <a:rPr lang="zh-CN" altLang="en-US" sz="3200"/>
              <a:t>（</a:t>
            </a:r>
            <a:r>
              <a:rPr lang="en-US" altLang="zh-CN" sz="3200"/>
              <a:t>kdj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择时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一分钟选股法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665"/>
            <a:ext cx="5978525" cy="5972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02780" y="173101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资金推动论</a:t>
            </a:r>
            <a:endParaRPr lang="zh-CN" altLang="en-US" sz="2800"/>
          </a:p>
          <a:p>
            <a:r>
              <a:rPr lang="zh-CN" altLang="en-US" sz="2800"/>
              <a:t>四个步骤一分钟选股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救市资金流向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2050" y="1365885"/>
            <a:ext cx="3126105" cy="2776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br>
              <a:rPr lang="zh-CN" altLang="en-US" sz="3200"/>
            </a:br>
            <a:r>
              <a:rPr lang="zh-CN" sz="3200"/>
              <a:t>左手</a:t>
            </a:r>
            <a:r>
              <a:rPr lang="zh-CN" altLang="en-US" sz="3200"/>
              <a:t>大消费</a:t>
            </a:r>
            <a:endParaRPr lang="zh-CN" altLang="en-US" sz="3200"/>
          </a:p>
          <a:p>
            <a:endParaRPr lang="zh-CN" altLang="en-US" sz="3200"/>
          </a:p>
          <a:p>
            <a:r>
              <a:rPr lang="zh-CN" sz="3200"/>
              <a:t>右手</a:t>
            </a:r>
            <a:r>
              <a:rPr lang="zh-CN" altLang="en-US" sz="3200"/>
              <a:t>大科技</a:t>
            </a:r>
            <a:endParaRPr lang="zh-CN" altLang="en-US" sz="3200"/>
          </a:p>
          <a:p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885"/>
            <a:ext cx="8501380" cy="3502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748665"/>
            <a:ext cx="6299835" cy="297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3721735"/>
            <a:ext cx="6304915" cy="2779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660" y="748665"/>
            <a:ext cx="4775835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035" y="816610"/>
            <a:ext cx="6641465" cy="38754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0" y="4890135"/>
            <a:ext cx="119037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大消费连续上榜，</a:t>
            </a:r>
            <a:r>
              <a:rPr lang="zh-CN" altLang="en-US" sz="2400" b="1">
                <a:solidFill>
                  <a:srgbClr val="FF0000"/>
                </a:solidFill>
              </a:rPr>
              <a:t>形成风口</a:t>
            </a:r>
            <a:r>
              <a:rPr lang="zh-CN" altLang="en-US" sz="2400"/>
              <a:t>，关税反而加强消费内循环的逻辑，市场提前炒作刺激内需的政策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60" y="1343025"/>
            <a:ext cx="5450840" cy="25958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887730"/>
            <a:ext cx="3591560" cy="31305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大消费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" y="4949190"/>
            <a:ext cx="12192635" cy="1234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35" y="2746375"/>
            <a:ext cx="12210415" cy="1775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702310"/>
            <a:ext cx="7551420" cy="1810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芯片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ODYwYjEwMWQ3MzJhY2NkYjg2N2RlMDIwNjg4Y2RiYzU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WPS 演示</Application>
  <PresentationFormat>宽屏</PresentationFormat>
  <Paragraphs>64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Dikon</cp:lastModifiedBy>
  <cp:revision>423</cp:revision>
  <dcterms:created xsi:type="dcterms:W3CDTF">2019-06-19T02:08:00Z</dcterms:created>
  <dcterms:modified xsi:type="dcterms:W3CDTF">2025-04-24T09:54:15Z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33C11D57BE2C41A6A697163D0F588538_13</vt:lpwstr>
  </property>
</Properties>
</file>