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2"/>
  </p:notesMasterIdLst>
  <p:sldIdLst>
    <p:sldId id="435" r:id="rId3"/>
    <p:sldId id="567" r:id="rId4"/>
    <p:sldId id="562" r:id="rId5"/>
    <p:sldId id="561" r:id="rId6"/>
    <p:sldId id="550" r:id="rId7"/>
    <p:sldId id="573" r:id="rId8"/>
    <p:sldId id="574" r:id="rId9"/>
    <p:sldId id="272" r:id="rId10"/>
    <p:sldId id="575" r:id="rId11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5ED1"/>
    <a:srgbClr val="B34500"/>
    <a:srgbClr val="FFBF75"/>
    <a:srgbClr val="FFD483"/>
    <a:srgbClr val="FFEFCE"/>
    <a:srgbClr val="FFD585"/>
    <a:srgbClr val="FFEFCF"/>
    <a:srgbClr val="FFEFCD"/>
    <a:srgbClr val="FFD983"/>
    <a:srgbClr val="EF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9901" autoAdjust="0"/>
    <p:restoredTop sz="99761" autoAdjust="0"/>
  </p:normalViewPr>
  <p:slideViewPr>
    <p:cSldViewPr snapToGrid="0" showGuides="1">
      <p:cViewPr varScale="1">
        <p:scale>
          <a:sx n="111" d="100"/>
          <a:sy n="111" d="100"/>
        </p:scale>
        <p:origin x="882" y="102"/>
      </p:cViewPr>
      <p:guideLst>
        <p:guide orient="horz" pos="2160"/>
        <p:guide pos="3840"/>
        <p:guide pos="483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41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image" Target="../media/image1.png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1" Type="http://schemas.openxmlformats.org/officeDocument/2006/relationships/image" Target="../media/image4.png"/><Relationship Id="rId10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image" Target="../media/image6.png"/><Relationship Id="rId8" Type="http://schemas.openxmlformats.org/officeDocument/2006/relationships/image" Target="../media/image2.png"/><Relationship Id="rId7" Type="http://schemas.openxmlformats.org/officeDocument/2006/relationships/image" Target="../media/image5.png"/><Relationship Id="rId6" Type="http://schemas.openxmlformats.org/officeDocument/2006/relationships/tags" Target="../tags/tag11.xml"/><Relationship Id="rId5" Type="http://schemas.openxmlformats.org/officeDocument/2006/relationships/tags" Target="../tags/tag10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3.png"/><Relationship Id="rId8" Type="http://schemas.openxmlformats.org/officeDocument/2006/relationships/image" Target="../media/image2.png"/><Relationship Id="rId7" Type="http://schemas.openxmlformats.org/officeDocument/2006/relationships/image" Target="../media/image7.png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1" Type="http://schemas.openxmlformats.org/officeDocument/2006/relationships/image" Target="../media/image3.png"/><Relationship Id="rId10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7" Type="http://schemas.openxmlformats.org/officeDocument/2006/relationships/image" Target="../media/image2.png"/><Relationship Id="rId6" Type="http://schemas.openxmlformats.org/officeDocument/2006/relationships/image" Target="../media/image10.png"/><Relationship Id="rId5" Type="http://schemas.openxmlformats.org/officeDocument/2006/relationships/image" Target="../media/image8.png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4" name="图片 3" descr="PPT封面"/>
          <p:cNvPicPr>
            <a:picLocks noChangeAspect="1"/>
          </p:cNvPicPr>
          <p:nvPr userDrawn="1">
            <p:custDataLst>
              <p:tags r:id="rId7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 descr="经传logo白色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74650" y="289560"/>
            <a:ext cx="1797685" cy="405765"/>
          </a:xfrm>
          <a:prstGeom prst="rect">
            <a:avLst/>
          </a:prstGeom>
        </p:spPr>
      </p:pic>
      <p:pic>
        <p:nvPicPr>
          <p:cNvPr id="5" name="图片 4" descr="龙头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2871470" y="4571365"/>
            <a:ext cx="6231255" cy="46164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2723515" y="4541520"/>
            <a:ext cx="67983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-6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月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28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每周日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-</a:t>
            </a:r>
            <a:r>
              <a:rPr lang="zh-CN" altLang="en-US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周四晚</a:t>
            </a:r>
            <a:r>
              <a:rPr lang="en-US" altLang="zh-CN" sz="2800" dirty="0">
                <a:solidFill>
                  <a:srgbClr val="B345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20:15</a:t>
            </a:r>
            <a:endParaRPr lang="en-US" altLang="zh-CN" sz="2800" dirty="0">
              <a:solidFill>
                <a:srgbClr val="B34500"/>
              </a:solidFill>
              <a:latin typeface="思源黑体 CN Medium" panose="020B0600000000000000" charset="-122"/>
              <a:ea typeface="思源黑体 CN Medium" panose="020B0600000000000000" charset="-122"/>
              <a:cs typeface="思源黑体 CN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目录页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7" name="图片 6" descr="组 21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945495" y="6012180"/>
            <a:ext cx="1246505" cy="2019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7" name="图片 6" descr="标题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 descr="经传logo白色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8" name="图片 7" descr="龙头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8" name="图片 7" descr="PPT封面 拷贝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图片 8" descr="3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78180" y="3141345"/>
            <a:ext cx="8807450" cy="2936240"/>
          </a:xfrm>
          <a:prstGeom prst="rect">
            <a:avLst/>
          </a:prstGeom>
        </p:spPr>
      </p:pic>
      <p:pic>
        <p:nvPicPr>
          <p:cNvPr id="11" name="图片 10" descr="经传logo白色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-62865" y="791210"/>
            <a:ext cx="12317095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ClrTx/>
              <a:buSzTx/>
              <a:buFontTx/>
            </a:pP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经传多赢投顾总监：孙硌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丨执业编</a:t>
            </a:r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号：A1120613090005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Normal" panose="020B0400000000000000" charset="-122"/>
                <a:ea typeface="思源黑体 CN Normal" panose="020B0400000000000000" charset="-122"/>
                <a:cs typeface="思源黑体 CN Normal" panose="020B0400000000000000" charset="-122"/>
                <a:sym typeface="+mn-ea"/>
              </a:rPr>
              <a:t>风险提示:观点基于软件数据和理论模型分析，仅供参考，不构成买卖建议，股市有风险，投资需谨慎。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charset="-122"/>
              <a:ea typeface="思源黑体 CN Normal" panose="020B0400000000000000" charset="-122"/>
              <a:cs typeface="思源黑体 CN Normal" panose="020B04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pic>
        <p:nvPicPr>
          <p:cNvPr id="6" name="图片 5" descr="PPT封面 拷贝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687513" y="2974340"/>
            <a:ext cx="8816975" cy="250825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2128520" y="3119120"/>
            <a:ext cx="7934325" cy="2059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lnSpc>
                <a:spcPct val="160000"/>
              </a:lnSpc>
            </a:pP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我司所有工作人员均不允许推荐股票、不允许承诺收益、不允许代客理财、不允许合作分成、不允许私下收款，如您发现有任何违规行为，可联系400-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9088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-</a:t>
            </a:r>
            <a:r>
              <a:rPr lang="en-US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988</a:t>
            </a:r>
            <a:r>
              <a:rPr lang="zh-CN" alt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思源黑体 CN Light" panose="020B0300000000000000" charset="-122"/>
                <a:ea typeface="思源黑体 CN Light" panose="020B0300000000000000" charset="-122"/>
                <a:cs typeface="思源黑体 CN Light" panose="020B0300000000000000" charset="-122"/>
              </a:rPr>
              <a:t>向我们反馈!风险提示:所有信息及观点均来源于公开信息及经传软件信号显示仅供参考，不构成最终投资依据，软件作为辅助参考工具,无法承诺收益，投资者应正视市场风险，自主作出投资决策并自行承担投资风险。投资有风险，入市须谨慎!</a:t>
            </a:r>
            <a:endParaRPr lang="zh-CN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思源黑体 CN Light" panose="020B0300000000000000" charset="-122"/>
              <a:ea typeface="思源黑体 CN Light" panose="020B0300000000000000" charset="-122"/>
              <a:cs typeface="思源黑体 CN Light" panose="020B0300000000000000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314325" y="281305"/>
            <a:ext cx="1797685" cy="405765"/>
          </a:xfrm>
          <a:prstGeom prst="rect">
            <a:avLst/>
          </a:prstGeom>
        </p:spPr>
      </p:pic>
      <p:sp>
        <p:nvSpPr>
          <p:cNvPr id="9" name="文本框 8"/>
          <p:cNvSpPr txBox="1"/>
          <p:nvPr userDrawn="1"/>
        </p:nvSpPr>
        <p:spPr>
          <a:xfrm>
            <a:off x="1855788" y="1877060"/>
            <a:ext cx="8480425" cy="937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500" b="1">
                <a:gradFill>
                  <a:gsLst>
                    <a:gs pos="0">
                      <a:srgbClr val="FFEFCF"/>
                    </a:gs>
                    <a:gs pos="100000">
                      <a:srgbClr val="FFD585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经传多赢,让投资遇见美好!</a:t>
            </a:r>
            <a:endParaRPr lang="zh-CN" altLang="en-US" sz="5500" b="1">
              <a:gradFill>
                <a:gsLst>
                  <a:gs pos="0">
                    <a:srgbClr val="FFEFCF"/>
                  </a:gs>
                  <a:gs pos="100000">
                    <a:srgbClr val="FFD585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pic>
        <p:nvPicPr>
          <p:cNvPr id="10" name="图片 9" descr="龙头"/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0100310" y="234950"/>
            <a:ext cx="1762125" cy="33591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//192.168.10.86/素材/营销策划/7.课程/猎手-龙头狙击营/2024年/6月/1920x1080 -总.png1920x1080 -总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9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0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1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2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2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5.xml"/><Relationship Id="rId5" Type="http://schemas.openxmlformats.org/officeDocument/2006/relationships/tags" Target="../tags/tag33.xml"/><Relationship Id="rId4" Type="http://schemas.openxmlformats.org/officeDocument/2006/relationships/image" Target="../media/image16.png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34.xml"/><Relationship Id="rId8" Type="http://schemas.openxmlformats.org/officeDocument/2006/relationships/image" Target="../media/image24.png"/><Relationship Id="rId7" Type="http://schemas.openxmlformats.org/officeDocument/2006/relationships/image" Target="../media/image23.png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tags" Target="../tags/tag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36.xml"/><Relationship Id="rId1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5.xml"/><Relationship Id="rId4" Type="http://schemas.openxmlformats.org/officeDocument/2006/relationships/tags" Target="../tags/tag37.xml"/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8.xml"/><Relationship Id="rId1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9.xml"/><Relationship Id="rId1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新的组合策略有什么</a:t>
            </a:r>
            <a:r>
              <a:rPr lang="zh-CN" altLang="en-US" sz="2800" b="1">
                <a:solidFill>
                  <a:schemeClr val="bg1"/>
                </a:solidFill>
              </a:rPr>
              <a:t>好处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060" y="1115060"/>
            <a:ext cx="2948940" cy="470281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065" y="867410"/>
            <a:ext cx="5113020" cy="2335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4025" y="2379980"/>
            <a:ext cx="5173345" cy="235331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065" y="4437380"/>
            <a:ext cx="4734560" cy="2167255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483485" y="136525"/>
            <a:ext cx="722566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波动性对结果的</a:t>
            </a:r>
            <a:r>
              <a:rPr lang="zh-CN" altLang="en-US" sz="2800" b="1">
                <a:solidFill>
                  <a:schemeClr val="bg1"/>
                </a:solidFill>
              </a:rPr>
              <a:t>影响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4780" y="897255"/>
            <a:ext cx="4382770" cy="202438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" y="2471420"/>
            <a:ext cx="4552315" cy="210947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725" y="3811905"/>
            <a:ext cx="5502275" cy="2543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770" y="4669790"/>
            <a:ext cx="2628900" cy="19812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4965" y="897255"/>
            <a:ext cx="5267960" cy="243395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4940" y="2470785"/>
            <a:ext cx="4727575" cy="206819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26785" y="3811905"/>
            <a:ext cx="5728970" cy="254317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8170" y="4638675"/>
            <a:ext cx="2701925" cy="201231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3" name="文本框 12"/>
          <p:cNvSpPr txBox="1"/>
          <p:nvPr/>
        </p:nvSpPr>
        <p:spPr>
          <a:xfrm>
            <a:off x="4116070" y="1242060"/>
            <a:ext cx="1261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招财进宝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1600">
                <a:solidFill>
                  <a:srgbClr val="FF0000"/>
                </a:solidFill>
              </a:rPr>
              <a:t>（</a:t>
            </a:r>
            <a:r>
              <a:rPr lang="en-US" altLang="zh-CN" sz="1600">
                <a:solidFill>
                  <a:srgbClr val="FF0000"/>
                </a:solidFill>
              </a:rPr>
              <a:t>10W</a:t>
            </a:r>
            <a:r>
              <a:rPr lang="zh-CN" altLang="en-US" sz="1600">
                <a:solidFill>
                  <a:srgbClr val="FF0000"/>
                </a:solidFill>
              </a:rPr>
              <a:t>门槛）</a:t>
            </a:r>
            <a:endParaRPr lang="zh-CN" altLang="en-US" sz="1600">
              <a:solidFill>
                <a:srgbClr val="FF0000"/>
              </a:solidFill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748020" y="1242060"/>
            <a:ext cx="12617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000" b="1">
                <a:solidFill>
                  <a:srgbClr val="FF0000"/>
                </a:solidFill>
              </a:rPr>
              <a:t>金玉</a:t>
            </a:r>
            <a:r>
              <a:rPr lang="zh-CN" altLang="en-US" sz="2000" b="1">
                <a:solidFill>
                  <a:srgbClr val="FF0000"/>
                </a:solidFill>
              </a:rPr>
              <a:t>满堂</a:t>
            </a:r>
            <a:endParaRPr lang="zh-CN" altLang="en-US" sz="2000" b="1">
              <a:solidFill>
                <a:srgbClr val="FF0000"/>
              </a:solidFill>
            </a:endParaRPr>
          </a:p>
          <a:p>
            <a:pPr algn="ctr"/>
            <a:r>
              <a:rPr lang="zh-CN" altLang="en-US" sz="1600">
                <a:solidFill>
                  <a:srgbClr val="FF0000"/>
                </a:solidFill>
              </a:rPr>
              <a:t>（</a:t>
            </a:r>
            <a:r>
              <a:rPr lang="en-US" altLang="zh-CN" sz="1600">
                <a:solidFill>
                  <a:srgbClr val="FF0000"/>
                </a:solidFill>
              </a:rPr>
              <a:t>5</a:t>
            </a:r>
            <a:r>
              <a:rPr lang="en-US" altLang="zh-CN" sz="1600">
                <a:solidFill>
                  <a:srgbClr val="FF0000"/>
                </a:solidFill>
              </a:rPr>
              <a:t>0W</a:t>
            </a:r>
            <a:r>
              <a:rPr lang="zh-CN" altLang="en-US" sz="1600">
                <a:solidFill>
                  <a:srgbClr val="FF0000"/>
                </a:solidFill>
              </a:rPr>
              <a:t>门槛）</a:t>
            </a:r>
            <a:endParaRPr lang="zh-CN" altLang="en-US" sz="1600">
              <a:solidFill>
                <a:srgbClr val="FF0000"/>
              </a:solidFill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组合策略的合理预期是</a:t>
            </a:r>
            <a:r>
              <a:rPr lang="zh-CN" altLang="en-US" sz="2800" b="1">
                <a:solidFill>
                  <a:schemeClr val="bg1"/>
                </a:solidFill>
              </a:rPr>
              <a:t>什么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312545" y="1022350"/>
            <a:ext cx="9566275" cy="9531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/>
            <a:r>
              <a:rPr lang="zh-CN" altLang="en-US" sz="2800" b="1">
                <a:solidFill>
                  <a:schemeClr val="tx1"/>
                </a:solidFill>
                <a:sym typeface="+mn-ea"/>
              </a:rPr>
              <a:t>策略跟投的实际结果和需要主动决策的环节成反向关联关系</a:t>
            </a:r>
            <a:endParaRPr lang="zh-CN" altLang="en-US" sz="2800" b="1">
              <a:solidFill>
                <a:schemeClr val="tx1"/>
              </a:solidFill>
              <a:sym typeface="+mn-ea"/>
            </a:endParaRPr>
          </a:p>
          <a:p>
            <a:pPr algn="ctr"/>
            <a:r>
              <a:rPr lang="zh-CN" altLang="en-US" sz="2800" b="1">
                <a:solidFill>
                  <a:schemeClr val="tx1"/>
                </a:solidFill>
                <a:sym typeface="+mn-ea"/>
              </a:rPr>
              <a:t>越多主动决策</a:t>
            </a:r>
            <a:r>
              <a:rPr lang="en-US" altLang="zh-CN" sz="2800" b="1">
                <a:solidFill>
                  <a:schemeClr val="tx1"/>
                </a:solidFill>
                <a:sym typeface="+mn-ea"/>
              </a:rPr>
              <a:t> 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跟投结果越</a:t>
            </a:r>
            <a:r>
              <a:rPr lang="zh-CN" altLang="en-US" sz="2800" b="1">
                <a:solidFill>
                  <a:schemeClr val="tx1"/>
                </a:solidFill>
                <a:sym typeface="+mn-ea"/>
              </a:rPr>
              <a:t>差</a:t>
            </a:r>
            <a:endParaRPr lang="zh-CN" altLang="en-US" sz="2800" b="1">
              <a:solidFill>
                <a:schemeClr val="tx1"/>
              </a:solidFill>
              <a:sym typeface="+mn-ea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56410" y="2616200"/>
            <a:ext cx="867918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/>
              <a:t>组合策略解决了什么时候启动跟投的问题（最大回撤和最长解套天数）</a:t>
            </a:r>
            <a:r>
              <a:rPr lang="en-US" altLang="zh-CN"/>
              <a:t>——</a:t>
            </a:r>
            <a:r>
              <a:rPr lang="zh-CN" altLang="en-US"/>
              <a:t>不用</a:t>
            </a:r>
            <a:r>
              <a:rPr lang="zh-CN" altLang="en-US"/>
              <a:t>择时</a:t>
            </a:r>
            <a:endParaRPr lang="zh-CN" altLang="en-US"/>
          </a:p>
          <a:p>
            <a:pPr algn="ctr"/>
            <a:endParaRPr lang="zh-CN" altLang="en-US"/>
          </a:p>
          <a:p>
            <a:pPr algn="ctr"/>
            <a:r>
              <a:rPr lang="zh-CN" altLang="en-US"/>
              <a:t>组合策略解决了什么时候选什么策略的问题（</a:t>
            </a:r>
            <a:r>
              <a:rPr lang="en-US" altLang="zh-CN"/>
              <a:t>AI</a:t>
            </a:r>
            <a:r>
              <a:rPr lang="zh-CN" altLang="en-US"/>
              <a:t>智能化配置策略）</a:t>
            </a:r>
            <a:r>
              <a:rPr lang="en-US" altLang="zh-CN"/>
              <a:t>——</a:t>
            </a:r>
            <a:r>
              <a:rPr lang="zh-CN" altLang="en-US"/>
              <a:t>不用选</a:t>
            </a:r>
            <a:r>
              <a:rPr lang="zh-CN" altLang="en-US"/>
              <a:t>策略</a:t>
            </a:r>
            <a:endParaRPr lang="zh-CN" altLang="en-US"/>
          </a:p>
          <a:p>
            <a:pPr algn="ctr"/>
            <a:endParaRPr lang="zh-CN" altLang="en-US"/>
          </a:p>
          <a:p>
            <a:pPr algn="ctr"/>
            <a:r>
              <a:rPr lang="zh-CN" altLang="en-US"/>
              <a:t>尽量做到，在具体操作</a:t>
            </a:r>
            <a:r>
              <a:rPr lang="zh-CN" altLang="en-US"/>
              <a:t>层面完全不要自己做</a:t>
            </a:r>
            <a:r>
              <a:rPr lang="zh-CN" altLang="en-US"/>
              <a:t>决策</a:t>
            </a:r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380615" y="4533900"/>
            <a:ext cx="7430135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b="1">
                <a:solidFill>
                  <a:srgbClr val="FF0000"/>
                </a:solidFill>
              </a:rPr>
              <a:t>降低你对自己操作股票的收益预期</a:t>
            </a:r>
            <a:r>
              <a:rPr lang="en-US" altLang="zh-CN" b="1">
                <a:solidFill>
                  <a:srgbClr val="FF0000"/>
                </a:solidFill>
              </a:rPr>
              <a:t>    </a:t>
            </a:r>
            <a:r>
              <a:rPr lang="zh-CN" altLang="en-US" b="1">
                <a:solidFill>
                  <a:srgbClr val="FF0000"/>
                </a:solidFill>
              </a:rPr>
              <a:t>提高你对其它闲置资金的收益预期</a:t>
            </a:r>
            <a:endParaRPr lang="zh-CN" altLang="en-US" b="1">
              <a:solidFill>
                <a:srgbClr val="FF0000"/>
              </a:solidFill>
            </a:endParaRPr>
          </a:p>
          <a:p>
            <a:pPr algn="ctr"/>
            <a:endParaRPr lang="zh-CN" altLang="en-US" b="1">
              <a:solidFill>
                <a:srgbClr val="FF0000"/>
              </a:solidFill>
            </a:endParaRPr>
          </a:p>
          <a:p>
            <a:pPr algn="ctr"/>
            <a:r>
              <a:rPr lang="zh-CN" altLang="en-US" b="1">
                <a:solidFill>
                  <a:srgbClr val="FF0000"/>
                </a:solidFill>
              </a:rPr>
              <a:t>策略跟投帮您实现对理财资金分配和整体收益分布的全新布局</a:t>
            </a:r>
            <a:endParaRPr lang="zh-CN" altLang="en-US" b="1">
              <a:solidFill>
                <a:srgbClr val="FF0000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到底谁适合</a:t>
            </a:r>
            <a:r>
              <a:rPr lang="zh-CN" altLang="en-US" sz="2800" b="1">
                <a:solidFill>
                  <a:schemeClr val="bg1"/>
                </a:solidFill>
              </a:rPr>
              <a:t>跟投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63575" y="1129030"/>
            <a:ext cx="3796030" cy="507873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512310" y="1144905"/>
            <a:ext cx="72243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过去的半年时间，就算策略猎手没有给出非常亮眼的</a:t>
            </a:r>
            <a:r>
              <a:rPr lang="zh-CN" altLang="en-US"/>
              <a:t>表现</a:t>
            </a:r>
            <a:endParaRPr lang="zh-CN" altLang="en-US"/>
          </a:p>
          <a:p>
            <a:r>
              <a:rPr lang="zh-CN" altLang="en-US"/>
              <a:t>但调查的结果数据表明，在所有坚持分散策略全自动跟投的客户里，基本没有全账户出现最大回撤超过</a:t>
            </a:r>
            <a:r>
              <a:rPr lang="en-US" altLang="zh-CN"/>
              <a:t>10%</a:t>
            </a:r>
            <a:r>
              <a:rPr lang="zh-CN" altLang="en-US"/>
              <a:t>的，哪怕是在</a:t>
            </a:r>
            <a:r>
              <a:rPr lang="en-US" altLang="zh-CN"/>
              <a:t>4</a:t>
            </a:r>
            <a:r>
              <a:rPr lang="zh-CN" altLang="en-US"/>
              <a:t>月的剧烈波动</a:t>
            </a:r>
            <a:r>
              <a:rPr lang="zh-CN" altLang="en-US"/>
              <a:t>中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所以，策略的稳定，值得不想乱来的</a:t>
            </a:r>
            <a:r>
              <a:rPr lang="en-US" altLang="zh-CN"/>
              <a:t>“</a:t>
            </a:r>
            <a:r>
              <a:rPr lang="zh-CN" altLang="en-US"/>
              <a:t>富人</a:t>
            </a:r>
            <a:r>
              <a:rPr lang="en-US" altLang="zh-CN"/>
              <a:t>”</a:t>
            </a:r>
            <a:r>
              <a:rPr lang="zh-CN" altLang="en-US"/>
              <a:t>坚定</a:t>
            </a:r>
            <a:r>
              <a:rPr lang="zh-CN" altLang="en-US"/>
              <a:t>选择</a:t>
            </a:r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4512310" y="3627755"/>
            <a:ext cx="7224395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自去年以来，相对</a:t>
            </a:r>
            <a:r>
              <a:rPr lang="en-US" altLang="zh-CN"/>
              <a:t>“</a:t>
            </a:r>
            <a:r>
              <a:rPr lang="zh-CN" altLang="en-US"/>
              <a:t>安全</a:t>
            </a:r>
            <a:r>
              <a:rPr lang="en-US" altLang="zh-CN"/>
              <a:t>”</a:t>
            </a:r>
            <a:r>
              <a:rPr lang="zh-CN" altLang="en-US"/>
              <a:t>的理财领域中，收益率持续</a:t>
            </a:r>
            <a:r>
              <a:rPr lang="zh-CN" altLang="en-US"/>
              <a:t>下滑</a:t>
            </a:r>
            <a:endParaRPr lang="zh-CN" altLang="en-US"/>
          </a:p>
          <a:p>
            <a:r>
              <a:rPr lang="zh-CN" altLang="en-US"/>
              <a:t>而一般的普通老百姓很难有更多的资金去向</a:t>
            </a:r>
            <a:r>
              <a:rPr lang="zh-CN" altLang="en-US"/>
              <a:t>选择</a:t>
            </a:r>
            <a:endParaRPr lang="zh-CN" altLang="en-US"/>
          </a:p>
          <a:p>
            <a:r>
              <a:rPr lang="en-US" altLang="zh-CN"/>
              <a:t>10-15%</a:t>
            </a:r>
            <a:r>
              <a:rPr lang="zh-CN" altLang="en-US"/>
              <a:t>的年化预期收益，已经远远好于没有选择的</a:t>
            </a:r>
            <a:r>
              <a:rPr lang="zh-CN" altLang="en-US"/>
              <a:t>无奈</a:t>
            </a:r>
            <a:endParaRPr lang="zh-CN" altLang="en-US"/>
          </a:p>
          <a:p>
            <a:endParaRPr lang="zh-CN" altLang="en-US"/>
          </a:p>
          <a:p>
            <a:r>
              <a:rPr lang="zh-CN" altLang="en-US"/>
              <a:t>所以，降低预期跟策略，才是不想一直穷的</a:t>
            </a:r>
            <a:r>
              <a:rPr lang="en-US" altLang="zh-CN"/>
              <a:t>“</a:t>
            </a:r>
            <a:r>
              <a:rPr lang="zh-CN" altLang="en-US"/>
              <a:t>穷人</a:t>
            </a:r>
            <a:r>
              <a:rPr lang="en-US" altLang="zh-CN"/>
              <a:t>”</a:t>
            </a:r>
            <a:r>
              <a:rPr lang="zh-CN" altLang="en-US"/>
              <a:t>最</a:t>
            </a:r>
            <a:r>
              <a:rPr lang="zh-CN" altLang="en-US"/>
              <a:t>优的</a:t>
            </a:r>
            <a:r>
              <a:rPr lang="zh-CN" altLang="en-US"/>
              <a:t>选择</a:t>
            </a:r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675255" y="136525"/>
            <a:ext cx="68414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2800" b="1">
                <a:solidFill>
                  <a:schemeClr val="bg1"/>
                </a:solidFill>
              </a:rPr>
              <a:t>任何快速回落都是</a:t>
            </a:r>
            <a:r>
              <a:rPr lang="zh-CN" altLang="en-US" sz="2800" b="1">
                <a:solidFill>
                  <a:schemeClr val="bg1"/>
                </a:solidFill>
              </a:rPr>
              <a:t>机会</a:t>
            </a:r>
            <a:endParaRPr lang="zh-CN" altLang="en-US" sz="2800" b="1">
              <a:solidFill>
                <a:schemeClr val="bg1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54100" y="821690"/>
            <a:ext cx="10085070" cy="34518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8" name="文本框 7"/>
          <p:cNvSpPr txBox="1"/>
          <p:nvPr/>
        </p:nvSpPr>
        <p:spPr>
          <a:xfrm>
            <a:off x="9413875" y="1911350"/>
            <a:ext cx="183451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>
                <a:solidFill>
                  <a:srgbClr val="FF0000"/>
                </a:solidFill>
              </a:rPr>
              <a:t>熊短牛长</a:t>
            </a:r>
            <a:endParaRPr lang="zh-CN" altLang="en-US" sz="3200" b="1">
              <a:solidFill>
                <a:srgbClr val="FF0000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0075"/>
            <a:ext cx="6249035" cy="213106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9035" y="4410710"/>
            <a:ext cx="5942965" cy="21304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1" name="文本框 10"/>
          <p:cNvSpPr txBox="1"/>
          <p:nvPr/>
        </p:nvSpPr>
        <p:spPr>
          <a:xfrm>
            <a:off x="2529205" y="3641090"/>
            <a:ext cx="688530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 b="1">
                <a:solidFill>
                  <a:srgbClr val="FF0000"/>
                </a:solidFill>
              </a:rPr>
              <a:t>注意平衡小微盘脉冲和中大盘慢牛的结构性配置</a:t>
            </a:r>
            <a:endParaRPr lang="zh-CN" altLang="en-US" sz="2400" b="1">
              <a:solidFill>
                <a:srgbClr val="FF0000"/>
              </a:solidFill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画板 1 拷贝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81840" cy="6858635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2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3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4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5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6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7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3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41.xml><?xml version="1.0" encoding="utf-8"?>
<p:tagLst xmlns:p="http://schemas.openxmlformats.org/presentationml/2006/main">
  <p:tag name="KSO_WPP_MARK_KEY" val="257877f6-fe8c-4c47-ab4c-274c99a6a791"/>
  <p:tag name="COMMONDATA" val="eyJoZGlkIjoiOWFhYzUwZWNmOTk3M2Y1MTI5MjBiOWM4Y2UyNjJjNzUifQ=="/>
  <p:tag name="commondata" val="eyJoZGlkIjoiNjIxZDM2NzczYzIxNjM3NjQ4OTA5MWY3NTZjMjQ0NWEifQ==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PLACING_PICTURE_USER_VIEWPORT" val="{&quot;height&quot;:10800,&quot;width&quot;:19200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2_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504</Words>
  <Application>WPS 演示</Application>
  <PresentationFormat>宽屏</PresentationFormat>
  <Paragraphs>44</Paragraphs>
  <Slides>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22" baseType="lpstr">
      <vt:lpstr>Arial</vt:lpstr>
      <vt:lpstr>宋体</vt:lpstr>
      <vt:lpstr>Wingdings</vt:lpstr>
      <vt:lpstr>微软雅黑</vt:lpstr>
      <vt:lpstr>Wingdings</vt:lpstr>
      <vt:lpstr>思源黑体 CN Medium</vt:lpstr>
      <vt:lpstr>黑体</vt:lpstr>
      <vt:lpstr>思源黑体 CN Normal</vt:lpstr>
      <vt:lpstr>思源黑体 CN Light</vt:lpstr>
      <vt:lpstr>思源黑体 CN Bold</vt:lpstr>
      <vt:lpstr>Arial Unicode MS</vt:lpstr>
      <vt:lpstr>Calibri</vt:lpstr>
      <vt:lpstr>2_Office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Lxc、</cp:lastModifiedBy>
  <cp:revision>605</cp:revision>
  <dcterms:created xsi:type="dcterms:W3CDTF">2019-06-19T02:08:00Z</dcterms:created>
  <dcterms:modified xsi:type="dcterms:W3CDTF">2025-07-06T11:09:00Z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2052-12.1.0.21541</vt:lpwstr>
  </property>
  <property fmtid="{D5CDD505-2E9C-101B-9397-08002B2CF9AE}" pid="3" name="ICV">
    <vt:lpwstr>71E97C14DD144CEEA58E0675B6CAC9C5_13</vt:lpwstr>
  </property>
</Properties>
</file>