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81" r:id="rId3"/>
    <p:sldId id="267" r:id="rId5"/>
    <p:sldId id="783" r:id="rId6"/>
    <p:sldId id="781" r:id="rId7"/>
    <p:sldId id="766" r:id="rId8"/>
    <p:sldId id="801" r:id="rId9"/>
    <p:sldId id="803" r:id="rId10"/>
    <p:sldId id="799" r:id="rId11"/>
    <p:sldId id="802" r:id="rId12"/>
    <p:sldId id="805" r:id="rId13"/>
    <p:sldId id="272" r:id="rId14"/>
    <p:sldId id="804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12" userDrawn="1">
          <p15:clr>
            <a:srgbClr val="A4A3A4"/>
          </p15:clr>
        </p15:guide>
        <p15:guide id="3" pos="4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01" autoAdjust="0"/>
    <p:restoredTop sz="99761" autoAdjust="0"/>
  </p:normalViewPr>
  <p:slideViewPr>
    <p:cSldViewPr snapToGrid="0" showGuides="1">
      <p:cViewPr>
        <p:scale>
          <a:sx n="90" d="100"/>
          <a:sy n="90" d="100"/>
        </p:scale>
        <p:origin x="392" y="252"/>
      </p:cViewPr>
      <p:guideLst>
        <p:guide orient="horz" pos="2159"/>
        <p:guide pos="3812"/>
        <p:guide pos="48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50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530860" y="639127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资深投顾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：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方建伟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投顾执业编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A1120613090012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基金从业编号：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A2025062200022x</a:t>
            </a:r>
            <a:endParaRPr lang="en-US" altLang="zh-CN" sz="1200" b="0" i="0" dirty="0">
              <a:solidFill>
                <a:schemeClr val="bg1">
                  <a:lumMod val="50000"/>
                </a:schemeClr>
              </a:solidFill>
              <a:effectLst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7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8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5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0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39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3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方建伟</a:t>
            </a:r>
            <a:endParaRPr lang="zh-CN" altLang="en-US" sz="26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</a:t>
            </a:r>
            <a:r>
              <a:rPr lang="en-US" altLang="zh-CN" b="0" i="0" dirty="0">
                <a:solidFill>
                  <a:srgbClr val="B34500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  <a:t>A1120613090012</a:t>
            </a:r>
            <a:endParaRPr lang="en-US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6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4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254760" y="4561205"/>
            <a:ext cx="6076950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经传十大金牌讲师，从事证券行业10余年，自创一套“股海钓鱼操作系统”，真正教中小投资者能够理解市场，更好的适应市场，在市场当中稳定的获利！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1980" y="1187450"/>
            <a:ext cx="76676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b="1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择时策略配置</a:t>
            </a:r>
            <a:endParaRPr lang="zh-CN" sz="6000" b="1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pic>
        <p:nvPicPr>
          <p:cNvPr id="7" name="图片 6" descr="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795" y="747712"/>
            <a:ext cx="2925445" cy="54698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7755" y="788035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市场行情解析</a:t>
            </a:r>
            <a:endParaRPr lang="zh-CN" altLang="en-US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择时策略选择</a:t>
            </a:r>
            <a:endParaRPr lang="zh-CN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跟投适合人群</a:t>
            </a:r>
            <a:endParaRPr lang="zh-CN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849313"/>
            <a:ext cx="955040" cy="283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6</a:t>
            </a:r>
            <a:r>
              <a:rPr lang="zh-CN" altLang="en-US" sz="3200" b="1" dirty="0">
                <a:solidFill>
                  <a:schemeClr val="bg1"/>
                </a:solidFill>
              </a:rPr>
              <a:t>月</a:t>
            </a:r>
            <a:r>
              <a:rPr lang="en-US" altLang="zh-CN" sz="3200" b="1" dirty="0">
                <a:solidFill>
                  <a:schemeClr val="bg1"/>
                </a:solidFill>
              </a:rPr>
              <a:t>5</a:t>
            </a:r>
            <a:r>
              <a:rPr lang="zh-CN" altLang="en-US" sz="3200" b="1" dirty="0">
                <a:solidFill>
                  <a:schemeClr val="bg1"/>
                </a:solidFill>
              </a:rPr>
              <a:t>日观点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27495" y="3148330"/>
            <a:ext cx="5510530" cy="32092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sz="2000" b="1">
                <a:solidFill>
                  <a:srgbClr val="C00000"/>
                </a:solidFill>
              </a:rPr>
              <a:t>1</a:t>
            </a:r>
            <a:r>
              <a:rPr lang="zh-CN" altLang="en-US" sz="2000" b="1">
                <a:solidFill>
                  <a:srgbClr val="C00000"/>
                </a:solidFill>
              </a:rPr>
              <a:t>、</a:t>
            </a:r>
            <a:r>
              <a:rPr lang="en-US" altLang="zh-CN" sz="2000" b="1">
                <a:solidFill>
                  <a:srgbClr val="C00000"/>
                </a:solidFill>
              </a:rPr>
              <a:t>S</a:t>
            </a:r>
            <a:r>
              <a:rPr lang="zh-CN" altLang="en-US" sz="2000" b="1">
                <a:solidFill>
                  <a:srgbClr val="C00000"/>
                </a:solidFill>
              </a:rPr>
              <a:t>点</a:t>
            </a:r>
            <a:endParaRPr lang="zh-CN" altLang="en-US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2</a:t>
            </a:r>
            <a:r>
              <a:rPr lang="zh-CN" altLang="en-US" sz="2000" b="1">
                <a:solidFill>
                  <a:srgbClr val="C00000"/>
                </a:solidFill>
              </a:rPr>
              <a:t>、流动资金绿</a:t>
            </a:r>
            <a:endParaRPr lang="zh-CN" altLang="en-US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3</a:t>
            </a:r>
            <a:r>
              <a:rPr lang="zh-CN" altLang="en-US" sz="2000" b="1">
                <a:solidFill>
                  <a:srgbClr val="C00000"/>
                </a:solidFill>
              </a:rPr>
              <a:t>、捕捞季节金叉</a:t>
            </a:r>
            <a:endParaRPr lang="zh-CN" altLang="en-US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4</a:t>
            </a:r>
            <a:r>
              <a:rPr lang="zh-CN" altLang="en-US" sz="2000" b="1">
                <a:solidFill>
                  <a:srgbClr val="C00000"/>
                </a:solidFill>
              </a:rPr>
              <a:t>、牛线上移后走平</a:t>
            </a:r>
            <a:endParaRPr lang="zh-CN" altLang="en-US" sz="2000" b="1">
              <a:solidFill>
                <a:srgbClr val="C00000"/>
              </a:solidFill>
            </a:endParaRPr>
          </a:p>
          <a:p>
            <a:endParaRPr lang="zh-CN" altLang="en-US" sz="2000" b="1">
              <a:solidFill>
                <a:srgbClr val="C00000"/>
              </a:solidFill>
            </a:endParaRPr>
          </a:p>
          <a:p>
            <a:r>
              <a:rPr lang="zh-CN" altLang="en-US" sz="2000" b="1">
                <a:solidFill>
                  <a:srgbClr val="C00000"/>
                </a:solidFill>
              </a:rPr>
              <a:t>捕捞季节金叉一般看</a:t>
            </a:r>
            <a:r>
              <a:rPr lang="en-US" altLang="zh-CN" sz="2000" b="1">
                <a:solidFill>
                  <a:srgbClr val="C00000"/>
                </a:solidFill>
              </a:rPr>
              <a:t>2-3</a:t>
            </a:r>
            <a:r>
              <a:rPr lang="zh-CN" altLang="en-US" sz="2000" b="1">
                <a:solidFill>
                  <a:srgbClr val="C00000"/>
                </a:solidFill>
              </a:rPr>
              <a:t>天，接下来注意死叉信号的到来，操作上应控制好仓位。</a:t>
            </a:r>
            <a:endParaRPr lang="zh-CN" altLang="en-US" sz="2000" b="1">
              <a:solidFill>
                <a:srgbClr val="C00000"/>
              </a:solidFill>
            </a:endParaRPr>
          </a:p>
          <a:p>
            <a:endParaRPr lang="zh-CN" altLang="en-US" sz="2000" b="1">
              <a:solidFill>
                <a:srgbClr val="C00000"/>
              </a:solidFill>
            </a:endParaRPr>
          </a:p>
          <a:p>
            <a:r>
              <a:rPr lang="zh-CN" altLang="en-US" sz="2000" b="1">
                <a:solidFill>
                  <a:srgbClr val="C00000"/>
                </a:solidFill>
              </a:rPr>
              <a:t>历史上，</a:t>
            </a:r>
            <a:r>
              <a:rPr lang="en-US" altLang="zh-CN" sz="2000" b="1">
                <a:solidFill>
                  <a:srgbClr val="C00000"/>
                </a:solidFill>
              </a:rPr>
              <a:t>S</a:t>
            </a:r>
            <a:r>
              <a:rPr lang="zh-CN" altLang="en-US" sz="2000" b="1">
                <a:solidFill>
                  <a:srgbClr val="C00000"/>
                </a:solidFill>
              </a:rPr>
              <a:t>点</a:t>
            </a:r>
            <a:r>
              <a:rPr lang="en-US" altLang="zh-CN" sz="2000" b="1">
                <a:solidFill>
                  <a:srgbClr val="C00000"/>
                </a:solidFill>
              </a:rPr>
              <a:t>+</a:t>
            </a:r>
            <a:r>
              <a:rPr lang="zh-CN" altLang="en-US" sz="2000" b="1">
                <a:solidFill>
                  <a:srgbClr val="C00000"/>
                </a:solidFill>
              </a:rPr>
              <a:t>绿，都不好做，耐心等待新机会</a:t>
            </a:r>
            <a:endParaRPr lang="zh-CN" altLang="en-US" sz="2000" b="1">
              <a:solidFill>
                <a:srgbClr val="C00000"/>
              </a:solidFill>
            </a:endParaRPr>
          </a:p>
          <a:p>
            <a:endParaRPr lang="zh-CN" altLang="en-US" sz="2000" b="1">
              <a:solidFill>
                <a:srgbClr val="C00000"/>
              </a:solidFill>
            </a:endParaRPr>
          </a:p>
          <a:p>
            <a:endParaRPr lang="zh-CN" altLang="en-US" sz="2000" b="1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925" y="851535"/>
            <a:ext cx="4718050" cy="353377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4502785"/>
            <a:ext cx="5764530" cy="185483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575" y="851535"/>
            <a:ext cx="3609975" cy="212407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72610" y="95250"/>
            <a:ext cx="3650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投资规划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准备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080" y="931545"/>
            <a:ext cx="5165090" cy="3437255"/>
          </a:xfrm>
          <a:prstGeom prst="rect">
            <a:avLst/>
          </a:prstGeom>
        </p:spPr>
      </p:pic>
      <p:sp>
        <p:nvSpPr>
          <p:cNvPr id="6" name="TextBox 1"/>
          <p:cNvSpPr txBox="1"/>
          <p:nvPr>
            <p:custDataLst>
              <p:tags r:id="rId2"/>
            </p:custDataLst>
          </p:nvPr>
        </p:nvSpPr>
        <p:spPr>
          <a:xfrm>
            <a:off x="6052820" y="931545"/>
            <a:ext cx="5722620" cy="5169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、明确投资目标（不是承诺收益）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投资方案都是围绕投资目标而制定的。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2、平衡风险和收益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想要获得相应的收益，清晰可能的风险有哪些，前期做好心理准备，真遇到时不致于太焦虑。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3、定期总结，调整计划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哪些情况下需要调整投资标的，或动态平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衡组合。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总结：适合自己才是最重要的。</a:t>
            </a:r>
            <a:endParaRPr 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"/>
          <p:cNvSpPr txBox="1"/>
          <p:nvPr>
            <p:custDataLst>
              <p:tags r:id="rId3"/>
            </p:custDataLst>
          </p:nvPr>
        </p:nvSpPr>
        <p:spPr>
          <a:xfrm>
            <a:off x="386080" y="4665345"/>
            <a:ext cx="516509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充分了解自己，了解自己的投资行为习惯。</a:t>
            </a:r>
            <a:endParaRPr 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投前越清晰，投中就不易犯错，少走弯路。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6710" y="95250"/>
            <a:ext cx="4189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择时策略类型</a:t>
            </a:r>
            <a:endParaRPr lang="zh-CN" sz="3200" b="1">
              <a:solidFill>
                <a:schemeClr val="bg1"/>
              </a:solidFill>
            </a:endParaRPr>
          </a:p>
        </p:txBody>
      </p:sp>
      <p:sp>
        <p:nvSpPr>
          <p:cNvPr id="4" name="TextBox 1"/>
          <p:cNvSpPr txBox="1"/>
          <p:nvPr>
            <p:custDataLst>
              <p:tags r:id="rId1"/>
            </p:custDataLst>
          </p:nvPr>
        </p:nvSpPr>
        <p:spPr>
          <a:xfrm>
            <a:off x="445770" y="994410"/>
            <a:ext cx="10988675" cy="5169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、智能择时：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智能择时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）小盘择时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）大中小盘择时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2、尾盘择时：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尾盘择时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尾盘择时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A500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尾盘择时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择时策略配置：一个智能择时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一个尾盘择时为组合。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695" y="1129665"/>
            <a:ext cx="4057015" cy="410019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135" y="1129665"/>
            <a:ext cx="3962400" cy="409575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156710" y="95250"/>
            <a:ext cx="4189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择时策略组合</a:t>
            </a:r>
            <a:endParaRPr lang="zh-CN" sz="3200" b="1">
              <a:solidFill>
                <a:schemeClr val="bg1"/>
              </a:solidFill>
            </a:endParaRPr>
          </a:p>
        </p:txBody>
      </p:sp>
      <p:sp>
        <p:nvSpPr>
          <p:cNvPr id="4" name="TextBox 1"/>
          <p:cNvSpPr txBox="1"/>
          <p:nvPr>
            <p:custDataLst>
              <p:tags r:id="rId1"/>
            </p:custDataLst>
          </p:nvPr>
        </p:nvSpPr>
        <p:spPr>
          <a:xfrm>
            <a:off x="409575" y="4391025"/>
            <a:ext cx="1098867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择时策略几个策略基本都空仓了（除了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智能择时只有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16%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的仓位</a:t>
            </a:r>
            <a:r>
              <a:rPr 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2734310"/>
            <a:ext cx="4905375" cy="110490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" y="1402715"/>
            <a:ext cx="2771775" cy="100012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045" y="2734310"/>
            <a:ext cx="5069205" cy="125666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045" y="1402715"/>
            <a:ext cx="2628900" cy="100012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03700" y="95250"/>
            <a:ext cx="378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跟投操作</a:t>
            </a:r>
            <a:r>
              <a:rPr lang="en-US" altLang="zh-CN" sz="3200" b="1">
                <a:solidFill>
                  <a:schemeClr val="bg1"/>
                </a:solidFill>
              </a:rPr>
              <a:t>---</a:t>
            </a:r>
            <a:r>
              <a:rPr lang="zh-CN" altLang="en-US" sz="3200" b="1">
                <a:solidFill>
                  <a:schemeClr val="bg1"/>
                </a:solidFill>
              </a:rPr>
              <a:t>简单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" y="1042670"/>
            <a:ext cx="10912475" cy="3512185"/>
          </a:xfrm>
          <a:prstGeom prst="rect">
            <a:avLst/>
          </a:prstGeom>
        </p:spPr>
      </p:pic>
      <p:sp>
        <p:nvSpPr>
          <p:cNvPr id="6" name="圆角矩形标注 7"/>
          <p:cNvSpPr/>
          <p:nvPr/>
        </p:nvSpPr>
        <p:spPr>
          <a:xfrm>
            <a:off x="3616325" y="1406525"/>
            <a:ext cx="2026920" cy="707390"/>
          </a:xfrm>
          <a:prstGeom prst="wedgeRoundRectCallout">
            <a:avLst>
              <a:gd name="adj1" fmla="val -64880"/>
              <a:gd name="adj2" fmla="val -57360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1</a:t>
            </a:r>
            <a:r>
              <a:rPr lang="zh-CN" altLang="en-US" b="1">
                <a:solidFill>
                  <a:srgbClr val="FF0000"/>
                </a:solidFill>
              </a:rPr>
              <a:t>、打开交易软件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</a:rPr>
              <a:t>点【我的策略】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圆角矩形标注 18"/>
          <p:cNvSpPr/>
          <p:nvPr/>
        </p:nvSpPr>
        <p:spPr>
          <a:xfrm>
            <a:off x="1875155" y="3908425"/>
            <a:ext cx="2026920" cy="707390"/>
          </a:xfrm>
          <a:prstGeom prst="wedgeRoundRectCallout">
            <a:avLst>
              <a:gd name="adj1" fmla="val -25689"/>
              <a:gd name="adj2" fmla="val -111669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zh-CN" altLang="en-US" b="1">
                <a:solidFill>
                  <a:srgbClr val="FF0000"/>
                </a:solidFill>
              </a:rPr>
              <a:t>、选择相应策略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</a:rPr>
              <a:t>点【创建】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395" y="1813560"/>
            <a:ext cx="2846070" cy="4411980"/>
          </a:xfrm>
          <a:prstGeom prst="rect">
            <a:avLst/>
          </a:prstGeom>
        </p:spPr>
      </p:pic>
      <p:sp>
        <p:nvSpPr>
          <p:cNvPr id="9" name="圆角矩形标注 20"/>
          <p:cNvSpPr/>
          <p:nvPr/>
        </p:nvSpPr>
        <p:spPr>
          <a:xfrm>
            <a:off x="8689975" y="2036445"/>
            <a:ext cx="2026920" cy="707390"/>
          </a:xfrm>
          <a:prstGeom prst="wedgeRoundRectCallout">
            <a:avLst>
              <a:gd name="adj1" fmla="val -101159"/>
              <a:gd name="adj2" fmla="val 49820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、输入跟投金额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0" name="圆角矩形标注 21"/>
          <p:cNvSpPr/>
          <p:nvPr/>
        </p:nvSpPr>
        <p:spPr>
          <a:xfrm>
            <a:off x="8917305" y="3429000"/>
            <a:ext cx="2026920" cy="707390"/>
          </a:xfrm>
          <a:prstGeom prst="wedgeRoundRectCallout">
            <a:avLst>
              <a:gd name="adj1" fmla="val -103132"/>
              <a:gd name="adj2" fmla="val -22980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4</a:t>
            </a:r>
            <a:r>
              <a:rPr lang="zh-CN" altLang="en-US" b="1">
                <a:solidFill>
                  <a:srgbClr val="FF0000"/>
                </a:solidFill>
              </a:rPr>
              <a:t>、全自动调仓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1" name="圆角矩形标注 22"/>
          <p:cNvSpPr/>
          <p:nvPr/>
        </p:nvSpPr>
        <p:spPr>
          <a:xfrm>
            <a:off x="9118600" y="5206365"/>
            <a:ext cx="1169035" cy="707390"/>
          </a:xfrm>
          <a:prstGeom prst="wedgeRoundRectCallout">
            <a:avLst>
              <a:gd name="adj1" fmla="val -79114"/>
              <a:gd name="adj2" fmla="val 46858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、确定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6710" y="95250"/>
            <a:ext cx="4189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跟投的状态</a:t>
            </a:r>
            <a:endParaRPr lang="zh-CN" sz="3200" b="1">
              <a:solidFill>
                <a:schemeClr val="bg1"/>
              </a:solidFill>
            </a:endParaRPr>
          </a:p>
        </p:txBody>
      </p:sp>
      <p:sp>
        <p:nvSpPr>
          <p:cNvPr id="4" name="TextBox 1"/>
          <p:cNvSpPr txBox="1"/>
          <p:nvPr>
            <p:custDataLst>
              <p:tags r:id="rId1"/>
            </p:custDataLst>
          </p:nvPr>
        </p:nvSpPr>
        <p:spPr>
          <a:xfrm>
            <a:off x="445770" y="994410"/>
            <a:ext cx="10988675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、清晰自己的投资目标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真正了解自己的投资需求，包含收益目标，风险承受能力，资金投入时长等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2、要有一个好的心态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跟投期间，只要不超出策略范围，则应放心的跟投，更不要去天天盯着，增加压力。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3、要定期检查及调整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检查目标进展，对于有偏差的是否要作调整。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8525" y="5694045"/>
            <a:ext cx="10623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sym typeface="+mn-ea"/>
              </a:rPr>
              <a:t>资产配置首要目的是降低风险，而不是提高收益。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02970" y="1230630"/>
            <a:ext cx="101079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如果论</a:t>
            </a:r>
            <a:r>
              <a:rPr lang="en-US" altLang="zh-CN" sz="2400"/>
              <a:t>1</a:t>
            </a:r>
            <a:r>
              <a:rPr lang="zh-CN" altLang="en-US" sz="2400"/>
              <a:t>个月行情，可能</a:t>
            </a:r>
            <a:r>
              <a:rPr lang="en-US" altLang="zh-CN" sz="2400"/>
              <a:t>80%</a:t>
            </a:r>
            <a:r>
              <a:rPr lang="zh-CN" altLang="en-US" sz="2400"/>
              <a:t>的用户可以好过策略；</a:t>
            </a:r>
            <a:endParaRPr lang="zh-CN" altLang="en-US" sz="2400"/>
          </a:p>
          <a:p>
            <a:r>
              <a:rPr lang="zh-CN" altLang="en-US" sz="2400"/>
              <a:t>如果是</a:t>
            </a:r>
            <a:r>
              <a:rPr lang="en-US" altLang="zh-CN" sz="2400"/>
              <a:t>3</a:t>
            </a:r>
            <a:r>
              <a:rPr lang="zh-CN" altLang="en-US" sz="2400"/>
              <a:t>个月，可能还有</a:t>
            </a:r>
            <a:r>
              <a:rPr lang="en-US" altLang="zh-CN" sz="2400"/>
              <a:t>60%</a:t>
            </a:r>
            <a:r>
              <a:rPr lang="zh-CN" altLang="en-US" sz="2400"/>
              <a:t>的用户可以好过策略；</a:t>
            </a:r>
            <a:endParaRPr lang="zh-CN" altLang="en-US" sz="2400"/>
          </a:p>
          <a:p>
            <a:r>
              <a:rPr lang="zh-CN" altLang="en-US" sz="2400"/>
              <a:t>如果是</a:t>
            </a:r>
            <a:r>
              <a:rPr lang="en-US" altLang="zh-CN" sz="2400"/>
              <a:t>6</a:t>
            </a:r>
            <a:r>
              <a:rPr lang="zh-CN" altLang="en-US" sz="2400"/>
              <a:t>个月，可能只有</a:t>
            </a:r>
            <a:r>
              <a:rPr lang="en-US" altLang="zh-CN" sz="2400"/>
              <a:t>30%</a:t>
            </a:r>
            <a:r>
              <a:rPr lang="zh-CN" altLang="en-US" sz="2400"/>
              <a:t>的用户可以超过策略；</a:t>
            </a:r>
            <a:endParaRPr lang="zh-CN" altLang="en-US" sz="2400"/>
          </a:p>
          <a:p>
            <a:r>
              <a:rPr lang="zh-CN" altLang="en-US" sz="2400"/>
              <a:t>如果是</a:t>
            </a:r>
            <a:r>
              <a:rPr lang="en-US" altLang="zh-CN" sz="2400"/>
              <a:t>1</a:t>
            </a:r>
            <a:r>
              <a:rPr lang="zh-CN" altLang="en-US" sz="2400"/>
              <a:t>年，可能就仅不到</a:t>
            </a:r>
            <a:r>
              <a:rPr lang="en-US" altLang="zh-CN" sz="2400"/>
              <a:t>10%</a:t>
            </a:r>
            <a:r>
              <a:rPr lang="zh-CN" altLang="en-US" sz="2400"/>
              <a:t>了；</a:t>
            </a:r>
            <a:endParaRPr lang="zh-CN" altLang="en-US" sz="2400"/>
          </a:p>
          <a:p>
            <a:r>
              <a:rPr lang="zh-CN" altLang="en-US" sz="2400"/>
              <a:t>如果是</a:t>
            </a:r>
            <a:r>
              <a:rPr lang="en-US" altLang="zh-CN" sz="2400"/>
              <a:t>3</a:t>
            </a:r>
            <a:r>
              <a:rPr lang="zh-CN" altLang="en-US" sz="2400"/>
              <a:t>年，</a:t>
            </a:r>
            <a:r>
              <a:rPr lang="en-US" altLang="zh-CN" sz="2400"/>
              <a:t>5</a:t>
            </a:r>
            <a:r>
              <a:rPr lang="zh-CN" altLang="en-US" sz="2400"/>
              <a:t>年。。。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2035810" y="3630930"/>
            <a:ext cx="84632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策略跟投追求的不是一次性的暴利，而是在股市中的长期稳定。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千万不要每天看一眼，会坚持不下去的。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如果手痒，那请自己留些仓位去做股票。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56710" y="95250"/>
            <a:ext cx="4189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时间是利好</a:t>
            </a:r>
            <a:endParaRPr lang="zh-CN" sz="3200" b="1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PP_MARK_KEY" val="257877f6-fe8c-4c47-ab4c-274c99a6a791"/>
  <p:tag name="COMMONDATA" val="eyJoZGlkIjoiNmFkOTM4YTBmYzkwNDBjOWYzNjBlMTAzZTIxNjcwNGEifQ==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WPS 演示</Application>
  <PresentationFormat>宽屏</PresentationFormat>
  <Paragraphs>109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Wingdings</vt:lpstr>
      <vt:lpstr>思源黑体 CN Medium</vt:lpstr>
      <vt:lpstr>黑体</vt:lpstr>
      <vt:lpstr>思源黑体 CN Normal</vt:lpstr>
      <vt:lpstr>思源黑体 CN Light</vt:lpstr>
      <vt:lpstr>思源黑体 CN Bold</vt:lpstr>
      <vt:lpstr>DIN Black</vt:lpstr>
      <vt:lpstr>Noto Sans S Chinese Medium</vt:lpstr>
      <vt:lpstr>KSOFDDF4E7ED</vt:lpstr>
      <vt:lpstr>Segoe Print</vt:lpstr>
      <vt:lpstr>KSOF954951BB</vt:lpstr>
      <vt:lpstr>Arial Unicode MS</vt:lpstr>
      <vt:lpstr>Calibri</vt:lpstr>
      <vt:lpstr>KSOF618801C0</vt:lpstr>
      <vt:lpstr>KSOFD72470BC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阿泽哝</cp:lastModifiedBy>
  <cp:revision>606</cp:revision>
  <dcterms:created xsi:type="dcterms:W3CDTF">2019-06-19T02:08:00Z</dcterms:created>
  <dcterms:modified xsi:type="dcterms:W3CDTF">2026-06-04T10:03:46Z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2DDFABF7C3B54CA8B6CA8207641CF730_13</vt:lpwstr>
  </property>
</Properties>
</file>