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63" r:id="rId4"/>
    <p:sldId id="257" r:id="rId6"/>
    <p:sldId id="259" r:id="rId7"/>
    <p:sldId id="260" r:id="rId8"/>
    <p:sldId id="406" r:id="rId9"/>
    <p:sldId id="269" r:id="rId10"/>
    <p:sldId id="493" r:id="rId11"/>
    <p:sldId id="360" r:id="rId12"/>
    <p:sldId id="467" r:id="rId13"/>
    <p:sldId id="383" r:id="rId14"/>
    <p:sldId id="281" r:id="rId15"/>
    <p:sldId id="291" r:id="rId16"/>
    <p:sldId id="290" r:id="rId17"/>
    <p:sldId id="280" r:id="rId18"/>
    <p:sldId id="432" r:id="rId19"/>
    <p:sldId id="302" r:id="rId20"/>
    <p:sldId id="292" r:id="rId21"/>
    <p:sldId id="322" r:id="rId22"/>
    <p:sldId id="451" r:id="rId23"/>
    <p:sldId id="345" r:id="rId24"/>
    <p:sldId id="494" r:id="rId25"/>
    <p:sldId id="323" r:id="rId26"/>
    <p:sldId id="312" r:id="rId27"/>
    <p:sldId id="311" r:id="rId28"/>
    <p:sldId id="324" r:id="rId29"/>
    <p:sldId id="335" r:id="rId30"/>
    <p:sldId id="346" r:id="rId31"/>
    <p:sldId id="336" r:id="rId32"/>
    <p:sldId id="271" r:id="rId33"/>
    <p:sldId id="274" r:id="rId34"/>
    <p:sldId id="275" r:id="rId35"/>
    <p:sldId id="276" r:id="rId36"/>
    <p:sldId id="321" r:id="rId37"/>
    <p:sldId id="289" r:id="rId38"/>
    <p:sldId id="270" r:id="rId39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3" Type="http://schemas.openxmlformats.org/officeDocument/2006/relationships/tags" Target="tags/tag196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61304-4A0F-4E11-8080-599F9186F6A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06475F0D-9D1A-4BF5-AEE3-CD3F880BC44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主力建仓期</a:t>
          </a:r>
          <a:r>
            <a:rPr lang="zh-CN" altLang="en-US"/>
            <a:t/>
          </a:r>
          <a:endParaRPr lang="zh-CN" altLang="en-US"/>
        </a:p>
      </dgm:t>
    </dgm:pt>
    <dgm:pt modelId="{E99562FF-418F-46D1-8F86-E0992ED7BA8E}" cxnId="{19C36B02-AF1A-4013-A373-57C36F19C7DE}" type="parTrans">
      <dgm:prSet/>
      <dgm:spPr/>
      <dgm:t>
        <a:bodyPr/>
        <a:p>
          <a:endParaRPr lang="zh-CN" altLang="en-US"/>
        </a:p>
      </dgm:t>
    </dgm:pt>
    <dgm:pt modelId="{4BD710C9-2F9D-441E-B548-A9989C0147D7}" cxnId="{19C36B02-AF1A-4013-A373-57C36F19C7DE}" type="sibTrans">
      <dgm:prSet/>
      <dgm:spPr/>
      <dgm:t>
        <a:bodyPr/>
        <a:p>
          <a:endParaRPr lang="zh-CN" altLang="en-US"/>
        </a:p>
      </dgm:t>
    </dgm:pt>
    <dgm:pt modelId="{FE2A3430-07B7-4AF8-8050-E9E6630C707F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b</a:t>
          </a:r>
          <a:r>
            <a:rPr lang="zh-CN" altLang="en-US"/>
            <a:t>点出现</a:t>
          </a:r>
          <a:r>
            <a:rPr lang="zh-CN" altLang="en-US"/>
            <a:t/>
          </a:r>
          <a:endParaRPr lang="zh-CN" altLang="en-US"/>
        </a:p>
      </dgm:t>
    </dgm:pt>
    <dgm:pt modelId="{FB51E315-BC56-4135-BA1D-66E640931F3A}" cxnId="{AAF47AD8-84F5-45D0-9AA8-C126C9D16E53}" type="parTrans">
      <dgm:prSet/>
      <dgm:spPr/>
      <dgm:t>
        <a:bodyPr/>
        <a:p>
          <a:endParaRPr lang="zh-CN" altLang="en-US"/>
        </a:p>
      </dgm:t>
    </dgm:pt>
    <dgm:pt modelId="{9ADD2677-777A-4E9D-AE48-B83F0BAD6874}" cxnId="{AAF47AD8-84F5-45D0-9AA8-C126C9D16E53}" type="sibTrans">
      <dgm:prSet/>
      <dgm:spPr/>
      <dgm:t>
        <a:bodyPr/>
        <a:p>
          <a:endParaRPr lang="zh-CN" altLang="en-US"/>
        </a:p>
      </dgm:t>
    </dgm:pt>
    <dgm:pt modelId="{4372A04A-8FEC-4FF0-B05C-886EF6C1F04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跳上辅助</a:t>
          </a:r>
          <a:r>
            <a:rPr lang="zh-CN" altLang="en-US"/>
            <a:t/>
          </a:r>
          <a:endParaRPr lang="zh-CN" altLang="en-US"/>
        </a:p>
      </dgm:t>
    </dgm:pt>
    <dgm:pt modelId="{FB8FAE95-6915-42E9-8963-8D74D1988DBC}" cxnId="{A76BD70C-D74A-4D77-AC56-2403E6D192DC}" type="parTrans">
      <dgm:prSet/>
      <dgm:spPr/>
    </dgm:pt>
    <dgm:pt modelId="{B03457FB-03FE-4410-A7C2-C90A188B9EDD}" cxnId="{A76BD70C-D74A-4D77-AC56-2403E6D192DC}" type="sibTrans">
      <dgm:prSet/>
      <dgm:spPr/>
    </dgm:pt>
    <dgm:pt modelId="{A70DD5ED-013F-40F3-B5BC-CE0350D55C5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股价多震荡（不涨）</a:t>
          </a:r>
          <a:endParaRPr lang="zh-CN" altLang="en-US"/>
        </a:p>
      </dgm:t>
    </dgm:pt>
    <dgm:pt modelId="{77671B8B-A88C-4329-9D61-081E8CEC9973}" cxnId="{FB311971-D8E4-4746-BB3B-62000AE36BAE}" type="parTrans">
      <dgm:prSet/>
      <dgm:spPr/>
    </dgm:pt>
    <dgm:pt modelId="{B9B21998-F2DE-46C5-BE20-83CD42A570F9}" cxnId="{FB311971-D8E4-4746-BB3B-62000AE36BAE}" type="sibTrans">
      <dgm:prSet/>
      <dgm:spPr/>
    </dgm:pt>
    <dgm:pt modelId="{CAFE1BC5-672B-4FFE-B991-98F813740C67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主力吸筹</a:t>
          </a:r>
          <a:r>
            <a:rPr lang="zh-CN" altLang="en-US"/>
            <a:t/>
          </a:r>
          <a:endParaRPr lang="zh-CN" altLang="en-US"/>
        </a:p>
      </dgm:t>
    </dgm:pt>
    <dgm:pt modelId="{763A8A7A-CB92-42BD-9EB7-9AE2B2108FFF}" cxnId="{9598F7F1-9109-485F-BD99-2E5E289DA759}" type="parTrans">
      <dgm:prSet/>
      <dgm:spPr/>
    </dgm:pt>
    <dgm:pt modelId="{F7F83AF5-A507-4B4F-9327-59AC9A75967F}" cxnId="{9598F7F1-9109-485F-BD99-2E5E289DA759}" type="sibTrans">
      <dgm:prSet/>
      <dgm:spPr/>
    </dgm:pt>
    <dgm:pt modelId="{C17EA81B-EE8F-4BEA-9D93-831900C89C00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主力洗盘期</a:t>
          </a:r>
          <a:r>
            <a:rPr lang="zh-CN" altLang="en-US"/>
            <a:t/>
          </a:r>
          <a:endParaRPr lang="zh-CN" altLang="en-US"/>
        </a:p>
      </dgm:t>
    </dgm:pt>
    <dgm:pt modelId="{D73C192A-A373-4ACC-BFC9-76609E41CF4E}" cxnId="{0EF29740-2F4D-43AE-8FB5-75CF63564F9C}" type="parTrans">
      <dgm:prSet/>
      <dgm:spPr/>
      <dgm:t>
        <a:bodyPr/>
        <a:p>
          <a:endParaRPr lang="zh-CN" altLang="en-US"/>
        </a:p>
      </dgm:t>
    </dgm:pt>
    <dgm:pt modelId="{40C2F390-CB3F-4BF4-827D-B8018A5F3BB7}" cxnId="{0EF29740-2F4D-43AE-8FB5-75CF63564F9C}" type="sibTrans">
      <dgm:prSet/>
      <dgm:spPr/>
      <dgm:t>
        <a:bodyPr/>
        <a:p>
          <a:endParaRPr lang="zh-CN" altLang="en-US"/>
        </a:p>
      </dgm:t>
    </dgm:pt>
    <dgm:pt modelId="{2E055442-BDF6-42BD-8A8A-460CDF6F5C5E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1</a:t>
          </a:r>
          <a:r>
            <a:rPr lang="zh-CN" altLang="en-US"/>
            <a:t>、先小拉升</a:t>
          </a:r>
          <a:r>
            <a:rPr lang="zh-CN" altLang="en-US"/>
            <a:t/>
          </a:r>
          <a:endParaRPr lang="zh-CN" altLang="en-US"/>
        </a:p>
      </dgm:t>
    </dgm:pt>
    <dgm:pt modelId="{291EBA52-15FB-4985-9632-D5F9BE62ACD1}" cxnId="{C535337B-E985-4B7B-82AD-98B66C52F60E}" type="parTrans">
      <dgm:prSet/>
      <dgm:spPr/>
      <dgm:t>
        <a:bodyPr/>
        <a:p>
          <a:endParaRPr lang="zh-CN" altLang="en-US"/>
        </a:p>
      </dgm:t>
    </dgm:pt>
    <dgm:pt modelId="{87346316-64F3-4945-9984-33BC77341C9F}" cxnId="{C535337B-E985-4B7B-82AD-98B66C52F60E}" type="sibTrans">
      <dgm:prSet/>
      <dgm:spPr/>
      <dgm:t>
        <a:bodyPr/>
        <a:p>
          <a:endParaRPr lang="zh-CN" altLang="en-US"/>
        </a:p>
      </dgm:t>
    </dgm:pt>
    <dgm:pt modelId="{DB6808A2-5877-490E-AD14-F7D8FF89521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2</a:t>
          </a:r>
          <a:r>
            <a:rPr lang="zh-CN" altLang="en-US"/>
            <a:t>、多波动</a:t>
          </a:r>
          <a:endParaRPr lang="zh-CN" altLang="en-US"/>
        </a:p>
      </dgm:t>
    </dgm:pt>
    <dgm:pt modelId="{42511738-A026-4E6C-962C-3B87C006FDEE}" cxnId="{8E322590-BDD9-4072-8572-DA6A4D264BD5}" type="parTrans">
      <dgm:prSet/>
      <dgm:spPr/>
    </dgm:pt>
    <dgm:pt modelId="{C3386718-0E75-49CA-A4F7-279C087882EA}" cxnId="{8E322590-BDD9-4072-8572-DA6A4D264BD5}" type="sibTrans">
      <dgm:prSet/>
      <dgm:spPr/>
    </dgm:pt>
    <dgm:pt modelId="{51E9EF95-A4D8-41D1-AA72-AFF1FF7A5CC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3</a:t>
          </a:r>
          <a:r>
            <a:rPr lang="zh-CN" altLang="en-US"/>
            <a:t>、趋势不破（辅助线）</a:t>
          </a:r>
          <a:endParaRPr lang="zh-CN" altLang="en-US"/>
        </a:p>
      </dgm:t>
    </dgm:pt>
    <dgm:pt modelId="{51BBFAD5-475B-4B44-B1B0-F3DDD04482FF}" cxnId="{40263149-EDB3-4C7B-B040-48374B193B13}" type="parTrans">
      <dgm:prSet/>
      <dgm:spPr/>
    </dgm:pt>
    <dgm:pt modelId="{DAD29C11-6AB6-411A-89AB-E5690B941992}" cxnId="{40263149-EDB3-4C7B-B040-48374B193B13}" type="sibTrans">
      <dgm:prSet/>
      <dgm:spPr/>
    </dgm:pt>
    <dgm:pt modelId="{E3396112-EC29-453D-A7D4-13D9A27F24C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拿住</a:t>
          </a:r>
          <a:r>
            <a:rPr lang="zh-CN" altLang="en-US"/>
            <a:t/>
          </a:r>
          <a:endParaRPr lang="zh-CN" altLang="en-US"/>
        </a:p>
      </dgm:t>
    </dgm:pt>
    <dgm:pt modelId="{0A7EB61E-F7B8-49ED-A8AA-3BDC21924D24}" cxnId="{0D5F4528-A372-4B6F-B4D2-058030B6526C}" type="parTrans">
      <dgm:prSet/>
      <dgm:spPr/>
    </dgm:pt>
    <dgm:pt modelId="{00C3A5E9-C046-4E0E-9B85-6DB93A57AD0A}" cxnId="{0D5F4528-A372-4B6F-B4D2-058030B6526C}" type="sibTrans">
      <dgm:prSet/>
      <dgm:spPr/>
    </dgm:pt>
    <dgm:pt modelId="{89CF50F2-3EE8-4308-BA46-57745656A4A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主力拉升期</a:t>
          </a:r>
          <a:r>
            <a:rPr lang="zh-CN" altLang="en-US"/>
            <a:t/>
          </a:r>
          <a:endParaRPr lang="zh-CN" altLang="en-US"/>
        </a:p>
      </dgm:t>
    </dgm:pt>
    <dgm:pt modelId="{D242A0FB-DF73-49CA-BA3C-BD459F366127}" cxnId="{7C89C90B-DB2F-46B2-9E3B-0AAED50928DC}" type="parTrans">
      <dgm:prSet/>
      <dgm:spPr/>
      <dgm:t>
        <a:bodyPr/>
        <a:p>
          <a:endParaRPr lang="zh-CN" altLang="en-US"/>
        </a:p>
      </dgm:t>
    </dgm:pt>
    <dgm:pt modelId="{9604C662-124F-4916-B7BB-4DF131431D56}" cxnId="{7C89C90B-DB2F-46B2-9E3B-0AAED50928DC}" type="sibTrans">
      <dgm:prSet/>
      <dgm:spPr/>
      <dgm:t>
        <a:bodyPr/>
        <a:p>
          <a:endParaRPr lang="zh-CN" altLang="en-US"/>
        </a:p>
      </dgm:t>
    </dgm:pt>
    <dgm:pt modelId="{A4CBB6B8-84E6-41DA-A253-F380CBF4C16F}">
      <dgm:prSet phldrT="[文本]" phldr="1"/>
      <dgm:spPr/>
      <dgm:t>
        <a:bodyPr/>
        <a:p>
          <a:endParaRPr lang="zh-CN" altLang="en-US"/>
        </a:p>
      </dgm:t>
    </dgm:pt>
    <dgm:pt modelId="{6BF9AA0B-A851-4ABD-9BE8-1336C9738AB8}" cxnId="{2DB2CB9C-5ADD-4DD8-BD25-EF5AD654907B}" type="parTrans">
      <dgm:prSet/>
      <dgm:spPr/>
      <dgm:t>
        <a:bodyPr/>
        <a:p>
          <a:endParaRPr lang="zh-CN" altLang="en-US"/>
        </a:p>
      </dgm:t>
    </dgm:pt>
    <dgm:pt modelId="{B71ACFC2-160E-4438-99B2-0295109B5775}" cxnId="{2DB2CB9C-5ADD-4DD8-BD25-EF5AD654907B}" type="sibTrans">
      <dgm:prSet/>
      <dgm:spPr/>
      <dgm:t>
        <a:bodyPr/>
        <a:p>
          <a:endParaRPr lang="zh-CN" altLang="en-US"/>
        </a:p>
      </dgm:t>
    </dgm:pt>
    <dgm:pt modelId="{9A0BE5F6-81A2-49D9-8C9C-142D0C789C93}">
      <dgm:prSet phldrT="[文本]" phldr="1"/>
      <dgm:spPr/>
      <dgm:t>
        <a:bodyPr/>
        <a:p>
          <a:endParaRPr lang="zh-CN" altLang="en-US"/>
        </a:p>
      </dgm:t>
    </dgm:pt>
    <dgm:pt modelId="{74069FC1-303C-4E60-BF12-0C6280C1EA5F}" cxnId="{EEAB2F9E-60DC-4AF9-84F8-6BC84D6A9136}" type="parTrans">
      <dgm:prSet/>
      <dgm:spPr/>
      <dgm:t>
        <a:bodyPr/>
        <a:p>
          <a:endParaRPr lang="zh-CN" altLang="en-US"/>
        </a:p>
      </dgm:t>
    </dgm:pt>
    <dgm:pt modelId="{D20A6710-E164-4435-B89A-246E5E185E0F}" cxnId="{EEAB2F9E-60DC-4AF9-84F8-6BC84D6A9136}" type="sibTrans">
      <dgm:prSet/>
      <dgm:spPr/>
      <dgm:t>
        <a:bodyPr/>
        <a:p>
          <a:endParaRPr lang="zh-CN" altLang="en-US"/>
        </a:p>
      </dgm:t>
    </dgm:pt>
    <dgm:pt modelId="{7894115B-AABB-46F2-A52E-C27597016790}" type="pres">
      <dgm:prSet presAssocID="{B3B61304-4A0F-4E11-8080-599F9186F6A5}" presName="Name0" presStyleCnt="0">
        <dgm:presLayoutVars>
          <dgm:dir/>
          <dgm:animLvl val="lvl"/>
          <dgm:resizeHandles val="exact"/>
        </dgm:presLayoutVars>
      </dgm:prSet>
      <dgm:spPr/>
    </dgm:pt>
    <dgm:pt modelId="{56D916F2-6768-419D-835D-0E92CC7C803C}" type="pres">
      <dgm:prSet presAssocID="{B3B61304-4A0F-4E11-8080-599F9186F6A5}" presName="tSp" presStyleCnt="0"/>
      <dgm:spPr/>
    </dgm:pt>
    <dgm:pt modelId="{ECD0F423-0D40-44D8-AF71-D97C3F9DF26B}" type="pres">
      <dgm:prSet presAssocID="{B3B61304-4A0F-4E11-8080-599F9186F6A5}" presName="bSp" presStyleCnt="0"/>
      <dgm:spPr/>
    </dgm:pt>
    <dgm:pt modelId="{77157E72-C09D-4CF2-AEC0-0324FBF39226}" type="pres">
      <dgm:prSet presAssocID="{B3B61304-4A0F-4E11-8080-599F9186F6A5}" presName="process" presStyleCnt="0"/>
      <dgm:spPr/>
    </dgm:pt>
    <dgm:pt modelId="{29C62E5B-77E6-4FD6-95C8-E16514EA592F}" type="pres">
      <dgm:prSet presAssocID="{06475F0D-9D1A-4BF5-AEE3-CD3F880BC44A}" presName="composite1" presStyleCnt="0"/>
      <dgm:spPr/>
    </dgm:pt>
    <dgm:pt modelId="{24BEEBBD-4900-44F6-A6F9-3F722A9F3012}" type="pres">
      <dgm:prSet presAssocID="{06475F0D-9D1A-4BF5-AEE3-CD3F880BC44A}" presName="dummyNode1" presStyleCnt="0"/>
      <dgm:spPr/>
    </dgm:pt>
    <dgm:pt modelId="{EA4C33C9-9B7B-4236-9D97-1954A4D46745}" type="pres">
      <dgm:prSet presAssocID="{06475F0D-9D1A-4BF5-AEE3-CD3F880BC44A}" presName="childNode1" presStyleLbl="bgAcc1" presStyleIdx="0" presStyleCnt="3">
        <dgm:presLayoutVars>
          <dgm:bulletEnabled val="1"/>
        </dgm:presLayoutVars>
      </dgm:prSet>
      <dgm:spPr/>
    </dgm:pt>
    <dgm:pt modelId="{1E8A37B1-D464-40AA-8171-F21D027B523A}" type="pres">
      <dgm:prSet presAssocID="{06475F0D-9D1A-4BF5-AEE3-CD3F880BC44A}" presName="childNode1tx" presStyleCnt="0">
        <dgm:presLayoutVars>
          <dgm:bulletEnabled val="1"/>
        </dgm:presLayoutVars>
      </dgm:prSet>
      <dgm:spPr/>
    </dgm:pt>
    <dgm:pt modelId="{50F89035-D090-4CAD-827E-5FE864D0CC7D}" type="pres">
      <dgm:prSet presAssocID="{06475F0D-9D1A-4BF5-AEE3-CD3F880BC44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20CA769-40FC-4401-A1E0-FD4D856E9B21}" type="pres">
      <dgm:prSet presAssocID="{06475F0D-9D1A-4BF5-AEE3-CD3F880BC44A}" presName="connSite1" presStyleCnt="0"/>
      <dgm:spPr/>
    </dgm:pt>
    <dgm:pt modelId="{B871E909-CC84-4270-8398-F5F049AEA932}" type="pres">
      <dgm:prSet presAssocID="{4BD710C9-2F9D-441E-B548-A9989C0147D7}" presName="Name9" presStyleLbl="sibTrans2D1" presStyleIdx="0" presStyleCnt="2"/>
      <dgm:spPr/>
    </dgm:pt>
    <dgm:pt modelId="{5381038C-A52C-40F2-AE25-892F98A4F272}" type="pres">
      <dgm:prSet presAssocID="{C17EA81B-EE8F-4BEA-9D93-831900C89C00}" presName="composite2" presStyleCnt="0"/>
      <dgm:spPr/>
    </dgm:pt>
    <dgm:pt modelId="{8C60EF28-DEE2-471E-9110-F1DE84254762}" type="pres">
      <dgm:prSet presAssocID="{C17EA81B-EE8F-4BEA-9D93-831900C89C00}" presName="dummyNode2" presStyleCnt="0"/>
      <dgm:spPr/>
    </dgm:pt>
    <dgm:pt modelId="{8C4A7715-D8F8-4D2B-94CE-98F25CB35172}" type="pres">
      <dgm:prSet presAssocID="{C17EA81B-EE8F-4BEA-9D93-831900C89C00}" presName="childNode2" presStyleLbl="bgAcc1" presStyleIdx="1" presStyleCnt="3">
        <dgm:presLayoutVars>
          <dgm:bulletEnabled val="1"/>
        </dgm:presLayoutVars>
      </dgm:prSet>
      <dgm:spPr/>
    </dgm:pt>
    <dgm:pt modelId="{E6E63E6B-9802-4903-9CE3-5D4A716AEA02}" type="pres">
      <dgm:prSet presAssocID="{C17EA81B-EE8F-4BEA-9D93-831900C89C00}" presName="childNode2tx" presStyleCnt="0">
        <dgm:presLayoutVars>
          <dgm:bulletEnabled val="1"/>
        </dgm:presLayoutVars>
      </dgm:prSet>
      <dgm:spPr/>
    </dgm:pt>
    <dgm:pt modelId="{D48BF050-6660-4D4F-AF7C-757C782402D6}" type="pres">
      <dgm:prSet presAssocID="{C17EA81B-EE8F-4BEA-9D93-831900C89C0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D59B193-1E3C-4187-9E9F-A2912DCADAC6}" type="pres">
      <dgm:prSet presAssocID="{C17EA81B-EE8F-4BEA-9D93-831900C89C00}" presName="connSite2" presStyleCnt="0"/>
      <dgm:spPr/>
    </dgm:pt>
    <dgm:pt modelId="{FB15DAFD-B404-4CB3-9791-947A7CB3C00D}" type="pres">
      <dgm:prSet presAssocID="{40C2F390-CB3F-4BF4-827D-B8018A5F3BB7}" presName="Name18" presStyleLbl="sibTrans2D1" presStyleIdx="1" presStyleCnt="2"/>
      <dgm:spPr/>
    </dgm:pt>
    <dgm:pt modelId="{754F4C32-447F-4E14-8ED3-35A922A043A5}" type="pres">
      <dgm:prSet presAssocID="{89CF50F2-3EE8-4308-BA46-57745656A4AA}" presName="composite1" presStyleCnt="0"/>
      <dgm:spPr/>
    </dgm:pt>
    <dgm:pt modelId="{020AEDA5-DA09-4A53-AF58-AED2EF90E935}" type="pres">
      <dgm:prSet presAssocID="{89CF50F2-3EE8-4308-BA46-57745656A4AA}" presName="dummyNode1" presStyleCnt="0"/>
      <dgm:spPr/>
    </dgm:pt>
    <dgm:pt modelId="{0428F0A0-98D5-457A-BE43-28F46915FA56}" type="pres">
      <dgm:prSet presAssocID="{89CF50F2-3EE8-4308-BA46-57745656A4AA}" presName="childNode1" presStyleLbl="bgAcc1" presStyleIdx="2" presStyleCnt="3">
        <dgm:presLayoutVars>
          <dgm:bulletEnabled val="1"/>
        </dgm:presLayoutVars>
      </dgm:prSet>
      <dgm:spPr/>
    </dgm:pt>
    <dgm:pt modelId="{F4682735-7E21-4BD6-A94E-5C31E3B718FD}" type="pres">
      <dgm:prSet presAssocID="{89CF50F2-3EE8-4308-BA46-57745656A4AA}" presName="childNode1tx" presStyleCnt="0">
        <dgm:presLayoutVars>
          <dgm:bulletEnabled val="1"/>
        </dgm:presLayoutVars>
      </dgm:prSet>
      <dgm:spPr/>
    </dgm:pt>
    <dgm:pt modelId="{E8647766-AE1D-45F8-B3AB-5EEE3BDE8498}" type="pres">
      <dgm:prSet presAssocID="{89CF50F2-3EE8-4308-BA46-57745656A4AA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6D6127B-1D73-45CB-82BD-67878CD7892E}" type="pres">
      <dgm:prSet presAssocID="{89CF50F2-3EE8-4308-BA46-57745656A4AA}" presName="connSite1" presStyleCnt="0"/>
      <dgm:spPr/>
    </dgm:pt>
  </dgm:ptLst>
  <dgm:cxnLst>
    <dgm:cxn modelId="{19C36B02-AF1A-4013-A373-57C36F19C7DE}" srcId="{B3B61304-4A0F-4E11-8080-599F9186F6A5}" destId="{06475F0D-9D1A-4BF5-AEE3-CD3F880BC44A}" srcOrd="0" destOrd="0" parTransId="{E99562FF-418F-46D1-8F86-E0992ED7BA8E}" sibTransId="{4BD710C9-2F9D-441E-B548-A9989C0147D7}"/>
    <dgm:cxn modelId="{AAF47AD8-84F5-45D0-9AA8-C126C9D16E53}" srcId="{06475F0D-9D1A-4BF5-AEE3-CD3F880BC44A}" destId="{FE2A3430-07B7-4AF8-8050-E9E6630C707F}" srcOrd="0" destOrd="0" parTransId="{FB51E315-BC56-4135-BA1D-66E640931F3A}" sibTransId="{9ADD2677-777A-4E9D-AE48-B83F0BAD6874}"/>
    <dgm:cxn modelId="{A76BD70C-D74A-4D77-AC56-2403E6D192DC}" srcId="{06475F0D-9D1A-4BF5-AEE3-CD3F880BC44A}" destId="{4372A04A-8FEC-4FF0-B05C-886EF6C1F04A}" srcOrd="1" destOrd="0" parTransId="{FB8FAE95-6915-42E9-8963-8D74D1988DBC}" sibTransId="{B03457FB-03FE-4410-A7C2-C90A188B9EDD}"/>
    <dgm:cxn modelId="{FB311971-D8E4-4746-BB3B-62000AE36BAE}" srcId="{06475F0D-9D1A-4BF5-AEE3-CD3F880BC44A}" destId="{A70DD5ED-013F-40F3-B5BC-CE0350D55C5E}" srcOrd="2" destOrd="0" parTransId="{77671B8B-A88C-4329-9D61-081E8CEC9973}" sibTransId="{B9B21998-F2DE-46C5-BE20-83CD42A570F9}"/>
    <dgm:cxn modelId="{9598F7F1-9109-485F-BD99-2E5E289DA759}" srcId="{06475F0D-9D1A-4BF5-AEE3-CD3F880BC44A}" destId="{CAFE1BC5-672B-4FFE-B991-98F813740C67}" srcOrd="3" destOrd="0" parTransId="{763A8A7A-CB92-42BD-9EB7-9AE2B2108FFF}" sibTransId="{F7F83AF5-A507-4B4F-9327-59AC9A75967F}"/>
    <dgm:cxn modelId="{0EF29740-2F4D-43AE-8FB5-75CF63564F9C}" srcId="{B3B61304-4A0F-4E11-8080-599F9186F6A5}" destId="{C17EA81B-EE8F-4BEA-9D93-831900C89C00}" srcOrd="1" destOrd="0" parTransId="{D73C192A-A373-4ACC-BFC9-76609E41CF4E}" sibTransId="{40C2F390-CB3F-4BF4-827D-B8018A5F3BB7}"/>
    <dgm:cxn modelId="{C535337B-E985-4B7B-82AD-98B66C52F60E}" srcId="{C17EA81B-EE8F-4BEA-9D93-831900C89C00}" destId="{2E055442-BDF6-42BD-8A8A-460CDF6F5C5E}" srcOrd="0" destOrd="1" parTransId="{291EBA52-15FB-4985-9632-D5F9BE62ACD1}" sibTransId="{87346316-64F3-4945-9984-33BC77341C9F}"/>
    <dgm:cxn modelId="{8E322590-BDD9-4072-8572-DA6A4D264BD5}" srcId="{C17EA81B-EE8F-4BEA-9D93-831900C89C00}" destId="{DB6808A2-5877-490E-AD14-F7D8FF895216}" srcOrd="1" destOrd="1" parTransId="{42511738-A026-4E6C-962C-3B87C006FDEE}" sibTransId="{C3386718-0E75-49CA-A4F7-279C087882EA}"/>
    <dgm:cxn modelId="{40263149-EDB3-4C7B-B040-48374B193B13}" srcId="{C17EA81B-EE8F-4BEA-9D93-831900C89C00}" destId="{51E9EF95-A4D8-41D1-AA72-AFF1FF7A5CCC}" srcOrd="2" destOrd="1" parTransId="{51BBFAD5-475B-4B44-B1B0-F3DDD04482FF}" sibTransId="{DAD29C11-6AB6-411A-89AB-E5690B941992}"/>
    <dgm:cxn modelId="{0D5F4528-A372-4B6F-B4D2-058030B6526C}" srcId="{C17EA81B-EE8F-4BEA-9D93-831900C89C00}" destId="{E3396112-EC29-453D-A7D4-13D9A27F24CB}" srcOrd="3" destOrd="1" parTransId="{0A7EB61E-F7B8-49ED-A8AA-3BDC21924D24}" sibTransId="{00C3A5E9-C046-4E0E-9B85-6DB93A57AD0A}"/>
    <dgm:cxn modelId="{7C89C90B-DB2F-46B2-9E3B-0AAED50928DC}" srcId="{B3B61304-4A0F-4E11-8080-599F9186F6A5}" destId="{89CF50F2-3EE8-4308-BA46-57745656A4AA}" srcOrd="2" destOrd="0" parTransId="{D242A0FB-DF73-49CA-BA3C-BD459F366127}" sibTransId="{9604C662-124F-4916-B7BB-4DF131431D56}"/>
    <dgm:cxn modelId="{2DB2CB9C-5ADD-4DD8-BD25-EF5AD654907B}" srcId="{89CF50F2-3EE8-4308-BA46-57745656A4AA}" destId="{A4CBB6B8-84E6-41DA-A253-F380CBF4C16F}" srcOrd="0" destOrd="2" parTransId="{6BF9AA0B-A851-4ABD-9BE8-1336C9738AB8}" sibTransId="{B71ACFC2-160E-4438-99B2-0295109B5775}"/>
    <dgm:cxn modelId="{EEAB2F9E-60DC-4AF9-84F8-6BC84D6A9136}" srcId="{89CF50F2-3EE8-4308-BA46-57745656A4AA}" destId="{9A0BE5F6-81A2-49D9-8C9C-142D0C789C93}" srcOrd="1" destOrd="2" parTransId="{74069FC1-303C-4E60-BF12-0C6280C1EA5F}" sibTransId="{D20A6710-E164-4435-B89A-246E5E185E0F}"/>
    <dgm:cxn modelId="{A4C1906A-9DB1-49AF-996B-6A6D7F33A969}" type="presOf" srcId="{B3B61304-4A0F-4E11-8080-599F9186F6A5}" destId="{7894115B-AABB-46F2-A52E-C27597016790}" srcOrd="0" destOrd="0" presId="urn:microsoft.com/office/officeart/2005/8/layout/hProcess4"/>
    <dgm:cxn modelId="{72CD46F7-8DF5-4188-AD60-5A417F4E15C6}" type="presParOf" srcId="{7894115B-AABB-46F2-A52E-C27597016790}" destId="{56D916F2-6768-419D-835D-0E92CC7C803C}" srcOrd="0" destOrd="0" presId="urn:microsoft.com/office/officeart/2005/8/layout/hProcess4"/>
    <dgm:cxn modelId="{CD2416D0-639F-4D7E-A81B-9751F24651E2}" type="presParOf" srcId="{7894115B-AABB-46F2-A52E-C27597016790}" destId="{ECD0F423-0D40-44D8-AF71-D97C3F9DF26B}" srcOrd="1" destOrd="0" presId="urn:microsoft.com/office/officeart/2005/8/layout/hProcess4"/>
    <dgm:cxn modelId="{DD4AAD9B-8349-487A-8533-00EB59DA8CEF}" type="presParOf" srcId="{7894115B-AABB-46F2-A52E-C27597016790}" destId="{77157E72-C09D-4CF2-AEC0-0324FBF39226}" srcOrd="2" destOrd="0" presId="urn:microsoft.com/office/officeart/2005/8/layout/hProcess4"/>
    <dgm:cxn modelId="{B3880A82-7397-4F6C-A103-C645FEC2DC0A}" type="presParOf" srcId="{77157E72-C09D-4CF2-AEC0-0324FBF39226}" destId="{29C62E5B-77E6-4FD6-95C8-E16514EA592F}" srcOrd="0" destOrd="2" presId="urn:microsoft.com/office/officeart/2005/8/layout/hProcess4"/>
    <dgm:cxn modelId="{76D8D682-9832-4E03-999A-C0AA3B5C7303}" type="presParOf" srcId="{29C62E5B-77E6-4FD6-95C8-E16514EA592F}" destId="{24BEEBBD-4900-44F6-A6F9-3F722A9F3012}" srcOrd="0" destOrd="0" presId="urn:microsoft.com/office/officeart/2005/8/layout/hProcess4"/>
    <dgm:cxn modelId="{F97DA837-2761-4DC1-8BBB-3C66691AD338}" type="presParOf" srcId="{29C62E5B-77E6-4FD6-95C8-E16514EA592F}" destId="{EA4C33C9-9B7B-4236-9D97-1954A4D46745}" srcOrd="1" destOrd="0" presId="urn:microsoft.com/office/officeart/2005/8/layout/hProcess4"/>
    <dgm:cxn modelId="{63B9EF4E-1481-46C1-A19A-18DE6A9F0861}" type="presOf" srcId="{FE2A3430-07B7-4AF8-8050-E9E6630C707F}" destId="{EA4C33C9-9B7B-4236-9D97-1954A4D46745}" srcOrd="0" destOrd="0" presId="urn:microsoft.com/office/officeart/2005/8/layout/hProcess4"/>
    <dgm:cxn modelId="{7077A492-DFFE-4947-9BA5-226A2203446C}" type="presOf" srcId="{4372A04A-8FEC-4FF0-B05C-886EF6C1F04A}" destId="{EA4C33C9-9B7B-4236-9D97-1954A4D46745}" srcOrd="0" destOrd="1" presId="urn:microsoft.com/office/officeart/2005/8/layout/hProcess4"/>
    <dgm:cxn modelId="{B3AB9A0F-087A-469E-8CED-A6A451A1CD92}" type="presOf" srcId="{A70DD5ED-013F-40F3-B5BC-CE0350D55C5E}" destId="{EA4C33C9-9B7B-4236-9D97-1954A4D46745}" srcOrd="0" destOrd="2" presId="urn:microsoft.com/office/officeart/2005/8/layout/hProcess4"/>
    <dgm:cxn modelId="{BAD5FBB3-2297-4AD5-A07F-4C5131967D71}" type="presOf" srcId="{CAFE1BC5-672B-4FFE-B991-98F813740C67}" destId="{EA4C33C9-9B7B-4236-9D97-1954A4D46745}" srcOrd="0" destOrd="3" presId="urn:microsoft.com/office/officeart/2005/8/layout/hProcess4"/>
    <dgm:cxn modelId="{CBD13D42-7813-4F8D-A6B9-BA12ED1CFC39}" type="presParOf" srcId="{29C62E5B-77E6-4FD6-95C8-E16514EA592F}" destId="{1E8A37B1-D464-40AA-8171-F21D027B523A}" srcOrd="2" destOrd="0" presId="urn:microsoft.com/office/officeart/2005/8/layout/hProcess4"/>
    <dgm:cxn modelId="{B7C06058-522B-4453-8AFB-1CCF79E0AD13}" type="presOf" srcId="{FE2A3430-07B7-4AF8-8050-E9E6630C707F}" destId="{1E8A37B1-D464-40AA-8171-F21D027B523A}" srcOrd="1" destOrd="0" presId="urn:microsoft.com/office/officeart/2005/8/layout/hProcess4"/>
    <dgm:cxn modelId="{E18F831E-97B7-4F7C-A657-52A7C874CBD5}" type="presOf" srcId="{4372A04A-8FEC-4FF0-B05C-886EF6C1F04A}" destId="{1E8A37B1-D464-40AA-8171-F21D027B523A}" srcOrd="1" destOrd="1" presId="urn:microsoft.com/office/officeart/2005/8/layout/hProcess4"/>
    <dgm:cxn modelId="{F010BFE7-13EE-482E-B4BB-BF3A968B7296}" type="presOf" srcId="{A70DD5ED-013F-40F3-B5BC-CE0350D55C5E}" destId="{1E8A37B1-D464-40AA-8171-F21D027B523A}" srcOrd="1" destOrd="2" presId="urn:microsoft.com/office/officeart/2005/8/layout/hProcess4"/>
    <dgm:cxn modelId="{977ABACB-D4F7-4EC3-A5C4-38CEA93E8F5C}" type="presOf" srcId="{CAFE1BC5-672B-4FFE-B991-98F813740C67}" destId="{1E8A37B1-D464-40AA-8171-F21D027B523A}" srcOrd="1" destOrd="3" presId="urn:microsoft.com/office/officeart/2005/8/layout/hProcess4"/>
    <dgm:cxn modelId="{C9394D9E-02B6-4071-AE5D-FED8C72835C9}" type="presParOf" srcId="{29C62E5B-77E6-4FD6-95C8-E16514EA592F}" destId="{50F89035-D090-4CAD-827E-5FE864D0CC7D}" srcOrd="3" destOrd="0" presId="urn:microsoft.com/office/officeart/2005/8/layout/hProcess4"/>
    <dgm:cxn modelId="{1E9E7645-451B-4A2A-B2E5-4AFF8DCE3F91}" type="presOf" srcId="{06475F0D-9D1A-4BF5-AEE3-CD3F880BC44A}" destId="{50F89035-D090-4CAD-827E-5FE864D0CC7D}" srcOrd="0" destOrd="0" presId="urn:microsoft.com/office/officeart/2005/8/layout/hProcess4"/>
    <dgm:cxn modelId="{9120E9B5-2DC4-431B-B3A4-B1BC67489030}" type="presParOf" srcId="{29C62E5B-77E6-4FD6-95C8-E16514EA592F}" destId="{920CA769-40FC-4401-A1E0-FD4D856E9B21}" srcOrd="4" destOrd="0" presId="urn:microsoft.com/office/officeart/2005/8/layout/hProcess4"/>
    <dgm:cxn modelId="{3E7F698D-601D-4E6C-888F-BEFA392C7160}" type="presParOf" srcId="{77157E72-C09D-4CF2-AEC0-0324FBF39226}" destId="{B871E909-CC84-4270-8398-F5F049AEA932}" srcOrd="1" destOrd="2" presId="urn:microsoft.com/office/officeart/2005/8/layout/hProcess4"/>
    <dgm:cxn modelId="{CDD98952-5CC2-449B-8B02-AA7EF50241E0}" type="presOf" srcId="{4BD710C9-2F9D-441E-B548-A9989C0147D7}" destId="{B871E909-CC84-4270-8398-F5F049AEA932}" srcOrd="0" destOrd="0" presId="urn:microsoft.com/office/officeart/2005/8/layout/hProcess4"/>
    <dgm:cxn modelId="{02E74E71-9C03-4D41-9CFA-6AF55F565700}" type="presParOf" srcId="{77157E72-C09D-4CF2-AEC0-0324FBF39226}" destId="{5381038C-A52C-40F2-AE25-892F98A4F272}" srcOrd="2" destOrd="2" presId="urn:microsoft.com/office/officeart/2005/8/layout/hProcess4"/>
    <dgm:cxn modelId="{0D5DCF3D-26C0-4D9E-986C-2236EC3234A5}" type="presParOf" srcId="{5381038C-A52C-40F2-AE25-892F98A4F272}" destId="{8C60EF28-DEE2-471E-9110-F1DE84254762}" srcOrd="0" destOrd="2" presId="urn:microsoft.com/office/officeart/2005/8/layout/hProcess4"/>
    <dgm:cxn modelId="{60ABA6CD-9085-4423-8274-E3F96047D442}" type="presParOf" srcId="{5381038C-A52C-40F2-AE25-892F98A4F272}" destId="{8C4A7715-D8F8-4D2B-94CE-98F25CB35172}" srcOrd="1" destOrd="2" presId="urn:microsoft.com/office/officeart/2005/8/layout/hProcess4"/>
    <dgm:cxn modelId="{6802918B-E861-465F-83F7-43068B4EF580}" type="presOf" srcId="{2E055442-BDF6-42BD-8A8A-460CDF6F5C5E}" destId="{8C4A7715-D8F8-4D2B-94CE-98F25CB35172}" srcOrd="0" destOrd="0" presId="urn:microsoft.com/office/officeart/2005/8/layout/hProcess4"/>
    <dgm:cxn modelId="{4C4A81A1-2C65-492A-B43B-A1A4B89991E2}" type="presOf" srcId="{DB6808A2-5877-490E-AD14-F7D8FF895216}" destId="{8C4A7715-D8F8-4D2B-94CE-98F25CB35172}" srcOrd="0" destOrd="1" presId="urn:microsoft.com/office/officeart/2005/8/layout/hProcess4"/>
    <dgm:cxn modelId="{A016D5E6-0B6D-4C06-A045-F16B5484F220}" type="presOf" srcId="{51E9EF95-A4D8-41D1-AA72-AFF1FF7A5CCC}" destId="{8C4A7715-D8F8-4D2B-94CE-98F25CB35172}" srcOrd="0" destOrd="2" presId="urn:microsoft.com/office/officeart/2005/8/layout/hProcess4"/>
    <dgm:cxn modelId="{136C0015-72D8-4C60-B46C-98932B201E6D}" type="presOf" srcId="{E3396112-EC29-453D-A7D4-13D9A27F24CB}" destId="{8C4A7715-D8F8-4D2B-94CE-98F25CB35172}" srcOrd="0" destOrd="3" presId="urn:microsoft.com/office/officeart/2005/8/layout/hProcess4"/>
    <dgm:cxn modelId="{CB88CB8E-16BF-4157-86BA-B45FE00D74F5}" type="presParOf" srcId="{5381038C-A52C-40F2-AE25-892F98A4F272}" destId="{E6E63E6B-9802-4903-9CE3-5D4A716AEA02}" srcOrd="2" destOrd="2" presId="urn:microsoft.com/office/officeart/2005/8/layout/hProcess4"/>
    <dgm:cxn modelId="{05AFAE08-DA1C-4DB1-90D4-7E84FB7C5080}" type="presOf" srcId="{2E055442-BDF6-42BD-8A8A-460CDF6F5C5E}" destId="{E6E63E6B-9802-4903-9CE3-5D4A716AEA02}" srcOrd="1" destOrd="0" presId="urn:microsoft.com/office/officeart/2005/8/layout/hProcess4"/>
    <dgm:cxn modelId="{7A7162F4-C5A5-426E-9F09-0F5D5B628574}" type="presOf" srcId="{DB6808A2-5877-490E-AD14-F7D8FF895216}" destId="{E6E63E6B-9802-4903-9CE3-5D4A716AEA02}" srcOrd="1" destOrd="1" presId="urn:microsoft.com/office/officeart/2005/8/layout/hProcess4"/>
    <dgm:cxn modelId="{442E9852-C84A-4169-B115-BDAEA18ACEE4}" type="presOf" srcId="{51E9EF95-A4D8-41D1-AA72-AFF1FF7A5CCC}" destId="{E6E63E6B-9802-4903-9CE3-5D4A716AEA02}" srcOrd="1" destOrd="2" presId="urn:microsoft.com/office/officeart/2005/8/layout/hProcess4"/>
    <dgm:cxn modelId="{566D6E67-49A0-4BF2-9418-72DCDDBBF056}" type="presOf" srcId="{E3396112-EC29-453D-A7D4-13D9A27F24CB}" destId="{E6E63E6B-9802-4903-9CE3-5D4A716AEA02}" srcOrd="1" destOrd="3" presId="urn:microsoft.com/office/officeart/2005/8/layout/hProcess4"/>
    <dgm:cxn modelId="{139A330B-CDC3-4546-B172-0529F9880D49}" type="presParOf" srcId="{5381038C-A52C-40F2-AE25-892F98A4F272}" destId="{D48BF050-6660-4D4F-AF7C-757C782402D6}" srcOrd="3" destOrd="2" presId="urn:microsoft.com/office/officeart/2005/8/layout/hProcess4"/>
    <dgm:cxn modelId="{E6D5B599-9026-4668-9BFC-2846DCB47514}" type="presOf" srcId="{C17EA81B-EE8F-4BEA-9D93-831900C89C00}" destId="{D48BF050-6660-4D4F-AF7C-757C782402D6}" srcOrd="0" destOrd="0" presId="urn:microsoft.com/office/officeart/2005/8/layout/hProcess4"/>
    <dgm:cxn modelId="{7EF90C32-1DE8-43E4-8D3D-87AD73710D65}" type="presParOf" srcId="{5381038C-A52C-40F2-AE25-892F98A4F272}" destId="{0D59B193-1E3C-4187-9E9F-A2912DCADAC6}" srcOrd="4" destOrd="2" presId="urn:microsoft.com/office/officeart/2005/8/layout/hProcess4"/>
    <dgm:cxn modelId="{58DDA316-500B-4D9D-870A-3B845284D39E}" type="presParOf" srcId="{77157E72-C09D-4CF2-AEC0-0324FBF39226}" destId="{FB15DAFD-B404-4CB3-9791-947A7CB3C00D}" srcOrd="3" destOrd="2" presId="urn:microsoft.com/office/officeart/2005/8/layout/hProcess4"/>
    <dgm:cxn modelId="{2D408BCC-19AB-4399-8F21-313CCA71BD1A}" type="presOf" srcId="{40C2F390-CB3F-4BF4-827D-B8018A5F3BB7}" destId="{FB15DAFD-B404-4CB3-9791-947A7CB3C00D}" srcOrd="0" destOrd="0" presId="urn:microsoft.com/office/officeart/2005/8/layout/hProcess4"/>
    <dgm:cxn modelId="{FB66BD4B-6E53-467E-B207-1C1A06A42E20}" type="presParOf" srcId="{77157E72-C09D-4CF2-AEC0-0324FBF39226}" destId="{754F4C32-447F-4E14-8ED3-35A922A043A5}" srcOrd="4" destOrd="2" presId="urn:microsoft.com/office/officeart/2005/8/layout/hProcess4"/>
    <dgm:cxn modelId="{BD14231C-7ABA-4D21-9071-F2C16914DD5D}" type="presParOf" srcId="{754F4C32-447F-4E14-8ED3-35A922A043A5}" destId="{020AEDA5-DA09-4A53-AF58-AED2EF90E935}" srcOrd="0" destOrd="4" presId="urn:microsoft.com/office/officeart/2005/8/layout/hProcess4"/>
    <dgm:cxn modelId="{FBFE6F87-6B04-4ECE-AB96-4008D476ACA3}" type="presParOf" srcId="{754F4C32-447F-4E14-8ED3-35A922A043A5}" destId="{0428F0A0-98D5-457A-BE43-28F46915FA56}" srcOrd="1" destOrd="4" presId="urn:microsoft.com/office/officeart/2005/8/layout/hProcess4"/>
    <dgm:cxn modelId="{33AE8322-FF71-4743-801F-BBBC4275903D}" type="presOf" srcId="{A4CBB6B8-84E6-41DA-A253-F380CBF4C16F}" destId="{0428F0A0-98D5-457A-BE43-28F46915FA56}" srcOrd="0" destOrd="0" presId="urn:microsoft.com/office/officeart/2005/8/layout/hProcess4"/>
    <dgm:cxn modelId="{F254ECF5-E013-488C-8A7E-A8CA0D795B0C}" type="presOf" srcId="{9A0BE5F6-81A2-49D9-8C9C-142D0C789C93}" destId="{0428F0A0-98D5-457A-BE43-28F46915FA56}" srcOrd="0" destOrd="1" presId="urn:microsoft.com/office/officeart/2005/8/layout/hProcess4"/>
    <dgm:cxn modelId="{62E063F2-96F6-49EC-BF41-DCE0F643D58A}" type="presParOf" srcId="{754F4C32-447F-4E14-8ED3-35A922A043A5}" destId="{F4682735-7E21-4BD6-A94E-5C31E3B718FD}" srcOrd="2" destOrd="4" presId="urn:microsoft.com/office/officeart/2005/8/layout/hProcess4"/>
    <dgm:cxn modelId="{2907639E-3075-4782-A763-3DDEF0B21725}" type="presOf" srcId="{A4CBB6B8-84E6-41DA-A253-F380CBF4C16F}" destId="{F4682735-7E21-4BD6-A94E-5C31E3B718FD}" srcOrd="1" destOrd="0" presId="urn:microsoft.com/office/officeart/2005/8/layout/hProcess4"/>
    <dgm:cxn modelId="{FB9017F5-901C-4B4C-ADEB-EEFD8751EAD1}" type="presOf" srcId="{9A0BE5F6-81A2-49D9-8C9C-142D0C789C93}" destId="{F4682735-7E21-4BD6-A94E-5C31E3B718FD}" srcOrd="1" destOrd="1" presId="urn:microsoft.com/office/officeart/2005/8/layout/hProcess4"/>
    <dgm:cxn modelId="{ECA1755F-D717-4E10-8CBB-BF197E2A58F0}" type="presParOf" srcId="{754F4C32-447F-4E14-8ED3-35A922A043A5}" destId="{E8647766-AE1D-45F8-B3AB-5EEE3BDE8498}" srcOrd="3" destOrd="4" presId="urn:microsoft.com/office/officeart/2005/8/layout/hProcess4"/>
    <dgm:cxn modelId="{54DFF373-C6A2-4DD6-9B1F-0F8305526709}" type="presOf" srcId="{89CF50F2-3EE8-4308-BA46-57745656A4AA}" destId="{E8647766-AE1D-45F8-B3AB-5EEE3BDE8498}" srcOrd="0" destOrd="0" presId="urn:microsoft.com/office/officeart/2005/8/layout/hProcess4"/>
    <dgm:cxn modelId="{5F2B2BE0-55E2-4327-B043-491995D65755}" type="presParOf" srcId="{754F4C32-447F-4E14-8ED3-35A922A043A5}" destId="{96D6127B-1D73-45CB-82BD-67878CD7892E}" srcOrd="4" destOrd="4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054850" cy="3816985"/>
        <a:chOff x="0" y="0"/>
        <a:chExt cx="7054850" cy="3816985"/>
      </a:xfrm>
    </dsp:grpSpPr>
    <dsp:sp modelId="{EA4C33C9-9B7B-4236-9D97-1954A4D46745}">
      <dsp:nvSpPr>
        <dsp:cNvPr id="4" name="圆角矩形 3"/>
        <dsp:cNvSpPr/>
      </dsp:nvSpPr>
      <dsp:spPr bwMode="white">
        <a:xfrm>
          <a:off x="0" y="1120788"/>
          <a:ext cx="1910071" cy="1575409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6670" tIns="26670" rIns="26670" bIns="26670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b</a:t>
          </a:r>
          <a:r>
            <a:rPr lang="zh-CN" altLang="en-US">
              <a:solidFill>
                <a:schemeClr val="dk1"/>
              </a:solidFill>
            </a:rPr>
            <a:t>点出现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跳上辅助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股价多震荡（不涨）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主力吸筹</a:t>
          </a:r>
          <a:endParaRPr lang="zh-CN" altLang="en-US">
            <a:solidFill>
              <a:schemeClr val="dk1"/>
            </a:solidFill>
          </a:endParaRPr>
        </a:p>
      </dsp:txBody>
      <dsp:txXfrm>
        <a:off x="0" y="1120788"/>
        <a:ext cx="1910071" cy="1575409"/>
      </dsp:txXfrm>
    </dsp:sp>
    <dsp:sp modelId="{B871E909-CC84-4270-8398-F5F049AEA932}">
      <dsp:nvSpPr>
        <dsp:cNvPr id="6" name="形状 5"/>
        <dsp:cNvSpPr/>
      </dsp:nvSpPr>
      <dsp:spPr bwMode="white">
        <a:xfrm>
          <a:off x="1056275" y="1496299"/>
          <a:ext cx="2175437" cy="2175437"/>
        </a:xfrm>
        <a:prstGeom prst="leftCircularArrow">
          <a:avLst>
            <a:gd name="adj1" fmla="val 5000"/>
            <a:gd name="adj2" fmla="val -360000"/>
            <a:gd name="adj3" fmla="val 2271742"/>
            <a:gd name="adj4" fmla="val 9160721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056275" y="1496299"/>
        <a:ext cx="2175437" cy="2175437"/>
      </dsp:txXfrm>
    </dsp:sp>
    <dsp:sp modelId="{50F89035-D090-4CAD-827E-5FE864D0CC7D}">
      <dsp:nvSpPr>
        <dsp:cNvPr id="5" name="圆角矩形 4"/>
        <dsp:cNvSpPr/>
      </dsp:nvSpPr>
      <dsp:spPr bwMode="white">
        <a:xfrm>
          <a:off x="424460" y="2358609"/>
          <a:ext cx="1697841" cy="67517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30480" rIns="45719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主力建仓期</a:t>
          </a:r>
          <a:endParaRPr lang="zh-CN" altLang="en-US"/>
        </a:p>
      </dsp:txBody>
      <dsp:txXfrm>
        <a:off x="424460" y="2358609"/>
        <a:ext cx="1697841" cy="675175"/>
      </dsp:txXfrm>
    </dsp:sp>
    <dsp:sp modelId="{8C4A7715-D8F8-4D2B-94CE-98F25CB35172}">
      <dsp:nvSpPr>
        <dsp:cNvPr id="8" name="圆角矩形 7"/>
        <dsp:cNvSpPr/>
      </dsp:nvSpPr>
      <dsp:spPr bwMode="white">
        <a:xfrm>
          <a:off x="2402605" y="1073526"/>
          <a:ext cx="2024676" cy="166993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6670" tIns="26670" rIns="26670" bIns="26670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1</a:t>
          </a:r>
          <a:r>
            <a:rPr lang="zh-CN" altLang="en-US">
              <a:solidFill>
                <a:schemeClr val="dk1"/>
              </a:solidFill>
            </a:rPr>
            <a:t>、先小拉升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2</a:t>
          </a:r>
          <a:r>
            <a:rPr lang="zh-CN" altLang="en-US">
              <a:solidFill>
                <a:schemeClr val="dk1"/>
              </a:solidFill>
            </a:rPr>
            <a:t>、多波动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3</a:t>
          </a:r>
          <a:r>
            <a:rPr lang="zh-CN" altLang="en-US">
              <a:solidFill>
                <a:schemeClr val="dk1"/>
              </a:solidFill>
            </a:rPr>
            <a:t>、趋势不破（辅助线）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拿住</a:t>
          </a:r>
          <a:endParaRPr lang="zh-CN" altLang="en-US">
            <a:solidFill>
              <a:schemeClr val="dk1"/>
            </a:solidFill>
          </a:endParaRPr>
        </a:p>
      </dsp:txBody>
      <dsp:txXfrm>
        <a:off x="2402605" y="1073526"/>
        <a:ext cx="2024676" cy="1669934"/>
      </dsp:txXfrm>
    </dsp:sp>
    <dsp:sp modelId="{FB15DAFD-B404-4CB3-9791-947A7CB3C00D}">
      <dsp:nvSpPr>
        <dsp:cNvPr id="10" name="环形箭头 9"/>
        <dsp:cNvSpPr/>
      </dsp:nvSpPr>
      <dsp:spPr bwMode="white">
        <a:xfrm>
          <a:off x="3465149" y="63614"/>
          <a:ext cx="2469715" cy="2469715"/>
        </a:xfrm>
        <a:prstGeom prst="circularArrow">
          <a:avLst>
            <a:gd name="adj1" fmla="val 5000"/>
            <a:gd name="adj2" fmla="val 360000"/>
            <a:gd name="adj3" fmla="val 19584481"/>
            <a:gd name="adj4" fmla="val 12695502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465149" y="63614"/>
        <a:ext cx="2469715" cy="2469715"/>
      </dsp:txXfrm>
    </dsp:sp>
    <dsp:sp modelId="{D48BF050-6660-4D4F-AF7C-757C782402D6}">
      <dsp:nvSpPr>
        <dsp:cNvPr id="9" name="圆角矩形 8"/>
        <dsp:cNvSpPr/>
      </dsp:nvSpPr>
      <dsp:spPr bwMode="white">
        <a:xfrm>
          <a:off x="2852533" y="715683"/>
          <a:ext cx="1799712" cy="71568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30480" rIns="45719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主力洗盘期</a:t>
          </a:r>
          <a:endParaRPr lang="zh-CN" altLang="en-US"/>
        </a:p>
      </dsp:txBody>
      <dsp:txXfrm>
        <a:off x="2852533" y="715683"/>
        <a:ext cx="1799712" cy="715686"/>
      </dsp:txXfrm>
    </dsp:sp>
    <dsp:sp modelId="{0428F0A0-98D5-457A-BE43-28F46915FA56}">
      <dsp:nvSpPr>
        <dsp:cNvPr id="12" name="圆角矩形 11"/>
        <dsp:cNvSpPr/>
      </dsp:nvSpPr>
      <dsp:spPr bwMode="white">
        <a:xfrm>
          <a:off x="4932548" y="1120788"/>
          <a:ext cx="1910071" cy="1575409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6670" tIns="26670" rIns="26670" bIns="26670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>
            <a:solidFill>
              <a:schemeClr val="dk1"/>
            </a:solidFill>
          </a:endParaRPr>
        </a:p>
      </dsp:txBody>
      <dsp:txXfrm>
        <a:off x="4932548" y="1120788"/>
        <a:ext cx="1910071" cy="1575409"/>
      </dsp:txXfrm>
    </dsp:sp>
    <dsp:sp modelId="{E8647766-AE1D-45F8-B3AB-5EEE3BDE8498}">
      <dsp:nvSpPr>
        <dsp:cNvPr id="13" name="圆角矩形 12"/>
        <dsp:cNvSpPr/>
      </dsp:nvSpPr>
      <dsp:spPr bwMode="white">
        <a:xfrm>
          <a:off x="5357009" y="2358609"/>
          <a:ext cx="1697841" cy="67517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30480" rIns="45719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主力拉升期</a:t>
          </a:r>
          <a:endParaRPr lang="zh-CN" altLang="en-US"/>
        </a:p>
      </dsp:txBody>
      <dsp:txXfrm>
        <a:off x="5357009" y="2358609"/>
        <a:ext cx="1697841" cy="675175"/>
      </dsp:txXfrm>
    </dsp:sp>
    <dsp:sp modelId="{24BEEBBD-4900-44F6-A6F9-3F722A9F3012}">
      <dsp:nvSpPr>
        <dsp:cNvPr id="3" name="矩形 2" hidden="1"/>
        <dsp:cNvSpPr/>
      </dsp:nvSpPr>
      <dsp:spPr>
        <a:xfrm>
          <a:off x="0" y="783200"/>
          <a:ext cx="2122302" cy="2250585"/>
        </a:xfrm>
        <a:prstGeom prst="rect">
          <a:avLst/>
        </a:prstGeom>
      </dsp:spPr>
      <dsp:txXfrm>
        <a:off x="0" y="783200"/>
        <a:ext cx="2122302" cy="2250585"/>
      </dsp:txXfrm>
    </dsp:sp>
    <dsp:sp modelId="{8C60EF28-DEE2-471E-9110-F1DE84254762}">
      <dsp:nvSpPr>
        <dsp:cNvPr id="7" name="矩形 6" hidden="1"/>
        <dsp:cNvSpPr/>
      </dsp:nvSpPr>
      <dsp:spPr>
        <a:xfrm>
          <a:off x="2402605" y="715683"/>
          <a:ext cx="2249640" cy="2385620"/>
        </a:xfrm>
        <a:prstGeom prst="rect">
          <a:avLst/>
        </a:prstGeom>
      </dsp:spPr>
      <dsp:txXfrm>
        <a:off x="2402605" y="715683"/>
        <a:ext cx="2249640" cy="2385620"/>
      </dsp:txXfrm>
    </dsp:sp>
    <dsp:sp modelId="{020AEDA5-DA09-4A53-AF58-AED2EF90E935}">
      <dsp:nvSpPr>
        <dsp:cNvPr id="11" name="矩形 10" hidden="1"/>
        <dsp:cNvSpPr/>
      </dsp:nvSpPr>
      <dsp:spPr>
        <a:xfrm>
          <a:off x="4932548" y="783200"/>
          <a:ext cx="2122302" cy="2250585"/>
        </a:xfrm>
        <a:prstGeom prst="rect">
          <a:avLst/>
        </a:prstGeom>
      </dsp:spPr>
      <dsp:txXfrm>
        <a:off x="4932548" y="783200"/>
        <a:ext cx="2122302" cy="2250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17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18" Type="http://schemas.openxmlformats.org/officeDocument/2006/relationships/tags" Target="../tags/tag100.xml"/><Relationship Id="rId17" Type="http://schemas.openxmlformats.org/officeDocument/2006/relationships/image" Target="../media/image6.png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.xml"/><Relationship Id="rId3" Type="http://schemas.openxmlformats.org/officeDocument/2006/relationships/image" Target="../media/image13.png"/><Relationship Id="rId2" Type="http://schemas.openxmlformats.org/officeDocument/2006/relationships/tags" Target="../tags/tag136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Relationship Id="rId3" Type="http://schemas.openxmlformats.org/officeDocument/2006/relationships/image" Target="../media/image14.png"/><Relationship Id="rId2" Type="http://schemas.openxmlformats.org/officeDocument/2006/relationships/tags" Target="../tags/tag138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Relationship Id="rId3" Type="http://schemas.openxmlformats.org/officeDocument/2006/relationships/image" Target="../media/image15.png"/><Relationship Id="rId2" Type="http://schemas.openxmlformats.org/officeDocument/2006/relationships/tags" Target="../tags/tag140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Relationship Id="rId3" Type="http://schemas.openxmlformats.org/officeDocument/2006/relationships/image" Target="../media/image16.png"/><Relationship Id="rId2" Type="http://schemas.openxmlformats.org/officeDocument/2006/relationships/tags" Target="../tags/tag14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Relationship Id="rId3" Type="http://schemas.openxmlformats.org/officeDocument/2006/relationships/image" Target="../media/image17.png"/><Relationship Id="rId2" Type="http://schemas.openxmlformats.org/officeDocument/2006/relationships/tags" Target="../tags/tag144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7.xml"/><Relationship Id="rId3" Type="http://schemas.openxmlformats.org/officeDocument/2006/relationships/image" Target="../media/image18.png"/><Relationship Id="rId2" Type="http://schemas.openxmlformats.org/officeDocument/2006/relationships/tags" Target="../tags/tag146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Relationship Id="rId3" Type="http://schemas.openxmlformats.org/officeDocument/2006/relationships/image" Target="../media/image19.png"/><Relationship Id="rId2" Type="http://schemas.openxmlformats.org/officeDocument/2006/relationships/tags" Target="../tags/tag148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1.xml"/><Relationship Id="rId3" Type="http://schemas.openxmlformats.org/officeDocument/2006/relationships/image" Target="../media/image20.png"/><Relationship Id="rId2" Type="http://schemas.openxmlformats.org/officeDocument/2006/relationships/tags" Target="../tags/tag150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4.xml"/><Relationship Id="rId5" Type="http://schemas.openxmlformats.org/officeDocument/2006/relationships/image" Target="../media/image22.png"/><Relationship Id="rId4" Type="http://schemas.openxmlformats.org/officeDocument/2006/relationships/tags" Target="../tags/tag153.xml"/><Relationship Id="rId3" Type="http://schemas.openxmlformats.org/officeDocument/2006/relationships/image" Target="../media/image21.png"/><Relationship Id="rId2" Type="http://schemas.openxmlformats.org/officeDocument/2006/relationships/tags" Target="../tags/tag15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6.xml"/><Relationship Id="rId3" Type="http://schemas.openxmlformats.org/officeDocument/2006/relationships/image" Target="../media/image23.png"/><Relationship Id="rId2" Type="http://schemas.openxmlformats.org/officeDocument/2006/relationships/tags" Target="../tags/tag155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9.xml"/><Relationship Id="rId5" Type="http://schemas.openxmlformats.org/officeDocument/2006/relationships/image" Target="../media/image25.png"/><Relationship Id="rId4" Type="http://schemas.openxmlformats.org/officeDocument/2006/relationships/tags" Target="../tags/tag158.xml"/><Relationship Id="rId3" Type="http://schemas.openxmlformats.org/officeDocument/2006/relationships/image" Target="../media/image24.png"/><Relationship Id="rId2" Type="http://schemas.openxmlformats.org/officeDocument/2006/relationships/tags" Target="../tags/tag157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2.xml"/><Relationship Id="rId5" Type="http://schemas.openxmlformats.org/officeDocument/2006/relationships/image" Target="../media/image27.png"/><Relationship Id="rId4" Type="http://schemas.openxmlformats.org/officeDocument/2006/relationships/tags" Target="../tags/tag161.xml"/><Relationship Id="rId3" Type="http://schemas.openxmlformats.org/officeDocument/2006/relationships/image" Target="../media/image26.png"/><Relationship Id="rId2" Type="http://schemas.openxmlformats.org/officeDocument/2006/relationships/tags" Target="../tags/tag160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5.xml"/><Relationship Id="rId5" Type="http://schemas.openxmlformats.org/officeDocument/2006/relationships/image" Target="../media/image29.png"/><Relationship Id="rId4" Type="http://schemas.openxmlformats.org/officeDocument/2006/relationships/tags" Target="../tags/tag164.xml"/><Relationship Id="rId3" Type="http://schemas.openxmlformats.org/officeDocument/2006/relationships/image" Target="../media/image28.png"/><Relationship Id="rId2" Type="http://schemas.openxmlformats.org/officeDocument/2006/relationships/tags" Target="../tags/tag163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9.xml"/><Relationship Id="rId3" Type="http://schemas.openxmlformats.org/officeDocument/2006/relationships/image" Target="../media/image30.png"/><Relationship Id="rId2" Type="http://schemas.openxmlformats.org/officeDocument/2006/relationships/tags" Target="../tags/tag168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2.xml"/><Relationship Id="rId3" Type="http://schemas.openxmlformats.org/officeDocument/2006/relationships/image" Target="../media/image31.png"/><Relationship Id="rId2" Type="http://schemas.openxmlformats.org/officeDocument/2006/relationships/tags" Target="../tags/tag171.xml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Relationship Id="rId3" Type="http://schemas.openxmlformats.org/officeDocument/2006/relationships/image" Target="../media/image32.png"/><Relationship Id="rId2" Type="http://schemas.openxmlformats.org/officeDocument/2006/relationships/tags" Target="../tags/tag17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image" Target="../media/image34.png"/><Relationship Id="rId5" Type="http://schemas.openxmlformats.org/officeDocument/2006/relationships/tags" Target="../tags/tag178.xml"/><Relationship Id="rId4" Type="http://schemas.openxmlformats.org/officeDocument/2006/relationships/image" Target="../media/image33.png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6.xml"/><Relationship Id="rId7" Type="http://schemas.openxmlformats.org/officeDocument/2006/relationships/image" Target="../media/image36.png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image" Target="../media/image35.png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0.xml"/><Relationship Id="rId5" Type="http://schemas.openxmlformats.org/officeDocument/2006/relationships/image" Target="../media/image38.png"/><Relationship Id="rId4" Type="http://schemas.openxmlformats.org/officeDocument/2006/relationships/tags" Target="../tags/tag189.xml"/><Relationship Id="rId3" Type="http://schemas.openxmlformats.org/officeDocument/2006/relationships/image" Target="../media/image37.png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.xml"/><Relationship Id="rId3" Type="http://schemas.openxmlformats.org/officeDocument/2006/relationships/image" Target="../media/image39.png"/><Relationship Id="rId2" Type="http://schemas.openxmlformats.org/officeDocument/2006/relationships/tags" Target="../tags/tag191.xml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4.xml"/><Relationship Id="rId3" Type="http://schemas.openxmlformats.org/officeDocument/2006/relationships/image" Target="../media/image40.png"/><Relationship Id="rId2" Type="http://schemas.openxmlformats.org/officeDocument/2006/relationships/tags" Target="../tags/tag193.xml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3" Type="http://schemas.openxmlformats.org/officeDocument/2006/relationships/image" Target="../media/image10.png"/><Relationship Id="rId2" Type="http://schemas.openxmlformats.org/officeDocument/2006/relationships/tags" Target="../tags/tag12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Relationship Id="rId3" Type="http://schemas.openxmlformats.org/officeDocument/2006/relationships/image" Target="../media/image11.png"/><Relationship Id="rId2" Type="http://schemas.openxmlformats.org/officeDocument/2006/relationships/tags" Target="../tags/tag130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Relationship Id="rId3" Type="http://schemas.openxmlformats.org/officeDocument/2006/relationships/image" Target="../media/image12.png"/><Relationship Id="rId2" Type="http://schemas.openxmlformats.org/officeDocument/2006/relationships/tags" Target="../tags/tag13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6869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7400" y="1321435"/>
            <a:ext cx="7689215" cy="3913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en-US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指数上扬</a:t>
            </a:r>
            <a:endParaRPr lang="zh-CN"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个股活跃</a:t>
            </a:r>
            <a:endParaRPr lang="zh-CN"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endParaRPr lang="zh-CN"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438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61073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56628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61530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葛志力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4604385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A1120619040001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6882765" y="3982720"/>
            <a:ext cx="2877833" cy="620513"/>
            <a:chOff x="10918" y="5734"/>
            <a:chExt cx="5059" cy="1087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2023.3.21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385" y="1426210"/>
            <a:ext cx="106318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、政策底</a:t>
            </a:r>
            <a:r>
              <a:rPr lang="en-US" altLang="zh-CN"/>
              <a:t>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利好消息的开始</a:t>
            </a:r>
            <a:r>
              <a:rPr lang="en-US" altLang="zh-CN"/>
              <a:t>      </a:t>
            </a:r>
            <a:r>
              <a:rPr lang="zh-CN" altLang="en-US"/>
              <a:t>只等一个风口。</a:t>
            </a:r>
            <a:r>
              <a:rPr lang="en-US" altLang="zh-CN"/>
              <a:t>  </a:t>
            </a:r>
            <a:r>
              <a:rPr lang="zh-CN" altLang="en-US"/>
              <a:t>周末信息发布的密集期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、技术底</a:t>
            </a:r>
            <a:r>
              <a:rPr lang="en-US" altLang="zh-CN"/>
              <a:t>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趋势</a:t>
            </a:r>
            <a:r>
              <a:rPr lang="en-US" altLang="zh-CN"/>
              <a:t>,</a:t>
            </a:r>
            <a:r>
              <a:rPr lang="zh-CN" altLang="en-US"/>
              <a:t>辅助线</a:t>
            </a:r>
            <a:r>
              <a:rPr lang="en-US" altLang="zh-CN"/>
              <a:t> 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、资金底</a:t>
            </a:r>
            <a:r>
              <a:rPr lang="en-US" altLang="zh-CN"/>
              <a:t>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流动资金、主力（净买额、控盘、追踪）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板块：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短中长</a:t>
            </a:r>
            <a:r>
              <a:rPr lang="en-US" altLang="zh-CN"/>
              <a:t> </a:t>
            </a:r>
            <a:r>
              <a:rPr lang="zh-CN" altLang="en-US"/>
              <a:t>趋势向好</a:t>
            </a:r>
            <a:r>
              <a:rPr lang="en-US" altLang="zh-CN"/>
              <a:t> </a:t>
            </a:r>
            <a:r>
              <a:rPr lang="zh-CN" altLang="en-US"/>
              <a:t>，但量能不足的时候，是局部行情。</a:t>
            </a:r>
            <a:r>
              <a:rPr lang="en-US" altLang="zh-CN"/>
              <a:t>   </a:t>
            </a:r>
            <a:r>
              <a:rPr lang="zh-CN" altLang="en-US"/>
              <a:t>龙头行情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--b 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点金叉买入法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325880"/>
            <a:ext cx="72675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、上升通道</a:t>
            </a:r>
            <a:r>
              <a:rPr lang="en-US" altLang="zh-CN"/>
              <a:t>  2</a:t>
            </a:r>
            <a:r>
              <a:rPr lang="zh-CN" altLang="en-US"/>
              <a:t>、主力流入</a:t>
            </a:r>
            <a:r>
              <a:rPr lang="en-US" altLang="zh-CN"/>
              <a:t>   3</a:t>
            </a:r>
            <a:r>
              <a:rPr lang="zh-CN" altLang="en-US"/>
              <a:t>、流动资金</a:t>
            </a:r>
            <a:r>
              <a:rPr lang="en-US" altLang="zh-CN"/>
              <a:t>3</a:t>
            </a:r>
            <a:r>
              <a:rPr lang="zh-CN" altLang="en-US"/>
              <a:t>天红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标签：流动资金三天以上翻红、主力追踪向上、上升通道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              b </a:t>
            </a:r>
            <a:r>
              <a:rPr lang="zh-CN" altLang="en-US"/>
              <a:t>点，金叉</a:t>
            </a:r>
            <a:r>
              <a:rPr lang="en-US" altLang="zh-CN"/>
              <a:t>   </a:t>
            </a:r>
            <a:r>
              <a:rPr lang="zh-CN" altLang="en-US"/>
              <a:t>第二个金叉、第三个金叉</a:t>
            </a: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40495" y="1947545"/>
            <a:ext cx="2601595" cy="27622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行情态势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86815" y="1998345"/>
            <a:ext cx="3942080" cy="2828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19725" y="1998345"/>
            <a:ext cx="40640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正态分布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今天的这个走势是市场大多数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主力建仓的时候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买在分歧时，卖在一致处。</a:t>
            </a:r>
            <a:endParaRPr lang="zh-CN" altLang="en-US"/>
          </a:p>
          <a:p>
            <a:r>
              <a:rPr lang="zh-CN" altLang="en-US"/>
              <a:t>买在建仓时，卖在拉升处。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买主力建仓的，买资金翻红的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大盘走势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13245" y="1467485"/>
            <a:ext cx="4064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两条腿走路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一条：权重</a:t>
            </a:r>
            <a:r>
              <a:rPr lang="en-US" altLang="zh-CN"/>
              <a:t>   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一条：主题</a:t>
            </a:r>
            <a:r>
              <a:rPr lang="en-US" altLang="zh-CN"/>
              <a:t>  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拉出下影线，锤子形态。指数走稳</a:t>
            </a:r>
            <a:r>
              <a:rPr lang="en-US" altLang="zh-CN"/>
              <a:t>    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、量大机会多</a:t>
            </a:r>
            <a:r>
              <a:rPr lang="en-US" altLang="zh-CN"/>
              <a:t>---</a:t>
            </a:r>
            <a:r>
              <a:rPr lang="zh-CN" altLang="en-US"/>
              <a:t>流动资金（红）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赚水涨船高的钱</a:t>
            </a:r>
            <a:r>
              <a:rPr lang="en-US" altLang="zh-CN"/>
              <a:t>      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1995" y="962660"/>
            <a:ext cx="4817110" cy="4837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选股的逻辑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80820" y="1646555"/>
            <a:ext cx="6983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浪起了，浪退了，浪又起了，浪又退了。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48385" y="2270125"/>
            <a:ext cx="5241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、底部突破类型</a:t>
            </a:r>
            <a:r>
              <a:rPr lang="en-US" altLang="zh-CN"/>
              <a:t>       </a:t>
            </a:r>
            <a:r>
              <a:rPr lang="zh-CN" altLang="en-US"/>
              <a:t>底部启动的新的机会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70330" y="28936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、控盘趋势类型</a:t>
            </a:r>
            <a:r>
              <a:rPr lang="en-US" altLang="zh-CN"/>
              <a:t>       </a:t>
            </a:r>
            <a:r>
              <a:rPr lang="zh-CN" altLang="en-US"/>
              <a:t>趋势类型的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96000" y="2223770"/>
            <a:ext cx="58235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、底部类型：在（半）年线位置，涨停。</a:t>
            </a:r>
            <a:endParaRPr lang="zh-CN" altLang="en-US"/>
          </a:p>
          <a:p>
            <a:r>
              <a:rPr lang="zh-CN" altLang="en-US"/>
              <a:t>底部流动资金翻红、主力净买额，主力追踪向上</a:t>
            </a:r>
            <a:r>
              <a:rPr lang="en-US" altLang="zh-CN"/>
              <a:t> </a:t>
            </a:r>
            <a:r>
              <a:rPr lang="zh-CN" altLang="en-US"/>
              <a:t>，</a:t>
            </a:r>
            <a:endParaRPr lang="zh-CN" altLang="en-US"/>
          </a:p>
          <a:p>
            <a:r>
              <a:rPr lang="zh-CN" altLang="en-US"/>
              <a:t>涨停、席位</a:t>
            </a:r>
            <a:endParaRPr lang="zh-CN" altLang="en-US"/>
          </a:p>
          <a:p>
            <a:r>
              <a:rPr lang="zh-CN" altLang="en-US"/>
              <a:t>做短平快、做回档</a:t>
            </a:r>
            <a:r>
              <a:rPr lang="en-US" altLang="zh-CN"/>
              <a:t>  </a:t>
            </a:r>
            <a:r>
              <a:rPr lang="zh-CN" altLang="en-US"/>
              <a:t>往往是</a:t>
            </a:r>
            <a:r>
              <a:rPr lang="en-US" altLang="zh-CN"/>
              <a:t>5</a:t>
            </a:r>
            <a:r>
              <a:rPr lang="zh-CN" altLang="en-US"/>
              <a:t>日线回踩</a:t>
            </a:r>
            <a:r>
              <a:rPr lang="en-US" altLang="zh-CN"/>
              <a:t>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上升通道、主力控盘（大于</a:t>
            </a:r>
            <a:r>
              <a:rPr lang="en-US" altLang="zh-CN"/>
              <a:t>60</a:t>
            </a:r>
            <a:r>
              <a:rPr lang="zh-CN" altLang="en-US"/>
              <a:t>以上）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02740" y="3429000"/>
            <a:ext cx="3152775" cy="27336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050" y="1267460"/>
            <a:ext cx="65043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、上涨通道</a:t>
            </a:r>
            <a:r>
              <a:rPr lang="en-US" altLang="zh-CN"/>
              <a:t>    </a:t>
            </a:r>
            <a:r>
              <a:rPr lang="zh-CN" altLang="en-US"/>
              <a:t>趋势稳定，整体向上，顺风而行。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、涨停（活跃的类型）</a:t>
            </a:r>
            <a:r>
              <a:rPr lang="en-US" altLang="zh-CN"/>
              <a:t> </a:t>
            </a:r>
            <a:r>
              <a:rPr lang="zh-CN" altLang="en-US"/>
              <a:t>赛选出活跃代表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首</a:t>
            </a:r>
            <a:r>
              <a:rPr lang="en-US" altLang="zh-CN"/>
              <a:t>b</a:t>
            </a:r>
            <a:r>
              <a:rPr lang="zh-CN" altLang="en-US"/>
              <a:t>点事第一次介入（</a:t>
            </a:r>
            <a:r>
              <a:rPr lang="zh-CN" altLang="en-US">
                <a:solidFill>
                  <a:srgbClr val="FF0000"/>
                </a:solidFill>
              </a:rPr>
              <a:t>启动的位置</a:t>
            </a:r>
            <a:r>
              <a:rPr lang="zh-CN" altLang="en-US"/>
              <a:t>），因在上涨通道中，根据捕捞季节的金叉死叉来进行后续的操作。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越早出现</a:t>
            </a:r>
            <a:r>
              <a:rPr lang="en-US" altLang="zh-CN"/>
              <a:t>b </a:t>
            </a:r>
            <a:r>
              <a:rPr lang="zh-CN" altLang="en-US"/>
              <a:t>点</a:t>
            </a:r>
            <a:r>
              <a:rPr lang="en-US" altLang="zh-CN"/>
              <a:t>   </a:t>
            </a:r>
            <a:r>
              <a:rPr lang="zh-CN" altLang="en-US"/>
              <a:t>等捕捞金叉买进。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b</a:t>
            </a:r>
            <a:r>
              <a:rPr lang="zh-CN" altLang="en-US"/>
              <a:t>点之内，上涨通道，捕捞金叉。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参照：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、主力静买额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、换手率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19820" y="950595"/>
            <a:ext cx="2846070" cy="51003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63370" y="1653540"/>
            <a:ext cx="61849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你觉得是</a:t>
            </a:r>
            <a:endParaRPr lang="zh-CN" altLang="en-US"/>
          </a:p>
          <a:p>
            <a:r>
              <a:rPr lang="zh-CN" altLang="en-US"/>
              <a:t>主力先买入才会涨呢？</a:t>
            </a:r>
            <a:endParaRPr lang="zh-CN" altLang="en-US"/>
          </a:p>
          <a:p>
            <a:r>
              <a:rPr lang="zh-CN" altLang="en-US"/>
              <a:t>涨了以后主力才介入？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主力先建仓</a:t>
            </a:r>
            <a:r>
              <a:rPr lang="en-US" altLang="zh-CN"/>
              <a:t> --</a:t>
            </a:r>
            <a:r>
              <a:rPr lang="zh-CN" altLang="en-US"/>
              <a:t>洗盘</a:t>
            </a:r>
            <a:r>
              <a:rPr lang="en-US" altLang="zh-CN"/>
              <a:t>--</a:t>
            </a:r>
            <a:r>
              <a:rPr lang="zh-CN" altLang="en-US"/>
              <a:t>拉升</a:t>
            </a:r>
            <a:r>
              <a:rPr lang="en-US" altLang="zh-CN"/>
              <a:t> --</a:t>
            </a:r>
            <a:r>
              <a:rPr lang="zh-CN" altLang="en-US"/>
              <a:t>打压</a:t>
            </a:r>
            <a:r>
              <a:rPr lang="en-US" altLang="zh-CN"/>
              <a:t> --</a:t>
            </a:r>
            <a:r>
              <a:rPr lang="zh-CN" altLang="en-US"/>
              <a:t>控盘</a:t>
            </a:r>
            <a:r>
              <a:rPr lang="en-US" altLang="zh-CN"/>
              <a:t>--</a:t>
            </a:r>
            <a:r>
              <a:rPr lang="zh-CN" altLang="en-US"/>
              <a:t>拉升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买在主力建仓时</a:t>
            </a:r>
            <a:r>
              <a:rPr lang="en-US" altLang="zh-CN"/>
              <a:t>    </a:t>
            </a:r>
            <a:r>
              <a:rPr lang="zh-CN" altLang="en-US"/>
              <a:t>：</a:t>
            </a:r>
            <a:r>
              <a:rPr lang="en-US" altLang="zh-CN"/>
              <a:t>1</a:t>
            </a:r>
            <a:r>
              <a:rPr lang="zh-CN" altLang="en-US"/>
              <a:t>、成本低</a:t>
            </a:r>
            <a:r>
              <a:rPr lang="en-US" altLang="zh-CN"/>
              <a:t> 2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空间大</a:t>
            </a:r>
            <a:r>
              <a:rPr lang="en-US" altLang="zh-CN"/>
              <a:t>  3</a:t>
            </a:r>
            <a:r>
              <a:rPr lang="zh-CN" altLang="en-US"/>
              <a:t>、不会被套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卖在主力拉升处</a:t>
            </a:r>
            <a:r>
              <a:rPr lang="en-US" altLang="zh-CN"/>
              <a:t>    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34045" y="768350"/>
            <a:ext cx="2924175" cy="5382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050" y="1267460"/>
            <a:ext cx="65043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买在主力建仓时、卖在主力拉升处、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主力建仓我建仓，主力洗盘我稳住、主力拉升我跑路、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建仓两个条件：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、出现</a:t>
            </a:r>
            <a:r>
              <a:rPr lang="en-US" altLang="zh-CN"/>
              <a:t>b </a:t>
            </a:r>
            <a:r>
              <a:rPr lang="zh-CN" altLang="en-US"/>
              <a:t>点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、辅助线上涨通道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洗盘是主力让散户把筹码丢掉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66685" y="768350"/>
            <a:ext cx="3217545" cy="54432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68245" y="0"/>
            <a:ext cx="71774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主力控盘类型的选股思路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78545" y="921385"/>
            <a:ext cx="2708910" cy="52247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48105" y="1617345"/>
            <a:ext cx="7392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主力追踪：主力资金的累积买入</a:t>
            </a:r>
            <a:r>
              <a:rPr lang="en-US" altLang="zh-CN"/>
              <a:t>       </a:t>
            </a:r>
            <a:r>
              <a:rPr lang="zh-CN" altLang="en-US"/>
              <a:t>多日主力资金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主力净买额：当日的资金行为</a:t>
            </a:r>
            <a:r>
              <a:rPr lang="en-US" altLang="zh-CN"/>
              <a:t>    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92440" y="941705"/>
            <a:ext cx="3181350" cy="5232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2985" y="816610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上升通道</a:t>
            </a:r>
            <a:r>
              <a:rPr lang="en-US" altLang="zh-CN"/>
              <a:t>  </a:t>
            </a:r>
            <a:r>
              <a:rPr lang="zh-CN" altLang="en-US"/>
              <a:t>、主力是流入的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2305" y="1341120"/>
            <a:ext cx="3693795" cy="4692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93945" y="2435225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在上涨通道中，股价回踩辅助线</a:t>
            </a:r>
            <a:endParaRPr lang="zh-CN" altLang="en-US"/>
          </a:p>
          <a:p>
            <a:r>
              <a:rPr lang="en-US" altLang="zh-CN"/>
              <a:t>b </a:t>
            </a:r>
            <a:r>
              <a:rPr lang="zh-CN" altLang="en-US"/>
              <a:t>点内</a:t>
            </a:r>
            <a:r>
              <a:rPr lang="en-US" altLang="zh-CN"/>
              <a:t> </a:t>
            </a:r>
            <a:r>
              <a:rPr lang="zh-CN" altLang="en-US"/>
              <a:t>每一次金叉，是买点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流动资金是翻红的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主力净买额是流入的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1628775"/>
            <a:ext cx="6802755" cy="7073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67880" y="1708150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62855" y="1737995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4" name="图片 23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4293235"/>
            <a:ext cx="6802755" cy="7073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167880" y="4372610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62855" y="4395470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7" name="图片 36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3413125"/>
            <a:ext cx="6802755" cy="70739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167880" y="3485515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62855" y="3515360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0" name="图片 39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2520315"/>
            <a:ext cx="6802755" cy="70739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7167880" y="2599690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062855" y="2629535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3" name="图片 42" descr="mul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5" y="2712085"/>
            <a:ext cx="2757170" cy="1304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趋势主力创新高类型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14235" y="1649095"/>
            <a:ext cx="3642360" cy="31553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2475" y="1163320"/>
            <a:ext cx="557911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、主力已经建仓经过一轮拉升</a:t>
            </a:r>
            <a:r>
              <a:rPr lang="en-US" altLang="zh-CN"/>
              <a:t> 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买点：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、短线看</a:t>
            </a:r>
            <a:r>
              <a:rPr lang="en-US" altLang="zh-CN"/>
              <a:t>5</a:t>
            </a:r>
            <a:r>
              <a:rPr lang="zh-CN" altLang="en-US"/>
              <a:t>日回踩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、趋势看辅助回踩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指标上：</a:t>
            </a:r>
            <a:endParaRPr lang="zh-CN" altLang="en-US"/>
          </a:p>
          <a:p>
            <a:r>
              <a:rPr lang="zh-CN" altLang="en-US"/>
              <a:t>控盘增加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主力主力追踪新高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主力净买额</a:t>
            </a:r>
            <a:r>
              <a:rPr lang="en-US" altLang="zh-CN"/>
              <a:t>  </a:t>
            </a:r>
            <a:r>
              <a:rPr lang="zh-CN" altLang="en-US"/>
              <a:t>流入</a:t>
            </a:r>
            <a:endParaRPr lang="en-US" altLang="zh-CN"/>
          </a:p>
          <a:p>
            <a:r>
              <a:rPr lang="zh-CN" altLang="en-US"/>
              <a:t>流动资金翻红（最好）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注意：只是适合做趋势，不适合做短线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主力创新高，但股价没创新高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：上方留有空间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上升通道选股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32775" y="1772285"/>
            <a:ext cx="3076575" cy="25812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8790" y="1082675"/>
            <a:ext cx="3451860" cy="1404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、主力净买额排序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买点：捕捞季节的二次金叉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主力资金、流动资金全都是翻红的情况下，骨架横盘，</a:t>
            </a:r>
            <a:endParaRPr lang="zh-CN" altLang="en-US"/>
          </a:p>
          <a:p>
            <a:r>
              <a:rPr lang="zh-CN" altLang="en-US"/>
              <a:t>沿着</a:t>
            </a:r>
            <a:r>
              <a:rPr lang="en-US" altLang="zh-CN"/>
              <a:t>5</a:t>
            </a:r>
            <a:r>
              <a:rPr lang="zh-CN" altLang="en-US"/>
              <a:t>日线回踩支撑找买点</a:t>
            </a: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25950" y="1301115"/>
            <a:ext cx="3544570" cy="45123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04795" y="0"/>
            <a:ext cx="76288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趋势主力创新高类型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--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案例教学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08060" y="821690"/>
            <a:ext cx="2984500" cy="53270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5465" y="1734185"/>
            <a:ext cx="2938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、思考</a:t>
            </a:r>
            <a:endParaRPr lang="zh-CN" altLang="en-US"/>
          </a:p>
          <a:p>
            <a:r>
              <a:rPr lang="zh-CN" altLang="en-US"/>
              <a:t>主力已经创新高了，但股价短期横盘，就是不涨？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57345" y="821690"/>
            <a:ext cx="3936365" cy="53270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050" y="1267460"/>
            <a:ext cx="650430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自上而下：先选行业，再挑个股。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、资金红（流动资金）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b </a:t>
            </a:r>
            <a:r>
              <a:rPr lang="zh-CN" altLang="en-US"/>
              <a:t>点内</a:t>
            </a:r>
            <a:r>
              <a:rPr lang="en-US" altLang="zh-CN"/>
              <a:t> </a:t>
            </a:r>
            <a:r>
              <a:rPr lang="zh-CN" altLang="en-US"/>
              <a:t>（上涨通道）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、上涨趋势</a:t>
            </a:r>
            <a:r>
              <a:rPr lang="en-US" altLang="zh-CN"/>
              <a:t> </a:t>
            </a:r>
            <a:r>
              <a:rPr lang="zh-CN" altLang="en-US"/>
              <a:t>（参照神奇色阶）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个股：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、资金红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、上涨通道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、有涨停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、有控盘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36510" y="873125"/>
            <a:ext cx="4244975" cy="5292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14520" y="873125"/>
            <a:ext cx="3117215" cy="51015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选股的逻辑上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1265" y="1380490"/>
            <a:ext cx="1032891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一、</a:t>
            </a:r>
            <a:r>
              <a:rPr lang="zh-CN" altLang="en-US"/>
              <a:t>风浪大的地方</a:t>
            </a:r>
            <a:r>
              <a:rPr lang="en-US" altLang="zh-CN"/>
              <a:t> </a:t>
            </a:r>
            <a:r>
              <a:rPr lang="zh-CN" altLang="en-US"/>
              <a:t>：风口、热点、方向</a:t>
            </a:r>
            <a:br>
              <a:rPr lang="zh-CN" altLang="en-US"/>
            </a:br>
            <a:r>
              <a:rPr lang="en-US" altLang="zh-CN"/>
              <a:t>1</a:t>
            </a:r>
            <a:r>
              <a:rPr lang="zh-CN" altLang="en-US"/>
              <a:t>、主力资金（资金流向决定主流主题）</a:t>
            </a:r>
            <a:r>
              <a:rPr lang="en-US" altLang="zh-CN"/>
              <a:t> </a:t>
            </a:r>
            <a:r>
              <a:rPr lang="zh-CN" altLang="en-US"/>
              <a:t>：流动资金、主力净买额、主力控盘</a:t>
            </a:r>
            <a:r>
              <a:rPr lang="en-US" altLang="zh-CN"/>
              <a:t>  &lt;</a:t>
            </a:r>
            <a:r>
              <a:rPr lang="zh-CN" altLang="en-US"/>
              <a:t>主力建仓流程、空中加油的形态</a:t>
            </a:r>
            <a:r>
              <a:rPr lang="en-US" altLang="zh-CN"/>
              <a:t>&gt;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、趋势</a:t>
            </a:r>
            <a:r>
              <a:rPr lang="en-US" altLang="zh-CN"/>
              <a:t>   </a:t>
            </a:r>
            <a:r>
              <a:rPr lang="zh-CN" altLang="en-US"/>
              <a:t>上涨通道</a:t>
            </a:r>
            <a:r>
              <a:rPr lang="en-US" altLang="zh-CN"/>
              <a:t> </a:t>
            </a:r>
            <a:r>
              <a:rPr lang="zh-CN" altLang="en-US"/>
              <a:t>，趋势性的确立</a:t>
            </a:r>
            <a:r>
              <a:rPr lang="en-US" altLang="zh-CN"/>
              <a:t>      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智能辅助线的上涨通道</a:t>
            </a:r>
            <a:r>
              <a:rPr lang="en-US" altLang="zh-CN"/>
              <a:t>   </a:t>
            </a:r>
            <a:r>
              <a:rPr lang="zh-CN" altLang="en-US"/>
              <a:t>量价趋势指标：</a:t>
            </a:r>
            <a:r>
              <a:rPr lang="zh-CN" altLang="en-US">
                <a:solidFill>
                  <a:srgbClr val="FF0000"/>
                </a:solidFill>
              </a:rPr>
              <a:t>神奇色阶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指数、行业、个股永远遵循高低切换，</a:t>
            </a:r>
            <a:endParaRPr lang="zh-CN" altLang="en-US"/>
          </a:p>
          <a:p>
            <a:r>
              <a:rPr lang="zh-CN" altLang="en-US"/>
              <a:t>散户一定要跟着主力走：买在主力建仓时，卖在主力拉升处。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你觉得是主力先流入，股价再涨呢？</a:t>
            </a:r>
            <a:endParaRPr lang="zh-CN" altLang="en-US"/>
          </a:p>
          <a:p>
            <a:r>
              <a:rPr lang="zh-CN" altLang="en-US"/>
              <a:t>股价涨了</a:t>
            </a:r>
            <a:r>
              <a:rPr lang="en-US" altLang="zh-CN"/>
              <a:t>,</a:t>
            </a:r>
            <a:r>
              <a:rPr lang="zh-CN" altLang="en-US"/>
              <a:t>主力才会流入？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8640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主力建仓的流程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169795" y="1520825"/>
          <a:ext cx="7054850" cy="381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2073275" y="5337810"/>
            <a:ext cx="7802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买在主力建仓时，卖在主力拉升处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94685" y="3691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16150" y="1045845"/>
            <a:ext cx="6263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主力建仓，我建仓，主力洗盘，我拿住。主力拉升，我跑路。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主力建仓的过程，是主力吸筹的过程。多洗盘，多震荡。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58360" y="43319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、趋势不破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、筹码集中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主力建仓选股模式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1045845"/>
            <a:ext cx="61004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、中线趋势是上涨通道：辅助线、神奇色阶（量价趋势）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、主力角度：主力追踪、主力控盘（连续增加的）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、资金（股性）：流动资金、主力净买额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4055" y="3610610"/>
            <a:ext cx="10932795" cy="1238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04075" y="16478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主力建仓类型选股公式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主力建仓选股模式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3405" y="1447165"/>
            <a:ext cx="104749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主力建仓是主力开始买入的一个信号：买在主力建仓期、</a:t>
            </a:r>
            <a:r>
              <a:rPr lang="en-US" altLang="zh-CN"/>
              <a:t> </a:t>
            </a:r>
            <a:r>
              <a:rPr lang="zh-CN" altLang="en-US"/>
              <a:t>特点：股价多震荡，但资金是在流入的，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、趋势上：出现</a:t>
            </a:r>
            <a:r>
              <a:rPr lang="en-US" altLang="zh-CN"/>
              <a:t>b </a:t>
            </a:r>
            <a:r>
              <a:rPr lang="zh-CN" altLang="en-US"/>
              <a:t>点，辅助线上。</a:t>
            </a:r>
            <a:r>
              <a:rPr lang="en-US" altLang="zh-CN"/>
              <a:t>  </a:t>
            </a:r>
            <a:r>
              <a:rPr lang="zh-CN" altLang="en-US"/>
              <a:t>主力追踪向上，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主力控盘在增加：</a:t>
            </a:r>
            <a:r>
              <a:rPr lang="en-US" altLang="zh-CN"/>
              <a:t> </a:t>
            </a:r>
            <a:r>
              <a:rPr lang="zh-CN" altLang="en-US"/>
              <a:t>新控盘开始增加的。</a:t>
            </a:r>
            <a:r>
              <a:rPr lang="en-US" altLang="zh-CN"/>
              <a:t>  </a:t>
            </a:r>
            <a:r>
              <a:rPr lang="zh-CN" altLang="en-US"/>
              <a:t>原先没有控盘，现在开始增加控盘了。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双峰模式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--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右侧创新高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6235" y="963295"/>
            <a:ext cx="8907780" cy="4930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25610" y="2210435"/>
            <a:ext cx="25831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、主力筹码：控盘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、技术形态：空中加油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95320" y="-7366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神奇色阶智能选股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 </a:t>
            </a:r>
            <a:endParaRPr lang="en-US" alt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0660" y="764540"/>
            <a:ext cx="11719560" cy="55378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26561" y="165004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5803" y="2706053"/>
            <a:ext cx="5700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7200" b="1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</a:t>
            </a:r>
            <a:r>
              <a:rPr lang="zh-CN" altLang="en-US" sz="7200" b="1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大盘情况</a:t>
            </a:r>
            <a:endParaRPr lang="zh-CN" altLang="en-US" sz="7200" b="1"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94711" y="2654300"/>
            <a:ext cx="5402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2089150" y="0"/>
            <a:ext cx="8013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神奇色阶使用指引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电脑端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477520" y="1543685"/>
            <a:ext cx="5502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1、在个股/指数/场内基金详情页，输出指标名称/首字母即可调出指标，或者跳转专属模块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7750" y="2291080"/>
            <a:ext cx="4362450" cy="3371850"/>
          </a:xfrm>
          <a:prstGeom prst="rect">
            <a:avLst/>
          </a:prstGeom>
          <a:ln>
            <a:solidFill>
              <a:srgbClr val="E13C28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23330" y="2250440"/>
            <a:ext cx="5279390" cy="3412490"/>
          </a:xfrm>
          <a:prstGeom prst="rect">
            <a:avLst/>
          </a:prstGeom>
          <a:ln>
            <a:solidFill>
              <a:srgbClr val="E13C28"/>
            </a:solidFill>
          </a:ln>
        </p:spPr>
      </p:pic>
      <p:sp>
        <p:nvSpPr>
          <p:cNvPr id="6" name="文本框 5"/>
          <p:cNvSpPr txBox="1"/>
          <p:nvPr userDrawn="1">
            <p:custDataLst>
              <p:tags r:id="rId7"/>
            </p:custDataLst>
          </p:nvPr>
        </p:nvSpPr>
        <p:spPr>
          <a:xfrm>
            <a:off x="6211570" y="1543685"/>
            <a:ext cx="5502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、在【基金】菜单栏选择【神奇色阶】，进入专属模块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经传多赢</a:t>
            </a:r>
            <a:r>
              <a:rPr lang="zh-CN" altLang="en-US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资深投顾</a:t>
            </a:r>
            <a:r>
              <a:rPr lang="zh-CN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：</a:t>
            </a:r>
            <a:r>
              <a:rPr lang="zh-CN" altLang="en-US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李兴丨执业编号：</a:t>
            </a:r>
            <a:r>
              <a:rPr lang="en-US" altLang="zh-CN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A1120619060002  </a:t>
            </a:r>
            <a:r>
              <a:rPr lang="zh-CN" altLang="en-US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bg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2089150" y="0"/>
            <a:ext cx="8013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神奇色阶使用指引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移动端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848995" y="946785"/>
            <a:ext cx="55029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1、经传多赢股票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经选基金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APP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，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在个股/指数/场内基金详情页，在主图和副图左上角指标管理中选择对应指标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3255" y="1935480"/>
            <a:ext cx="5915025" cy="4267200"/>
          </a:xfrm>
          <a:prstGeom prst="rect">
            <a:avLst/>
          </a:prstGeom>
          <a:ln>
            <a:solidFill>
              <a:srgbClr val="E13C28"/>
            </a:solidFill>
          </a:ln>
        </p:spPr>
      </p:pic>
      <p:sp>
        <p:nvSpPr>
          <p:cNvPr id="8" name="文本框 7"/>
          <p:cNvSpPr txBox="1"/>
          <p:nvPr userDrawn="1">
            <p:custDataLst>
              <p:tags r:id="rId5"/>
            </p:custDataLst>
          </p:nvPr>
        </p:nvSpPr>
        <p:spPr>
          <a:xfrm>
            <a:off x="7069455" y="946785"/>
            <a:ext cx="4479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、经选基金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APP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，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点击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APP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首页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「场内基金」-「神奇色阶」，进入专属功能模块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3723" b="5600"/>
          <a:stretch>
            <a:fillRect/>
          </a:stretch>
        </p:blipFill>
        <p:spPr>
          <a:xfrm>
            <a:off x="7068820" y="1868805"/>
            <a:ext cx="4481195" cy="4330065"/>
          </a:xfrm>
          <a:prstGeom prst="rect">
            <a:avLst/>
          </a:prstGeom>
          <a:ln>
            <a:solidFill>
              <a:srgbClr val="E13C28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2089150" y="0"/>
            <a:ext cx="8013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神奇色阶功能学习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658098" y="1494156"/>
            <a:ext cx="550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1、在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大咖直播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】/【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大咖圈子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搜索“神奇色阶”关键词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1" y="2140487"/>
            <a:ext cx="5762625" cy="3448050"/>
          </a:xfrm>
          <a:prstGeom prst="rect">
            <a:avLst/>
          </a:prstGeom>
          <a:ln>
            <a:solidFill>
              <a:srgbClr val="E13C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257099" y="1494156"/>
            <a:ext cx="550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、在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大咖圈子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关注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经选基金圈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圈子，获取后续更多教学文章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视频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66" y="2140487"/>
            <a:ext cx="5087976" cy="3448050"/>
          </a:xfrm>
          <a:prstGeom prst="rect">
            <a:avLst/>
          </a:prstGeom>
          <a:ln>
            <a:solidFill>
              <a:srgbClr val="E13C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95320" y="-7366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神奇色阶股票教学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5485" y="873125"/>
            <a:ext cx="5513070" cy="49428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95770" y="1518920"/>
            <a:ext cx="4675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长期趋势向上，中期趋势向上，量能充足</a:t>
            </a:r>
            <a:r>
              <a:rPr lang="en-US" altLang="zh-CN"/>
              <a:t> </a:t>
            </a:r>
            <a:r>
              <a:rPr lang="zh-CN" altLang="en-US"/>
              <a:t>，但短期趋势波动。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7695" y="822960"/>
            <a:ext cx="5848350" cy="52127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操作思路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pSp>
        <p:nvGrpSpPr>
          <p:cNvPr id="3" name="îṡ1íḋè"/>
          <p:cNvGrpSpPr/>
          <p:nvPr/>
        </p:nvGrpSpPr>
        <p:grpSpPr>
          <a:xfrm>
            <a:off x="4462463" y="1631245"/>
            <a:ext cx="3267074" cy="3323294"/>
            <a:chOff x="4270896" y="1952252"/>
            <a:chExt cx="3485539" cy="3545517"/>
          </a:xfrm>
        </p:grpSpPr>
        <p:sp>
          <p:nvSpPr>
            <p:cNvPr id="15" name="ïṧľîḍè"/>
            <p:cNvSpPr/>
            <p:nvPr/>
          </p:nvSpPr>
          <p:spPr bwMode="auto">
            <a:xfrm>
              <a:off x="5775517" y="2465118"/>
              <a:ext cx="1980918" cy="2260770"/>
            </a:xfrm>
            <a:custGeom>
              <a:avLst/>
              <a:gdLst>
                <a:gd name="T0" fmla="*/ 457 w 457"/>
                <a:gd name="T1" fmla="*/ 214 h 522"/>
                <a:gd name="T2" fmla="*/ 370 w 457"/>
                <a:gd name="T3" fmla="*/ 0 h 522"/>
                <a:gd name="T4" fmla="*/ 266 w 457"/>
                <a:gd name="T5" fmla="*/ 102 h 522"/>
                <a:gd name="T6" fmla="*/ 197 w 457"/>
                <a:gd name="T7" fmla="*/ 434 h 522"/>
                <a:gd name="T8" fmla="*/ 197 w 457"/>
                <a:gd name="T9" fmla="*/ 434 h 522"/>
                <a:gd name="T10" fmla="*/ 194 w 457"/>
                <a:gd name="T11" fmla="*/ 437 h 522"/>
                <a:gd name="T12" fmla="*/ 63 w 457"/>
                <a:gd name="T13" fmla="*/ 493 h 522"/>
                <a:gd name="T14" fmla="*/ 0 w 457"/>
                <a:gd name="T15" fmla="*/ 483 h 522"/>
                <a:gd name="T16" fmla="*/ 152 w 457"/>
                <a:gd name="T17" fmla="*/ 522 h 522"/>
                <a:gd name="T18" fmla="*/ 367 w 457"/>
                <a:gd name="T19" fmla="*/ 432 h 522"/>
                <a:gd name="T20" fmla="*/ 457 w 457"/>
                <a:gd name="T21" fmla="*/ 2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7" h="522">
                  <a:moveTo>
                    <a:pt x="457" y="214"/>
                  </a:moveTo>
                  <a:cubicBezTo>
                    <a:pt x="457" y="134"/>
                    <a:pt x="426" y="58"/>
                    <a:pt x="370" y="0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309" y="216"/>
                    <a:pt x="282" y="346"/>
                    <a:pt x="197" y="434"/>
                  </a:cubicBezTo>
                  <a:cubicBezTo>
                    <a:pt x="197" y="434"/>
                    <a:pt x="197" y="434"/>
                    <a:pt x="197" y="434"/>
                  </a:cubicBezTo>
                  <a:cubicBezTo>
                    <a:pt x="196" y="435"/>
                    <a:pt x="195" y="436"/>
                    <a:pt x="194" y="437"/>
                  </a:cubicBezTo>
                  <a:cubicBezTo>
                    <a:pt x="159" y="472"/>
                    <a:pt x="112" y="492"/>
                    <a:pt x="63" y="493"/>
                  </a:cubicBezTo>
                  <a:cubicBezTo>
                    <a:pt x="41" y="493"/>
                    <a:pt x="20" y="489"/>
                    <a:pt x="0" y="483"/>
                  </a:cubicBezTo>
                  <a:cubicBezTo>
                    <a:pt x="46" y="508"/>
                    <a:pt x="98" y="522"/>
                    <a:pt x="152" y="522"/>
                  </a:cubicBezTo>
                  <a:cubicBezTo>
                    <a:pt x="233" y="521"/>
                    <a:pt x="310" y="489"/>
                    <a:pt x="367" y="432"/>
                  </a:cubicBezTo>
                  <a:cubicBezTo>
                    <a:pt x="425" y="374"/>
                    <a:pt x="457" y="296"/>
                    <a:pt x="457" y="214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7" name="í$ľîḓê"/>
            <p:cNvSpPr/>
            <p:nvPr/>
          </p:nvSpPr>
          <p:spPr bwMode="auto">
            <a:xfrm>
              <a:off x="5135863" y="3522339"/>
              <a:ext cx="2260770" cy="1975430"/>
            </a:xfrm>
            <a:custGeom>
              <a:avLst/>
              <a:gdLst>
                <a:gd name="T0" fmla="*/ 91 w 522"/>
                <a:gd name="T1" fmla="*/ 366 h 456"/>
                <a:gd name="T2" fmla="*/ 308 w 522"/>
                <a:gd name="T3" fmla="*/ 456 h 456"/>
                <a:gd name="T4" fmla="*/ 522 w 522"/>
                <a:gd name="T5" fmla="*/ 369 h 456"/>
                <a:gd name="T6" fmla="*/ 419 w 522"/>
                <a:gd name="T7" fmla="*/ 266 h 456"/>
                <a:gd name="T8" fmla="*/ 247 w 522"/>
                <a:gd name="T9" fmla="*/ 280 h 456"/>
                <a:gd name="T10" fmla="*/ 88 w 522"/>
                <a:gd name="T11" fmla="*/ 197 h 456"/>
                <a:gd name="T12" fmla="*/ 88 w 522"/>
                <a:gd name="T13" fmla="*/ 197 h 456"/>
                <a:gd name="T14" fmla="*/ 85 w 522"/>
                <a:gd name="T15" fmla="*/ 193 h 456"/>
                <a:gd name="T16" fmla="*/ 30 w 522"/>
                <a:gd name="T17" fmla="*/ 62 h 456"/>
                <a:gd name="T18" fmla="*/ 39 w 522"/>
                <a:gd name="T19" fmla="*/ 0 h 456"/>
                <a:gd name="T20" fmla="*/ 1 w 522"/>
                <a:gd name="T21" fmla="*/ 151 h 456"/>
                <a:gd name="T22" fmla="*/ 91 w 522"/>
                <a:gd name="T23" fmla="*/ 3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56">
                  <a:moveTo>
                    <a:pt x="91" y="366"/>
                  </a:moveTo>
                  <a:cubicBezTo>
                    <a:pt x="149" y="425"/>
                    <a:pt x="226" y="456"/>
                    <a:pt x="308" y="456"/>
                  </a:cubicBezTo>
                  <a:cubicBezTo>
                    <a:pt x="389" y="456"/>
                    <a:pt x="465" y="426"/>
                    <a:pt x="522" y="369"/>
                  </a:cubicBezTo>
                  <a:cubicBezTo>
                    <a:pt x="419" y="266"/>
                    <a:pt x="419" y="266"/>
                    <a:pt x="419" y="266"/>
                  </a:cubicBezTo>
                  <a:cubicBezTo>
                    <a:pt x="364" y="286"/>
                    <a:pt x="305" y="291"/>
                    <a:pt x="247" y="280"/>
                  </a:cubicBezTo>
                  <a:cubicBezTo>
                    <a:pt x="187" y="268"/>
                    <a:pt x="132" y="239"/>
                    <a:pt x="88" y="197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7" y="195"/>
                    <a:pt x="86" y="194"/>
                    <a:pt x="85" y="193"/>
                  </a:cubicBezTo>
                  <a:cubicBezTo>
                    <a:pt x="50" y="158"/>
                    <a:pt x="30" y="112"/>
                    <a:pt x="30" y="62"/>
                  </a:cubicBezTo>
                  <a:cubicBezTo>
                    <a:pt x="29" y="40"/>
                    <a:pt x="33" y="19"/>
                    <a:pt x="39" y="0"/>
                  </a:cubicBezTo>
                  <a:cubicBezTo>
                    <a:pt x="14" y="45"/>
                    <a:pt x="0" y="97"/>
                    <a:pt x="1" y="151"/>
                  </a:cubicBezTo>
                  <a:cubicBezTo>
                    <a:pt x="1" y="233"/>
                    <a:pt x="33" y="309"/>
                    <a:pt x="91" y="366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8" name="îsḻîḓe"/>
            <p:cNvSpPr/>
            <p:nvPr/>
          </p:nvSpPr>
          <p:spPr bwMode="auto">
            <a:xfrm>
              <a:off x="4270896" y="2836426"/>
              <a:ext cx="2074004" cy="2225102"/>
            </a:xfrm>
            <a:custGeom>
              <a:avLst/>
              <a:gdLst>
                <a:gd name="T0" fmla="*/ 424 w 487"/>
                <a:gd name="T1" fmla="*/ 29 h 522"/>
                <a:gd name="T2" fmla="*/ 487 w 487"/>
                <a:gd name="T3" fmla="*/ 39 h 522"/>
                <a:gd name="T4" fmla="*/ 335 w 487"/>
                <a:gd name="T5" fmla="*/ 0 h 522"/>
                <a:gd name="T6" fmla="*/ 120 w 487"/>
                <a:gd name="T7" fmla="*/ 90 h 522"/>
                <a:gd name="T8" fmla="*/ 117 w 487"/>
                <a:gd name="T9" fmla="*/ 522 h 522"/>
                <a:gd name="T10" fmla="*/ 220 w 487"/>
                <a:gd name="T11" fmla="*/ 416 h 522"/>
                <a:gd name="T12" fmla="*/ 207 w 487"/>
                <a:gd name="T13" fmla="*/ 245 h 522"/>
                <a:gd name="T14" fmla="*/ 290 w 487"/>
                <a:gd name="T15" fmla="*/ 88 h 522"/>
                <a:gd name="T16" fmla="*/ 290 w 487"/>
                <a:gd name="T17" fmla="*/ 88 h 522"/>
                <a:gd name="T18" fmla="*/ 293 w 487"/>
                <a:gd name="T19" fmla="*/ 84 h 522"/>
                <a:gd name="T20" fmla="*/ 424 w 487"/>
                <a:gd name="T21" fmla="*/ 2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" h="522">
                  <a:moveTo>
                    <a:pt x="424" y="29"/>
                  </a:moveTo>
                  <a:cubicBezTo>
                    <a:pt x="446" y="29"/>
                    <a:pt x="467" y="32"/>
                    <a:pt x="487" y="39"/>
                  </a:cubicBezTo>
                  <a:cubicBezTo>
                    <a:pt x="441" y="13"/>
                    <a:pt x="389" y="0"/>
                    <a:pt x="335" y="0"/>
                  </a:cubicBezTo>
                  <a:cubicBezTo>
                    <a:pt x="254" y="1"/>
                    <a:pt x="177" y="33"/>
                    <a:pt x="120" y="90"/>
                  </a:cubicBezTo>
                  <a:cubicBezTo>
                    <a:pt x="1" y="209"/>
                    <a:pt x="0" y="402"/>
                    <a:pt x="117" y="522"/>
                  </a:cubicBezTo>
                  <a:cubicBezTo>
                    <a:pt x="220" y="416"/>
                    <a:pt x="220" y="416"/>
                    <a:pt x="220" y="416"/>
                  </a:cubicBezTo>
                  <a:cubicBezTo>
                    <a:pt x="200" y="362"/>
                    <a:pt x="195" y="303"/>
                    <a:pt x="207" y="245"/>
                  </a:cubicBezTo>
                  <a:cubicBezTo>
                    <a:pt x="219" y="186"/>
                    <a:pt x="247" y="131"/>
                    <a:pt x="290" y="88"/>
                  </a:cubicBezTo>
                  <a:cubicBezTo>
                    <a:pt x="290" y="88"/>
                    <a:pt x="290" y="88"/>
                    <a:pt x="290" y="88"/>
                  </a:cubicBezTo>
                  <a:cubicBezTo>
                    <a:pt x="291" y="86"/>
                    <a:pt x="292" y="85"/>
                    <a:pt x="293" y="84"/>
                  </a:cubicBezTo>
                  <a:cubicBezTo>
                    <a:pt x="328" y="49"/>
                    <a:pt x="375" y="30"/>
                    <a:pt x="424" y="29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9" name="iṥḷîdé"/>
            <p:cNvSpPr/>
            <p:nvPr/>
          </p:nvSpPr>
          <p:spPr bwMode="auto">
            <a:xfrm>
              <a:off x="4818242" y="1952252"/>
              <a:ext cx="2185133" cy="2040165"/>
            </a:xfrm>
            <a:custGeom>
              <a:avLst/>
              <a:gdLst>
                <a:gd name="T0" fmla="*/ 431 w 522"/>
                <a:gd name="T1" fmla="*/ 120 h 487"/>
                <a:gd name="T2" fmla="*/ 0 w 522"/>
                <a:gd name="T3" fmla="*/ 117 h 487"/>
                <a:gd name="T4" fmla="*/ 101 w 522"/>
                <a:gd name="T5" fmla="*/ 222 h 487"/>
                <a:gd name="T6" fmla="*/ 433 w 522"/>
                <a:gd name="T7" fmla="*/ 290 h 487"/>
                <a:gd name="T8" fmla="*/ 433 w 522"/>
                <a:gd name="T9" fmla="*/ 290 h 487"/>
                <a:gd name="T10" fmla="*/ 433 w 522"/>
                <a:gd name="T11" fmla="*/ 290 h 487"/>
                <a:gd name="T12" fmla="*/ 433 w 522"/>
                <a:gd name="T13" fmla="*/ 290 h 487"/>
                <a:gd name="T14" fmla="*/ 437 w 522"/>
                <a:gd name="T15" fmla="*/ 293 h 487"/>
                <a:gd name="T16" fmla="*/ 492 w 522"/>
                <a:gd name="T17" fmla="*/ 425 h 487"/>
                <a:gd name="T18" fmla="*/ 482 w 522"/>
                <a:gd name="T19" fmla="*/ 487 h 487"/>
                <a:gd name="T20" fmla="*/ 521 w 522"/>
                <a:gd name="T21" fmla="*/ 335 h 487"/>
                <a:gd name="T22" fmla="*/ 431 w 522"/>
                <a:gd name="T23" fmla="*/ 12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87">
                  <a:moveTo>
                    <a:pt x="431" y="120"/>
                  </a:moveTo>
                  <a:cubicBezTo>
                    <a:pt x="312" y="1"/>
                    <a:pt x="120" y="0"/>
                    <a:pt x="0" y="117"/>
                  </a:cubicBezTo>
                  <a:cubicBezTo>
                    <a:pt x="101" y="222"/>
                    <a:pt x="101" y="222"/>
                    <a:pt x="101" y="222"/>
                  </a:cubicBezTo>
                  <a:cubicBezTo>
                    <a:pt x="215" y="178"/>
                    <a:pt x="345" y="205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5" y="291"/>
                    <a:pt x="436" y="292"/>
                    <a:pt x="437" y="293"/>
                  </a:cubicBezTo>
                  <a:cubicBezTo>
                    <a:pt x="472" y="328"/>
                    <a:pt x="492" y="375"/>
                    <a:pt x="492" y="425"/>
                  </a:cubicBezTo>
                  <a:cubicBezTo>
                    <a:pt x="492" y="446"/>
                    <a:pt x="489" y="467"/>
                    <a:pt x="482" y="487"/>
                  </a:cubicBezTo>
                  <a:cubicBezTo>
                    <a:pt x="508" y="441"/>
                    <a:pt x="522" y="389"/>
                    <a:pt x="521" y="335"/>
                  </a:cubicBezTo>
                  <a:cubicBezTo>
                    <a:pt x="521" y="254"/>
                    <a:pt x="489" y="178"/>
                    <a:pt x="431" y="120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4" name="îSḷíḑê"/>
            <p:cNvSpPr txBox="1"/>
            <p:nvPr/>
          </p:nvSpPr>
          <p:spPr>
            <a:xfrm>
              <a:off x="5288891" y="2126648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01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îşľîḍé"/>
            <p:cNvSpPr txBox="1"/>
            <p:nvPr/>
          </p:nvSpPr>
          <p:spPr>
            <a:xfrm>
              <a:off x="4392143" y="388256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02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6" name="îşḻiḓé"/>
            <p:cNvSpPr txBox="1"/>
            <p:nvPr/>
          </p:nvSpPr>
          <p:spPr>
            <a:xfrm>
              <a:off x="6199006" y="4811326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03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7" name="ïṥḻiḑé"/>
            <p:cNvSpPr txBox="1"/>
            <p:nvPr/>
          </p:nvSpPr>
          <p:spPr>
            <a:xfrm>
              <a:off x="6984458" y="291053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04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8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71213" y="151022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29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1213" y="341923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0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466" y="1510225"/>
            <a:ext cx="3494721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要想安全底部找（资金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+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突破）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要想稳定趋势找（趋势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+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控盘）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1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7466" y="341923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大盘的几个逻辑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pSp>
        <p:nvGrpSpPr>
          <p:cNvPr id="3" name="îṡ1íḋè"/>
          <p:cNvGrpSpPr/>
          <p:nvPr/>
        </p:nvGrpSpPr>
        <p:grpSpPr>
          <a:xfrm>
            <a:off x="4462463" y="1631245"/>
            <a:ext cx="3267074" cy="3323294"/>
            <a:chOff x="4270896" y="1952252"/>
            <a:chExt cx="3485539" cy="3545517"/>
          </a:xfrm>
        </p:grpSpPr>
        <p:sp>
          <p:nvSpPr>
            <p:cNvPr id="15" name="ïṧľîḍè"/>
            <p:cNvSpPr/>
            <p:nvPr/>
          </p:nvSpPr>
          <p:spPr bwMode="auto">
            <a:xfrm>
              <a:off x="5775517" y="2465118"/>
              <a:ext cx="1980918" cy="2260770"/>
            </a:xfrm>
            <a:custGeom>
              <a:avLst/>
              <a:gdLst>
                <a:gd name="T0" fmla="*/ 457 w 457"/>
                <a:gd name="T1" fmla="*/ 214 h 522"/>
                <a:gd name="T2" fmla="*/ 370 w 457"/>
                <a:gd name="T3" fmla="*/ 0 h 522"/>
                <a:gd name="T4" fmla="*/ 266 w 457"/>
                <a:gd name="T5" fmla="*/ 102 h 522"/>
                <a:gd name="T6" fmla="*/ 197 w 457"/>
                <a:gd name="T7" fmla="*/ 434 h 522"/>
                <a:gd name="T8" fmla="*/ 197 w 457"/>
                <a:gd name="T9" fmla="*/ 434 h 522"/>
                <a:gd name="T10" fmla="*/ 194 w 457"/>
                <a:gd name="T11" fmla="*/ 437 h 522"/>
                <a:gd name="T12" fmla="*/ 63 w 457"/>
                <a:gd name="T13" fmla="*/ 493 h 522"/>
                <a:gd name="T14" fmla="*/ 0 w 457"/>
                <a:gd name="T15" fmla="*/ 483 h 522"/>
                <a:gd name="T16" fmla="*/ 152 w 457"/>
                <a:gd name="T17" fmla="*/ 522 h 522"/>
                <a:gd name="T18" fmla="*/ 367 w 457"/>
                <a:gd name="T19" fmla="*/ 432 h 522"/>
                <a:gd name="T20" fmla="*/ 457 w 457"/>
                <a:gd name="T21" fmla="*/ 2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7" h="522">
                  <a:moveTo>
                    <a:pt x="457" y="214"/>
                  </a:moveTo>
                  <a:cubicBezTo>
                    <a:pt x="457" y="134"/>
                    <a:pt x="426" y="58"/>
                    <a:pt x="370" y="0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309" y="216"/>
                    <a:pt x="282" y="346"/>
                    <a:pt x="197" y="434"/>
                  </a:cubicBezTo>
                  <a:cubicBezTo>
                    <a:pt x="197" y="434"/>
                    <a:pt x="197" y="434"/>
                    <a:pt x="197" y="434"/>
                  </a:cubicBezTo>
                  <a:cubicBezTo>
                    <a:pt x="196" y="435"/>
                    <a:pt x="195" y="436"/>
                    <a:pt x="194" y="437"/>
                  </a:cubicBezTo>
                  <a:cubicBezTo>
                    <a:pt x="159" y="472"/>
                    <a:pt x="112" y="492"/>
                    <a:pt x="63" y="493"/>
                  </a:cubicBezTo>
                  <a:cubicBezTo>
                    <a:pt x="41" y="493"/>
                    <a:pt x="20" y="489"/>
                    <a:pt x="0" y="483"/>
                  </a:cubicBezTo>
                  <a:cubicBezTo>
                    <a:pt x="46" y="508"/>
                    <a:pt x="98" y="522"/>
                    <a:pt x="152" y="522"/>
                  </a:cubicBezTo>
                  <a:cubicBezTo>
                    <a:pt x="233" y="521"/>
                    <a:pt x="310" y="489"/>
                    <a:pt x="367" y="432"/>
                  </a:cubicBezTo>
                  <a:cubicBezTo>
                    <a:pt x="425" y="374"/>
                    <a:pt x="457" y="296"/>
                    <a:pt x="457" y="214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7" name="í$ľîḓê"/>
            <p:cNvSpPr/>
            <p:nvPr/>
          </p:nvSpPr>
          <p:spPr bwMode="auto">
            <a:xfrm>
              <a:off x="5135863" y="3522339"/>
              <a:ext cx="2260770" cy="1975430"/>
            </a:xfrm>
            <a:custGeom>
              <a:avLst/>
              <a:gdLst>
                <a:gd name="T0" fmla="*/ 91 w 522"/>
                <a:gd name="T1" fmla="*/ 366 h 456"/>
                <a:gd name="T2" fmla="*/ 308 w 522"/>
                <a:gd name="T3" fmla="*/ 456 h 456"/>
                <a:gd name="T4" fmla="*/ 522 w 522"/>
                <a:gd name="T5" fmla="*/ 369 h 456"/>
                <a:gd name="T6" fmla="*/ 419 w 522"/>
                <a:gd name="T7" fmla="*/ 266 h 456"/>
                <a:gd name="T8" fmla="*/ 247 w 522"/>
                <a:gd name="T9" fmla="*/ 280 h 456"/>
                <a:gd name="T10" fmla="*/ 88 w 522"/>
                <a:gd name="T11" fmla="*/ 197 h 456"/>
                <a:gd name="T12" fmla="*/ 88 w 522"/>
                <a:gd name="T13" fmla="*/ 197 h 456"/>
                <a:gd name="T14" fmla="*/ 85 w 522"/>
                <a:gd name="T15" fmla="*/ 193 h 456"/>
                <a:gd name="T16" fmla="*/ 30 w 522"/>
                <a:gd name="T17" fmla="*/ 62 h 456"/>
                <a:gd name="T18" fmla="*/ 39 w 522"/>
                <a:gd name="T19" fmla="*/ 0 h 456"/>
                <a:gd name="T20" fmla="*/ 1 w 522"/>
                <a:gd name="T21" fmla="*/ 151 h 456"/>
                <a:gd name="T22" fmla="*/ 91 w 522"/>
                <a:gd name="T23" fmla="*/ 3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56">
                  <a:moveTo>
                    <a:pt x="91" y="366"/>
                  </a:moveTo>
                  <a:cubicBezTo>
                    <a:pt x="149" y="425"/>
                    <a:pt x="226" y="456"/>
                    <a:pt x="308" y="456"/>
                  </a:cubicBezTo>
                  <a:cubicBezTo>
                    <a:pt x="389" y="456"/>
                    <a:pt x="465" y="426"/>
                    <a:pt x="522" y="369"/>
                  </a:cubicBezTo>
                  <a:cubicBezTo>
                    <a:pt x="419" y="266"/>
                    <a:pt x="419" y="266"/>
                    <a:pt x="419" y="266"/>
                  </a:cubicBezTo>
                  <a:cubicBezTo>
                    <a:pt x="364" y="286"/>
                    <a:pt x="305" y="291"/>
                    <a:pt x="247" y="280"/>
                  </a:cubicBezTo>
                  <a:cubicBezTo>
                    <a:pt x="187" y="268"/>
                    <a:pt x="132" y="239"/>
                    <a:pt x="88" y="197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7" y="195"/>
                    <a:pt x="86" y="194"/>
                    <a:pt x="85" y="193"/>
                  </a:cubicBezTo>
                  <a:cubicBezTo>
                    <a:pt x="50" y="158"/>
                    <a:pt x="30" y="112"/>
                    <a:pt x="30" y="62"/>
                  </a:cubicBezTo>
                  <a:cubicBezTo>
                    <a:pt x="29" y="40"/>
                    <a:pt x="33" y="19"/>
                    <a:pt x="39" y="0"/>
                  </a:cubicBezTo>
                  <a:cubicBezTo>
                    <a:pt x="14" y="45"/>
                    <a:pt x="0" y="97"/>
                    <a:pt x="1" y="151"/>
                  </a:cubicBezTo>
                  <a:cubicBezTo>
                    <a:pt x="1" y="233"/>
                    <a:pt x="33" y="309"/>
                    <a:pt x="91" y="366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8" name="îsḻîḓe"/>
            <p:cNvSpPr/>
            <p:nvPr/>
          </p:nvSpPr>
          <p:spPr bwMode="auto">
            <a:xfrm>
              <a:off x="4270896" y="2836426"/>
              <a:ext cx="2074004" cy="2225102"/>
            </a:xfrm>
            <a:custGeom>
              <a:avLst/>
              <a:gdLst>
                <a:gd name="T0" fmla="*/ 424 w 487"/>
                <a:gd name="T1" fmla="*/ 29 h 522"/>
                <a:gd name="T2" fmla="*/ 487 w 487"/>
                <a:gd name="T3" fmla="*/ 39 h 522"/>
                <a:gd name="T4" fmla="*/ 335 w 487"/>
                <a:gd name="T5" fmla="*/ 0 h 522"/>
                <a:gd name="T6" fmla="*/ 120 w 487"/>
                <a:gd name="T7" fmla="*/ 90 h 522"/>
                <a:gd name="T8" fmla="*/ 117 w 487"/>
                <a:gd name="T9" fmla="*/ 522 h 522"/>
                <a:gd name="T10" fmla="*/ 220 w 487"/>
                <a:gd name="T11" fmla="*/ 416 h 522"/>
                <a:gd name="T12" fmla="*/ 207 w 487"/>
                <a:gd name="T13" fmla="*/ 245 h 522"/>
                <a:gd name="T14" fmla="*/ 290 w 487"/>
                <a:gd name="T15" fmla="*/ 88 h 522"/>
                <a:gd name="T16" fmla="*/ 290 w 487"/>
                <a:gd name="T17" fmla="*/ 88 h 522"/>
                <a:gd name="T18" fmla="*/ 293 w 487"/>
                <a:gd name="T19" fmla="*/ 84 h 522"/>
                <a:gd name="T20" fmla="*/ 424 w 487"/>
                <a:gd name="T21" fmla="*/ 2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" h="522">
                  <a:moveTo>
                    <a:pt x="424" y="29"/>
                  </a:moveTo>
                  <a:cubicBezTo>
                    <a:pt x="446" y="29"/>
                    <a:pt x="467" y="32"/>
                    <a:pt x="487" y="39"/>
                  </a:cubicBezTo>
                  <a:cubicBezTo>
                    <a:pt x="441" y="13"/>
                    <a:pt x="389" y="0"/>
                    <a:pt x="335" y="0"/>
                  </a:cubicBezTo>
                  <a:cubicBezTo>
                    <a:pt x="254" y="1"/>
                    <a:pt x="177" y="33"/>
                    <a:pt x="120" y="90"/>
                  </a:cubicBezTo>
                  <a:cubicBezTo>
                    <a:pt x="1" y="209"/>
                    <a:pt x="0" y="402"/>
                    <a:pt x="117" y="522"/>
                  </a:cubicBezTo>
                  <a:cubicBezTo>
                    <a:pt x="220" y="416"/>
                    <a:pt x="220" y="416"/>
                    <a:pt x="220" y="416"/>
                  </a:cubicBezTo>
                  <a:cubicBezTo>
                    <a:pt x="200" y="362"/>
                    <a:pt x="195" y="303"/>
                    <a:pt x="207" y="245"/>
                  </a:cubicBezTo>
                  <a:cubicBezTo>
                    <a:pt x="219" y="186"/>
                    <a:pt x="247" y="131"/>
                    <a:pt x="290" y="88"/>
                  </a:cubicBezTo>
                  <a:cubicBezTo>
                    <a:pt x="290" y="88"/>
                    <a:pt x="290" y="88"/>
                    <a:pt x="290" y="88"/>
                  </a:cubicBezTo>
                  <a:cubicBezTo>
                    <a:pt x="291" y="86"/>
                    <a:pt x="292" y="85"/>
                    <a:pt x="293" y="84"/>
                  </a:cubicBezTo>
                  <a:cubicBezTo>
                    <a:pt x="328" y="49"/>
                    <a:pt x="375" y="30"/>
                    <a:pt x="424" y="29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9" name="iṥḷîdé"/>
            <p:cNvSpPr/>
            <p:nvPr/>
          </p:nvSpPr>
          <p:spPr bwMode="auto">
            <a:xfrm>
              <a:off x="4818242" y="1952252"/>
              <a:ext cx="2185133" cy="2040165"/>
            </a:xfrm>
            <a:custGeom>
              <a:avLst/>
              <a:gdLst>
                <a:gd name="T0" fmla="*/ 431 w 522"/>
                <a:gd name="T1" fmla="*/ 120 h 487"/>
                <a:gd name="T2" fmla="*/ 0 w 522"/>
                <a:gd name="T3" fmla="*/ 117 h 487"/>
                <a:gd name="T4" fmla="*/ 101 w 522"/>
                <a:gd name="T5" fmla="*/ 222 h 487"/>
                <a:gd name="T6" fmla="*/ 433 w 522"/>
                <a:gd name="T7" fmla="*/ 290 h 487"/>
                <a:gd name="T8" fmla="*/ 433 w 522"/>
                <a:gd name="T9" fmla="*/ 290 h 487"/>
                <a:gd name="T10" fmla="*/ 433 w 522"/>
                <a:gd name="T11" fmla="*/ 290 h 487"/>
                <a:gd name="T12" fmla="*/ 433 w 522"/>
                <a:gd name="T13" fmla="*/ 290 h 487"/>
                <a:gd name="T14" fmla="*/ 437 w 522"/>
                <a:gd name="T15" fmla="*/ 293 h 487"/>
                <a:gd name="T16" fmla="*/ 492 w 522"/>
                <a:gd name="T17" fmla="*/ 425 h 487"/>
                <a:gd name="T18" fmla="*/ 482 w 522"/>
                <a:gd name="T19" fmla="*/ 487 h 487"/>
                <a:gd name="T20" fmla="*/ 521 w 522"/>
                <a:gd name="T21" fmla="*/ 335 h 487"/>
                <a:gd name="T22" fmla="*/ 431 w 522"/>
                <a:gd name="T23" fmla="*/ 12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87">
                  <a:moveTo>
                    <a:pt x="431" y="120"/>
                  </a:moveTo>
                  <a:cubicBezTo>
                    <a:pt x="312" y="1"/>
                    <a:pt x="120" y="0"/>
                    <a:pt x="0" y="117"/>
                  </a:cubicBezTo>
                  <a:cubicBezTo>
                    <a:pt x="101" y="222"/>
                    <a:pt x="101" y="222"/>
                    <a:pt x="101" y="222"/>
                  </a:cubicBezTo>
                  <a:cubicBezTo>
                    <a:pt x="215" y="178"/>
                    <a:pt x="345" y="205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5" y="291"/>
                    <a:pt x="436" y="292"/>
                    <a:pt x="437" y="293"/>
                  </a:cubicBezTo>
                  <a:cubicBezTo>
                    <a:pt x="472" y="328"/>
                    <a:pt x="492" y="375"/>
                    <a:pt x="492" y="425"/>
                  </a:cubicBezTo>
                  <a:cubicBezTo>
                    <a:pt x="492" y="446"/>
                    <a:pt x="489" y="467"/>
                    <a:pt x="482" y="487"/>
                  </a:cubicBezTo>
                  <a:cubicBezTo>
                    <a:pt x="508" y="441"/>
                    <a:pt x="522" y="389"/>
                    <a:pt x="521" y="335"/>
                  </a:cubicBezTo>
                  <a:cubicBezTo>
                    <a:pt x="521" y="254"/>
                    <a:pt x="489" y="178"/>
                    <a:pt x="431" y="120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4" name="îSḷíḑê"/>
            <p:cNvSpPr txBox="1"/>
            <p:nvPr/>
          </p:nvSpPr>
          <p:spPr>
            <a:xfrm>
              <a:off x="5288891" y="2126648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01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îşľîḍé"/>
            <p:cNvSpPr txBox="1"/>
            <p:nvPr/>
          </p:nvSpPr>
          <p:spPr>
            <a:xfrm>
              <a:off x="4392143" y="388256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02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6" name="îşḻiḓé"/>
            <p:cNvSpPr txBox="1"/>
            <p:nvPr/>
          </p:nvSpPr>
          <p:spPr>
            <a:xfrm>
              <a:off x="6199006" y="4811326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03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7" name="ïṥḻiḑé"/>
            <p:cNvSpPr txBox="1"/>
            <p:nvPr/>
          </p:nvSpPr>
          <p:spPr>
            <a:xfrm>
              <a:off x="6984458" y="291053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04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8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76845" y="1510030"/>
            <a:ext cx="378904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点位的角度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 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上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  3200--3300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箱体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 </a:t>
            </a:r>
            <a:endParaRPr 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量能，能够温和放量，才能维持指数突破</a:t>
            </a:r>
            <a:endParaRPr lang="en-US" altLang="zh-CN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endParaRPr lang="en-US" altLang="zh-CN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29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1213" y="3419235"/>
            <a:ext cx="3494721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0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466" y="1510225"/>
            <a:ext cx="3494721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1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7380" y="4231005"/>
            <a:ext cx="3494405" cy="75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3645" y="4881245"/>
            <a:ext cx="10341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行情特点：</a:t>
            </a:r>
            <a:r>
              <a:rPr lang="en-US" altLang="zh-CN"/>
              <a:t> </a:t>
            </a:r>
            <a:r>
              <a:rPr lang="zh-CN" altLang="en-US"/>
              <a:t>结构轮动行情</a:t>
            </a:r>
            <a:r>
              <a:rPr lang="en-US" altLang="zh-CN"/>
              <a:t>----</a:t>
            </a:r>
            <a:r>
              <a:rPr lang="zh-CN" altLang="en-US"/>
              <a:t>主题行情</a:t>
            </a:r>
            <a:r>
              <a:rPr lang="en-US" altLang="zh-CN"/>
              <a:t>   </a:t>
            </a:r>
            <a:r>
              <a:rPr lang="zh-CN" altLang="en-US"/>
              <a:t>资金的导向</a:t>
            </a:r>
            <a:r>
              <a:rPr lang="en-US" altLang="zh-CN"/>
              <a:t> 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、主流热点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   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385" y="925195"/>
            <a:ext cx="674116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、外资偏向于：价值蓝筹</a:t>
            </a:r>
            <a:r>
              <a:rPr lang="en-US" altLang="zh-CN"/>
              <a:t>  --</a:t>
            </a:r>
            <a:r>
              <a:rPr lang="en-US" altLang="zh-CN">
                <a:solidFill>
                  <a:srgbClr val="FF0000"/>
                </a:solidFill>
              </a:rPr>
              <a:t>-</a:t>
            </a:r>
            <a:r>
              <a:rPr lang="zh-CN" altLang="en-US">
                <a:solidFill>
                  <a:srgbClr val="FF0000"/>
                </a:solidFill>
              </a:rPr>
              <a:t>影响指数走势</a:t>
            </a:r>
            <a:r>
              <a:rPr lang="en-US" altLang="zh-CN">
                <a:solidFill>
                  <a:srgbClr val="FF0000"/>
                </a:solidFill>
              </a:rPr>
              <a:t>     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/>
              <a:t> </a:t>
            </a:r>
            <a:r>
              <a:rPr lang="zh-CN" altLang="en-US"/>
              <a:t>传统的划分方式来看待北向资金买入的类型</a:t>
            </a:r>
            <a:r>
              <a:rPr lang="en-US" altLang="zh-CN"/>
              <a:t>    </a:t>
            </a:r>
            <a:r>
              <a:rPr lang="zh-CN" altLang="en-US"/>
              <a:t>头部</a:t>
            </a:r>
            <a:r>
              <a:rPr lang="en-US" altLang="zh-CN"/>
              <a:t>  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   </a:t>
            </a:r>
            <a:r>
              <a:rPr lang="zh-CN" altLang="en-US"/>
              <a:t>价值类型</a:t>
            </a:r>
            <a:r>
              <a:rPr lang="en-US" altLang="zh-CN"/>
              <a:t>    </a:t>
            </a:r>
            <a:r>
              <a:rPr lang="zh-CN" altLang="en-US"/>
              <a:t>医药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    </a:t>
            </a:r>
            <a:r>
              <a:rPr lang="zh-CN" altLang="en-US"/>
              <a:t>只要是北向大买，指数就是红。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、内资：跟着政策（数字经济、智能制造、军工，国改、证券）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科技</a:t>
            </a:r>
            <a:r>
              <a:rPr lang="en-US" altLang="zh-CN"/>
              <a:t>+</a:t>
            </a:r>
            <a:r>
              <a:rPr lang="zh-CN" altLang="en-US"/>
              <a:t>赛道</a:t>
            </a:r>
            <a:r>
              <a:rPr lang="en-US" altLang="zh-CN"/>
              <a:t>     </a:t>
            </a:r>
            <a:r>
              <a:rPr lang="zh-CN" altLang="en-US"/>
              <a:t>短期</a:t>
            </a:r>
            <a:r>
              <a:rPr lang="en-US" altLang="zh-CN"/>
              <a:t>           3</a:t>
            </a:r>
            <a:r>
              <a:rPr lang="zh-CN" altLang="en-US"/>
              <a:t>月的两会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传统中药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散户来说：短平快，</a:t>
            </a:r>
            <a:endParaRPr lang="zh-CN" altLang="en-US"/>
          </a:p>
          <a:p>
            <a:r>
              <a:rPr lang="zh-CN" altLang="en-US"/>
              <a:t>游资：</a:t>
            </a:r>
            <a:endParaRPr lang="zh-CN" altLang="en-US"/>
          </a:p>
          <a:p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月份：政策的导向，为资金操作的核心逻辑。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55180" y="1339215"/>
            <a:ext cx="4645025" cy="3829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74280" y="768350"/>
            <a:ext cx="3949065" cy="5281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8060" y="139509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、中特估：从中字头里面寻找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、数字产业链：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385" y="1426210"/>
            <a:ext cx="106318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en-US" altLang="zh-CN"/>
              <a:t>A</a:t>
            </a:r>
            <a:r>
              <a:rPr lang="zh-CN" altLang="en-US"/>
              <a:t>股行情每个月都会出来一个新的（热点、政策、题材、风口）炒作机会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一浪接着一浪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高潮在退（</a:t>
            </a:r>
            <a:r>
              <a:rPr lang="en-US" altLang="zh-CN"/>
              <a:t>ChatGPT--</a:t>
            </a:r>
            <a:r>
              <a:rPr lang="zh-CN" altLang="en-US"/>
              <a:t>数字经济</a:t>
            </a:r>
            <a:r>
              <a:rPr lang="en-US" altLang="zh-CN"/>
              <a:t> </a:t>
            </a:r>
            <a:r>
              <a:rPr lang="zh-CN" altLang="en-US"/>
              <a:t>、）</a:t>
            </a:r>
            <a:r>
              <a:rPr lang="en-US" altLang="zh-CN"/>
              <a:t>--</a:t>
            </a:r>
            <a:r>
              <a:rPr lang="zh-CN" altLang="en-US"/>
              <a:t>资金出来以后会进入到新的地方</a:t>
            </a:r>
            <a:r>
              <a:rPr lang="en-US" altLang="zh-CN"/>
              <a:t> 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资金去安全的地方、去底部的地方</a:t>
            </a:r>
            <a:r>
              <a:rPr lang="en-US" altLang="zh-CN"/>
              <a:t> </a:t>
            </a:r>
            <a:r>
              <a:rPr lang="zh-CN" altLang="en-US"/>
              <a:t>、去新鲜的地方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底部的、有价值的、安全垫高的</a:t>
            </a:r>
            <a:r>
              <a:rPr lang="en-US" altLang="zh-CN"/>
              <a:t>  </a:t>
            </a:r>
            <a:r>
              <a:rPr lang="zh-CN" altLang="en-US"/>
              <a:t>：蓝筹、大白马：大消费</a:t>
            </a:r>
            <a:r>
              <a:rPr lang="en-US" altLang="zh-CN"/>
              <a:t> </a:t>
            </a:r>
            <a:r>
              <a:rPr lang="zh-CN" altLang="en-US"/>
              <a:t>、医药、白酒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接下来会不会，再启动新一轮的炒作行情，</a:t>
            </a:r>
            <a:r>
              <a:rPr lang="en-US" altLang="zh-CN"/>
              <a:t>  </a:t>
            </a:r>
            <a:r>
              <a:rPr lang="zh-CN" altLang="en-US"/>
              <a:t>会。</a:t>
            </a:r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98385" y="971550"/>
            <a:ext cx="4074160" cy="4915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9915" y="1386840"/>
            <a:ext cx="66097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、风险能力</a:t>
            </a:r>
            <a:r>
              <a:rPr lang="en-US" altLang="zh-CN"/>
              <a:t>    </a:t>
            </a:r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、仓位分配</a:t>
            </a:r>
            <a:r>
              <a:rPr lang="en-US" altLang="zh-CN"/>
              <a:t>    </a:t>
            </a:r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、操作风格：</a:t>
            </a:r>
            <a:r>
              <a:rPr lang="en-US" altLang="zh-CN"/>
              <a:t>1</a:t>
            </a:r>
            <a:r>
              <a:rPr lang="zh-CN" altLang="en-US"/>
              <a:t>、短线《投机》（快进快出）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  2</a:t>
            </a:r>
            <a:r>
              <a:rPr lang="zh-CN" altLang="en-US"/>
              <a:t>、长线（投资）</a:t>
            </a:r>
            <a:r>
              <a:rPr lang="en-US" altLang="zh-CN"/>
              <a:t>  </a:t>
            </a:r>
            <a:r>
              <a:rPr lang="zh-CN" altLang="en-US"/>
              <a:t>仓位</a:t>
            </a:r>
            <a:r>
              <a:rPr lang="en-US" altLang="zh-CN"/>
              <a:t>/</a:t>
            </a:r>
            <a:r>
              <a:rPr lang="zh-CN" altLang="en-US"/>
              <a:t>配置</a:t>
            </a:r>
            <a:r>
              <a:rPr lang="en-US" altLang="zh-CN"/>
              <a:t> </a:t>
            </a:r>
            <a:r>
              <a:rPr lang="zh-CN" altLang="en-US"/>
              <a:t>合理的情况下，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、操作层面：技术上</a:t>
            </a:r>
            <a:r>
              <a:rPr lang="en-US" altLang="zh-CN"/>
              <a:t>   </a:t>
            </a:r>
            <a:r>
              <a:rPr lang="zh-CN" altLang="en-US"/>
              <a:t>死叉就是死叉，金叉就是买的信号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PA" val="v5.2.11"/>
</p:tagLst>
</file>

<file path=ppt/tags/tag118.xml><?xml version="1.0" encoding="utf-8"?>
<p:tagLst xmlns:p="http://schemas.openxmlformats.org/presentationml/2006/main">
  <p:tag name="PA" val="v5.2.11"/>
</p:tagLst>
</file>

<file path=ppt/tags/tag119.xml><?xml version="1.0" encoding="utf-8"?>
<p:tagLst xmlns:p="http://schemas.openxmlformats.org/presentationml/2006/main">
  <p:tag name="PA" val="v5.2.1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PA" val="v5.2.11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PA" val="v5.2.11"/>
</p:tagLst>
</file>

<file path=ppt/tags/tag124.xml><?xml version="1.0" encoding="utf-8"?>
<p:tagLst xmlns:p="http://schemas.openxmlformats.org/presentationml/2006/main">
  <p:tag name="PA" val="v5.2.11"/>
</p:tagLst>
</file>

<file path=ppt/tags/tag125.xml><?xml version="1.0" encoding="utf-8"?>
<p:tagLst xmlns:p="http://schemas.openxmlformats.org/presentationml/2006/main">
  <p:tag name="PA" val="v5.2.11"/>
</p:tagLst>
</file>

<file path=ppt/tags/tag126.xml><?xml version="1.0" encoding="utf-8"?>
<p:tagLst xmlns:p="http://schemas.openxmlformats.org/presentationml/2006/main">
  <p:tag name="PA" val="v5.2.1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  <p:tag name="KSO_WM_UNIT_PLACING_PICTURE_USER_VIEWPORT" val="{&quot;height&quot;:13515,&quot;width&quot;:9600}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  <p:tag name="KSO_WM_UNIT_PLACING_PICTURE_USER_VIEWPORT" val="{&quot;height&quot;:13935,&quot;width&quot;:11550}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"/>
  <p:tag name="KSO_WM_UNIT_PLACING_PICTURE_USER_VIEWPORT" val="{&quot;height&quot;:4305,&quot;width&quot;:4965}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  <p:tag name="KSO_WM_UNIT_PLACING_PICTURE_USER_VIEWPORT" val="{&quot;height&quot;:9960,&quot;width&quot;:4890}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  <p:tag name="KSO_WM_UNIT_PLACING_PICTURE_USER_VIEWPORT" val="{&quot;height&quot;:10080,&quot;width&quot;:4935}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M_BEAUTIFY_FLAG" val=""/>
  <p:tag name="KSO_WM_UNIT_PLACING_PICTURE_USER_VIEWPORT" val="{&quot;height&quot;:14520,&quot;width&quot;:8355}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  <p:tag name="KSO_WM_UNIT_PLACING_PICTURE_USER_VIEWPORT" val="{&quot;height&quot;:9675,&quot;width&quot;:4965}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2.xml><?xml version="1.0" encoding="utf-8"?>
<p:tagLst xmlns:p="http://schemas.openxmlformats.org/presentationml/2006/main">
  <p:tag name="KSO_WM_BEAUTIFY_FLAG" val=""/>
  <p:tag name="KSO_WM_UNIT_PLACING_PICTURE_USER_VIEWPORT" val="{&quot;height&quot;:9990,&quot;width&quot;:5010}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  <p:tag name="KSO_WM_UNIT_PLACING_PICTURE_USER_VIEWPORT" val="{&quot;height&quot;:1950,&quot;width&quot;:18075}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  <p:tag name="KSO_WM_UNIT_PLACING_PICTURE_USER_VIEWPORT" val="{&quot;height&quot;:5310,&quot;width&quot;:6870}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3.xml><?xml version="1.0" encoding="utf-8"?>
<p:tagLst xmlns:p="http://schemas.openxmlformats.org/presentationml/2006/main">
  <p:tag name="KSO_WM_BEAUTIFY_FLAG" val=""/>
  <p:tag name="KSO_WM_UNIT_PLACING_PICTURE_USER_VIEWPORT" val="{&quot;height&quot;:14520,&quot;width&quot;:12795}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6.xml><?xml version="1.0" encoding="utf-8"?>
<p:tagLst xmlns:p="http://schemas.openxmlformats.org/presentationml/2006/main">
  <p:tag name="KSO_WPP_MARK_KEY" val="34a5c737-2527-451b-a6cc-313a70f4ce21"/>
  <p:tag name="COMMONDATA" val="eyJoZGlkIjoiMTQyZWY4N2NmZWRlMzNiOTAwNWExN2Y4ZjJjOTQ1Z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3109</Words>
  <Application>WPS 演示</Application>
  <PresentationFormat>宽屏</PresentationFormat>
  <Paragraphs>406</Paragraphs>
  <Slides>35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宋体</vt:lpstr>
      <vt:lpstr>Wingdings</vt:lpstr>
      <vt:lpstr>Wingdings</vt:lpstr>
      <vt:lpstr>思源黑体 CN Medium</vt:lpstr>
      <vt:lpstr>思源黑体 CN Bold</vt:lpstr>
      <vt:lpstr>微软雅黑</vt:lpstr>
      <vt:lpstr>思源黑体 CN Normal</vt:lpstr>
      <vt:lpstr>思源宋体 CN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administered</cp:lastModifiedBy>
  <cp:revision>254</cp:revision>
  <dcterms:created xsi:type="dcterms:W3CDTF">2019-06-19T02:08:00Z</dcterms:created>
  <dcterms:modified xsi:type="dcterms:W3CDTF">2023-03-21T05:59:00Z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67F8E99CA25843CDBAFD0150A9FB820A</vt:lpwstr>
  </property>
</Properties>
</file>