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3"/>
  </p:handoutMasterIdLst>
  <p:sldIdLst>
    <p:sldId id="256" r:id="rId3"/>
    <p:sldId id="688" r:id="rId5"/>
    <p:sldId id="685" r:id="rId6"/>
    <p:sldId id="679" r:id="rId7"/>
    <p:sldId id="943" r:id="rId8"/>
    <p:sldId id="783" r:id="rId9"/>
    <p:sldId id="680" r:id="rId10"/>
    <p:sldId id="1017" r:id="rId11"/>
    <p:sldId id="905" r:id="rId12"/>
    <p:sldId id="1018" r:id="rId13"/>
    <p:sldId id="1058" r:id="rId14"/>
    <p:sldId id="904" r:id="rId15"/>
    <p:sldId id="781" r:id="rId16"/>
    <p:sldId id="732" r:id="rId17"/>
    <p:sldId id="870" r:id="rId18"/>
    <p:sldId id="452" r:id="rId19"/>
    <p:sldId id="984" r:id="rId20"/>
    <p:sldId id="689" r:id="rId21"/>
    <p:sldId id="840" r:id="rId22"/>
    <p:sldId id="841" r:id="rId23"/>
    <p:sldId id="842" r:id="rId24"/>
    <p:sldId id="843" r:id="rId25"/>
    <p:sldId id="336" r:id="rId26"/>
    <p:sldId id="681" r:id="rId27"/>
    <p:sldId id="306" r:id="rId28"/>
    <p:sldId id="307" r:id="rId29"/>
    <p:sldId id="323" r:id="rId30"/>
    <p:sldId id="339" r:id="rId31"/>
    <p:sldId id="335" r:id="rId32"/>
    <p:sldId id="334" r:id="rId33"/>
    <p:sldId id="338" r:id="rId34"/>
    <p:sldId id="344" r:id="rId35"/>
    <p:sldId id="343" r:id="rId36"/>
    <p:sldId id="770" r:id="rId37"/>
    <p:sldId id="771" r:id="rId38"/>
    <p:sldId id="444" r:id="rId39"/>
    <p:sldId id="871" r:id="rId40"/>
    <p:sldId id="400" r:id="rId41"/>
    <p:sldId id="401" r:id="rId42"/>
    <p:sldId id="409" r:id="rId43"/>
    <p:sldId id="405" r:id="rId44"/>
    <p:sldId id="483" r:id="rId45"/>
    <p:sldId id="830" r:id="rId46"/>
    <p:sldId id="835" r:id="rId47"/>
    <p:sldId id="826" r:id="rId48"/>
    <p:sldId id="844" r:id="rId49"/>
    <p:sldId id="313" r:id="rId50"/>
    <p:sldId id="314" r:id="rId51"/>
    <p:sldId id="273" r:id="rId52"/>
  </p:sldIdLst>
  <p:sldSz cx="9144000" cy="5143500" type="screen16x9"/>
  <p:notesSz cx="6858000" cy="9144000"/>
  <p:custDataLst>
    <p:tags r:id="rId5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C7020C"/>
    <a:srgbClr val="F5DBA1"/>
    <a:srgbClr val="00228E"/>
    <a:srgbClr val="0053C8"/>
    <a:srgbClr val="F53F44"/>
    <a:srgbClr val="00AB27"/>
    <a:srgbClr val="916B69"/>
    <a:srgbClr val="F7883A"/>
    <a:srgbClr val="BA1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9" autoAdjust="0"/>
    <p:restoredTop sz="90244" autoAdjust="0"/>
  </p:normalViewPr>
  <p:slideViewPr>
    <p:cSldViewPr snapToGrid="0">
      <p:cViewPr varScale="1">
        <p:scale>
          <a:sx n="161" d="100"/>
          <a:sy n="161" d="100"/>
        </p:scale>
        <p:origin x="822" y="138"/>
      </p:cViewPr>
      <p:guideLst/>
    </p:cSldViewPr>
  </p:slideViewPr>
  <p:outlineViewPr>
    <p:cViewPr>
      <p:scale>
        <a:sx n="33" d="100"/>
        <a:sy n="33" d="100"/>
      </p:scale>
      <p:origin x="0" y="-523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8" Type="http://schemas.openxmlformats.org/officeDocument/2006/relationships/tags" Target="tags/tag7.xml"/><Relationship Id="rId57" Type="http://schemas.openxmlformats.org/officeDocument/2006/relationships/commentAuthors" Target="commentAuthors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handoutMaster" Target="handoutMasters/handoutMaster1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FBB55-74B2-44BC-AC78-9C8120541354}" type="doc">
      <dgm:prSet loTypeId="urn:microsoft.com/office/officeart/2005/8/layout/cycle7#1" loCatId="cycle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FD81B4A0-A345-47B8-9034-54FAD7F16EE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流动性</a:t>
          </a:r>
        </a:p>
      </dgm:t>
    </dgm:pt>
    <dgm:pt modelId="{E5F7B21D-EDDB-4955-880B-EEB76C1FBF59}" cxnId="{BBD88201-6B66-4EA7-B61A-0C8369013F09}" type="parTrans">
      <dgm:prSet/>
      <dgm:spPr/>
      <dgm:t>
        <a:bodyPr/>
        <a:lstStyle/>
        <a:p>
          <a:endParaRPr lang="zh-CN" altLang="en-US"/>
        </a:p>
      </dgm:t>
    </dgm:pt>
    <dgm:pt modelId="{1EF361B0-10D3-4975-BCEB-0A2159A1CAE4}" cxnId="{BBD88201-6B66-4EA7-B61A-0C8369013F09}" type="sibTrans">
      <dgm:prSet/>
      <dgm:spPr/>
      <dgm:t>
        <a:bodyPr/>
        <a:lstStyle/>
        <a:p>
          <a:endParaRPr lang="zh-CN" altLang="en-US"/>
        </a:p>
      </dgm:t>
    </dgm:pt>
    <dgm:pt modelId="{B3995DE3-A920-49BD-B90D-49DF4D6B94F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安全性</a:t>
          </a:r>
        </a:p>
      </dgm:t>
    </dgm:pt>
    <dgm:pt modelId="{0B5786FC-6F01-4387-BA93-C2ED8F2F5F9F}" cxnId="{D6CCDD31-7995-47BE-B05B-4AF77FFC6424}" type="parTrans">
      <dgm:prSet/>
      <dgm:spPr/>
      <dgm:t>
        <a:bodyPr/>
        <a:lstStyle/>
        <a:p>
          <a:endParaRPr lang="zh-CN" altLang="en-US"/>
        </a:p>
      </dgm:t>
    </dgm:pt>
    <dgm:pt modelId="{B5EFECF8-F5E2-41D1-B747-7DC03FDA2049}" cxnId="{D6CCDD31-7995-47BE-B05B-4AF77FFC6424}" type="sibTrans">
      <dgm:prSet/>
      <dgm:spPr/>
      <dgm:t>
        <a:bodyPr/>
        <a:lstStyle/>
        <a:p>
          <a:endParaRPr lang="zh-CN" altLang="en-US"/>
        </a:p>
      </dgm:t>
    </dgm:pt>
    <dgm:pt modelId="{75AE001A-7AA3-4D0D-8AEC-957FF2B7D3B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收益性</a:t>
          </a:r>
        </a:p>
      </dgm:t>
    </dgm:pt>
    <dgm:pt modelId="{AA8EA639-CBEC-4D14-84DF-6FD6A7CA2AAC}" cxnId="{32C0C2B5-BD10-4559-907F-B6D62DF95473}" type="parTrans">
      <dgm:prSet/>
      <dgm:spPr/>
      <dgm:t>
        <a:bodyPr/>
        <a:lstStyle/>
        <a:p>
          <a:endParaRPr lang="zh-CN" altLang="en-US"/>
        </a:p>
      </dgm:t>
    </dgm:pt>
    <dgm:pt modelId="{E405E0E1-B30E-4F09-96E1-A6304DA3EA52}" cxnId="{32C0C2B5-BD10-4559-907F-B6D62DF95473}" type="sibTrans">
      <dgm:prSet/>
      <dgm:spPr/>
      <dgm:t>
        <a:bodyPr/>
        <a:lstStyle/>
        <a:p>
          <a:endParaRPr lang="zh-CN" altLang="en-US"/>
        </a:p>
      </dgm:t>
    </dgm:pt>
    <dgm:pt modelId="{CCF7C031-5F3B-494B-9CA8-C75E89BC6D59}" type="pres">
      <dgm:prSet presAssocID="{6E5FBB55-74B2-44BC-AC78-9C8120541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8AB63ED-303C-4535-83BE-CFA56B755A49}" type="pres">
      <dgm:prSet presAssocID="{FD81B4A0-A345-47B8-9034-54FAD7F16E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F39950-454C-43F9-9796-3DBC01350EA2}" type="pres">
      <dgm:prSet presAssocID="{1EF361B0-10D3-4975-BCEB-0A2159A1CAE4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0C18B507-9B20-414B-AB3C-235076D54769}" type="pres">
      <dgm:prSet presAssocID="{1EF361B0-10D3-4975-BCEB-0A2159A1CAE4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54F1E4FC-40C7-436A-952E-A33C90D6EA21}" type="pres">
      <dgm:prSet presAssocID="{B3995DE3-A920-49BD-B90D-49DF4D6B94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68CDE7-4F94-46CD-9906-0B60DF0B6ACB}" type="pres">
      <dgm:prSet presAssocID="{B5EFECF8-F5E2-41D1-B747-7DC03FDA2049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CE17F78B-B90E-44D4-8C83-46147AFCCD4F}" type="pres">
      <dgm:prSet presAssocID="{B5EFECF8-F5E2-41D1-B747-7DC03FDA2049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16E6D73D-0C2D-4F2E-8F54-ED0B6238B1DF}" type="pres">
      <dgm:prSet presAssocID="{75AE001A-7AA3-4D0D-8AEC-957FF2B7D3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1DC624-06E4-4837-AFAE-09183CBBBDF0}" type="pres">
      <dgm:prSet presAssocID="{E405E0E1-B30E-4F09-96E1-A6304DA3EA52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FECB3C4C-2D55-4804-A958-985CE091DD6A}" type="pres">
      <dgm:prSet presAssocID="{E405E0E1-B30E-4F09-96E1-A6304DA3EA52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D6CCDD31-7995-47BE-B05B-4AF77FFC6424}" srcId="{6E5FBB55-74B2-44BC-AC78-9C8120541354}" destId="{B3995DE3-A920-49BD-B90D-49DF4D6B94F9}" srcOrd="1" destOrd="0" parTransId="{0B5786FC-6F01-4387-BA93-C2ED8F2F5F9F}" sibTransId="{B5EFECF8-F5E2-41D1-B747-7DC03FDA2049}"/>
    <dgm:cxn modelId="{0F0AB390-9D1E-472C-8708-DD162DD8F058}" type="presOf" srcId="{6E5FBB55-74B2-44BC-AC78-9C8120541354}" destId="{CCF7C031-5F3B-494B-9CA8-C75E89BC6D59}" srcOrd="0" destOrd="0" presId="urn:microsoft.com/office/officeart/2005/8/layout/cycle7#1"/>
    <dgm:cxn modelId="{74493B44-6A05-4909-89BB-F5FCE1EFF7B5}" type="presOf" srcId="{E405E0E1-B30E-4F09-96E1-A6304DA3EA52}" destId="{FECB3C4C-2D55-4804-A958-985CE091DD6A}" srcOrd="1" destOrd="0" presId="urn:microsoft.com/office/officeart/2005/8/layout/cycle7#1"/>
    <dgm:cxn modelId="{4821E367-E51D-485F-9D1E-D431080E91B6}" type="presOf" srcId="{B5EFECF8-F5E2-41D1-B747-7DC03FDA2049}" destId="{E068CDE7-4F94-46CD-9906-0B60DF0B6ACB}" srcOrd="0" destOrd="0" presId="urn:microsoft.com/office/officeart/2005/8/layout/cycle7#1"/>
    <dgm:cxn modelId="{2D92928B-A905-492A-8A73-70490D7A83FC}" type="presOf" srcId="{75AE001A-7AA3-4D0D-8AEC-957FF2B7D3BE}" destId="{16E6D73D-0C2D-4F2E-8F54-ED0B6238B1DF}" srcOrd="0" destOrd="0" presId="urn:microsoft.com/office/officeart/2005/8/layout/cycle7#1"/>
    <dgm:cxn modelId="{A335A1ED-3AAA-44DB-8912-EEF21F648A07}" type="presOf" srcId="{B5EFECF8-F5E2-41D1-B747-7DC03FDA2049}" destId="{CE17F78B-B90E-44D4-8C83-46147AFCCD4F}" srcOrd="1" destOrd="0" presId="urn:microsoft.com/office/officeart/2005/8/layout/cycle7#1"/>
    <dgm:cxn modelId="{A2657D0A-DC07-4173-89AD-8B260122647D}" type="presOf" srcId="{FD81B4A0-A345-47B8-9034-54FAD7F16EEA}" destId="{08AB63ED-303C-4535-83BE-CFA56B755A49}" srcOrd="0" destOrd="0" presId="urn:microsoft.com/office/officeart/2005/8/layout/cycle7#1"/>
    <dgm:cxn modelId="{9A8877C5-3ADE-4D6B-A6C0-80BD026B08F6}" type="presOf" srcId="{B3995DE3-A920-49BD-B90D-49DF4D6B94F9}" destId="{54F1E4FC-40C7-436A-952E-A33C90D6EA21}" srcOrd="0" destOrd="0" presId="urn:microsoft.com/office/officeart/2005/8/layout/cycle7#1"/>
    <dgm:cxn modelId="{68110628-F825-4F80-85FB-6C6F4C7BE3FF}" type="presOf" srcId="{1EF361B0-10D3-4975-BCEB-0A2159A1CAE4}" destId="{97F39950-454C-43F9-9796-3DBC01350EA2}" srcOrd="0" destOrd="0" presId="urn:microsoft.com/office/officeart/2005/8/layout/cycle7#1"/>
    <dgm:cxn modelId="{32C0C2B5-BD10-4559-907F-B6D62DF95473}" srcId="{6E5FBB55-74B2-44BC-AC78-9C8120541354}" destId="{75AE001A-7AA3-4D0D-8AEC-957FF2B7D3BE}" srcOrd="2" destOrd="0" parTransId="{AA8EA639-CBEC-4D14-84DF-6FD6A7CA2AAC}" sibTransId="{E405E0E1-B30E-4F09-96E1-A6304DA3EA52}"/>
    <dgm:cxn modelId="{BBD88201-6B66-4EA7-B61A-0C8369013F09}" srcId="{6E5FBB55-74B2-44BC-AC78-9C8120541354}" destId="{FD81B4A0-A345-47B8-9034-54FAD7F16EEA}" srcOrd="0" destOrd="0" parTransId="{E5F7B21D-EDDB-4955-880B-EEB76C1FBF59}" sibTransId="{1EF361B0-10D3-4975-BCEB-0A2159A1CAE4}"/>
    <dgm:cxn modelId="{05C60A66-631C-4360-9515-779D38254777}" type="presOf" srcId="{1EF361B0-10D3-4975-BCEB-0A2159A1CAE4}" destId="{0C18B507-9B20-414B-AB3C-235076D54769}" srcOrd="1" destOrd="0" presId="urn:microsoft.com/office/officeart/2005/8/layout/cycle7#1"/>
    <dgm:cxn modelId="{71B7886C-AFA2-4C8A-96AF-3B6AF24B2D70}" type="presOf" srcId="{E405E0E1-B30E-4F09-96E1-A6304DA3EA52}" destId="{0E1DC624-06E4-4837-AFAE-09183CBBBDF0}" srcOrd="0" destOrd="0" presId="urn:microsoft.com/office/officeart/2005/8/layout/cycle7#1"/>
    <dgm:cxn modelId="{CCE3C8FA-0841-4D7A-ACB2-42FA777D4DD6}" type="presParOf" srcId="{CCF7C031-5F3B-494B-9CA8-C75E89BC6D59}" destId="{08AB63ED-303C-4535-83BE-CFA56B755A49}" srcOrd="0" destOrd="0" presId="urn:microsoft.com/office/officeart/2005/8/layout/cycle7#1"/>
    <dgm:cxn modelId="{50078699-E4F4-409B-B73E-278A4559F0E8}" type="presParOf" srcId="{CCF7C031-5F3B-494B-9CA8-C75E89BC6D59}" destId="{97F39950-454C-43F9-9796-3DBC01350EA2}" srcOrd="1" destOrd="0" presId="urn:microsoft.com/office/officeart/2005/8/layout/cycle7#1"/>
    <dgm:cxn modelId="{C5050934-CF3C-49E3-93CE-CB322FE3FEE6}" type="presParOf" srcId="{97F39950-454C-43F9-9796-3DBC01350EA2}" destId="{0C18B507-9B20-414B-AB3C-235076D54769}" srcOrd="0" destOrd="0" presId="urn:microsoft.com/office/officeart/2005/8/layout/cycle7#1"/>
    <dgm:cxn modelId="{04614FB0-EEAA-43AB-8DBB-DCB193CD72A5}" type="presParOf" srcId="{CCF7C031-5F3B-494B-9CA8-C75E89BC6D59}" destId="{54F1E4FC-40C7-436A-952E-A33C90D6EA21}" srcOrd="2" destOrd="0" presId="urn:microsoft.com/office/officeart/2005/8/layout/cycle7#1"/>
    <dgm:cxn modelId="{137E758F-CFCB-498B-AA32-ABEE652A923B}" type="presParOf" srcId="{CCF7C031-5F3B-494B-9CA8-C75E89BC6D59}" destId="{E068CDE7-4F94-46CD-9906-0B60DF0B6ACB}" srcOrd="3" destOrd="0" presId="urn:microsoft.com/office/officeart/2005/8/layout/cycle7#1"/>
    <dgm:cxn modelId="{A806DB2E-8E57-44AD-BAFA-D42DF691BD84}" type="presParOf" srcId="{E068CDE7-4F94-46CD-9906-0B60DF0B6ACB}" destId="{CE17F78B-B90E-44D4-8C83-46147AFCCD4F}" srcOrd="0" destOrd="0" presId="urn:microsoft.com/office/officeart/2005/8/layout/cycle7#1"/>
    <dgm:cxn modelId="{96B8C2A7-40EE-455D-8725-A4F53CA12630}" type="presParOf" srcId="{CCF7C031-5F3B-494B-9CA8-C75E89BC6D59}" destId="{16E6D73D-0C2D-4F2E-8F54-ED0B6238B1DF}" srcOrd="4" destOrd="0" presId="urn:microsoft.com/office/officeart/2005/8/layout/cycle7#1"/>
    <dgm:cxn modelId="{DD5B17B8-3D55-4EB8-A169-9DCA64990C72}" type="presParOf" srcId="{CCF7C031-5F3B-494B-9CA8-C75E89BC6D59}" destId="{0E1DC624-06E4-4837-AFAE-09183CBBBDF0}" srcOrd="5" destOrd="0" presId="urn:microsoft.com/office/officeart/2005/8/layout/cycle7#1"/>
    <dgm:cxn modelId="{67F51C03-2B52-4332-BB83-91439474354C}" type="presParOf" srcId="{0E1DC624-06E4-4837-AFAE-09183CBBBDF0}" destId="{FECB3C4C-2D55-4804-A958-985CE091DD6A}" srcOrd="0" destOrd="0" presId="urn:microsoft.com/office/officeart/2005/8/layout/cycle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706495" cy="1811020"/>
        <a:chOff x="0" y="0"/>
        <a:chExt cx="3706495" cy="1811020"/>
      </a:xfrm>
    </dsp:grpSpPr>
    <dsp:sp modelId="{08AB63ED-303C-4535-83BE-CFA56B755A49}">
      <dsp:nvSpPr>
        <dsp:cNvPr id="3" name="圆角矩形 2"/>
        <dsp:cNvSpPr/>
      </dsp:nvSpPr>
      <dsp:spPr bwMode="white">
        <a:xfrm>
          <a:off x="1383814" y="0"/>
          <a:ext cx="938867" cy="46943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流动性</a:t>
          </a:r>
        </a:p>
      </dsp:txBody>
      <dsp:txXfrm>
        <a:off x="1383814" y="0"/>
        <a:ext cx="938867" cy="469434"/>
      </dsp:txXfrm>
    </dsp:sp>
    <dsp:sp modelId="{97F39950-454C-43F9-9796-3DBC01350EA2}">
      <dsp:nvSpPr>
        <dsp:cNvPr id="4" name="左右箭头 3"/>
        <dsp:cNvSpPr/>
      </dsp:nvSpPr>
      <dsp:spPr bwMode="white">
        <a:xfrm rot="3599999">
          <a:off x="1996425" y="823359"/>
          <a:ext cx="488211" cy="164302"/>
        </a:xfrm>
        <a:prstGeom prst="left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600"/>
          </a:lvl1pPr>
          <a:lvl2pPr marL="57150" indent="-57150" algn="ctr">
            <a:defRPr sz="500"/>
          </a:lvl2pPr>
          <a:lvl3pPr marL="114300" indent="-57150" algn="ctr">
            <a:defRPr sz="500"/>
          </a:lvl3pPr>
          <a:lvl4pPr marL="171450" indent="-57150" algn="ctr">
            <a:defRPr sz="500"/>
          </a:lvl4pPr>
          <a:lvl5pPr marL="228600" indent="-57150" algn="ctr">
            <a:defRPr sz="500"/>
          </a:lvl5pPr>
          <a:lvl6pPr marL="285750" indent="-57150" algn="ctr">
            <a:defRPr sz="500"/>
          </a:lvl6pPr>
          <a:lvl7pPr marL="342900" indent="-57150" algn="ctr">
            <a:defRPr sz="500"/>
          </a:lvl7pPr>
          <a:lvl8pPr marL="400050" indent="-57150" algn="ctr">
            <a:defRPr sz="500"/>
          </a:lvl8pPr>
          <a:lvl9pPr marL="457200" indent="-57150" algn="ctr">
            <a:defRPr sz="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3599999">
        <a:off x="1996425" y="823359"/>
        <a:ext cx="488211" cy="164302"/>
      </dsp:txXfrm>
    </dsp:sp>
    <dsp:sp modelId="{54F1E4FC-40C7-436A-952E-A33C90D6EA21}">
      <dsp:nvSpPr>
        <dsp:cNvPr id="5" name="圆角矩形 4"/>
        <dsp:cNvSpPr/>
      </dsp:nvSpPr>
      <dsp:spPr bwMode="white">
        <a:xfrm>
          <a:off x="2158379" y="1341586"/>
          <a:ext cx="938867" cy="46943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安全性</a:t>
          </a:r>
        </a:p>
      </dsp:txBody>
      <dsp:txXfrm>
        <a:off x="2158379" y="1341586"/>
        <a:ext cx="938867" cy="469434"/>
      </dsp:txXfrm>
    </dsp:sp>
    <dsp:sp modelId="{E068CDE7-4F94-46CD-9906-0B60DF0B6ACB}">
      <dsp:nvSpPr>
        <dsp:cNvPr id="6" name="左右箭头 5"/>
        <dsp:cNvSpPr/>
      </dsp:nvSpPr>
      <dsp:spPr bwMode="white">
        <a:xfrm rot="10800000">
          <a:off x="1609142" y="1494152"/>
          <a:ext cx="488211" cy="164302"/>
        </a:xfrm>
        <a:prstGeom prst="left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600"/>
          </a:lvl1pPr>
          <a:lvl2pPr marL="57150" indent="-57150" algn="ctr">
            <a:defRPr sz="500"/>
          </a:lvl2pPr>
          <a:lvl3pPr marL="114300" indent="-57150" algn="ctr">
            <a:defRPr sz="500"/>
          </a:lvl3pPr>
          <a:lvl4pPr marL="171450" indent="-57150" algn="ctr">
            <a:defRPr sz="500"/>
          </a:lvl4pPr>
          <a:lvl5pPr marL="228600" indent="-57150" algn="ctr">
            <a:defRPr sz="500"/>
          </a:lvl5pPr>
          <a:lvl6pPr marL="285750" indent="-57150" algn="ctr">
            <a:defRPr sz="500"/>
          </a:lvl6pPr>
          <a:lvl7pPr marL="342900" indent="-57150" algn="ctr">
            <a:defRPr sz="500"/>
          </a:lvl7pPr>
          <a:lvl8pPr marL="400050" indent="-57150" algn="ctr">
            <a:defRPr sz="500"/>
          </a:lvl8pPr>
          <a:lvl9pPr marL="457200" indent="-57150" algn="ctr">
            <a:defRPr sz="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0800000">
        <a:off x="1609142" y="1494152"/>
        <a:ext cx="488211" cy="164302"/>
      </dsp:txXfrm>
    </dsp:sp>
    <dsp:sp modelId="{16E6D73D-0C2D-4F2E-8F54-ED0B6238B1DF}">
      <dsp:nvSpPr>
        <dsp:cNvPr id="7" name="圆角矩形 6"/>
        <dsp:cNvSpPr/>
      </dsp:nvSpPr>
      <dsp:spPr bwMode="white">
        <a:xfrm>
          <a:off x="609249" y="1341586"/>
          <a:ext cx="938867" cy="46943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收益性</a:t>
          </a:r>
        </a:p>
      </dsp:txBody>
      <dsp:txXfrm>
        <a:off x="609249" y="1341586"/>
        <a:ext cx="938867" cy="469434"/>
      </dsp:txXfrm>
    </dsp:sp>
    <dsp:sp modelId="{0E1DC624-06E4-4837-AFAE-09183CBBBDF0}">
      <dsp:nvSpPr>
        <dsp:cNvPr id="8" name="左右箭头 7"/>
        <dsp:cNvSpPr/>
      </dsp:nvSpPr>
      <dsp:spPr bwMode="white">
        <a:xfrm rot="-3599999">
          <a:off x="1221859" y="823359"/>
          <a:ext cx="488211" cy="164302"/>
        </a:xfrm>
        <a:prstGeom prst="left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600"/>
          </a:lvl1pPr>
          <a:lvl2pPr marL="57150" indent="-57150" algn="ctr">
            <a:defRPr sz="500"/>
          </a:lvl2pPr>
          <a:lvl3pPr marL="114300" indent="-57150" algn="ctr">
            <a:defRPr sz="500"/>
          </a:lvl3pPr>
          <a:lvl4pPr marL="171450" indent="-57150" algn="ctr">
            <a:defRPr sz="500"/>
          </a:lvl4pPr>
          <a:lvl5pPr marL="228600" indent="-57150" algn="ctr">
            <a:defRPr sz="500"/>
          </a:lvl5pPr>
          <a:lvl6pPr marL="285750" indent="-57150" algn="ctr">
            <a:defRPr sz="500"/>
          </a:lvl6pPr>
          <a:lvl7pPr marL="342900" indent="-57150" algn="ctr">
            <a:defRPr sz="500"/>
          </a:lvl7pPr>
          <a:lvl8pPr marL="400050" indent="-57150" algn="ctr">
            <a:defRPr sz="500"/>
          </a:lvl8pPr>
          <a:lvl9pPr marL="457200" indent="-57150" algn="ctr">
            <a:defRPr sz="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-3599999">
        <a:off x="1221859" y="823359"/>
        <a:ext cx="488211" cy="164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#1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Sty" val="arr"/>
                    <dgm:param type="endSty" val="arr"/>
                    <dgm:param type="begPts" val="radial"/>
                    <dgm:param type="endPts" val="radial"/>
                  </dgm:alg>
                </dgm:if>
                <dgm:else name="Name8">
                  <dgm:alg type="conn">
                    <dgm:param type="begSty" val="arr"/>
                    <dgm:param type="endSty" val="arr"/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044CD-0C8E-49C4-9202-63C79F50D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4804E-D3CC-4829-8DFA-10CFB30798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1pPr>
    <a:lvl2pPr marL="34544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2pPr>
    <a:lvl3pPr marL="69088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3pPr>
    <a:lvl4pPr marL="1036955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4pPr>
    <a:lvl5pPr marL="1382395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5pPr>
    <a:lvl6pPr marL="1727835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6pPr>
    <a:lvl7pPr marL="2073275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7pPr>
    <a:lvl8pPr marL="241935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8pPr>
    <a:lvl9pPr marL="2764790" algn="l" defTabSz="69088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/>
        </p:nvSpPr>
        <p:spPr>
          <a:xfrm rot="5400000">
            <a:off x="1295401" y="802301"/>
            <a:ext cx="2260818" cy="2260819"/>
          </a:xfrm>
          <a:prstGeom prst="ellips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9" name="椭圆 8"/>
          <p:cNvSpPr/>
          <p:nvPr userDrawn="1"/>
        </p:nvSpPr>
        <p:spPr>
          <a:xfrm rot="5400000">
            <a:off x="5587784" y="1382546"/>
            <a:ext cx="2260818" cy="2260819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053051" y="1527175"/>
            <a:ext cx="5037898" cy="1044575"/>
          </a:xfrm>
          <a:prstGeom prst="rect">
            <a:avLst/>
          </a:prstGeom>
          <a:effectLst>
            <a:glow rad="127000">
              <a:srgbClr val="F53F44"/>
            </a:glow>
          </a:effectLst>
        </p:spPr>
        <p:txBody>
          <a:bodyPr anchor="ctr" anchorCtr="0"/>
          <a:lstStyle>
            <a:lvl1pPr marL="0" indent="0" algn="dist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4400" b="1" kern="1200" spc="0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+mj-ea"/>
                <a:ea typeface="+mj-ea"/>
                <a:cs typeface="经典繁行书" panose="02010609010101010101" pitchFamily="49" charset="-122"/>
              </a:defRPr>
            </a:lvl1pPr>
          </a:lstStyle>
          <a:p>
            <a:pPr lvl="0"/>
            <a:r>
              <a:rPr lang="zh-CN" altLang="en-US" dirty="0"/>
              <a:t>请输入主题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正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 rot="1385387">
            <a:off x="7418279" y="-892165"/>
            <a:ext cx="2260818" cy="2260819"/>
          </a:xfrm>
          <a:prstGeom prst="ellips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0" name="椭圆 9"/>
          <p:cNvSpPr/>
          <p:nvPr userDrawn="1"/>
        </p:nvSpPr>
        <p:spPr>
          <a:xfrm rot="20700000">
            <a:off x="719054" y="4313933"/>
            <a:ext cx="1279428" cy="1279430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1" name="矩形: 圆角 10"/>
          <p:cNvSpPr/>
          <p:nvPr userDrawn="1"/>
        </p:nvSpPr>
        <p:spPr>
          <a:xfrm>
            <a:off x="719138" y="700088"/>
            <a:ext cx="7705725" cy="3743325"/>
          </a:xfrm>
          <a:prstGeom prst="roundRect">
            <a:avLst>
              <a:gd name="adj" fmla="val 2621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 userDrawn="1"/>
        </p:nvSpPr>
        <p:spPr>
          <a:xfrm>
            <a:off x="-153997" y="3760166"/>
            <a:ext cx="709268" cy="709268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3" name="椭圆 12"/>
          <p:cNvSpPr/>
          <p:nvPr userDrawn="1"/>
        </p:nvSpPr>
        <p:spPr>
          <a:xfrm>
            <a:off x="200637" y="4600704"/>
            <a:ext cx="281498" cy="281498"/>
          </a:xfrm>
          <a:prstGeom prst="ellipse">
            <a:avLst/>
          </a:prstGeom>
          <a:gradFill>
            <a:gsLst>
              <a:gs pos="0">
                <a:srgbClr val="00B0F0">
                  <a:alpha val="73000"/>
                </a:srgbClr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55606" y="1173480"/>
            <a:ext cx="6646334" cy="1238250"/>
          </a:xfrm>
          <a:prstGeom prst="rect">
            <a:avLst/>
          </a:prstGeom>
        </p:spPr>
        <p:txBody>
          <a:bodyPr/>
          <a:lstStyle>
            <a:lvl1pPr marL="0" indent="0" algn="just" defTabSz="457200" rtl="0" eaLnBrk="1" latinLnBrk="0" hangingPunct="1">
              <a:lnSpc>
                <a:spcPct val="130000"/>
              </a:lnSpc>
              <a:spcBef>
                <a:spcPts val="150"/>
              </a:spcBef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请输入文字</a:t>
            </a:r>
            <a:endParaRPr lang="zh-CN" alt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2102273" y="4671658"/>
            <a:ext cx="4953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</a:rPr>
              <a:t>风险提示：观点基于软件数据和理论模型分析，仅供参考，不构成买卖建议，股市有风险，投资需谨慎。</a:t>
            </a:r>
            <a:endParaRPr lang="zh-CN" alt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正文-顶部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 rot="1385387">
            <a:off x="7418279" y="-892165"/>
            <a:ext cx="2260818" cy="2260819"/>
          </a:xfrm>
          <a:prstGeom prst="ellips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0" name="椭圆 9"/>
          <p:cNvSpPr/>
          <p:nvPr userDrawn="1"/>
        </p:nvSpPr>
        <p:spPr>
          <a:xfrm rot="20700000">
            <a:off x="719054" y="4313933"/>
            <a:ext cx="1279428" cy="1279430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1" name="矩形: 圆角 10"/>
          <p:cNvSpPr/>
          <p:nvPr userDrawn="1"/>
        </p:nvSpPr>
        <p:spPr>
          <a:xfrm>
            <a:off x="719138" y="700088"/>
            <a:ext cx="7705725" cy="3743325"/>
          </a:xfrm>
          <a:prstGeom prst="roundRect">
            <a:avLst>
              <a:gd name="adj" fmla="val 2621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 userDrawn="1"/>
        </p:nvSpPr>
        <p:spPr>
          <a:xfrm>
            <a:off x="-153997" y="3760166"/>
            <a:ext cx="709268" cy="709268"/>
          </a:xfrm>
          <a:prstGeom prst="ellipse">
            <a:avLst/>
          </a:prstGeom>
          <a:gradFill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3" name="椭圆 12"/>
          <p:cNvSpPr/>
          <p:nvPr userDrawn="1"/>
        </p:nvSpPr>
        <p:spPr>
          <a:xfrm>
            <a:off x="200637" y="4600704"/>
            <a:ext cx="281498" cy="281498"/>
          </a:xfrm>
          <a:prstGeom prst="ellipse">
            <a:avLst/>
          </a:prstGeom>
          <a:gradFill>
            <a:gsLst>
              <a:gs pos="0">
                <a:srgbClr val="00B0F0">
                  <a:alpha val="73000"/>
                </a:srgbClr>
              </a:gs>
              <a:gs pos="98000">
                <a:srgbClr val="00228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55606" y="1225039"/>
            <a:ext cx="6646334" cy="1238250"/>
          </a:xfrm>
          <a:prstGeom prst="rect">
            <a:avLst/>
          </a:prstGeom>
        </p:spPr>
        <p:txBody>
          <a:bodyPr/>
          <a:lstStyle>
            <a:lvl1pPr marL="0" indent="0" algn="just" defTabSz="457200" rtl="0" eaLnBrk="1" latinLnBrk="0" hangingPunct="1">
              <a:lnSpc>
                <a:spcPct val="130000"/>
              </a:lnSpc>
              <a:spcBef>
                <a:spcPts val="150"/>
              </a:spcBef>
              <a:buNone/>
              <a:defRPr lang="zh-CN" altLang="en-US" sz="1800" b="0" i="0" kern="1200" dirty="0">
                <a:solidFill>
                  <a:srgbClr val="646464"/>
                </a:solidFill>
                <a:effectLst/>
                <a:latin typeface="-apple-system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请输入文字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2476500" y="301467"/>
            <a:ext cx="4204546" cy="36195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zh-CN" altLang="en-US" sz="1800" b="1" u="sng" kern="1200" dirty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102273" y="4671658"/>
            <a:ext cx="4953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</a:rPr>
              <a:t>风险提示：观点基于软件数据和理论模型分析，仅供参考，不构成买卖建议，股市有风险，投资需谨慎。</a:t>
            </a:r>
            <a:endParaRPr lang="zh-CN" alt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红色"/>
          <p:cNvSpPr/>
          <p:nvPr userDrawn="1"/>
        </p:nvSpPr>
        <p:spPr>
          <a:xfrm rot="10800000">
            <a:off x="3060662" y="1060411"/>
            <a:ext cx="3022677" cy="3022678"/>
          </a:xfrm>
          <a:prstGeom prst="ellipse">
            <a:avLst/>
          </a:prstGeom>
          <a:gradFill flip="none" rotWithShape="1">
            <a:gsLst>
              <a:gs pos="30000">
                <a:srgbClr val="00B0F0">
                  <a:alpha val="60000"/>
                </a:srgbClr>
              </a:gs>
              <a:gs pos="0">
                <a:srgbClr val="00B0F0"/>
              </a:gs>
              <a:gs pos="70500">
                <a:srgbClr val="F53F44">
                  <a:alpha val="47000"/>
                </a:srgbClr>
              </a:gs>
              <a:gs pos="99000">
                <a:srgbClr val="F53F4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 dirty="0"/>
          </a:p>
        </p:txBody>
      </p:sp>
      <p:grpSp>
        <p:nvGrpSpPr>
          <p:cNvPr id="3" name="组合 2" hidden="1"/>
          <p:cNvGrpSpPr/>
          <p:nvPr userDrawn="1"/>
        </p:nvGrpSpPr>
        <p:grpSpPr>
          <a:xfrm>
            <a:off x="3043989" y="1060412"/>
            <a:ext cx="3022678" cy="3022678"/>
            <a:chOff x="3424917" y="1441341"/>
            <a:chExt cx="2260819" cy="2260819"/>
          </a:xfrm>
        </p:grpSpPr>
        <p:sp>
          <p:nvSpPr>
            <p:cNvPr id="4" name="蓝色"/>
            <p:cNvSpPr/>
            <p:nvPr userDrawn="1"/>
          </p:nvSpPr>
          <p:spPr>
            <a:xfrm rot="10800000">
              <a:off x="3424918" y="1441341"/>
              <a:ext cx="2260818" cy="2260819"/>
            </a:xfrm>
            <a:prstGeom prst="ellipse">
              <a:avLst/>
            </a:prstGeom>
            <a:gradFill>
              <a:gsLst>
                <a:gs pos="0">
                  <a:srgbClr val="00228E"/>
                </a:gs>
                <a:gs pos="60000">
                  <a:srgbClr val="00228E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25" dirty="0"/>
            </a:p>
          </p:txBody>
        </p:sp>
        <p:sp>
          <p:nvSpPr>
            <p:cNvPr id="5" name="红色"/>
            <p:cNvSpPr/>
            <p:nvPr userDrawn="1"/>
          </p:nvSpPr>
          <p:spPr>
            <a:xfrm rot="10800000">
              <a:off x="3424917" y="1441341"/>
              <a:ext cx="2260818" cy="2260819"/>
            </a:xfrm>
            <a:prstGeom prst="ellipse">
              <a:avLst/>
            </a:prstGeom>
            <a:gradFill flip="none" rotWithShape="1">
              <a:gsLst>
                <a:gs pos="40000">
                  <a:srgbClr val="F53F44">
                    <a:alpha val="0"/>
                  </a:srgbClr>
                </a:gs>
                <a:gs pos="99000">
                  <a:srgbClr val="F53F4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25" dirty="0"/>
            </a:p>
          </p:txBody>
        </p:sp>
      </p:grpSp>
      <p:sp>
        <p:nvSpPr>
          <p:cNvPr id="6" name="三角形 2"/>
          <p:cNvSpPr/>
          <p:nvPr userDrawn="1"/>
        </p:nvSpPr>
        <p:spPr>
          <a:xfrm rot="16200000">
            <a:off x="5607135" y="1180099"/>
            <a:ext cx="4296047" cy="2783302"/>
          </a:xfrm>
          <a:prstGeom prst="triangle">
            <a:avLst/>
          </a:prstGeom>
          <a:gradFill flip="none" rotWithShape="1">
            <a:gsLst>
              <a:gs pos="0">
                <a:srgbClr val="00B0F0"/>
              </a:gs>
              <a:gs pos="98000">
                <a:srgbClr val="00228E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525"/>
          </a:p>
        </p:txBody>
      </p:sp>
      <p:sp>
        <p:nvSpPr>
          <p:cNvPr id="7" name="三角形 1"/>
          <p:cNvSpPr/>
          <p:nvPr userDrawn="1"/>
        </p:nvSpPr>
        <p:spPr>
          <a:xfrm rot="5400000">
            <a:off x="-756372" y="1180099"/>
            <a:ext cx="4296047" cy="2783302"/>
          </a:xfrm>
          <a:prstGeom prst="triangl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8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3728903" y="1545146"/>
            <a:ext cx="1689005" cy="112395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buNone/>
              <a:defRPr kumimoji="1" lang="zh-CN" altLang="en-US" sz="7620" b="1" i="1" kern="1200" spc="600" dirty="0">
                <a:gradFill flip="none" rotWithShape="1">
                  <a:gsLst>
                    <a:gs pos="56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</a:gsLst>
                  <a:lin ang="18900000" scaled="1"/>
                  <a:tileRect/>
                </a:gradFill>
                <a:latin typeface="Arial" panose="020B0604020202020204" pitchFamily="34" charset="0"/>
                <a:ea typeface="包图粗黑体" panose="020008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2490604" y="2755618"/>
            <a:ext cx="4165602" cy="752475"/>
          </a:xfrm>
          <a:prstGeom prst="rect">
            <a:avLst/>
          </a:prstGeom>
        </p:spPr>
        <p:txBody>
          <a:bodyPr anchor="ctr" anchorCtr="1"/>
          <a:lstStyle>
            <a:lvl1pPr marL="0" indent="0" algn="dist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4800" b="1" kern="1200" spc="0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25400" dist="25400" dir="2700000" algn="tl" rotWithShape="0">
                    <a:srgbClr val="F53F44">
                      <a:alpha val="8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indent="0" algn="dist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dirty="0"/>
              <a:t>请输入标题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23900" y="555590"/>
            <a:ext cx="696952" cy="192920"/>
            <a:chOff x="3583781" y="6036469"/>
            <a:chExt cx="358902" cy="99346"/>
          </a:xfrm>
        </p:grpSpPr>
        <p:sp>
          <p:nvSpPr>
            <p:cNvPr id="9" name="等腰三角形 8"/>
            <p:cNvSpPr/>
            <p:nvPr/>
          </p:nvSpPr>
          <p:spPr>
            <a:xfrm rot="5400000">
              <a:off x="3565922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3713559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3861196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flipH="1">
            <a:off x="7723148" y="555590"/>
            <a:ext cx="696952" cy="192920"/>
            <a:chOff x="3583781" y="6036469"/>
            <a:chExt cx="358902" cy="99346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3565922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3713559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3861196" y="6054328"/>
              <a:ext cx="99346" cy="63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占位符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61309" y="358363"/>
            <a:ext cx="4821382" cy="58737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 algn="dist" defTabSz="457200" rtl="0" eaLnBrk="1" latinLnBrk="0" hangingPunct="1">
              <a:buNone/>
              <a:defRPr lang="zh-CN" altLang="en-US" sz="3600" b="1" kern="1200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F53F44">
                      <a:alpha val="6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单击添加节标题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 userDrawn="1">
            <p:ph type="body" sz="quarter" idx="11"/>
          </p:nvPr>
        </p:nvSpPr>
        <p:spPr>
          <a:xfrm>
            <a:off x="723900" y="1276350"/>
            <a:ext cx="7700963" cy="2838450"/>
          </a:xfrm>
          <a:prstGeom prst="rect">
            <a:avLst/>
          </a:prstGeom>
        </p:spPr>
        <p:txBody>
          <a:bodyPr/>
          <a:lstStyle>
            <a:lvl1pPr marL="0" indent="0" algn="just" defTabSz="457200" rtl="0" eaLnBrk="1" latinLnBrk="0" hangingPunct="1">
              <a:lnSpc>
                <a:spcPct val="130000"/>
              </a:lnSpc>
              <a:buNone/>
              <a:defRPr lang="zh-CN" alt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三角形 2"/>
          <p:cNvSpPr/>
          <p:nvPr userDrawn="1"/>
        </p:nvSpPr>
        <p:spPr>
          <a:xfrm rot="16200000">
            <a:off x="5607135" y="1180099"/>
            <a:ext cx="4296047" cy="2783302"/>
          </a:xfrm>
          <a:prstGeom prst="triangle">
            <a:avLst/>
          </a:prstGeom>
          <a:gradFill flip="none" rotWithShape="1">
            <a:gsLst>
              <a:gs pos="0">
                <a:srgbClr val="026CFC"/>
              </a:gs>
              <a:gs pos="99000">
                <a:srgbClr val="026CFC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525"/>
          </a:p>
        </p:txBody>
      </p:sp>
      <p:sp>
        <p:nvSpPr>
          <p:cNvPr id="14" name="三角形 1"/>
          <p:cNvSpPr/>
          <p:nvPr userDrawn="1"/>
        </p:nvSpPr>
        <p:spPr>
          <a:xfrm rot="5400000">
            <a:off x="-756372" y="1180099"/>
            <a:ext cx="4296047" cy="2783302"/>
          </a:xfrm>
          <a:prstGeom prst="triangle">
            <a:avLst/>
          </a:prstGeom>
          <a:gradFill>
            <a:gsLst>
              <a:gs pos="0">
                <a:srgbClr val="F53F44">
                  <a:alpha val="0"/>
                </a:srgbClr>
              </a:gs>
              <a:gs pos="99000">
                <a:srgbClr val="F53F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2102273" y="4671658"/>
            <a:ext cx="4953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</a:rPr>
              <a:t>风险提示：观点基于软件数据和理论模型分析，仅供参考，不构成买卖建议，股市有风险，投资需谨慎。</a:t>
            </a:r>
            <a:endParaRPr lang="zh-CN" alt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外部版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"/>
            <a:ext cx="9144269" cy="51436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65405" y="1827552"/>
            <a:ext cx="4613192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10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C000"/>
                    </a:gs>
                  </a:gsLst>
                  <a:lin ang="2700000" scaled="1"/>
                  <a:tileRect/>
                </a:gra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让投资遇见美好</a:t>
            </a:r>
            <a:endParaRPr lang="zh-CN" altLang="en-US" sz="2800" b="1" spc="1000"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FC000"/>
                  </a:gs>
                </a:gsLst>
                <a:lin ang="2700000" scaled="1"/>
                <a:tileRect/>
              </a:gra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7" name="直接连接符 18"/>
          <p:cNvCxnSpPr/>
          <p:nvPr/>
        </p:nvCxnSpPr>
        <p:spPr>
          <a:xfrm>
            <a:off x="1865101" y="2586674"/>
            <a:ext cx="541379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C:\Users\伊智\Desktop\经传多赢LOGO-白.png经传多赢LOGO-白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857275" y="1106494"/>
            <a:ext cx="1285240" cy="277495"/>
          </a:xfrm>
          <a:prstGeom prst="rect">
            <a:avLst/>
          </a:prstGeom>
        </p:spPr>
      </p:pic>
      <p:sp>
        <p:nvSpPr>
          <p:cNvPr id="8" name="TextBox 14"/>
          <p:cNvSpPr txBox="1"/>
          <p:nvPr userDrawn="1"/>
        </p:nvSpPr>
        <p:spPr>
          <a:xfrm>
            <a:off x="2265406" y="2743444"/>
            <a:ext cx="4613190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zh-CN" sz="9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我司所有工作人员均不允许推荐股票、不允许承诺收益、不允许代客理财、不允许合作分成、不允许私下收款，如您发现有任何违规行为，可联系400-700-3809向我们反馈！</a:t>
            </a:r>
            <a:endParaRPr lang="zh-CN" altLang="zh-CN" sz="9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zh-CN" sz="9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+mn-ea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zh-CN" sz="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_蓝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幻灯片备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"/>
            <a:ext cx="9144269" cy="5143645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364671" y="375178"/>
            <a:ext cx="9144268" cy="5144400"/>
          </a:xfrm>
          <a:prstGeom prst="rect">
            <a:avLst/>
          </a:prstGeom>
          <a:solidFill>
            <a:srgbClr val="026CF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525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9" y="869950"/>
            <a:ext cx="9144269" cy="5143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14422" y="-5375479"/>
            <a:ext cx="9358422" cy="15894458"/>
            <a:chOff x="-214422" y="-5251654"/>
            <a:chExt cx="9358422" cy="15894458"/>
          </a:xfrm>
        </p:grpSpPr>
        <p:grpSp>
          <p:nvGrpSpPr>
            <p:cNvPr id="3" name="组合 2"/>
            <p:cNvGrpSpPr/>
            <p:nvPr userDrawn="1"/>
          </p:nvGrpSpPr>
          <p:grpSpPr>
            <a:xfrm>
              <a:off x="-214422" y="-5251654"/>
              <a:ext cx="9358422" cy="1061882"/>
              <a:chOff x="-214422" y="-5251654"/>
              <a:chExt cx="9358422" cy="1061882"/>
            </a:xfrm>
          </p:grpSpPr>
          <p:sp>
            <p:nvSpPr>
              <p:cNvPr id="7" name="椭圆 6"/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 userDrawn="1"/>
          </p:nvGrpSpPr>
          <p:grpSpPr>
            <a:xfrm>
              <a:off x="-214422" y="9580922"/>
              <a:ext cx="9358422" cy="1061882"/>
              <a:chOff x="-214422" y="-5251654"/>
              <a:chExt cx="9358422" cy="1061882"/>
            </a:xfrm>
          </p:grpSpPr>
          <p:sp>
            <p:nvSpPr>
              <p:cNvPr id="5" name="椭圆 4"/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3" Type="http://schemas.openxmlformats.org/officeDocument/2006/relationships/tags" Target="../tags/tag3.xml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1" Type="http://schemas.openxmlformats.org/officeDocument/2006/relationships/tags" Target="../tags/tag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4.png"/><Relationship Id="rId2" Type="http://schemas.openxmlformats.org/officeDocument/2006/relationships/tags" Target="../tags/tag6.xml"/><Relationship Id="rId1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24790" y="1800860"/>
            <a:ext cx="8592820" cy="1044575"/>
          </a:xfrm>
        </p:spPr>
        <p:txBody>
          <a:bodyPr/>
          <a:lstStyle/>
          <a:p>
            <a:r>
              <a:rPr lang="zh-CN" altLang="en-US" sz="3600" dirty="0"/>
              <a:t>《指数放量阳线，市场人气恢复》</a:t>
            </a:r>
            <a:endParaRPr lang="zh-CN" altLang="en-US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3036396" y="2858249"/>
            <a:ext cx="2061557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750"/>
              </a:spcBef>
            </a:pPr>
            <a:r>
              <a:rPr kumimoji="1" lang="zh-CN" altLang="en-US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经典繁行书" panose="02010609010101010101" pitchFamily="49" charset="-122"/>
              </a:rPr>
              <a:t>主讲人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：葛志力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36396" y="3781878"/>
            <a:ext cx="333582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750"/>
              </a:spcBef>
            </a:pPr>
            <a:r>
              <a:rPr kumimoji="1" lang="zh-CN" altLang="en-US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经典繁行书" panose="02010609010101010101" pitchFamily="49" charset="-122"/>
              </a:rPr>
              <a:t>执业编号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A1120619040001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36396" y="3309099"/>
            <a:ext cx="3031029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750"/>
              </a:spcBef>
            </a:pPr>
            <a:r>
              <a:rPr kumimoji="1" lang="zh-CN" altLang="en-US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经典繁行书" panose="02010609010101010101" pitchFamily="49" charset="-122"/>
              </a:rPr>
              <a:t>授课日期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2022/11/30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1"/>
          <p:cNvSpPr>
            <a:spLocks noGrp="1"/>
          </p:cNvSpPr>
          <p:nvPr/>
        </p:nvSpPr>
        <p:spPr>
          <a:xfrm>
            <a:off x="467896" y="1813249"/>
            <a:ext cx="8355883" cy="1044575"/>
          </a:xfrm>
          <a:prstGeom prst="rect">
            <a:avLst/>
          </a:prstGeom>
          <a:effectLst>
            <a:glow rad="127000">
              <a:srgbClr val="F53F44"/>
            </a:glow>
          </a:effectLst>
        </p:spPr>
        <p:txBody>
          <a:bodyPr anchor="ctr" anchorCtr="0"/>
          <a:lstStyle>
            <a:lvl1pPr marL="0" indent="0" algn="dist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lang="zh-CN" altLang="en-US" sz="4400" b="1" kern="1200" spc="0" dirty="0">
                <a:solidFill>
                  <a:schemeClr val="bg1"/>
                </a:solidFill>
                <a:effectLst>
                  <a:glow>
                    <a:srgbClr val="F53F44"/>
                  </a:glow>
                  <a:outerShdw blurRad="50800" dist="38100" dir="2700000" algn="tl" rotWithShape="0">
                    <a:srgbClr val="F53F44">
                      <a:alpha val="62000"/>
                    </a:srgbClr>
                  </a:outerShdw>
                </a:effectLst>
                <a:latin typeface="+mj-ea"/>
                <a:ea typeface="+mj-ea"/>
                <a:cs typeface="经典繁行书" panose="02010609010101010101" pitchFamily="49" charset="-122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8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dirty="0"/>
              <a:t>对大盘的解读</a:t>
            </a:r>
            <a:endParaRPr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6940" y="773430"/>
            <a:ext cx="4859655" cy="36417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32500" y="1530350"/>
            <a:ext cx="3048000" cy="1587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坚持信心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选对方向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操作应用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dirty="0"/>
              <a:t>对大盘的解读</a:t>
            </a:r>
            <a:endParaRPr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32500" y="1530350"/>
            <a:ext cx="3048000" cy="1587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坚持信心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选对方向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操作应用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115" y="773430"/>
            <a:ext cx="4535170" cy="355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dirty="0"/>
              <a:t>选股标准</a:t>
            </a:r>
            <a:endParaRPr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115" y="1050290"/>
            <a:ext cx="3401060" cy="32042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79060" y="1398905"/>
            <a:ext cx="3048000" cy="2345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en-US" altLang="zh-CN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</a:rPr>
              <a:t>b</a:t>
            </a:r>
            <a:r>
              <a:rPr lang="zh-CN" altLang="en-US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</a:rPr>
              <a:t>点出现</a:t>
            </a:r>
            <a:r>
              <a:rPr lang="en-US" altLang="zh-CN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en-US" altLang="zh-CN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</a:rPr>
              <a:t>、辅助线开始上涨通道</a:t>
            </a:r>
            <a:endParaRPr lang="zh-CN" altLang="en-US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</a:rPr>
              <a:t>、回踩支撑</a:t>
            </a:r>
            <a:endParaRPr lang="zh-CN" altLang="en-US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</a:rPr>
              <a:t>技术要点：流动资金红</a:t>
            </a:r>
            <a:endParaRPr lang="zh-CN" altLang="en-US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</a:rPr>
              <a:t>主力净买额红肥绿瘦</a:t>
            </a:r>
            <a:endParaRPr lang="zh-CN" altLang="en-US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</a:rPr>
              <a:t>主力追踪向上</a:t>
            </a:r>
            <a:r>
              <a:rPr lang="en-US" altLang="zh-CN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en-US" altLang="zh-CN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新一轮行情的启动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47115" y="996950"/>
            <a:ext cx="3218180" cy="3069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42815" y="922655"/>
            <a:ext cx="3016885" cy="3217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新老主题一起轮动起来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115" y="1169670"/>
            <a:ext cx="3872230" cy="3073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59375" y="1172845"/>
            <a:ext cx="3272790" cy="27247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趋势：智能辅助线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资金：流动资金、主力净买额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买卖点：捕捞季节、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k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线形态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术、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势、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道、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主题猎手方向</a:t>
            </a:r>
            <a:endParaRPr lang="en-US" altLang="zh-CN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785" y="1050290"/>
            <a:ext cx="5019675" cy="299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经典语录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2325" y="773430"/>
            <a:ext cx="7541895" cy="3103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什么情况下会出货？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、是不是热点主题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   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、个股位置是不是已经高位了？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、就是看技术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 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充分必要条件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 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什么叫背离？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11630" y="1067435"/>
            <a:ext cx="3048000" cy="3103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背离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、顶背离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 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坚定信号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、底背离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 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筑底成立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量价背离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资金背离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捕捞季节背离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分时背离？？？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盘面解读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39825" y="779145"/>
            <a:ext cx="3402330" cy="35820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39005" y="1236980"/>
            <a:ext cx="3913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现在不是担心指数跌不跌的问题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现在是找市场主线的时候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行业切换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7700" y="1019175"/>
            <a:ext cx="3736340" cy="3104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大力出奇基全平台</a:t>
            </a:r>
            <a:r>
              <a:rPr lang="en-US" altLang="zh-CN" dirty="0"/>
              <a:t>IP</a:t>
            </a:r>
            <a:endParaRPr lang="en-US" altLang="zh-CN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7115" y="1209675"/>
            <a:ext cx="7320915" cy="27247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软件行情直播课程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9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30--10:30  </a:t>
            </a:r>
            <a:endParaRPr lang="en-US" altLang="zh-CN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小红书：大力出奇基、快手：力说财经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下午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40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直播复盘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抖音：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大力出奇基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视频号：大力出奇基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圈子：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经选基金圈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每日短视频复盘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强势行业的追踪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2385" y="808990"/>
            <a:ext cx="5378450" cy="3524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指数角度的问题思考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0420" y="836930"/>
            <a:ext cx="4962525" cy="359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952076" y="773554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平均股价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185" y="779145"/>
            <a:ext cx="4237355" cy="34474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17210" y="1050290"/>
            <a:ext cx="2334895" cy="2727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-apple-system"/>
              </a:rPr>
              <a:t>捕捞季节：不排除走死叉的震荡调整</a:t>
            </a:r>
            <a:endParaRPr lang="zh-CN" altLang="en-US" sz="1600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-apple-system"/>
              </a:rPr>
              <a:t>不要去追高，等回档机会</a:t>
            </a:r>
            <a:endParaRPr lang="zh-CN" altLang="en-US" sz="1600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sz="1600" dirty="0">
                <a:solidFill>
                  <a:srgbClr val="646464"/>
                </a:solidFill>
                <a:latin typeface="-apple-system"/>
              </a:rPr>
              <a:t>、行业的切换</a:t>
            </a:r>
            <a:r>
              <a:rPr lang="en-US" altLang="zh-CN" sz="1600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sz="1600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sz="1600" dirty="0">
                <a:solidFill>
                  <a:srgbClr val="646464"/>
                </a:solidFill>
                <a:latin typeface="-apple-system"/>
              </a:rPr>
              <a:t>、资金背离的回档机会</a:t>
            </a:r>
            <a:r>
              <a:rPr lang="en-US" altLang="zh-CN" sz="1600" dirty="0">
                <a:solidFill>
                  <a:srgbClr val="646464"/>
                </a:solidFill>
                <a:latin typeface="-apple-system"/>
              </a:rPr>
              <a:t> </a:t>
            </a:r>
            <a:r>
              <a:rPr lang="zh-CN" altLang="en-US" sz="1600" dirty="0">
                <a:solidFill>
                  <a:srgbClr val="646464"/>
                </a:solidFill>
                <a:latin typeface="-apple-system"/>
              </a:rPr>
              <a:t>（辅助线支撑）</a:t>
            </a:r>
            <a:endParaRPr lang="zh-CN" altLang="en-US" sz="1600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1600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 dirty="0"/>
              <a:t>市场技术情况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7844" y="1508167"/>
            <a:ext cx="8182099" cy="134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向上突破过程中：</a:t>
            </a:r>
            <a:r>
              <a:rPr lang="en-US" altLang="zh-CN" sz="1600" dirty="0" smtClean="0">
                <a:solidFill>
                  <a:schemeClr val="bg1"/>
                </a:solidFill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</a:rPr>
              <a:t>、放量 ：大金融启动信号，   行业接力  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100" dirty="0" smtClean="0">
                <a:solidFill>
                  <a:schemeClr val="accent4"/>
                </a:solidFill>
                <a:latin typeface="+mn-ea"/>
              </a:rPr>
              <a:t>小级别趋势，金叉大级别趋势（</a:t>
            </a:r>
            <a:r>
              <a:rPr lang="en-US" altLang="zh-CN" sz="1100" dirty="0" smtClean="0">
                <a:solidFill>
                  <a:schemeClr val="accent4"/>
                </a:solidFill>
                <a:latin typeface="+mn-ea"/>
              </a:rPr>
              <a:t>5</a:t>
            </a:r>
            <a:r>
              <a:rPr lang="zh-CN" altLang="en-US" sz="1100" dirty="0" smtClean="0">
                <a:solidFill>
                  <a:schemeClr val="accent4"/>
                </a:solidFill>
                <a:latin typeface="+mn-ea"/>
              </a:rPr>
              <a:t>日线上穿年线半年线）</a:t>
            </a:r>
            <a:endParaRPr lang="en-US" altLang="zh-CN" sz="1100" dirty="0" smtClean="0">
              <a:solidFill>
                <a:schemeClr val="accent4"/>
              </a:solidFill>
              <a:latin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</a:rPr>
              <a:t>、形成合力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3</a:t>
            </a:r>
            <a:r>
              <a:rPr lang="zh-CN" altLang="en-US" sz="1600" dirty="0" smtClean="0">
                <a:solidFill>
                  <a:schemeClr val="bg1"/>
                </a:solidFill>
              </a:rPr>
              <a:t>、回踩是为了更好的起跳（行业切换，高低切换）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 dirty="0"/>
              <a:t>市场技术情况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93875" y="4311650"/>
            <a:ext cx="572960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低估反弹</a:t>
            </a:r>
            <a:r>
              <a:rPr lang="en-US" altLang="zh-CN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+</a:t>
            </a:r>
            <a:r>
              <a:rPr lang="zh-CN" altLang="en-US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-apple-system"/>
              </a:rPr>
              <a:t>业绩预期走好（中报）的赛道底部轮动机会</a:t>
            </a:r>
            <a:endParaRPr lang="zh-CN" altLang="en-US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-apple-system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7844" y="1508167"/>
            <a:ext cx="8182099" cy="134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 smtClean="0">
                <a:solidFill>
                  <a:schemeClr val="bg1"/>
                </a:solidFill>
              </a:rPr>
              <a:t>向上突破过程中：</a:t>
            </a:r>
            <a:r>
              <a:rPr lang="en-US" altLang="zh-CN" sz="1600" dirty="0" smtClean="0">
                <a:solidFill>
                  <a:schemeClr val="bg1"/>
                </a:solidFill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</a:rPr>
              <a:t>、放量 ：大金融启动信号，   行业接力  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100" dirty="0" smtClean="0">
                <a:solidFill>
                  <a:schemeClr val="accent4"/>
                </a:solidFill>
                <a:latin typeface="+mn-ea"/>
              </a:rPr>
              <a:t>小级别趋势，金叉大级别趋势（</a:t>
            </a:r>
            <a:r>
              <a:rPr lang="en-US" altLang="zh-CN" sz="1100" dirty="0" smtClean="0">
                <a:solidFill>
                  <a:schemeClr val="accent4"/>
                </a:solidFill>
                <a:latin typeface="+mn-ea"/>
              </a:rPr>
              <a:t>5</a:t>
            </a:r>
            <a:r>
              <a:rPr lang="zh-CN" altLang="en-US" sz="1100" dirty="0" smtClean="0">
                <a:solidFill>
                  <a:schemeClr val="accent4"/>
                </a:solidFill>
                <a:latin typeface="+mn-ea"/>
              </a:rPr>
              <a:t>日线上穿年线半年线）</a:t>
            </a:r>
            <a:endParaRPr lang="en-US" altLang="zh-CN" sz="1100" dirty="0" smtClean="0">
              <a:solidFill>
                <a:schemeClr val="accent4"/>
              </a:solidFill>
              <a:latin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</a:rPr>
              <a:t>、形成合力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 smtClean="0">
                <a:solidFill>
                  <a:schemeClr val="bg1"/>
                </a:solidFill>
              </a:rPr>
              <a:t>3</a:t>
            </a:r>
            <a:r>
              <a:rPr lang="zh-CN" altLang="en-US" sz="1600" dirty="0" smtClean="0">
                <a:solidFill>
                  <a:schemeClr val="bg1"/>
                </a:solidFill>
              </a:rPr>
              <a:t>、回踩是为了更好的起跳（行业切换，高低切换）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rPr lang="zh-CN" altLang="en-US"/>
              <a:t>市场资金情况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1002030"/>
            <a:ext cx="2926715" cy="35858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110" y="1478280"/>
            <a:ext cx="4703445" cy="272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t>行情反弹特点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619125" y="945515"/>
            <a:ext cx="4046855" cy="75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成长性的比如汽车、军工、新能源、有色。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防御性强的：银行、建筑、地产、白酒。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9430" y="1811655"/>
            <a:ext cx="4569460" cy="30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政策的大力度刺激预期基本面的向好，反弹得到支撑，超跌的估值回归正常（参照创业板估值）。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可以看到，以中证1000、国证2000为代表的小盘股此轮反弹力度远远优于以上证50、沪深300为代表的大盘股。　　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  <a:buClrTx/>
              <a:buSzTx/>
              <a:buFontTx/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整体来讲，此轮反弹属于</a:t>
            </a:r>
            <a:r>
              <a:rPr lang="zh-CN" altLang="en-US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</a:rPr>
              <a:t>“超跌反弹”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，行情是由前期超跌的</a:t>
            </a:r>
            <a:r>
              <a:rPr lang="zh-CN" altLang="en-US"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</a:rPr>
              <a:t>小盘成长引领的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，加之消息面和基本面的利好，新能源、军工、电子及部分上游资源等相关行业表现更为亮眼。</a:t>
            </a:r>
            <a:endParaRPr lang="zh-CN" altLang="en-US" sz="160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4615" y="1021080"/>
            <a:ext cx="3518535" cy="3347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选股思路（要点）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42653" y="1026968"/>
            <a:ext cx="7700963" cy="2838450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、自上而下</a:t>
            </a:r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先看行业。 估值、技术位置、阶段的特征（技术买点，底部机会？补涨机会？突破行情？右侧机会）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在历史最低的时候，物极必反。 爆量拉升 </a:t>
            </a:r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（个股，新低反包阳线）</a:t>
            </a:r>
            <a:endParaRPr lang="en-US" altLang="zh-CN" sz="140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想到某一个行业：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龙头不倒，机会不少。</a:t>
            </a:r>
            <a:endParaRPr lang="zh-CN" altLang="en-US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寻找主力动向的跟踪指标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42653" y="1026968"/>
            <a:ext cx="7700963" cy="2838450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、先看主力追踪</a:t>
            </a:r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   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越陡越好    前后对比  前面有主升浪  后面就有强力拉升。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主力的行为 ，根据主力的行为，为我所用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试盘   ：形态 上影线  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洗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盘 ：  震荡  下杀（缩量 ）</a:t>
            </a:r>
            <a:r>
              <a:rPr lang="en-US" altLang="zh-CN" sz="14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     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中线上攻不起来的时候，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当主力追踪到最高点的时候，要注意主力出逃</a:t>
            </a:r>
            <a:r>
              <a:rPr lang="en-US" altLang="zh-CN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                    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说明还要洗盘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突破位置最为关键：线性位置    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突破位置：短线</a:t>
            </a:r>
            <a:r>
              <a:rPr lang="en-US" altLang="zh-CN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中线  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中线强势的结果下，就是主力控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盘  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控盘系列     当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3333750" y="1974850"/>
            <a:ext cx="1117600" cy="323850"/>
          </a:xfrm>
          <a:prstGeom prst="rightArrow">
            <a:avLst/>
          </a:prstGeom>
          <a:solidFill>
            <a:schemeClr val="tx1">
              <a:alpha val="3000"/>
            </a:schemeClr>
          </a:solidFill>
          <a:ln w="19050">
            <a:solidFill>
              <a:srgbClr val="F31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选股思路（要点）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42653" y="1026968"/>
            <a:ext cx="7700963" cy="2838450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流动资金的使用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、流动资金达到历史的地点，找地点对应的股价   接下来的</a:t>
            </a:r>
            <a:r>
              <a:rPr lang="en-US" altLang="zh-CN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天内翻红  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（绝地反击的行情）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底部翻红，是资金开始关注的信号，说明</a:t>
            </a:r>
            <a:r>
              <a:rPr lang="zh-CN" altLang="en-US" sz="1400" dirty="0" smtClean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开始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向好 </a:t>
            </a:r>
            <a:endParaRPr lang="en-US" altLang="zh-CN" sz="1400" dirty="0" smtClean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半</a:t>
            </a:r>
            <a:r>
              <a:rPr lang="zh-CN" altLang="en-US" sz="1400" dirty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线以下都是修复行情（政策低）， 上方是突破行情（市场低） </a:t>
            </a:r>
            <a:endParaRPr lang="en-US" altLang="zh-CN" sz="1400" dirty="0" smtClean="0">
              <a:solidFill>
                <a:srgbClr val="F5DBA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行业的特征是出现龙头：龙头不倒，机会不少。</a:t>
            </a:r>
            <a:endParaRPr lang="en-US" altLang="zh-CN" sz="1400" dirty="0" smtClean="0">
              <a:solidFill>
                <a:srgbClr val="F5DBA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盘</a:t>
            </a:r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中四线开花，  技术形态</a:t>
            </a:r>
            <a:r>
              <a:rPr lang="en-US" altLang="zh-CN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绝地反击，反包阳线</a:t>
            </a:r>
            <a:endParaRPr lang="en-US" altLang="zh-CN" sz="1400" dirty="0" smtClean="0">
              <a:solidFill>
                <a:srgbClr val="F5DBA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solidFill>
                  <a:srgbClr val="F5DB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1400" dirty="0" smtClean="0">
              <a:solidFill>
                <a:srgbClr val="F5DBA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400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、出现底部的放巨量拉升的形态</a:t>
            </a:r>
            <a:r>
              <a:rPr lang="zh-CN" altLang="en-US" sz="1400" dirty="0" smtClean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（绝地反击阳线）</a:t>
            </a:r>
            <a:endParaRPr lang="en-US" altLang="zh-CN" sz="1400" dirty="0" smtClean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、主力追踪   调头最明显的，开始向上了。  越陡越强，越平越慢（弱）</a:t>
            </a:r>
            <a:endParaRPr lang="en-US" altLang="zh-CN" sz="1400" dirty="0" smtClean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1400" dirty="0" smtClean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dirty="0"/>
              <a:t>震荡底部上行行情的</a:t>
            </a:r>
            <a:r>
              <a:rPr lang="en-US" altLang="zh-CN" dirty="0"/>
              <a:t> </a:t>
            </a:r>
            <a:r>
              <a:rPr dirty="0"/>
              <a:t>两大特征</a:t>
            </a:r>
            <a:endParaRPr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8210" y="883285"/>
            <a:ext cx="7320915" cy="14281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>
              <a:lnSpc>
                <a:spcPct val="130000"/>
              </a:lnSpc>
              <a:spcBef>
                <a:spcPts val="150"/>
              </a:spcBef>
              <a:buFont typeface="Wingdings" panose="05000000000000000000" charset="0"/>
              <a:buNone/>
            </a:pP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06220" y="1207770"/>
            <a:ext cx="6470650" cy="3117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、先有强势主题引爆（信创）再后是主题开始蔓延接力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、主题龙头相互接力。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  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、第一阵风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（龙头）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再轮动的时候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寻找二次龙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、新起的，有资金关注的，底部类型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、老龙头的二春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 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回踩过程中，资金是红，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主力追踪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趋势不破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选股指标（要点）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54528" y="860713"/>
            <a:ext cx="7951025" cy="2096242"/>
          </a:xfrm>
        </p:spPr>
        <p:txBody>
          <a:bodyPr/>
          <a:lstStyle/>
          <a:p>
            <a:endParaRPr lang="zh-CN" altLang="en-US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高位：轻仓 看突破：严格信号符合才行</a:t>
            </a:r>
            <a:endParaRPr lang="zh-CN" altLang="en-US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突破买点：线性位置   涨停  ，流动资金翻红   配合水手</a:t>
            </a:r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   </a:t>
            </a:r>
            <a:endParaRPr lang="en-US" altLang="zh-CN" sz="140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突破回踩支撑是一个机会考虑点 </a:t>
            </a:r>
            <a:r>
              <a:rPr lang="en-US" altLang="zh-CN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、主力筹码（主力控盘）</a:t>
            </a:r>
            <a:endParaRPr lang="en-US" altLang="zh-CN" sz="140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、技术要点：</a:t>
            </a:r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底部特征：反包大阳线（最好是涨停首次）   上影线 压力位  </a:t>
            </a:r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买</a:t>
            </a:r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点：涨停突破线性位置</a:t>
            </a:r>
            <a:r>
              <a:rPr lang="en-US" altLang="zh-CN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做回档  主力追踪向上   流动资金持续翻红 </a:t>
            </a:r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卖点：高位巨阴线（墓碑线）。</a:t>
            </a:r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1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如果投资有技巧，就是严格遵循前面的技巧。</a:t>
            </a:r>
            <a:endParaRPr lang="zh-CN" altLang="en-US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选股指标（</a:t>
            </a:r>
            <a:r>
              <a:rPr lang="zh-CN" altLang="en-US" dirty="0"/>
              <a:t>突破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54528" y="860712"/>
            <a:ext cx="7951025" cy="3016581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、突破的位置：    线性位置   （半年线和年线）    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平台性突破   趋势、技术形态  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、放量（价涨量先行） 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线一定要大阳线（最好是涨停） 横跨线  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、底部流动资金翻红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、主力追踪向上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、海洋状态金叉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、有游资参与最好（席位密码）</a:t>
            </a:r>
            <a:endParaRPr lang="zh-CN" altLang="en-US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选股指标（</a:t>
            </a:r>
            <a:r>
              <a:rPr lang="zh-CN" altLang="en-US" dirty="0"/>
              <a:t>突破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54528" y="860712"/>
            <a:ext cx="7951025" cy="3016581"/>
          </a:xfrm>
        </p:spPr>
        <p:txBody>
          <a:bodyPr/>
          <a:lstStyle/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、突破的位置：    线性位置   （半年线和年线）    </a:t>
            </a:r>
            <a:r>
              <a:rPr lang="zh-CN" altLang="en-US" sz="1400" dirty="0" smtClean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平台性突破   趋势、技术形态   </a:t>
            </a:r>
            <a:endParaRPr lang="en-US" altLang="zh-CN" sz="1400" dirty="0" smtClean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、放量（价涨量先行） 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线一定要大阳线（最好是涨停） 横跨线  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、底部流动资金翻红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、主力追踪向上 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、海洋状态金叉</a:t>
            </a:r>
            <a:endParaRPr lang="en-US" altLang="zh-CN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400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、有游资参与最好（席位密码）</a:t>
            </a:r>
            <a:endParaRPr lang="zh-CN" altLang="en-US" sz="1400" dirty="0" smtClean="0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0"/>
            <a:ext cx="8619490" cy="4912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/>
          <p:nvPr>
            <p:ph type="body" sz="quarter" idx="10"/>
          </p:nvPr>
        </p:nvSpPr>
        <p:spPr/>
        <p:txBody>
          <a:bodyPr>
            <a:normAutofit fontScale="80000"/>
          </a:bodyPr>
          <a:p>
            <a:r>
              <a:rPr lang="zh-CN" altLang="en-US"/>
              <a:t>抄底反弹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10590" y="1132205"/>
            <a:ext cx="7014210" cy="3103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84605" y="1285240"/>
            <a:ext cx="5542915" cy="1209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上涨中继：上涨通道中，出现的涨停。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底部突破：年线半年线，涨停突破，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是做回档的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855" y="1132205"/>
            <a:ext cx="6956425" cy="3138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/>
          <p:nvPr>
            <p:ph type="body" sz="quarter" idx="10"/>
          </p:nvPr>
        </p:nvSpPr>
        <p:spPr/>
        <p:txBody>
          <a:bodyPr>
            <a:normAutofit fontScale="80000"/>
          </a:bodyPr>
          <a:p>
            <a:r>
              <a:rPr lang="zh-CN" altLang="en-US"/>
              <a:t>上涨通道的趋势终结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2485" y="1066165"/>
            <a:ext cx="7014210" cy="3103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84605" y="1285240"/>
            <a:ext cx="5840730" cy="19665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、前期是上涨通道，并且创新高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、跌破趋势（辅助线）出现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s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点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、流动资金，先与股价见顶翻绿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4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、趋势跌破后，主力追踪掉头向下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（主力出逃的意思）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5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、如果有控盘，控盘减少一定是主力派发筹码的信号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/>
          <p:nvPr>
            <p:ph type="body" sz="quarter" idx="10"/>
          </p:nvPr>
        </p:nvSpPr>
        <p:spPr/>
        <p:txBody>
          <a:bodyPr>
            <a:normAutofit fontScale="80000"/>
          </a:bodyPr>
          <a:p>
            <a:r>
              <a:rPr lang="zh-CN" altLang="en-US"/>
              <a:t>下跌通道的逆转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2485" y="1066165"/>
            <a:ext cx="7014210" cy="3103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0920" y="1285240"/>
            <a:ext cx="6835775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、前期是下跌通道，并且创阶段的低点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</a:t>
            </a:r>
            <a:r>
              <a:rPr lang="en-US" altLang="zh-CN" dirty="0">
                <a:solidFill>
                  <a:srgbClr val="FF0000"/>
                </a:solidFill>
                <a:latin typeface="-apple-system"/>
              </a:rPr>
              <a:t>k</a:t>
            </a:r>
            <a:r>
              <a:rPr lang="zh-CN" altLang="en-US" dirty="0">
                <a:solidFill>
                  <a:srgbClr val="FF0000"/>
                </a:solidFill>
                <a:latin typeface="-apple-system"/>
              </a:rPr>
              <a:t>线出现特殊的信号（反包、下影线、锤子形态，绝地反击阳线）</a:t>
            </a:r>
            <a:endParaRPr lang="zh-CN" altLang="en-US" dirty="0">
              <a:solidFill>
                <a:srgbClr val="FF0000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、出现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b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点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同时，修复站上前期下跌通道的上轨</a:t>
            </a:r>
            <a:r>
              <a:rPr lang="zh-CN" altLang="en-US" dirty="0">
                <a:solidFill>
                  <a:srgbClr val="C7020C"/>
                </a:solidFill>
                <a:latin typeface="-apple-system"/>
              </a:rPr>
              <a:t>（辅助线）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4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、回踩确认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r>
              <a:rPr lang="en-US" altLang="zh-CN" dirty="0">
                <a:solidFill>
                  <a:schemeClr val="accent1"/>
                </a:solidFill>
                <a:latin typeface="-apple-system"/>
              </a:rPr>
              <a:t> b </a:t>
            </a:r>
            <a:r>
              <a:rPr lang="zh-CN" altLang="en-US" dirty="0">
                <a:solidFill>
                  <a:schemeClr val="accent1"/>
                </a:solidFill>
                <a:latin typeface="-apple-system"/>
              </a:rPr>
              <a:t>点回档金叉机会</a:t>
            </a:r>
            <a:r>
              <a:rPr lang="en-US" altLang="zh-CN" dirty="0">
                <a:solidFill>
                  <a:schemeClr val="accent1"/>
                </a:solidFill>
                <a:latin typeface="-apple-system"/>
              </a:rPr>
              <a:t>   </a:t>
            </a:r>
            <a:endParaRPr lang="en-US" altLang="zh-CN" dirty="0">
              <a:solidFill>
                <a:schemeClr val="accent1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chemeClr val="accent1"/>
                </a:solidFill>
                <a:latin typeface="-apple-system"/>
              </a:rPr>
              <a:t>         </a:t>
            </a:r>
            <a:r>
              <a:rPr lang="zh-CN" altLang="en-US" dirty="0">
                <a:solidFill>
                  <a:schemeClr val="accent1"/>
                </a:solidFill>
                <a:latin typeface="-apple-system"/>
              </a:rPr>
              <a:t>有突破的优先</a:t>
            </a:r>
            <a:r>
              <a:rPr lang="en-US" altLang="zh-CN" dirty="0">
                <a:solidFill>
                  <a:schemeClr val="accent1"/>
                </a:solidFill>
                <a:latin typeface="-apple-system"/>
              </a:rPr>
              <a:t> 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5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、主力净买额流入的、流动资金翻红、主力追踪掉头向上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选股指标（</a:t>
            </a:r>
            <a:r>
              <a:rPr lang="zh-CN" altLang="en-US" dirty="0"/>
              <a:t>突破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555" y="1290483"/>
            <a:ext cx="6423432" cy="3266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/>
          <p:nvPr>
            <p:ph type="body" sz="quarter" idx="10"/>
          </p:nvPr>
        </p:nvSpPr>
        <p:spPr/>
        <p:txBody>
          <a:bodyPr>
            <a:normAutofit fontScale="80000"/>
          </a:bodyPr>
          <a:p>
            <a:r>
              <a:rPr lang="zh-CN" altLang="en-US"/>
              <a:t>是否持有这样的根源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3035" y="894715"/>
            <a:ext cx="5063490" cy="3783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整体选股类型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811530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7620" y="1136650"/>
            <a:ext cx="7008495" cy="347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整体选股类型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65505" y="878205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3165" y="1590675"/>
            <a:ext cx="3397885" cy="1587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走圆弧形态的（黄金坑的）信号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、主力追踪向上，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、辅助线的上涨通道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、走出控盘的就行了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号开始行情特点</a:t>
            </a:r>
            <a:endParaRPr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板块行业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日涨幅：</a:t>
            </a:r>
            <a:endParaRPr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、以地产为核心涉及的上下游：园区物业，建筑装饰，建筑建材、白色家电、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银行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权重蓝筹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----</a:t>
            </a: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护盘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拉指数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1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不担心指数</a:t>
            </a:r>
            <a:r>
              <a:rPr lang="en-US" altLang="zh-CN" sz="1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r>
              <a:rPr lang="en-US" altLang="zh-CN" sz="1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sz="1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、以医药为核心的各类细分药物</a:t>
            </a:r>
            <a:r>
              <a:rPr lang="en-US" altLang="zh-CN" sz="1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、新冠药、中药、商业医药、医疗器械</a:t>
            </a:r>
            <a:r>
              <a:rPr lang="en-US" altLang="zh-CN" sz="1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sz="1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低估值洼地</a:t>
            </a:r>
            <a:r>
              <a:rPr lang="en-US" altLang="zh-CN" sz="1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sz="1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机构偏向的一个点</a:t>
            </a:r>
            <a:r>
              <a:rPr lang="en-US" altLang="zh-CN" sz="1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16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r>
              <a:rPr lang="en-US" altLang="zh-CN" sz="1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sz="1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、以信创为核心的硬科技</a:t>
            </a:r>
            <a:r>
              <a:rPr lang="en-US" altLang="zh-CN" sz="1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</a:t>
            </a:r>
            <a:r>
              <a:rPr sz="1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国产替代、元宇宙、</a:t>
            </a:r>
            <a:r>
              <a:rPr lang="en-US" altLang="zh-CN" sz="1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vr  </a:t>
            </a:r>
            <a:endParaRPr sz="16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r>
              <a:rPr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对于大盘：充满信心</a:t>
            </a:r>
            <a:endParaRPr sz="1600" dirty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r>
              <a:rPr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对于选择：选对方向</a:t>
            </a:r>
            <a:endParaRPr sz="1600" dirty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r>
              <a:rPr sz="1600" dirty="0">
                <a:solidFill>
                  <a:srgbClr val="F31B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对于操作：按信号</a:t>
            </a:r>
            <a:endParaRPr sz="1600" dirty="0">
              <a:solidFill>
                <a:srgbClr val="F31B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sz="16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sz="16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sz="16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en-US" altLang="zh-CN" sz="16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en-US" altLang="zh-CN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en-US" altLang="zh-CN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近期行情演变特点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双龙战法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864235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8595" y="1275080"/>
            <a:ext cx="6725285" cy="27247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、有两个涨停，双龙定龙头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、涨停技术位置：半年线年线位置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、流动资金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4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、主力追踪向上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5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、主力净买额，红肥绿瘦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6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、是热点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 smtClean="0"/>
              <a:t>拉升主力类型选股方法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945515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7610" y="1252220"/>
            <a:ext cx="6993255" cy="27660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、热门主题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、技术形态：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k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线涨停突破线性位置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流动资金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翻红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翻绿（缩量）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主力追踪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越是陡峭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主力买的越强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（叠加使用主力净买额，资金买入的大小）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、辅助线回踩支撑的位置（买点）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回踩辅助线支撑，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时间点：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3.-5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0000"/>
          </a:bodyPr>
          <a:lstStyle/>
          <a:p>
            <a:r>
              <a:rPr lang="zh-CN" altLang="en-US" dirty="0"/>
              <a:t>筑底行情中寻找机会的软件一依据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945515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4335" y="1607185"/>
            <a:ext cx="5368925" cy="1209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、底部确立的出现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b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点的主题（行业）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、回调时流动资金是翻红的（主力追踪）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、回踩辅助线不破并支撑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/>
              <a:t>底部类型必看的信号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945515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4335" y="1607185"/>
            <a:ext cx="5368925" cy="2345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底部是启动、是筑底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、流动资金一定要翻红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b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点要出现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、上涨通道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4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、要想强，主力强。主力净买额（超级大单）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主力追踪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/>
              <a:t>控盘模式的要点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34060" y="945515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4335" y="1607185"/>
            <a:ext cx="53689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、主力控盘（控盘的增加）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、趋势的稳定（辅助线上的满涨，不得出现跌破辅助，高位巨阴线）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/>
              <a:t>上升回档类型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946150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44930" y="946150"/>
            <a:ext cx="2711450" cy="37858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73295" y="1476375"/>
            <a:ext cx="3048000" cy="27247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、底部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b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点出现以后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、辅助线已经上涨通道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、股价回踩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（辅助线）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</a:t>
            </a: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信号：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流动资金红</a:t>
            </a:r>
            <a:r>
              <a:rPr lang="en-US" altLang="zh-CN" dirty="0">
                <a:solidFill>
                  <a:srgbClr val="646464"/>
                </a:solidFill>
                <a:latin typeface="-apple-system"/>
              </a:rPr>
              <a:t>  </a:t>
            </a:r>
            <a:endParaRPr lang="en-US" altLang="zh-CN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主力净买额红肥绿瘦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dirty="0">
                <a:solidFill>
                  <a:srgbClr val="646464"/>
                </a:solidFill>
                <a:latin typeface="-apple-system"/>
              </a:rPr>
              <a:t>主力追踪向上</a:t>
            </a: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0000"/>
          </a:bodyPr>
          <a:lstStyle/>
          <a:p>
            <a:r>
              <a:rPr lang="zh-CN" altLang="en-US" dirty="0"/>
              <a:t>涨停复制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1210" y="946150"/>
            <a:ext cx="7561580" cy="386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dirty="0">
              <a:solidFill>
                <a:srgbClr val="646464"/>
              </a:solidFill>
              <a:latin typeface="-apple-system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0840" y="1062990"/>
            <a:ext cx="2878455" cy="3627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5000"/>
          </a:bodyPr>
          <a:lstStyle/>
          <a:p>
            <a:r>
              <a:t>长期坚持基金投资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750" y="873760"/>
            <a:ext cx="6553200" cy="12928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61540" y="4088765"/>
            <a:ext cx="496379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选赛道</a:t>
            </a:r>
            <a:r>
              <a:rPr lang="en-US" altLang="zh-CN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资金配置</a:t>
            </a:r>
            <a:r>
              <a:rPr lang="en-US" altLang="zh-CN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时间维度</a:t>
            </a:r>
            <a:r>
              <a:rPr lang="en-US" altLang="zh-CN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=</a:t>
            </a:r>
            <a:r>
              <a:rPr lang="zh-CN" altLang="en-US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投资果实</a:t>
            </a:r>
            <a:endParaRPr lang="zh-CN" altLang="en-US" sz="2000" b="1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2355215" y="2243455"/>
          <a:ext cx="3706495" cy="181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2500" lnSpcReduction="10000"/>
          </a:bodyPr>
          <a:lstStyle/>
          <a:p>
            <a:r>
              <a:t>长期坚持投资的分仓逻辑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530" y="1053465"/>
            <a:ext cx="4156710" cy="33947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14875" y="1587500"/>
            <a:ext cx="4091940" cy="2326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、蓝筹权重的筑底止稳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、上证流动资金持续翻红，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线在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日线上方支撑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2945</a:t>
            </a: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---3000</a:t>
            </a: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、捕捞季节底部金叉的情况下，流动资金翻红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机会增多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行业选择上：</a:t>
            </a:r>
            <a:endParaRPr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en-US" altLang="zh-CN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流动资金在持续翻红的行业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底部金叉形成的，首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点和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b</a:t>
            </a: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点回档金叉的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en-US" altLang="zh-CN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en-US" altLang="zh-CN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当下盘面如何看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22325" y="662940"/>
            <a:ext cx="7601585" cy="1354455"/>
          </a:xfrm>
        </p:spPr>
        <p:txBody>
          <a:bodyPr/>
          <a:lstStyle/>
          <a:p>
            <a:pPr algn="just">
              <a:buClrTx/>
              <a:buSzTx/>
            </a:pP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、猎手的资金流入、涨停监控</a:t>
            </a:r>
            <a:r>
              <a:rPr lang="en-US" altLang="zh-CN" sz="1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寻找市场主线</a:t>
            </a:r>
            <a:endParaRPr lang="zh-CN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3330" y="1285875"/>
            <a:ext cx="2832735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dirty="0"/>
              <a:t>对大盘的解读</a:t>
            </a:r>
            <a:endParaRPr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6145" y="732155"/>
            <a:ext cx="4597400" cy="36798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46725" y="1035050"/>
            <a:ext cx="3048000" cy="3444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对比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月见底以来的行情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、持续性的主题出现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这轮是哪个主题</a:t>
            </a: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、量能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1.2-1.5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万亿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流动资金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推哪个行业流动资金翻红的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、趋势性机会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dirty="0"/>
              <a:t>对大盘的解读</a:t>
            </a:r>
            <a:endParaRPr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58080" y="1462405"/>
            <a:ext cx="3048000" cy="27857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蓝筹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茅台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圈圈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地产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银行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中字头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有带头的，就不担心指数。</a:t>
            </a:r>
            <a:r>
              <a:rPr lang="en-US" altLang="zh-CN" sz="1600" dirty="0">
                <a:solidFill>
                  <a:srgbClr val="64646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1600" dirty="0">
              <a:solidFill>
                <a:srgbClr val="64646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1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权重</a:t>
            </a:r>
            <a:r>
              <a:rPr lang="en-US" altLang="zh-CN" sz="1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vs  </a:t>
            </a:r>
            <a:r>
              <a:rPr lang="zh-CN" altLang="en-US" sz="1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主题之间的轮动</a:t>
            </a:r>
            <a:endParaRPr lang="zh-CN" altLang="en-US" sz="16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87450" y="832485"/>
            <a:ext cx="3152775" cy="3478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7326" y="779269"/>
            <a:ext cx="6646334" cy="1238250"/>
          </a:xfrm>
        </p:spPr>
        <p:txBody>
          <a:bodyPr/>
          <a:lstStyle/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buClrTx/>
              <a:buSzTx/>
            </a:pPr>
            <a:endParaRPr lang="zh-CN" altLang="en-US" sz="1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dirty="0"/>
              <a:t>对大盘的解读</a:t>
            </a:r>
            <a:endParaRPr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901" y="77339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9229" y="103477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860425"/>
            <a:ext cx="6191885" cy="3422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4250,&quot;width&quot;:12915}"/>
</p:tagLst>
</file>

<file path=ppt/tags/tag2.xml><?xml version="1.0" encoding="utf-8"?>
<p:tagLst xmlns:p="http://schemas.openxmlformats.org/presentationml/2006/main">
  <p:tag name="KSO_WM_UNIT_PLACING_PICTURE_USER_VIEWPORT" val="{&quot;height&quot;:4834,&quot;width&quot;:5068}"/>
</p:tagLst>
</file>

<file path=ppt/tags/tag3.xml><?xml version="1.0" encoding="utf-8"?>
<p:tagLst xmlns:p="http://schemas.openxmlformats.org/presentationml/2006/main">
  <p:tag name="KSO_WM_UNIT_PLACING_PICTURE_USER_VIEWPORT" val="{&quot;height&quot;:14205,&quot;width&quot;:13320}"/>
</p:tagLst>
</file>

<file path=ppt/tags/tag4.xml><?xml version="1.0" encoding="utf-8"?>
<p:tagLst xmlns:p="http://schemas.openxmlformats.org/presentationml/2006/main">
  <p:tag name="KSO_WM_UNIT_PLACING_PICTURE_USER_VIEWPORT" val="{&quot;height&quot;:14220,&quot;width&quot;:11880}"/>
</p:tagLst>
</file>

<file path=ppt/tags/tag5.xml><?xml version="1.0" encoding="utf-8"?>
<p:tagLst xmlns:p="http://schemas.openxmlformats.org/presentationml/2006/main">
  <p:tag name="KSO_WM_UNIT_PLACING_PICTURE_USER_VIEWPORT" val="{&quot;height&quot;:13245,&quot;width&quot;:8475}"/>
</p:tagLst>
</file>

<file path=ppt/tags/tag6.xml><?xml version="1.0" encoding="utf-8"?>
<p:tagLst xmlns:p="http://schemas.openxmlformats.org/presentationml/2006/main">
  <p:tag name="KSO_WM_UNIT_PLACING_PICTURE_USER_VIEWPORT" val="{&quot;height&quot;:4985,&quot;width&quot;:11130}"/>
</p:tagLst>
</file>

<file path=ppt/tags/tag7.xml><?xml version="1.0" encoding="utf-8"?>
<p:tagLst xmlns:p="http://schemas.openxmlformats.org/presentationml/2006/main">
  <p:tag name="COMMONDATA" val="eyJoZGlkIjoiZjYxMDYzMDVkNjZkZGYzN2NmM2M3M2FiMDY1NjRiNzEifQ=="/>
  <p:tag name="KSO_WPP_MARK_KEY" val="208a3359-73a9-4ba8-81b3-024112b7b84e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黑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3000"/>
          </a:schemeClr>
        </a:solidFill>
        <a:ln w="19050">
          <a:solidFill>
            <a:srgbClr val="F31BF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non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150"/>
          </a:spcBef>
          <a:defRPr dirty="0">
            <a:solidFill>
              <a:srgbClr val="646464"/>
            </a:solidFill>
            <a:latin typeface="-apple-system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3704</Words>
  <Application>WPS 演示</Application>
  <PresentationFormat>全屏显示(16:9)</PresentationFormat>
  <Paragraphs>503</Paragraphs>
  <Slides>49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3" baseType="lpstr">
      <vt:lpstr>Arial</vt:lpstr>
      <vt:lpstr>宋体</vt:lpstr>
      <vt:lpstr>Wingdings</vt:lpstr>
      <vt:lpstr>-apple-system</vt:lpstr>
      <vt:lpstr>Segoe Print</vt:lpstr>
      <vt:lpstr>经典繁行书</vt:lpstr>
      <vt:lpstr>包图粗黑体</vt:lpstr>
      <vt:lpstr>黑体</vt:lpstr>
      <vt:lpstr>微软雅黑</vt:lpstr>
      <vt:lpstr>楷体</vt:lpstr>
      <vt:lpstr>Wingdings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>刘士微</dc:creator>
  <cp:lastModifiedBy>Administrator</cp:lastModifiedBy>
  <cp:revision>1382</cp:revision>
  <dcterms:created xsi:type="dcterms:W3CDTF">2019-12-30T03:11:00Z</dcterms:created>
  <dcterms:modified xsi:type="dcterms:W3CDTF">2022-11-30T01:16:21Z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A7B319FA6EC04DDA8C3E2F3790742845</vt:lpwstr>
  </property>
</Properties>
</file>