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435" r:id="rId3"/>
    <p:sldId id="573" r:id="rId4"/>
    <p:sldId id="567" r:id="rId5"/>
    <p:sldId id="562" r:id="rId6"/>
    <p:sldId id="575" r:id="rId7"/>
    <p:sldId id="272" r:id="rId8"/>
    <p:sldId id="577" r:id="rId9"/>
    <p:sldId id="576" r:id="rId10"/>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8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5ED1"/>
    <a:srgbClr val="B34500"/>
    <a:srgbClr val="FFBF75"/>
    <a:srgbClr val="FFD483"/>
    <a:srgbClr val="FFEFCE"/>
    <a:srgbClr val="FFD585"/>
    <a:srgbClr val="FFEFCF"/>
    <a:srgbClr val="FFEFCD"/>
    <a:srgbClr val="FFD983"/>
    <a:srgbClr val="EF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901" autoAdjust="0"/>
    <p:restoredTop sz="99761" autoAdjust="0"/>
  </p:normalViewPr>
  <p:slideViewPr>
    <p:cSldViewPr snapToGrid="0" showGuides="1">
      <p:cViewPr varScale="1">
        <p:scale>
          <a:sx n="111" d="100"/>
          <a:sy n="111" d="100"/>
        </p:scale>
        <p:origin x="882" y="102"/>
      </p:cViewPr>
      <p:guideLst>
        <p:guide orient="horz" pos="2160"/>
        <p:guide pos="3840"/>
        <p:guide pos="483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4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image" Target="../media/image4.png"/><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2.png"/><Relationship Id="rId7" Type="http://schemas.openxmlformats.org/officeDocument/2006/relationships/image" Target="../media/image5.png"/><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7.png"/><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image" Target="../media/image3.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PPT封面"/>
          <p:cNvPicPr>
            <a:picLocks noChangeAspect="1"/>
          </p:cNvPicPr>
          <p:nvPr userDrawn="1">
            <p:custDataLst>
              <p:tags r:id="rId7"/>
            </p:custDataLst>
          </p:nvPr>
        </p:nvPicPr>
        <p:blipFill>
          <a:blip r:embed="rId8"/>
          <a:stretch>
            <a:fillRect/>
          </a:stretch>
        </p:blipFill>
        <p:spPr>
          <a:xfrm>
            <a:off x="0" y="0"/>
            <a:ext cx="12192000" cy="6858000"/>
          </a:xfrm>
          <a:prstGeom prst="rect">
            <a:avLst/>
          </a:prstGeom>
        </p:spPr>
      </p:pic>
      <p:pic>
        <p:nvPicPr>
          <p:cNvPr id="6" name="图片 5" descr="经传logo白色"/>
          <p:cNvPicPr>
            <a:picLocks noChangeAspect="1"/>
          </p:cNvPicPr>
          <p:nvPr userDrawn="1"/>
        </p:nvPicPr>
        <p:blipFill>
          <a:blip r:embed="rId9"/>
          <a:stretch>
            <a:fillRect/>
          </a:stretch>
        </p:blipFill>
        <p:spPr>
          <a:xfrm>
            <a:off x="374650" y="289560"/>
            <a:ext cx="1797685" cy="405765"/>
          </a:xfrm>
          <a:prstGeom prst="rect">
            <a:avLst/>
          </a:prstGeom>
        </p:spPr>
      </p:pic>
      <p:pic>
        <p:nvPicPr>
          <p:cNvPr id="5" name="图片 4" descr="龙头"/>
          <p:cNvPicPr>
            <a:picLocks noChangeAspect="1"/>
          </p:cNvPicPr>
          <p:nvPr userDrawn="1"/>
        </p:nvPicPr>
        <p:blipFill>
          <a:blip r:embed="rId10"/>
          <a:stretch>
            <a:fillRect/>
          </a:stretch>
        </p:blipFill>
        <p:spPr>
          <a:xfrm>
            <a:off x="10100310" y="234950"/>
            <a:ext cx="1762125" cy="335915"/>
          </a:xfrm>
          <a:prstGeom prst="rect">
            <a:avLst/>
          </a:prstGeom>
        </p:spPr>
      </p:pic>
      <p:pic>
        <p:nvPicPr>
          <p:cNvPr id="8" name="图片 7"/>
          <p:cNvPicPr>
            <a:picLocks noChangeAspect="1"/>
          </p:cNvPicPr>
          <p:nvPr userDrawn="1"/>
        </p:nvPicPr>
        <p:blipFill>
          <a:blip r:embed="rId11"/>
          <a:stretch>
            <a:fillRect/>
          </a:stretch>
        </p:blipFill>
        <p:spPr>
          <a:xfrm>
            <a:off x="2871470" y="4571365"/>
            <a:ext cx="6231255" cy="461645"/>
          </a:xfrm>
          <a:prstGeom prst="rect">
            <a:avLst/>
          </a:prstGeom>
        </p:spPr>
      </p:pic>
      <p:sp>
        <p:nvSpPr>
          <p:cNvPr id="9" name="文本框 8"/>
          <p:cNvSpPr txBox="1"/>
          <p:nvPr userDrawn="1"/>
        </p:nvSpPr>
        <p:spPr>
          <a:xfrm>
            <a:off x="2723515" y="4541520"/>
            <a:ext cx="6798310" cy="521970"/>
          </a:xfrm>
          <a:prstGeom prst="rect">
            <a:avLst/>
          </a:prstGeom>
          <a:noFill/>
        </p:spPr>
        <p:txBody>
          <a:bodyPr wrap="square" rtlCol="0">
            <a:spAutoFit/>
          </a:bodyPr>
          <a:lstStyle/>
          <a:p>
            <a:pPr algn="ct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6</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月</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-6</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月</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28</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每周日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周四晚</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20:15</a:t>
            </a:r>
            <a:endPar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2865" y="791210"/>
            <a:ext cx="12317095"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62865" y="6397625"/>
            <a:ext cx="12317095" cy="460375"/>
          </a:xfrm>
          <a:prstGeom prst="rect">
            <a:avLst/>
          </a:prstGeom>
          <a:noFill/>
        </p:spPr>
        <p:txBody>
          <a:bodyPr wrap="square" rtlCol="0">
            <a:spAutoFit/>
          </a:bodyPr>
          <a:lstStyle/>
          <a:p>
            <a:pPr algn="ctr">
              <a:buClrTx/>
              <a:buSzTx/>
              <a:buFontTx/>
            </a:pP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经传多赢投顾总监：孙硌</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丨投顾执业编</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号：A1120613090005</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基金从业编号：</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A20250725006485  </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风险提示：观点基于软件数据和理论模型分析，仅供参考，不构成买卖建议，市场有风险，投资需谨慎。基金的过往业绩并不预示其未来表现，基金管理人管理的其他基金的业绩并不构成基金业绩表现的保证。</a:t>
            </a:r>
            <a:endPar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lstStyle/>
          <a:p>
            <a:pPr fontAlgn="auto">
              <a:lnSpc>
                <a:spcPct val="160000"/>
              </a:lnSpc>
            </a:pPr>
            <a:r>
              <a:rPr lang="zh-CN" altLang="en-US"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a:t>
            </a:r>
            <a:r>
              <a:rPr lang="en-US" altLang="zh-CN"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9088</a:t>
            </a:r>
            <a:r>
              <a:rPr lang="zh-CN" altLang="en-US"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a:t>
            </a:r>
            <a:r>
              <a:rPr lang="en-US" altLang="zh-CN"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988</a:t>
            </a:r>
            <a:r>
              <a:rPr lang="zh-CN" altLang="en-US"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lstStyle/>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descr="//192.168.10.86/素材/营销策划/7.课程/猎手-龙头狙击营/2024年/6月/1920x1080 -总.png1920x1080 -总"/>
          <p:cNvPicPr>
            <a:picLocks noChangeAspect="1"/>
          </p:cNvPicPr>
          <p:nvPr userDrawn="1"/>
        </p:nvPicPr>
        <p:blipFill>
          <a:blip r:embed="rId2"/>
          <a:srcRect/>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34.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6.xml"/><Relationship Id="rId2" Type="http://schemas.openxmlformats.org/officeDocument/2006/relationships/image" Target="../media/image18.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7.xml"/><Relationship Id="rId2" Type="http://schemas.openxmlformats.org/officeDocument/2006/relationships/image" Target="../media/image20.pn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000" cy="685863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108325" y="101600"/>
            <a:ext cx="5975985" cy="583565"/>
          </a:xfrm>
          <a:prstGeom prst="rect">
            <a:avLst/>
          </a:prstGeom>
          <a:noFill/>
        </p:spPr>
        <p:txBody>
          <a:bodyPr wrap="square" rtlCol="0">
            <a:spAutoFit/>
          </a:bodyPr>
          <a:p>
            <a:pPr algn="ctr"/>
            <a:r>
              <a:rPr lang="zh-CN" altLang="en-US" sz="3200">
                <a:solidFill>
                  <a:schemeClr val="bg2"/>
                </a:solidFill>
                <a:latin typeface="思源黑体 CN Bold" panose="020B0800000000000000" charset="-122"/>
                <a:ea typeface="思源黑体 CN Bold" panose="020B0800000000000000" charset="-122"/>
              </a:rPr>
              <a:t>为什么只有平均股价出</a:t>
            </a:r>
            <a:r>
              <a:rPr lang="en-US" altLang="zh-CN" sz="3200">
                <a:solidFill>
                  <a:schemeClr val="bg2"/>
                </a:solidFill>
                <a:latin typeface="思源黑体 CN Bold" panose="020B0800000000000000" charset="-122"/>
                <a:ea typeface="思源黑体 CN Bold" panose="020B0800000000000000" charset="-122"/>
              </a:rPr>
              <a:t>B</a:t>
            </a:r>
            <a:r>
              <a:rPr lang="zh-CN" altLang="en-US" sz="3200">
                <a:solidFill>
                  <a:schemeClr val="bg2"/>
                </a:solidFill>
                <a:latin typeface="思源黑体 CN Bold" panose="020B0800000000000000" charset="-122"/>
                <a:ea typeface="思源黑体 CN Bold" panose="020B0800000000000000" charset="-122"/>
              </a:rPr>
              <a:t>点</a:t>
            </a:r>
            <a:endParaRPr lang="zh-CN" altLang="en-US" sz="3200">
              <a:solidFill>
                <a:schemeClr val="bg2"/>
              </a:solidFill>
              <a:latin typeface="思源黑体 CN Bold" panose="020B0800000000000000" charset="-122"/>
              <a:ea typeface="思源黑体 CN Bold" panose="020B0800000000000000" charset="-122"/>
            </a:endParaRPr>
          </a:p>
        </p:txBody>
      </p:sp>
      <p:pic>
        <p:nvPicPr>
          <p:cNvPr id="2" name="图片 1"/>
          <p:cNvPicPr>
            <a:picLocks noChangeAspect="1"/>
          </p:cNvPicPr>
          <p:nvPr/>
        </p:nvPicPr>
        <p:blipFill>
          <a:blip r:embed="rId2"/>
          <a:stretch>
            <a:fillRect/>
          </a:stretch>
        </p:blipFill>
        <p:spPr>
          <a:xfrm>
            <a:off x="158750" y="789305"/>
            <a:ext cx="5937885" cy="272415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6158865" y="789305"/>
            <a:ext cx="5932805" cy="2724150"/>
          </a:xfrm>
          <a:prstGeom prst="rect">
            <a:avLst/>
          </a:prstGeom>
          <a:ln>
            <a:solidFill>
              <a:schemeClr val="accent1"/>
            </a:solidFill>
          </a:ln>
        </p:spPr>
      </p:pic>
      <p:pic>
        <p:nvPicPr>
          <p:cNvPr id="9" name="图片 8"/>
          <p:cNvPicPr>
            <a:picLocks noChangeAspect="1"/>
          </p:cNvPicPr>
          <p:nvPr/>
        </p:nvPicPr>
        <p:blipFill>
          <a:blip r:embed="rId4"/>
          <a:stretch>
            <a:fillRect/>
          </a:stretch>
        </p:blipFill>
        <p:spPr>
          <a:xfrm>
            <a:off x="159385" y="3513455"/>
            <a:ext cx="5937250" cy="2725420"/>
          </a:xfrm>
          <a:prstGeom prst="rect">
            <a:avLst/>
          </a:prstGeom>
          <a:ln>
            <a:solidFill>
              <a:schemeClr val="accent1"/>
            </a:solidFill>
          </a:ln>
        </p:spPr>
      </p:pic>
      <p:pic>
        <p:nvPicPr>
          <p:cNvPr id="10" name="图片 9"/>
          <p:cNvPicPr>
            <a:picLocks noChangeAspect="1"/>
          </p:cNvPicPr>
          <p:nvPr/>
        </p:nvPicPr>
        <p:blipFill>
          <a:blip r:embed="rId5"/>
          <a:stretch>
            <a:fillRect/>
          </a:stretch>
        </p:blipFill>
        <p:spPr>
          <a:xfrm>
            <a:off x="6158865" y="3513455"/>
            <a:ext cx="5932805" cy="2725420"/>
          </a:xfrm>
          <a:prstGeom prst="rect">
            <a:avLst/>
          </a:prstGeom>
          <a:ln>
            <a:solidFill>
              <a:schemeClr val="accent1"/>
            </a:solidFill>
          </a:ln>
        </p:spPr>
      </p:pic>
      <p:sp>
        <p:nvSpPr>
          <p:cNvPr id="11" name="文本框 10"/>
          <p:cNvSpPr txBox="1"/>
          <p:nvPr/>
        </p:nvSpPr>
        <p:spPr>
          <a:xfrm>
            <a:off x="2493645" y="6268085"/>
            <a:ext cx="7578090" cy="368300"/>
          </a:xfrm>
          <a:prstGeom prst="rect">
            <a:avLst/>
          </a:prstGeom>
          <a:noFill/>
        </p:spPr>
        <p:txBody>
          <a:bodyPr wrap="square" rtlCol="0">
            <a:spAutoFit/>
          </a:bodyPr>
          <a:p>
            <a:pPr algn="ctr"/>
            <a:r>
              <a:rPr lang="zh-CN" altLang="en-US" b="1">
                <a:solidFill>
                  <a:srgbClr val="FF0000"/>
                </a:solidFill>
              </a:rPr>
              <a:t>继续看震荡</a:t>
            </a:r>
            <a:r>
              <a:rPr lang="en-US" altLang="zh-CN" b="1">
                <a:solidFill>
                  <a:srgbClr val="FF0000"/>
                </a:solidFill>
              </a:rPr>
              <a:t>   </a:t>
            </a:r>
            <a:r>
              <a:rPr lang="zh-CN" altLang="en-US" b="1">
                <a:solidFill>
                  <a:srgbClr val="FF0000"/>
                </a:solidFill>
              </a:rPr>
              <a:t>不急于看反转</a:t>
            </a:r>
            <a:endParaRPr lang="zh-CN" altLang="en-US" b="1">
              <a:solidFill>
                <a:srgbClr val="FF0000"/>
              </a:solidFill>
            </a:endParaRPr>
          </a:p>
        </p:txBody>
      </p:sp>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75255" y="136525"/>
            <a:ext cx="6841490" cy="521970"/>
          </a:xfrm>
          <a:prstGeom prst="rect">
            <a:avLst/>
          </a:prstGeom>
          <a:noFill/>
        </p:spPr>
        <p:txBody>
          <a:bodyPr wrap="square" rtlCol="0">
            <a:spAutoFit/>
          </a:bodyPr>
          <a:p>
            <a:pPr algn="ctr"/>
            <a:r>
              <a:rPr lang="zh-CN" altLang="en-US" sz="2800">
                <a:solidFill>
                  <a:schemeClr val="bg2"/>
                </a:solidFill>
                <a:latin typeface="思源黑体 CN Bold" panose="020B0800000000000000" charset="-122"/>
                <a:ea typeface="思源黑体 CN Bold" panose="020B0800000000000000" charset="-122"/>
                <a:sym typeface="+mn-ea"/>
              </a:rPr>
              <a:t>如何</a:t>
            </a:r>
            <a:r>
              <a:rPr lang="en-US" altLang="zh-CN" sz="2800">
                <a:solidFill>
                  <a:schemeClr val="bg2"/>
                </a:solidFill>
                <a:latin typeface="思源黑体 CN Bold" panose="020B0800000000000000" charset="-122"/>
                <a:ea typeface="思源黑体 CN Bold" panose="020B0800000000000000" charset="-122"/>
                <a:sym typeface="+mn-ea"/>
              </a:rPr>
              <a:t>“</a:t>
            </a:r>
            <a:r>
              <a:rPr lang="zh-CN" altLang="en-US" sz="2800">
                <a:solidFill>
                  <a:schemeClr val="bg2"/>
                </a:solidFill>
                <a:latin typeface="思源黑体 CN Bold" panose="020B0800000000000000" charset="-122"/>
                <a:ea typeface="思源黑体 CN Bold" panose="020B0800000000000000" charset="-122"/>
                <a:sym typeface="+mn-ea"/>
              </a:rPr>
              <a:t>按需</a:t>
            </a:r>
            <a:r>
              <a:rPr lang="en-US" altLang="zh-CN" sz="2800">
                <a:solidFill>
                  <a:schemeClr val="bg2"/>
                </a:solidFill>
                <a:latin typeface="思源黑体 CN Bold" panose="020B0800000000000000" charset="-122"/>
                <a:ea typeface="思源黑体 CN Bold" panose="020B0800000000000000" charset="-122"/>
                <a:sym typeface="+mn-ea"/>
              </a:rPr>
              <a:t>”</a:t>
            </a:r>
            <a:r>
              <a:rPr lang="zh-CN" altLang="en-US" sz="2800">
                <a:solidFill>
                  <a:schemeClr val="bg2"/>
                </a:solidFill>
                <a:latin typeface="思源黑体 CN Bold" panose="020B0800000000000000" charset="-122"/>
                <a:ea typeface="思源黑体 CN Bold" panose="020B0800000000000000" charset="-122"/>
                <a:sym typeface="+mn-ea"/>
              </a:rPr>
              <a:t>选择</a:t>
            </a:r>
            <a:r>
              <a:rPr lang="zh-CN" altLang="en-US" sz="2800">
                <a:solidFill>
                  <a:schemeClr val="bg2"/>
                </a:solidFill>
                <a:latin typeface="思源黑体 CN Bold" panose="020B0800000000000000" charset="-122"/>
                <a:ea typeface="思源黑体 CN Bold" panose="020B0800000000000000" charset="-122"/>
                <a:sym typeface="+mn-ea"/>
              </a:rPr>
              <a:t>策略</a:t>
            </a:r>
            <a:endParaRPr lang="zh-CN" altLang="en-US" sz="2800">
              <a:solidFill>
                <a:schemeClr val="bg2"/>
              </a:solidFill>
              <a:latin typeface="思源黑体 CN Bold" panose="020B0800000000000000" charset="-122"/>
              <a:ea typeface="思源黑体 CN Bold" panose="020B0800000000000000" charset="-122"/>
              <a:sym typeface="+mn-ea"/>
            </a:endParaRPr>
          </a:p>
        </p:txBody>
      </p:sp>
      <p:sp>
        <p:nvSpPr>
          <p:cNvPr id="5" name="文本框 4"/>
          <p:cNvSpPr txBox="1"/>
          <p:nvPr/>
        </p:nvSpPr>
        <p:spPr>
          <a:xfrm>
            <a:off x="626110" y="1151890"/>
            <a:ext cx="5414645" cy="1724025"/>
          </a:xfrm>
          <a:prstGeom prst="rect">
            <a:avLst/>
          </a:prstGeom>
          <a:solidFill>
            <a:schemeClr val="tx2">
              <a:lumMod val="10000"/>
              <a:lumOff val="90000"/>
            </a:schemeClr>
          </a:solidFill>
          <a:ln>
            <a:solidFill>
              <a:schemeClr val="accent1"/>
            </a:solidFill>
          </a:ln>
        </p:spPr>
        <p:txBody>
          <a:bodyPr wrap="square" rtlCol="0">
            <a:spAutoFit/>
          </a:bodyPr>
          <a:p>
            <a:r>
              <a:rPr lang="zh-CN" altLang="en-US"/>
              <a:t>理财替代类</a:t>
            </a:r>
            <a:r>
              <a:rPr lang="zh-CN" altLang="en-US"/>
              <a:t>需求：</a:t>
            </a:r>
            <a:endParaRPr lang="zh-CN" altLang="en-US"/>
          </a:p>
          <a:p>
            <a:endParaRPr lang="zh-CN" altLang="en-US"/>
          </a:p>
          <a:p>
            <a:pPr>
              <a:lnSpc>
                <a:spcPct val="130000"/>
              </a:lnSpc>
            </a:pPr>
            <a:r>
              <a:rPr lang="en-US" altLang="zh-CN"/>
              <a:t>1</a:t>
            </a:r>
            <a:r>
              <a:rPr lang="zh-CN" altLang="en-US"/>
              <a:t>、资金安全性</a:t>
            </a:r>
            <a:r>
              <a:rPr lang="en-US" altLang="zh-CN"/>
              <a:t>——</a:t>
            </a:r>
            <a:r>
              <a:rPr lang="zh-CN" altLang="en-US"/>
              <a:t>低回撤放在</a:t>
            </a:r>
            <a:r>
              <a:rPr lang="zh-CN" altLang="en-US"/>
              <a:t>首位</a:t>
            </a:r>
            <a:endParaRPr lang="zh-CN" altLang="en-US"/>
          </a:p>
          <a:p>
            <a:pPr>
              <a:lnSpc>
                <a:spcPct val="130000"/>
              </a:lnSpc>
            </a:pPr>
            <a:r>
              <a:rPr lang="en-US" altLang="zh-CN"/>
              <a:t>2</a:t>
            </a:r>
            <a:r>
              <a:rPr lang="zh-CN" altLang="en-US"/>
              <a:t>、资金收益性</a:t>
            </a:r>
            <a:r>
              <a:rPr lang="en-US" altLang="zh-CN"/>
              <a:t>——</a:t>
            </a:r>
            <a:r>
              <a:rPr lang="zh-CN" altLang="en-US"/>
              <a:t>保障低回撤基础之上的</a:t>
            </a:r>
            <a:r>
              <a:rPr lang="zh-CN" altLang="en-US"/>
              <a:t>收益</a:t>
            </a:r>
            <a:endParaRPr lang="zh-CN" altLang="en-US"/>
          </a:p>
          <a:p>
            <a:pPr>
              <a:lnSpc>
                <a:spcPct val="130000"/>
              </a:lnSpc>
            </a:pPr>
            <a:r>
              <a:rPr lang="en-US" altLang="zh-CN"/>
              <a:t>3</a:t>
            </a:r>
            <a:r>
              <a:rPr lang="zh-CN" altLang="en-US"/>
              <a:t>、资金流动性</a:t>
            </a:r>
            <a:r>
              <a:rPr lang="en-US" altLang="zh-CN"/>
              <a:t>——</a:t>
            </a:r>
            <a:r>
              <a:rPr lang="zh-CN" altLang="en-US"/>
              <a:t>投向可见，随时</a:t>
            </a:r>
            <a:r>
              <a:rPr lang="zh-CN" altLang="en-US"/>
              <a:t>可取</a:t>
            </a:r>
            <a:endParaRPr lang="zh-CN" altLang="en-US"/>
          </a:p>
        </p:txBody>
      </p:sp>
      <p:sp>
        <p:nvSpPr>
          <p:cNvPr id="7" name="文本框 6"/>
          <p:cNvSpPr txBox="1"/>
          <p:nvPr/>
        </p:nvSpPr>
        <p:spPr>
          <a:xfrm>
            <a:off x="6167755" y="1151890"/>
            <a:ext cx="5414645" cy="2084070"/>
          </a:xfrm>
          <a:prstGeom prst="rect">
            <a:avLst/>
          </a:prstGeom>
          <a:solidFill>
            <a:schemeClr val="tx2">
              <a:lumMod val="10000"/>
              <a:lumOff val="90000"/>
            </a:schemeClr>
          </a:solidFill>
          <a:ln>
            <a:solidFill>
              <a:schemeClr val="accent1"/>
            </a:solidFill>
          </a:ln>
        </p:spPr>
        <p:txBody>
          <a:bodyPr wrap="square" rtlCol="0">
            <a:spAutoFit/>
          </a:bodyPr>
          <a:p>
            <a:r>
              <a:rPr lang="zh-CN" altLang="en-US"/>
              <a:t>投资替代类</a:t>
            </a:r>
            <a:r>
              <a:rPr lang="zh-CN" altLang="en-US"/>
              <a:t>需求：</a:t>
            </a:r>
            <a:endParaRPr lang="zh-CN" altLang="en-US"/>
          </a:p>
          <a:p>
            <a:endParaRPr lang="zh-CN" altLang="en-US"/>
          </a:p>
          <a:p>
            <a:pPr>
              <a:lnSpc>
                <a:spcPct val="130000"/>
              </a:lnSpc>
            </a:pPr>
            <a:r>
              <a:rPr lang="en-US" altLang="zh-CN"/>
              <a:t>1</a:t>
            </a:r>
            <a:r>
              <a:rPr lang="zh-CN" altLang="en-US"/>
              <a:t>、资金收益性</a:t>
            </a:r>
            <a:r>
              <a:rPr lang="en-US" altLang="zh-CN"/>
              <a:t>——</a:t>
            </a:r>
            <a:r>
              <a:rPr lang="zh-CN" altLang="en-US"/>
              <a:t>比我自己做的好，比</a:t>
            </a:r>
            <a:r>
              <a:rPr lang="zh-CN" altLang="en-US"/>
              <a:t>大盘好</a:t>
            </a:r>
            <a:endParaRPr lang="zh-CN" altLang="en-US"/>
          </a:p>
          <a:p>
            <a:pPr>
              <a:lnSpc>
                <a:spcPct val="130000"/>
              </a:lnSpc>
            </a:pPr>
            <a:r>
              <a:rPr lang="en-US" altLang="zh-CN"/>
              <a:t>2</a:t>
            </a:r>
            <a:r>
              <a:rPr lang="zh-CN" altLang="en-US"/>
              <a:t>、资金流动性</a:t>
            </a:r>
            <a:r>
              <a:rPr lang="en-US" altLang="zh-CN"/>
              <a:t>——</a:t>
            </a:r>
            <a:r>
              <a:rPr lang="zh-CN" altLang="en-US">
                <a:sym typeface="+mn-ea"/>
              </a:rPr>
              <a:t>操作透明度高，随时可</a:t>
            </a:r>
            <a:r>
              <a:rPr lang="zh-CN" altLang="en-US">
                <a:sym typeface="+mn-ea"/>
              </a:rPr>
              <a:t>兑现</a:t>
            </a:r>
            <a:endParaRPr lang="zh-CN" altLang="en-US">
              <a:sym typeface="+mn-ea"/>
            </a:endParaRPr>
          </a:p>
          <a:p>
            <a:pPr>
              <a:lnSpc>
                <a:spcPct val="130000"/>
              </a:lnSpc>
            </a:pPr>
            <a:r>
              <a:rPr lang="en-US" altLang="zh-CN"/>
              <a:t>3</a:t>
            </a:r>
            <a:r>
              <a:rPr lang="zh-CN" altLang="en-US"/>
              <a:t>、资金安全性</a:t>
            </a:r>
            <a:r>
              <a:rPr lang="en-US" altLang="zh-CN"/>
              <a:t>——</a:t>
            </a:r>
            <a:r>
              <a:rPr lang="zh-CN" altLang="en-US"/>
              <a:t>回撤相对可控，有合理预期，不会无征兆</a:t>
            </a:r>
            <a:r>
              <a:rPr lang="zh-CN" altLang="en-US"/>
              <a:t>无逻辑崩盘</a:t>
            </a:r>
            <a:endParaRPr lang="zh-CN" altLang="en-US"/>
          </a:p>
        </p:txBody>
      </p:sp>
      <p:sp>
        <p:nvSpPr>
          <p:cNvPr id="8" name="文本框 7"/>
          <p:cNvSpPr txBox="1"/>
          <p:nvPr/>
        </p:nvSpPr>
        <p:spPr>
          <a:xfrm>
            <a:off x="626110" y="3816985"/>
            <a:ext cx="11062335" cy="922020"/>
          </a:xfrm>
          <a:prstGeom prst="rect">
            <a:avLst/>
          </a:prstGeom>
          <a:solidFill>
            <a:schemeClr val="tx2">
              <a:lumMod val="10000"/>
              <a:lumOff val="90000"/>
            </a:schemeClr>
          </a:solidFill>
          <a:ln>
            <a:solidFill>
              <a:schemeClr val="accent1"/>
            </a:solidFill>
          </a:ln>
        </p:spPr>
        <p:txBody>
          <a:bodyPr wrap="square" rtlCol="0">
            <a:spAutoFit/>
          </a:bodyPr>
          <a:p>
            <a:r>
              <a:rPr lang="zh-CN" altLang="en-US"/>
              <a:t>人的需求</a:t>
            </a:r>
            <a:r>
              <a:rPr lang="en-US" altLang="zh-CN"/>
              <a:t>——</a:t>
            </a:r>
            <a:r>
              <a:rPr lang="zh-CN" altLang="en-US"/>
              <a:t>来自于投资者自身（偏</a:t>
            </a:r>
            <a:r>
              <a:rPr lang="zh-CN" altLang="en-US"/>
              <a:t>主观），风险偏好，波动承受力，情绪</a:t>
            </a:r>
            <a:r>
              <a:rPr lang="zh-CN" altLang="en-US"/>
              <a:t>稳定性</a:t>
            </a:r>
            <a:endParaRPr lang="zh-CN" altLang="en-US"/>
          </a:p>
          <a:p>
            <a:endParaRPr lang="zh-CN" altLang="en-US"/>
          </a:p>
          <a:p>
            <a:r>
              <a:rPr lang="zh-CN" altLang="en-US"/>
              <a:t>资金的需求</a:t>
            </a:r>
            <a:r>
              <a:rPr lang="en-US" altLang="zh-CN"/>
              <a:t>——</a:t>
            </a:r>
            <a:r>
              <a:rPr lang="zh-CN" altLang="en-US"/>
              <a:t>资金属性和资金用途（偏客观），资金来源，可使用时限长短，极端情况下会产生什么</a:t>
            </a:r>
            <a:r>
              <a:rPr lang="zh-CN" altLang="en-US"/>
              <a:t>影响</a:t>
            </a:r>
            <a:endParaRPr lang="zh-CN" altLang="en-US"/>
          </a:p>
        </p:txBody>
      </p:sp>
      <p:sp>
        <p:nvSpPr>
          <p:cNvPr id="9" name="文本框 8"/>
          <p:cNvSpPr txBox="1"/>
          <p:nvPr/>
        </p:nvSpPr>
        <p:spPr>
          <a:xfrm>
            <a:off x="626110" y="5264785"/>
            <a:ext cx="11062970" cy="368300"/>
          </a:xfrm>
          <a:prstGeom prst="rect">
            <a:avLst/>
          </a:prstGeom>
          <a:noFill/>
        </p:spPr>
        <p:txBody>
          <a:bodyPr wrap="square" rtlCol="0">
            <a:spAutoFit/>
          </a:bodyPr>
          <a:p>
            <a:pPr algn="ctr"/>
            <a:r>
              <a:rPr lang="zh-CN" altLang="en-US" b="1">
                <a:solidFill>
                  <a:srgbClr val="FF0000"/>
                </a:solidFill>
              </a:rPr>
              <a:t>大部分投资者会过度放大自己对自身需求的认知和把控能力，而又过度忽略资金需求的客观性存在的影响。</a:t>
            </a:r>
            <a:endParaRPr lang="zh-CN" altLang="en-US" b="1">
              <a:solidFill>
                <a:srgbClr val="FF0000"/>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83485" y="136525"/>
            <a:ext cx="7225665" cy="521970"/>
          </a:xfrm>
          <a:prstGeom prst="rect">
            <a:avLst/>
          </a:prstGeom>
          <a:noFill/>
        </p:spPr>
        <p:txBody>
          <a:bodyPr wrap="square" rtlCol="0">
            <a:spAutoFit/>
          </a:bodyPr>
          <a:p>
            <a:pPr algn="ctr"/>
            <a:r>
              <a:rPr lang="zh-CN" altLang="en-US" sz="2800" b="1">
                <a:solidFill>
                  <a:schemeClr val="bg1"/>
                </a:solidFill>
              </a:rPr>
              <a:t>理财替代类</a:t>
            </a:r>
            <a:r>
              <a:rPr lang="en-US" altLang="zh-CN" sz="2800" b="1">
                <a:solidFill>
                  <a:schemeClr val="bg1"/>
                </a:solidFill>
              </a:rPr>
              <a:t>——</a:t>
            </a:r>
            <a:r>
              <a:rPr lang="zh-CN" altLang="en-US" sz="2800" b="1">
                <a:solidFill>
                  <a:schemeClr val="bg1"/>
                </a:solidFill>
              </a:rPr>
              <a:t>固收</a:t>
            </a:r>
            <a:r>
              <a:rPr lang="en-US" altLang="zh-CN" sz="2800" b="1">
                <a:solidFill>
                  <a:schemeClr val="bg1"/>
                </a:solidFill>
              </a:rPr>
              <a:t>+</a:t>
            </a:r>
            <a:r>
              <a:rPr lang="zh-CN" altLang="en-US" sz="2800" b="1">
                <a:solidFill>
                  <a:schemeClr val="bg1"/>
                </a:solidFill>
              </a:rPr>
              <a:t>、全天候</a:t>
            </a:r>
            <a:r>
              <a:rPr lang="zh-CN" altLang="en-US" sz="2800" b="1">
                <a:solidFill>
                  <a:schemeClr val="bg1"/>
                </a:solidFill>
                <a:sym typeface="+mn-ea"/>
              </a:rPr>
              <a:t>组合</a:t>
            </a:r>
            <a:endParaRPr lang="zh-CN" altLang="en-US" sz="2800" b="1">
              <a:solidFill>
                <a:schemeClr val="bg1"/>
              </a:solidFill>
              <a:sym typeface="+mn-ea"/>
            </a:endParaRPr>
          </a:p>
        </p:txBody>
      </p:sp>
      <p:pic>
        <p:nvPicPr>
          <p:cNvPr id="3" name="图片 2"/>
          <p:cNvPicPr>
            <a:picLocks noChangeAspect="1"/>
          </p:cNvPicPr>
          <p:nvPr/>
        </p:nvPicPr>
        <p:blipFill>
          <a:blip r:embed="rId1"/>
          <a:stretch>
            <a:fillRect/>
          </a:stretch>
        </p:blipFill>
        <p:spPr>
          <a:xfrm>
            <a:off x="0" y="991235"/>
            <a:ext cx="7771130" cy="2637790"/>
          </a:xfrm>
          <a:prstGeom prst="rect">
            <a:avLst/>
          </a:prstGeom>
          <a:ln>
            <a:solidFill>
              <a:schemeClr val="accent1"/>
            </a:solidFill>
          </a:ln>
        </p:spPr>
      </p:pic>
      <p:pic>
        <p:nvPicPr>
          <p:cNvPr id="5" name="图片 4"/>
          <p:cNvPicPr>
            <a:picLocks noChangeAspect="1"/>
          </p:cNvPicPr>
          <p:nvPr/>
        </p:nvPicPr>
        <p:blipFill>
          <a:blip r:embed="rId2"/>
          <a:stretch>
            <a:fillRect/>
          </a:stretch>
        </p:blipFill>
        <p:spPr>
          <a:xfrm>
            <a:off x="4009390" y="3735705"/>
            <a:ext cx="8182610" cy="2771140"/>
          </a:xfrm>
          <a:prstGeom prst="rect">
            <a:avLst/>
          </a:prstGeom>
          <a:ln>
            <a:solidFill>
              <a:schemeClr val="accent1"/>
            </a:solidFill>
          </a:ln>
        </p:spPr>
      </p:pic>
      <p:sp>
        <p:nvSpPr>
          <p:cNvPr id="6" name="文本框 5"/>
          <p:cNvSpPr txBox="1"/>
          <p:nvPr/>
        </p:nvSpPr>
        <p:spPr>
          <a:xfrm>
            <a:off x="86995" y="3794760"/>
            <a:ext cx="3923030" cy="2748280"/>
          </a:xfrm>
          <a:prstGeom prst="rect">
            <a:avLst/>
          </a:prstGeom>
          <a:noFill/>
        </p:spPr>
        <p:txBody>
          <a:bodyPr wrap="square" rtlCol="0">
            <a:spAutoFit/>
          </a:bodyPr>
          <a:p>
            <a:pPr>
              <a:lnSpc>
                <a:spcPct val="120000"/>
              </a:lnSpc>
            </a:pPr>
            <a:r>
              <a:rPr lang="zh-CN" altLang="en-US"/>
              <a:t>在理论回撤数据和实际回撤情况几乎相差无几的情况</a:t>
            </a:r>
            <a:r>
              <a:rPr lang="zh-CN" altLang="en-US"/>
              <a:t>下</a:t>
            </a:r>
            <a:endParaRPr lang="zh-CN" altLang="en-US"/>
          </a:p>
          <a:p>
            <a:pPr>
              <a:lnSpc>
                <a:spcPct val="120000"/>
              </a:lnSpc>
            </a:pPr>
            <a:r>
              <a:rPr lang="zh-CN" altLang="en-US"/>
              <a:t>选择年化不超过</a:t>
            </a:r>
            <a:r>
              <a:rPr lang="en-US" altLang="zh-CN"/>
              <a:t>10%</a:t>
            </a:r>
            <a:r>
              <a:rPr lang="zh-CN" altLang="en-US"/>
              <a:t>的</a:t>
            </a:r>
            <a:r>
              <a:rPr lang="en-US" altLang="zh-CN"/>
              <a:t>“</a:t>
            </a:r>
            <a:r>
              <a:rPr lang="zh-CN" altLang="en-US"/>
              <a:t>固收</a:t>
            </a:r>
            <a:r>
              <a:rPr lang="en-US" altLang="zh-CN"/>
              <a:t>+</a:t>
            </a:r>
            <a:r>
              <a:rPr lang="zh-CN" altLang="en-US"/>
              <a:t>轮动</a:t>
            </a:r>
            <a:r>
              <a:rPr lang="en-US" altLang="zh-CN"/>
              <a:t>”</a:t>
            </a:r>
            <a:r>
              <a:rPr lang="zh-CN" altLang="en-US"/>
              <a:t>而去放弃全天候组合策略，当然是很</a:t>
            </a:r>
            <a:r>
              <a:rPr lang="en-US" altLang="zh-CN"/>
              <a:t>“</a:t>
            </a:r>
            <a:r>
              <a:rPr lang="zh-CN" altLang="en-US"/>
              <a:t>傻</a:t>
            </a:r>
            <a:r>
              <a:rPr lang="en-US" altLang="zh-CN"/>
              <a:t>”</a:t>
            </a:r>
            <a:r>
              <a:rPr lang="zh-CN" altLang="en-US"/>
              <a:t>的</a:t>
            </a:r>
            <a:endParaRPr lang="zh-CN" altLang="en-US"/>
          </a:p>
          <a:p>
            <a:pPr>
              <a:lnSpc>
                <a:spcPct val="120000"/>
              </a:lnSpc>
            </a:pPr>
            <a:r>
              <a:rPr lang="zh-CN" altLang="en-US"/>
              <a:t>但有些人天性害怕交易，每一次交易都会带来焦虑，那么选择不动</a:t>
            </a:r>
            <a:r>
              <a:rPr lang="en-US" altLang="zh-CN"/>
              <a:t>——</a:t>
            </a:r>
            <a:r>
              <a:rPr lang="zh-CN" altLang="en-US"/>
              <a:t>宁愿不赚钱也别犯错似乎是符合需求</a:t>
            </a:r>
            <a:r>
              <a:rPr lang="zh-CN" altLang="en-US"/>
              <a:t>的</a:t>
            </a:r>
            <a:endParaRPr lang="zh-CN" altLang="en-US"/>
          </a:p>
        </p:txBody>
      </p:sp>
      <p:sp>
        <p:nvSpPr>
          <p:cNvPr id="7" name="文本框 6"/>
          <p:cNvSpPr txBox="1"/>
          <p:nvPr/>
        </p:nvSpPr>
        <p:spPr>
          <a:xfrm>
            <a:off x="7849235" y="995680"/>
            <a:ext cx="4260850" cy="2084070"/>
          </a:xfrm>
          <a:prstGeom prst="rect">
            <a:avLst/>
          </a:prstGeom>
          <a:noFill/>
        </p:spPr>
        <p:txBody>
          <a:bodyPr wrap="square" rtlCol="0">
            <a:spAutoFit/>
          </a:bodyPr>
          <a:p>
            <a:pPr>
              <a:lnSpc>
                <a:spcPct val="120000"/>
              </a:lnSpc>
            </a:pPr>
            <a:r>
              <a:rPr lang="zh-CN" altLang="en-US"/>
              <a:t>要特别强调一点，</a:t>
            </a:r>
            <a:r>
              <a:rPr lang="zh-CN" altLang="en-US" b="1">
                <a:solidFill>
                  <a:srgbClr val="FF0000"/>
                </a:solidFill>
              </a:rPr>
              <a:t>全天候组合策略应该被看作是理财替代类，而不是投资替代类。</a:t>
            </a:r>
            <a:r>
              <a:rPr lang="zh-CN" altLang="en-US"/>
              <a:t>因为这种策略是把控回撤放在最优先位置的，收益远高于大家对一般理财的理解和预期，只是市场环境使然，而环境是会变化</a:t>
            </a:r>
            <a:r>
              <a:rPr lang="zh-CN" altLang="en-US"/>
              <a:t>的。</a:t>
            </a:r>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83485" y="136525"/>
            <a:ext cx="7225665" cy="521970"/>
          </a:xfrm>
          <a:prstGeom prst="rect">
            <a:avLst/>
          </a:prstGeom>
          <a:noFill/>
        </p:spPr>
        <p:txBody>
          <a:bodyPr wrap="square" rtlCol="0">
            <a:spAutoFit/>
          </a:bodyPr>
          <a:p>
            <a:pPr algn="ctr"/>
            <a:r>
              <a:rPr lang="zh-CN" altLang="en-US" sz="2800" b="1">
                <a:solidFill>
                  <a:schemeClr val="bg1"/>
                </a:solidFill>
              </a:rPr>
              <a:t>投资替代类</a:t>
            </a:r>
            <a:r>
              <a:rPr lang="en-US" altLang="zh-CN" sz="2800" b="1">
                <a:solidFill>
                  <a:schemeClr val="bg1"/>
                </a:solidFill>
              </a:rPr>
              <a:t>——</a:t>
            </a:r>
            <a:r>
              <a:rPr lang="zh-CN" altLang="en-US" sz="2800" b="1">
                <a:solidFill>
                  <a:schemeClr val="bg1"/>
                </a:solidFill>
              </a:rPr>
              <a:t>择时、</a:t>
            </a:r>
            <a:r>
              <a:rPr lang="zh-CN" altLang="en-US" sz="2800" b="1">
                <a:solidFill>
                  <a:schemeClr val="bg1"/>
                </a:solidFill>
              </a:rPr>
              <a:t>轮动</a:t>
            </a:r>
            <a:endParaRPr lang="zh-CN" altLang="en-US" sz="2800" b="1">
              <a:solidFill>
                <a:schemeClr val="bg1"/>
              </a:solidFill>
            </a:endParaRPr>
          </a:p>
        </p:txBody>
      </p:sp>
      <p:pic>
        <p:nvPicPr>
          <p:cNvPr id="4" name="图片 3"/>
          <p:cNvPicPr>
            <a:picLocks noChangeAspect="1"/>
          </p:cNvPicPr>
          <p:nvPr/>
        </p:nvPicPr>
        <p:blipFill>
          <a:blip r:embed="rId1"/>
          <a:stretch>
            <a:fillRect/>
          </a:stretch>
        </p:blipFill>
        <p:spPr>
          <a:xfrm>
            <a:off x="50165" y="866775"/>
            <a:ext cx="8312785" cy="2832735"/>
          </a:xfrm>
          <a:prstGeom prst="rect">
            <a:avLst/>
          </a:prstGeom>
          <a:ln>
            <a:solidFill>
              <a:schemeClr val="accent1"/>
            </a:solidFill>
          </a:ln>
        </p:spPr>
      </p:pic>
      <p:pic>
        <p:nvPicPr>
          <p:cNvPr id="9" name="图片 8"/>
          <p:cNvPicPr>
            <a:picLocks noChangeAspect="1"/>
          </p:cNvPicPr>
          <p:nvPr/>
        </p:nvPicPr>
        <p:blipFill>
          <a:blip r:embed="rId2"/>
          <a:stretch>
            <a:fillRect/>
          </a:stretch>
        </p:blipFill>
        <p:spPr>
          <a:xfrm>
            <a:off x="3776980" y="3749675"/>
            <a:ext cx="8415020" cy="2860040"/>
          </a:xfrm>
          <a:prstGeom prst="rect">
            <a:avLst/>
          </a:prstGeom>
          <a:ln>
            <a:solidFill>
              <a:schemeClr val="accent1"/>
            </a:solidFill>
          </a:ln>
        </p:spPr>
      </p:pic>
      <p:sp>
        <p:nvSpPr>
          <p:cNvPr id="12" name="文本框 11"/>
          <p:cNvSpPr txBox="1"/>
          <p:nvPr/>
        </p:nvSpPr>
        <p:spPr>
          <a:xfrm>
            <a:off x="8417560" y="870585"/>
            <a:ext cx="3717925" cy="2555240"/>
          </a:xfrm>
          <a:prstGeom prst="rect">
            <a:avLst/>
          </a:prstGeom>
          <a:noFill/>
        </p:spPr>
        <p:txBody>
          <a:bodyPr wrap="square" rtlCol="0">
            <a:spAutoFit/>
          </a:bodyPr>
          <a:p>
            <a:r>
              <a:rPr lang="en-US" altLang="zh-CN"/>
              <a:t>A</a:t>
            </a:r>
            <a:r>
              <a:rPr lang="zh-CN" altLang="en-US"/>
              <a:t>股的宽基指数</a:t>
            </a:r>
            <a:r>
              <a:rPr lang="en-US" altLang="zh-CN"/>
              <a:t>ETF</a:t>
            </a:r>
            <a:r>
              <a:rPr lang="zh-CN" altLang="en-US"/>
              <a:t>择时，大部分尾盘策略表现相对更加</a:t>
            </a:r>
            <a:r>
              <a:rPr lang="zh-CN" altLang="en-US"/>
              <a:t>平稳。</a:t>
            </a:r>
            <a:endParaRPr lang="zh-CN" altLang="en-US"/>
          </a:p>
          <a:p>
            <a:endParaRPr lang="zh-CN" altLang="en-US"/>
          </a:p>
          <a:p>
            <a:r>
              <a:rPr lang="zh-CN" altLang="en-US"/>
              <a:t>可选的</a:t>
            </a:r>
            <a:r>
              <a:rPr lang="zh-CN" altLang="en-US"/>
              <a:t>有</a:t>
            </a:r>
            <a:endParaRPr lang="zh-CN" altLang="en-US"/>
          </a:p>
          <a:p>
            <a:pPr marL="285750" indent="-285750">
              <a:lnSpc>
                <a:spcPct val="130000"/>
              </a:lnSpc>
              <a:buFont typeface="Wingdings" panose="05000000000000000000" charset="0"/>
              <a:buChar char="Ø"/>
            </a:pPr>
            <a:r>
              <a:rPr lang="zh-CN" altLang="en-US" b="1">
                <a:solidFill>
                  <a:srgbClr val="FF0000"/>
                </a:solidFill>
              </a:rPr>
              <a:t>中证</a:t>
            </a:r>
            <a:r>
              <a:rPr lang="en-US" altLang="zh-CN" b="1">
                <a:solidFill>
                  <a:srgbClr val="FF0000"/>
                </a:solidFill>
              </a:rPr>
              <a:t>1000</a:t>
            </a:r>
            <a:r>
              <a:rPr lang="zh-CN" altLang="en-US" b="1">
                <a:solidFill>
                  <a:srgbClr val="FF0000"/>
                </a:solidFill>
              </a:rPr>
              <a:t>尾盘择时</a:t>
            </a:r>
            <a:endParaRPr lang="zh-CN" altLang="en-US" b="1">
              <a:solidFill>
                <a:srgbClr val="FF0000"/>
              </a:solidFill>
            </a:endParaRPr>
          </a:p>
          <a:p>
            <a:pPr marL="285750" indent="-285750">
              <a:lnSpc>
                <a:spcPct val="130000"/>
              </a:lnSpc>
              <a:buFont typeface="Wingdings" panose="05000000000000000000" charset="0"/>
              <a:buChar char="Ø"/>
            </a:pPr>
            <a:r>
              <a:rPr lang="zh-CN" altLang="en-US" b="1">
                <a:solidFill>
                  <a:srgbClr val="FF0000"/>
                </a:solidFill>
              </a:rPr>
              <a:t>中证</a:t>
            </a:r>
            <a:r>
              <a:rPr lang="en-US" altLang="zh-CN" b="1">
                <a:solidFill>
                  <a:srgbClr val="FF0000"/>
                </a:solidFill>
              </a:rPr>
              <a:t>500</a:t>
            </a:r>
            <a:r>
              <a:rPr lang="zh-CN" altLang="en-US" b="1">
                <a:solidFill>
                  <a:srgbClr val="FF0000"/>
                </a:solidFill>
              </a:rPr>
              <a:t>尾盘择时</a:t>
            </a:r>
            <a:endParaRPr lang="zh-CN" altLang="en-US" b="1">
              <a:solidFill>
                <a:srgbClr val="FF0000"/>
              </a:solidFill>
            </a:endParaRPr>
          </a:p>
          <a:p>
            <a:pPr marL="285750" indent="-285750">
              <a:lnSpc>
                <a:spcPct val="130000"/>
              </a:lnSpc>
              <a:buFont typeface="Wingdings" panose="05000000000000000000" charset="0"/>
              <a:buChar char="Ø"/>
            </a:pPr>
            <a:r>
              <a:rPr lang="zh-CN" altLang="en-US" b="1">
                <a:solidFill>
                  <a:srgbClr val="FF0000"/>
                </a:solidFill>
              </a:rPr>
              <a:t>中证</a:t>
            </a:r>
            <a:r>
              <a:rPr lang="en-US" altLang="zh-CN" b="1">
                <a:solidFill>
                  <a:srgbClr val="FF0000"/>
                </a:solidFill>
              </a:rPr>
              <a:t>A500</a:t>
            </a:r>
            <a:r>
              <a:rPr lang="zh-CN" altLang="en-US" b="1">
                <a:solidFill>
                  <a:srgbClr val="FF0000"/>
                </a:solidFill>
              </a:rPr>
              <a:t>尾盘择时</a:t>
            </a:r>
            <a:endParaRPr lang="zh-CN" altLang="en-US" b="1">
              <a:solidFill>
                <a:srgbClr val="FF0000"/>
              </a:solidFill>
            </a:endParaRPr>
          </a:p>
          <a:p>
            <a:endParaRPr lang="zh-CN" altLang="en-US" b="1">
              <a:solidFill>
                <a:srgbClr val="FF0000"/>
              </a:solidFill>
            </a:endParaRPr>
          </a:p>
        </p:txBody>
      </p:sp>
      <p:sp>
        <p:nvSpPr>
          <p:cNvPr id="13" name="文本框 12"/>
          <p:cNvSpPr txBox="1"/>
          <p:nvPr/>
        </p:nvSpPr>
        <p:spPr>
          <a:xfrm>
            <a:off x="28575" y="3786505"/>
            <a:ext cx="3717925" cy="2030095"/>
          </a:xfrm>
          <a:prstGeom prst="rect">
            <a:avLst/>
          </a:prstGeom>
          <a:noFill/>
        </p:spPr>
        <p:txBody>
          <a:bodyPr wrap="square" rtlCol="0">
            <a:spAutoFit/>
          </a:bodyPr>
          <a:p>
            <a:r>
              <a:rPr lang="zh-CN" altLang="en-US"/>
              <a:t>如果不喜欢</a:t>
            </a:r>
            <a:r>
              <a:rPr lang="en-US" altLang="zh-CN"/>
              <a:t>A</a:t>
            </a:r>
            <a:r>
              <a:rPr lang="zh-CN" altLang="en-US"/>
              <a:t>股，或者需要一些</a:t>
            </a:r>
            <a:r>
              <a:rPr lang="en-US" altLang="zh-CN"/>
              <a:t>A</a:t>
            </a:r>
            <a:r>
              <a:rPr lang="zh-CN" altLang="en-US"/>
              <a:t>股之外的投资方向来进行</a:t>
            </a:r>
            <a:r>
              <a:rPr lang="zh-CN" altLang="en-US"/>
              <a:t>平衡。</a:t>
            </a:r>
            <a:endParaRPr lang="zh-CN" altLang="en-US"/>
          </a:p>
          <a:p>
            <a:r>
              <a:rPr lang="zh-CN" altLang="en-US"/>
              <a:t>基于过去一段时间黄金以及其它大宗商品类的非正常剧烈波动的影响，建议</a:t>
            </a:r>
            <a:r>
              <a:rPr lang="zh-CN" altLang="en-US"/>
              <a:t>选择</a:t>
            </a:r>
            <a:endParaRPr lang="zh-CN" altLang="en-US"/>
          </a:p>
          <a:p>
            <a:endParaRPr lang="zh-CN" altLang="en-US"/>
          </a:p>
          <a:p>
            <a:pPr marL="285750" indent="-285750">
              <a:buFont typeface="Wingdings" panose="05000000000000000000" charset="0"/>
              <a:buChar char="Ø"/>
            </a:pPr>
            <a:r>
              <a:rPr lang="zh-CN" altLang="en-US" b="1">
                <a:solidFill>
                  <a:srgbClr val="FF0000"/>
                </a:solidFill>
              </a:rPr>
              <a:t>资产顺势轮动</a:t>
            </a:r>
            <a:endParaRPr lang="zh-CN" altLang="en-US" b="1">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总 拷贝_1775722240599"/>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已开户海报_1775722233573"/>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2.xml><?xml version="1.0" encoding="utf-8"?>
<p:tagLst xmlns:p="http://schemas.openxmlformats.org/presentationml/2006/main">
  <p:tag name="KSO_WM_BEAUTIFY_FLAG" val="#wm#"/>
  <p:tag name="KSO_WM_TEMPLATE_CATEGORY" val="custom"/>
  <p:tag name="KSO_WM_TEMPLATE_INDEX" val="20205176"/>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wm#"/>
  <p:tag name="KSO_WM_TEMPLATE_CATEGORY" val="custom"/>
  <p:tag name="KSO_WM_TEMPLATE_INDEX" val="20205176"/>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PP_MARK_KEY" val="257877f6-fe8c-4c47-ab4c-274c99a6a791"/>
  <p:tag name="COMMONDATA" val="eyJoZGlkIjoiOWFhYzUwZWNmOTk3M2Y1MTI5MjBiOWM4Y2UyNjJjNzUifQ=="/>
  <p:tag name="commondata" val="eyJoZGlkIjoiNjIxZDM2NzczYzIxNjM3NjQ4OTA5MWY3NTZjMjQ0NWE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PLACING_PICTURE_USER_VIEWPORT" val="{&quot;height&quot;:10800,&quot;width&quot;:1920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Words>
  <Application>WPS 演示</Application>
  <PresentationFormat>宽屏</PresentationFormat>
  <Paragraphs>47</Paragraphs>
  <Slides>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Arial</vt:lpstr>
      <vt:lpstr>宋体</vt:lpstr>
      <vt:lpstr>Wingdings</vt:lpstr>
      <vt:lpstr>微软雅黑</vt:lpstr>
      <vt:lpstr>Wingdings</vt:lpstr>
      <vt:lpstr>思源黑体 CN Medium</vt:lpstr>
      <vt:lpstr>思源黑体 CN Normal</vt:lpstr>
      <vt:lpstr>思源黑体 CN Light</vt:lpstr>
      <vt:lpstr>思源黑体 CN Bold</vt:lpstr>
      <vt:lpstr>Arial Unicode MS</vt:lpstr>
      <vt:lpstr>Calibri</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莓莓</cp:lastModifiedBy>
  <cp:revision>681</cp:revision>
  <dcterms:created xsi:type="dcterms:W3CDTF">2019-06-19T02:08:00Z</dcterms:created>
  <dcterms:modified xsi:type="dcterms:W3CDTF">2026-04-09T10:22:47Z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EA2584BF924E4D76ABF45C363D1C264A_13</vt:lpwstr>
  </property>
</Properties>
</file>