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25"/>
  </p:notesMasterIdLst>
  <p:handoutMasterIdLst>
    <p:handoutMasterId r:id="rId26"/>
  </p:handoutMasterIdLst>
  <p:sldIdLst>
    <p:sldId id="307" r:id="rId4"/>
    <p:sldId id="1027" r:id="rId5"/>
    <p:sldId id="1041" r:id="rId6"/>
    <p:sldId id="1046" r:id="rId7"/>
    <p:sldId id="1050" r:id="rId8"/>
    <p:sldId id="1054" r:id="rId9"/>
    <p:sldId id="1023" r:id="rId10"/>
    <p:sldId id="1044" r:id="rId11"/>
    <p:sldId id="1040" r:id="rId12"/>
    <p:sldId id="1047" r:id="rId13"/>
    <p:sldId id="1051" r:id="rId14"/>
    <p:sldId id="1058" r:id="rId15"/>
    <p:sldId id="1059" r:id="rId16"/>
    <p:sldId id="1060" r:id="rId17"/>
    <p:sldId id="1061" r:id="rId18"/>
    <p:sldId id="1055" r:id="rId19"/>
    <p:sldId id="663" r:id="rId20"/>
    <p:sldId id="1035" r:id="rId21"/>
    <p:sldId id="1037" r:id="rId22"/>
    <p:sldId id="1062" r:id="rId23"/>
    <p:sldId id="503" r:id="rId24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</p:embeddedFont>
    <p:embeddedFont>
      <p:font typeface="方正宝黑体 简 Light" panose="02000400000000000000" charset="-122"/>
      <p:regular r:id="rId32"/>
    </p:embeddedFont>
    <p:embeddedFont>
      <p:font typeface="黑体" panose="0201060906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7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41789"/>
    <a:srgbClr val="210BB8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7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gs" Target="tags/tag130.xml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tags" Target="../tags/tag25.xml"/><Relationship Id="rId4" Type="http://schemas.openxmlformats.org/officeDocument/2006/relationships/image" Target="../media/image9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8.xml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74.xml"/><Relationship Id="rId24" Type="http://schemas.openxmlformats.org/officeDocument/2006/relationships/tags" Target="../tags/tag73.xml"/><Relationship Id="rId23" Type="http://schemas.openxmlformats.org/officeDocument/2006/relationships/tags" Target="../tags/tag72.xml"/><Relationship Id="rId22" Type="http://schemas.openxmlformats.org/officeDocument/2006/relationships/tags" Target="../tags/tag71.xml"/><Relationship Id="rId21" Type="http://schemas.openxmlformats.org/officeDocument/2006/relationships/tags" Target="../tags/tag70.xml"/><Relationship Id="rId20" Type="http://schemas.openxmlformats.org/officeDocument/2006/relationships/tags" Target="../tags/tag69.xml"/><Relationship Id="rId2" Type="http://schemas.openxmlformats.org/officeDocument/2006/relationships/tags" Target="../tags/tag51.xml"/><Relationship Id="rId19" Type="http://schemas.openxmlformats.org/officeDocument/2006/relationships/tags" Target="../tags/tag68.xml"/><Relationship Id="rId18" Type="http://schemas.openxmlformats.org/officeDocument/2006/relationships/tags" Target="../tags/tag67.xml"/><Relationship Id="rId17" Type="http://schemas.openxmlformats.org/officeDocument/2006/relationships/tags" Target="../tags/tag66.xml"/><Relationship Id="rId16" Type="http://schemas.openxmlformats.org/officeDocument/2006/relationships/tags" Target="../tags/tag65.xml"/><Relationship Id="rId15" Type="http://schemas.openxmlformats.org/officeDocument/2006/relationships/tags" Target="../tags/tag64.xml"/><Relationship Id="rId14" Type="http://schemas.openxmlformats.org/officeDocument/2006/relationships/tags" Target="../tags/tag63.xml"/><Relationship Id="rId13" Type="http://schemas.openxmlformats.org/officeDocument/2006/relationships/tags" Target="../tags/tag62.xml"/><Relationship Id="rId12" Type="http://schemas.openxmlformats.org/officeDocument/2006/relationships/tags" Target="../tags/tag61.xml"/><Relationship Id="rId11" Type="http://schemas.openxmlformats.org/officeDocument/2006/relationships/tags" Target="../tags/tag60.xml"/><Relationship Id="rId10" Type="http://schemas.openxmlformats.org/officeDocument/2006/relationships/tags" Target="../tags/tag59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tags" Target="../tags/tag80.xml"/><Relationship Id="rId3" Type="http://schemas.openxmlformats.org/officeDocument/2006/relationships/image" Target="../media/image25.svg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94.xml"/><Relationship Id="rId23" Type="http://schemas.openxmlformats.org/officeDocument/2006/relationships/tags" Target="../tags/tag93.xml"/><Relationship Id="rId22" Type="http://schemas.openxmlformats.org/officeDocument/2006/relationships/tags" Target="../tags/tag92.xml"/><Relationship Id="rId21" Type="http://schemas.openxmlformats.org/officeDocument/2006/relationships/tags" Target="../tags/tag91.xml"/><Relationship Id="rId20" Type="http://schemas.openxmlformats.org/officeDocument/2006/relationships/tags" Target="../tags/tag90.xml"/><Relationship Id="rId2" Type="http://schemas.openxmlformats.org/officeDocument/2006/relationships/image" Target="../media/image24.png"/><Relationship Id="rId19" Type="http://schemas.openxmlformats.org/officeDocument/2006/relationships/tags" Target="../tags/tag89.xml"/><Relationship Id="rId18" Type="http://schemas.openxmlformats.org/officeDocument/2006/relationships/tags" Target="../tags/tag88.xml"/><Relationship Id="rId17" Type="http://schemas.openxmlformats.org/officeDocument/2006/relationships/tags" Target="../tags/tag87.xml"/><Relationship Id="rId16" Type="http://schemas.openxmlformats.org/officeDocument/2006/relationships/image" Target="../media/image31.svg"/><Relationship Id="rId15" Type="http://schemas.openxmlformats.org/officeDocument/2006/relationships/image" Target="../media/image30.png"/><Relationship Id="rId14" Type="http://schemas.openxmlformats.org/officeDocument/2006/relationships/tags" Target="../tags/tag86.xml"/><Relationship Id="rId13" Type="http://schemas.openxmlformats.org/officeDocument/2006/relationships/image" Target="../media/image29.svg"/><Relationship Id="rId12" Type="http://schemas.openxmlformats.org/officeDocument/2006/relationships/image" Target="../media/image28.png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11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6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28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9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4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6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290060" y="3625850"/>
            <a:ext cx="4839335" cy="384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刘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</a:t>
            </a:r>
            <a:r>
              <a:rPr lang="zh-CN" altLang="en-US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涛</a:t>
            </a:r>
            <a:r>
              <a:rPr lang="en-US" altLang="zh-CN">
                <a:solidFill>
                  <a:srgbClr val="742F0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执业编号:A1120619060024</a:t>
            </a:r>
            <a:endParaRPr lang="en-US" altLang="zh-CN">
              <a:solidFill>
                <a:srgbClr val="742F0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20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endParaRPr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4"/>
          <a:srcRect b="9903"/>
          <a:stretch>
            <a:fillRect/>
          </a:stretch>
        </p:blipFill>
        <p:spPr>
          <a:xfrm>
            <a:off x="8133080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10615" y="1209040"/>
            <a:ext cx="717296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新国九条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下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  <a:p>
            <a:pPr algn="ctr">
              <a:lnSpc>
                <a:spcPct val="90000"/>
              </a:lnSpc>
            </a:pP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业绩的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重要性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滚动净利润持续增加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5930" y="734060"/>
            <a:ext cx="10783570" cy="5762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什么是主线以及主线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标准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cxnSp>
        <p:nvCxnSpPr>
          <p:cNvPr id="36" name="直接连接符 35"/>
          <p:cNvCxnSpPr/>
          <p:nvPr>
            <p:custDataLst>
              <p:tags r:id="rId1"/>
            </p:custDataLst>
          </p:nvPr>
        </p:nvCxnSpPr>
        <p:spPr>
          <a:xfrm>
            <a:off x="809948" y="1510278"/>
            <a:ext cx="0" cy="48220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圆角矩形 9"/>
          <p:cNvSpPr/>
          <p:nvPr>
            <p:custDataLst>
              <p:tags r:id="rId2"/>
            </p:custDataLst>
          </p:nvPr>
        </p:nvSpPr>
        <p:spPr>
          <a:xfrm>
            <a:off x="1231036" y="848468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72" name="圆角矩形 71"/>
          <p:cNvSpPr/>
          <p:nvPr>
            <p:custDataLst>
              <p:tags r:id="rId3"/>
            </p:custDataLst>
          </p:nvPr>
        </p:nvSpPr>
        <p:spPr>
          <a:xfrm flipH="1">
            <a:off x="1424735" y="990936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政策导向和市场号召力</a:t>
            </a:r>
            <a:r>
              <a:rPr lang="en-US" altLang="zh-CN" sz="1600" b="1" dirty="0">
                <a:solidFill>
                  <a:schemeClr val="lt1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600" b="1" dirty="0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4"/>
            </p:custDataLst>
          </p:nvPr>
        </p:nvSpPr>
        <p:spPr>
          <a:xfrm>
            <a:off x="3922488" y="923562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主线概念股通常受到政策支持或市场需求的强烈驱动。例如，飞行汽车政策的出台可能会激发对相关概念股的投资热情。一旦主线确立，它会吸引大量观望资金进场，进一步推动市场情绪和价格上涨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8" name="序号"/>
          <p:cNvSpPr/>
          <p:nvPr>
            <p:custDataLst>
              <p:tags r:id="rId5"/>
            </p:custDataLst>
          </p:nvPr>
        </p:nvSpPr>
        <p:spPr>
          <a:xfrm>
            <a:off x="513081" y="917246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9" name="圆角矩形 9"/>
          <p:cNvSpPr/>
          <p:nvPr>
            <p:custDataLst>
              <p:tags r:id="rId6"/>
            </p:custDataLst>
          </p:nvPr>
        </p:nvSpPr>
        <p:spPr>
          <a:xfrm>
            <a:off x="1231036" y="1899784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79" name="圆角矩形 78"/>
          <p:cNvSpPr/>
          <p:nvPr>
            <p:custDataLst>
              <p:tags r:id="rId7"/>
            </p:custDataLst>
          </p:nvPr>
        </p:nvSpPr>
        <p:spPr>
          <a:xfrm flipH="1">
            <a:off x="1424735" y="2042252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板块扩散效应</a:t>
            </a:r>
            <a:endParaRPr lang="zh-CN" altLang="en-US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8"/>
            </p:custDataLst>
          </p:nvPr>
        </p:nvSpPr>
        <p:spPr>
          <a:xfrm>
            <a:off x="3922488" y="1974878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主线板块通常是一个大板块，能够吸引大量资金。随着板块的炒作进入中后期，资金会扩散到相关的小板块，形成连锁反应。例如，地产成为主线时，相关产业链上的电梯、水泥、玻璃等板块也会随之上涨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2" name="序号"/>
          <p:cNvSpPr/>
          <p:nvPr>
            <p:custDataLst>
              <p:tags r:id="rId9"/>
            </p:custDataLst>
          </p:nvPr>
        </p:nvSpPr>
        <p:spPr>
          <a:xfrm>
            <a:off x="513081" y="1992423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3" name="圆角矩形 9"/>
          <p:cNvSpPr/>
          <p:nvPr>
            <p:custDataLst>
              <p:tags r:id="rId10"/>
            </p:custDataLst>
          </p:nvPr>
        </p:nvSpPr>
        <p:spPr>
          <a:xfrm>
            <a:off x="1231036" y="2951100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85" name="圆角矩形 84"/>
          <p:cNvSpPr/>
          <p:nvPr>
            <p:custDataLst>
              <p:tags r:id="rId11"/>
            </p:custDataLst>
          </p:nvPr>
        </p:nvSpPr>
        <p:spPr>
          <a:xfrm flipH="1">
            <a:off x="1424735" y="3092866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完整梯队和龙头股票</a:t>
            </a:r>
            <a:r>
              <a:rPr lang="en-US" altLang="zh-CN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12"/>
            </p:custDataLst>
          </p:nvPr>
        </p:nvSpPr>
        <p:spPr>
          <a:xfrm>
            <a:off x="3922488" y="3026194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一个板块是否为主线，关键在于其梯队是否完整，是否有龙头股票打出新高度。龙头股票的表现会带动整个板块的上涨，而板块指数持续走强、不断创新高也是主线地位确立的重要标志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4" name="序号"/>
          <p:cNvSpPr/>
          <p:nvPr>
            <p:custDataLst>
              <p:tags r:id="rId13"/>
            </p:custDataLst>
          </p:nvPr>
        </p:nvSpPr>
        <p:spPr>
          <a:xfrm>
            <a:off x="513081" y="3067601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3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9" name="圆角矩形 9"/>
          <p:cNvSpPr/>
          <p:nvPr>
            <p:custDataLst>
              <p:tags r:id="rId14"/>
            </p:custDataLst>
          </p:nvPr>
        </p:nvSpPr>
        <p:spPr>
          <a:xfrm>
            <a:off x="1231036" y="4002416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91" name="圆角矩形 90"/>
          <p:cNvSpPr/>
          <p:nvPr>
            <p:custDataLst>
              <p:tags r:id="rId15"/>
            </p:custDataLst>
          </p:nvPr>
        </p:nvSpPr>
        <p:spPr>
          <a:xfrm flipH="1">
            <a:off x="1424735" y="4144182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持续性和安全性</a:t>
            </a:r>
            <a:r>
              <a:rPr lang="en-US" altLang="zh-CN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5" name="矩形 44"/>
          <p:cNvSpPr/>
          <p:nvPr>
            <p:custDataLst>
              <p:tags r:id="rId16"/>
            </p:custDataLst>
          </p:nvPr>
        </p:nvSpPr>
        <p:spPr>
          <a:xfrm>
            <a:off x="3922488" y="4077510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主线板块通常具有较高的持续性和安全性。即使在市场调整时，主线板块也能保持相对稳定的表现，提供较好的投资机会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6" name="序号"/>
          <p:cNvSpPr/>
          <p:nvPr>
            <p:custDataLst>
              <p:tags r:id="rId17"/>
            </p:custDataLst>
          </p:nvPr>
        </p:nvSpPr>
        <p:spPr>
          <a:xfrm>
            <a:off x="513081" y="4142076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4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5" name="圆角矩形 9"/>
          <p:cNvSpPr/>
          <p:nvPr>
            <p:custDataLst>
              <p:tags r:id="rId18"/>
            </p:custDataLst>
          </p:nvPr>
        </p:nvSpPr>
        <p:spPr>
          <a:xfrm>
            <a:off x="1231036" y="5053731"/>
            <a:ext cx="10527895" cy="920529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latin typeface="+mn-ea"/>
              <a:sym typeface="+mn-ea"/>
            </a:endParaRPr>
          </a:p>
        </p:txBody>
      </p:sp>
      <p:sp>
        <p:nvSpPr>
          <p:cNvPr id="97" name="圆角矩形 96"/>
          <p:cNvSpPr/>
          <p:nvPr>
            <p:custDataLst>
              <p:tags r:id="rId19"/>
            </p:custDataLst>
          </p:nvPr>
        </p:nvSpPr>
        <p:spPr>
          <a:xfrm flipH="1">
            <a:off x="1424735" y="5195497"/>
            <a:ext cx="2199482" cy="6365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机构与游资共振</a:t>
            </a:r>
            <a:r>
              <a:rPr lang="en-US" altLang="zh-CN" sz="1600" b="1">
                <a:solidFill>
                  <a:schemeClr val="lt1"/>
                </a:solidFill>
                <a:latin typeface="+mn-ea"/>
                <a:cs typeface="+mn-ea"/>
                <a:sym typeface="+mn-ea"/>
              </a:rPr>
              <a:t>‌</a:t>
            </a:r>
            <a:endParaRPr lang="en-US" altLang="zh-CN" sz="1600" b="1">
              <a:solidFill>
                <a:schemeClr val="l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7" name="矩形 46"/>
          <p:cNvSpPr/>
          <p:nvPr>
            <p:custDataLst>
              <p:tags r:id="rId20"/>
            </p:custDataLst>
          </p:nvPr>
        </p:nvSpPr>
        <p:spPr>
          <a:xfrm>
            <a:off x="3922488" y="5128825"/>
            <a:ext cx="7517693" cy="7704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主线板块需要有两种类型的股票：一种是游资主导的连板妖股，另一种是机构主导的趋势中军。这两种股票的共同作用才能确立一个明确的市场主线，为投资者提供更好的投资机会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‌</a:t>
            </a:r>
            <a:endParaRPr lang="en-US" altLang="zh-CN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8" name="序号"/>
          <p:cNvSpPr/>
          <p:nvPr>
            <p:custDataLst>
              <p:tags r:id="rId21"/>
            </p:custDataLst>
          </p:nvPr>
        </p:nvSpPr>
        <p:spPr>
          <a:xfrm>
            <a:off x="513081" y="5217254"/>
            <a:ext cx="592838" cy="592838"/>
          </a:xfrm>
          <a:prstGeom prst="ellipse">
            <a:avLst/>
          </a:prstGeom>
          <a:solidFill>
            <a:schemeClr val="tx1">
              <a:lumMod val="75000"/>
              <a:lumOff val="25000"/>
              <a:alpha val="1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5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49" name="直接连接符 48"/>
          <p:cNvCxnSpPr/>
          <p:nvPr>
            <p:custDataLst>
              <p:tags r:id="rId22"/>
            </p:custDataLst>
          </p:nvPr>
        </p:nvCxnSpPr>
        <p:spPr>
          <a:xfrm>
            <a:off x="809948" y="2584753"/>
            <a:ext cx="0" cy="48220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>
            <p:custDataLst>
              <p:tags r:id="rId23"/>
            </p:custDataLst>
          </p:nvPr>
        </p:nvCxnSpPr>
        <p:spPr>
          <a:xfrm>
            <a:off x="809948" y="3659931"/>
            <a:ext cx="0" cy="48220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/>
          <p:nvPr>
            <p:custDataLst>
              <p:tags r:id="rId24"/>
            </p:custDataLst>
          </p:nvPr>
        </p:nvCxnSpPr>
        <p:spPr>
          <a:xfrm>
            <a:off x="809948" y="4735108"/>
            <a:ext cx="0" cy="482206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主线的反复炒作会持续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1-2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年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1210" y="843915"/>
            <a:ext cx="10828020" cy="53155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主线的反复炒作会持续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1-2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年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545" y="764540"/>
            <a:ext cx="11091545" cy="56699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主线的反复炒作会持续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1-2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年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5410" y="808990"/>
            <a:ext cx="10280015" cy="54933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今年的主线依然是科技</a:t>
            </a:r>
            <a:r>
              <a:rPr lang="en-US" altLang="zh-CN" sz="2800" b="1">
                <a:solidFill>
                  <a:schemeClr val="bg1"/>
                </a:solidFill>
                <a:sym typeface="+mn-ea"/>
              </a:rPr>
              <a:t>+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消费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585" y="1026160"/>
            <a:ext cx="7549515" cy="403415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10840" y="5383530"/>
            <a:ext cx="7679690" cy="9531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扩大内需：消费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新型消费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/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互联网意识</a:t>
            </a:r>
            <a:r>
              <a:rPr lang="en-US" altLang="zh-CN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/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三胎</a:t>
            </a:r>
            <a:endParaRPr lang="zh-CN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强国之路：</a:t>
            </a:r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科技</a:t>
            </a:r>
            <a:endParaRPr lang="zh-CN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100" y="1026160"/>
            <a:ext cx="4457700" cy="4034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sym typeface="+mn-ea"/>
              </a:rPr>
              <a:t>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坐庄行为四个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阶段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2" name="图形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2350" y="2906078"/>
            <a:ext cx="268865" cy="329845"/>
          </a:xfrm>
          <a:prstGeom prst="rect">
            <a:avLst/>
          </a:prstGeom>
        </p:spPr>
      </p:pic>
      <p:pic>
        <p:nvPicPr>
          <p:cNvPr id="5" name="图形 4" descr="32313538383938393b32313538373838393bb9e6d5c2d6c6b6c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96865" y="3597593"/>
            <a:ext cx="307055" cy="307055"/>
          </a:xfrm>
          <a:prstGeom prst="rect">
            <a:avLst/>
          </a:prstGeom>
        </p:spPr>
      </p:pic>
      <p:sp>
        <p:nvSpPr>
          <p:cNvPr id="23" name="任意多边形: 形状 22"/>
          <p:cNvSpPr/>
          <p:nvPr>
            <p:custDataLst>
              <p:tags r:id="rId7"/>
            </p:custDataLst>
          </p:nvPr>
        </p:nvSpPr>
        <p:spPr>
          <a:xfrm>
            <a:off x="5563870" y="2395538"/>
            <a:ext cx="1345565" cy="1349375"/>
          </a:xfrm>
          <a:custGeom>
            <a:avLst/>
            <a:gdLst>
              <a:gd name="connsiteX0" fmla="*/ 1068 w 2119"/>
              <a:gd name="connsiteY0" fmla="*/ 2125 h 2124"/>
              <a:gd name="connsiteX1" fmla="*/ 142 w 2119"/>
              <a:gd name="connsiteY1" fmla="*/ 1593 h 2124"/>
              <a:gd name="connsiteX2" fmla="*/ 531 w 2119"/>
              <a:gd name="connsiteY2" fmla="*/ 143 h 2124"/>
              <a:gd name="connsiteX3" fmla="*/ 1136 w 2119"/>
              <a:gd name="connsiteY3" fmla="*/ 3 h 2124"/>
              <a:gd name="connsiteX4" fmla="*/ 1982 w 2119"/>
              <a:gd name="connsiteY4" fmla="*/ 531 h 2124"/>
              <a:gd name="connsiteX5" fmla="*/ 2119 w 2119"/>
              <a:gd name="connsiteY5" fmla="*/ 952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9" h="2125">
                <a:moveTo>
                  <a:pt x="1068" y="2125"/>
                </a:moveTo>
                <a:cubicBezTo>
                  <a:pt x="700" y="2126"/>
                  <a:pt x="340" y="1935"/>
                  <a:pt x="142" y="1593"/>
                </a:cubicBezTo>
                <a:cubicBezTo>
                  <a:pt x="-151" y="1085"/>
                  <a:pt x="24" y="436"/>
                  <a:pt x="531" y="143"/>
                </a:cubicBezTo>
                <a:cubicBezTo>
                  <a:pt x="722" y="33"/>
                  <a:pt x="932" y="-12"/>
                  <a:pt x="1136" y="3"/>
                </a:cubicBezTo>
                <a:cubicBezTo>
                  <a:pt x="1476" y="27"/>
                  <a:pt x="1798" y="214"/>
                  <a:pt x="1982" y="531"/>
                </a:cubicBezTo>
                <a:cubicBezTo>
                  <a:pt x="2059" y="665"/>
                  <a:pt x="2103" y="808"/>
                  <a:pt x="2119" y="952"/>
                </a:cubicBezTo>
              </a:path>
            </a:pathLst>
          </a:custGeom>
          <a:noFill/>
          <a:ln w="25400" cap="rnd">
            <a:gradFill>
              <a:gsLst>
                <a:gs pos="0">
                  <a:schemeClr val="accent1">
                    <a:alpha val="60000"/>
                  </a:schemeClr>
                </a:gs>
                <a:gs pos="80000">
                  <a:schemeClr val="accent1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任意多边形: 形状 22"/>
          <p:cNvSpPr/>
          <p:nvPr>
            <p:custDataLst>
              <p:tags r:id="rId8"/>
            </p:custDataLst>
          </p:nvPr>
        </p:nvSpPr>
        <p:spPr>
          <a:xfrm rot="5400000">
            <a:off x="6244590" y="3064193"/>
            <a:ext cx="1345565" cy="1349375"/>
          </a:xfrm>
          <a:custGeom>
            <a:avLst/>
            <a:gdLst>
              <a:gd name="connsiteX0" fmla="*/ 1068 w 2119"/>
              <a:gd name="connsiteY0" fmla="*/ 2125 h 2124"/>
              <a:gd name="connsiteX1" fmla="*/ 142 w 2119"/>
              <a:gd name="connsiteY1" fmla="*/ 1593 h 2124"/>
              <a:gd name="connsiteX2" fmla="*/ 531 w 2119"/>
              <a:gd name="connsiteY2" fmla="*/ 143 h 2124"/>
              <a:gd name="connsiteX3" fmla="*/ 1136 w 2119"/>
              <a:gd name="connsiteY3" fmla="*/ 3 h 2124"/>
              <a:gd name="connsiteX4" fmla="*/ 1982 w 2119"/>
              <a:gd name="connsiteY4" fmla="*/ 531 h 2124"/>
              <a:gd name="connsiteX5" fmla="*/ 2119 w 2119"/>
              <a:gd name="connsiteY5" fmla="*/ 952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9" h="2125">
                <a:moveTo>
                  <a:pt x="1068" y="2125"/>
                </a:moveTo>
                <a:cubicBezTo>
                  <a:pt x="700" y="2126"/>
                  <a:pt x="340" y="1935"/>
                  <a:pt x="142" y="1593"/>
                </a:cubicBezTo>
                <a:cubicBezTo>
                  <a:pt x="-151" y="1085"/>
                  <a:pt x="24" y="436"/>
                  <a:pt x="531" y="143"/>
                </a:cubicBezTo>
                <a:cubicBezTo>
                  <a:pt x="722" y="33"/>
                  <a:pt x="932" y="-12"/>
                  <a:pt x="1136" y="3"/>
                </a:cubicBezTo>
                <a:cubicBezTo>
                  <a:pt x="1476" y="27"/>
                  <a:pt x="1798" y="214"/>
                  <a:pt x="1982" y="531"/>
                </a:cubicBezTo>
                <a:cubicBezTo>
                  <a:pt x="2059" y="665"/>
                  <a:pt x="2103" y="808"/>
                  <a:pt x="2119" y="952"/>
                </a:cubicBezTo>
              </a:path>
            </a:pathLst>
          </a:custGeom>
          <a:noFill/>
          <a:ln w="25400" cap="rnd">
            <a:gradFill>
              <a:gsLst>
                <a:gs pos="0">
                  <a:schemeClr val="accent2">
                    <a:alpha val="60000"/>
                  </a:schemeClr>
                </a:gs>
                <a:gs pos="80000">
                  <a:schemeClr val="accent2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任意多边形: 形状 22"/>
          <p:cNvSpPr/>
          <p:nvPr>
            <p:custDataLst>
              <p:tags r:id="rId9"/>
            </p:custDataLst>
          </p:nvPr>
        </p:nvSpPr>
        <p:spPr>
          <a:xfrm rot="10800000">
            <a:off x="5576570" y="3744913"/>
            <a:ext cx="1345565" cy="1349375"/>
          </a:xfrm>
          <a:custGeom>
            <a:avLst/>
            <a:gdLst>
              <a:gd name="connsiteX0" fmla="*/ 1068 w 2119"/>
              <a:gd name="connsiteY0" fmla="*/ 2125 h 2124"/>
              <a:gd name="connsiteX1" fmla="*/ 142 w 2119"/>
              <a:gd name="connsiteY1" fmla="*/ 1593 h 2124"/>
              <a:gd name="connsiteX2" fmla="*/ 531 w 2119"/>
              <a:gd name="connsiteY2" fmla="*/ 143 h 2124"/>
              <a:gd name="connsiteX3" fmla="*/ 1136 w 2119"/>
              <a:gd name="connsiteY3" fmla="*/ 3 h 2124"/>
              <a:gd name="connsiteX4" fmla="*/ 1982 w 2119"/>
              <a:gd name="connsiteY4" fmla="*/ 531 h 2124"/>
              <a:gd name="connsiteX5" fmla="*/ 2119 w 2119"/>
              <a:gd name="connsiteY5" fmla="*/ 952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9" h="2125">
                <a:moveTo>
                  <a:pt x="1068" y="2125"/>
                </a:moveTo>
                <a:cubicBezTo>
                  <a:pt x="700" y="2126"/>
                  <a:pt x="340" y="1935"/>
                  <a:pt x="142" y="1593"/>
                </a:cubicBezTo>
                <a:cubicBezTo>
                  <a:pt x="-151" y="1085"/>
                  <a:pt x="24" y="436"/>
                  <a:pt x="531" y="143"/>
                </a:cubicBezTo>
                <a:cubicBezTo>
                  <a:pt x="722" y="33"/>
                  <a:pt x="932" y="-12"/>
                  <a:pt x="1136" y="3"/>
                </a:cubicBezTo>
                <a:cubicBezTo>
                  <a:pt x="1476" y="27"/>
                  <a:pt x="1798" y="214"/>
                  <a:pt x="1982" y="531"/>
                </a:cubicBezTo>
                <a:cubicBezTo>
                  <a:pt x="2059" y="665"/>
                  <a:pt x="2103" y="808"/>
                  <a:pt x="2119" y="952"/>
                </a:cubicBezTo>
              </a:path>
            </a:pathLst>
          </a:custGeom>
          <a:noFill/>
          <a:ln w="25400" cap="rnd">
            <a:gradFill>
              <a:gsLst>
                <a:gs pos="0">
                  <a:schemeClr val="accent1">
                    <a:alpha val="40000"/>
                  </a:schemeClr>
                </a:gs>
                <a:gs pos="80000">
                  <a:schemeClr val="accent1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任意多边形: 形状 22"/>
          <p:cNvSpPr/>
          <p:nvPr>
            <p:custDataLst>
              <p:tags r:id="rId10"/>
            </p:custDataLst>
          </p:nvPr>
        </p:nvSpPr>
        <p:spPr>
          <a:xfrm rot="16200000">
            <a:off x="4897120" y="3076893"/>
            <a:ext cx="1345565" cy="1349375"/>
          </a:xfrm>
          <a:custGeom>
            <a:avLst/>
            <a:gdLst>
              <a:gd name="connsiteX0" fmla="*/ 1068 w 2119"/>
              <a:gd name="connsiteY0" fmla="*/ 2125 h 2124"/>
              <a:gd name="connsiteX1" fmla="*/ 142 w 2119"/>
              <a:gd name="connsiteY1" fmla="*/ 1593 h 2124"/>
              <a:gd name="connsiteX2" fmla="*/ 531 w 2119"/>
              <a:gd name="connsiteY2" fmla="*/ 143 h 2124"/>
              <a:gd name="connsiteX3" fmla="*/ 1136 w 2119"/>
              <a:gd name="connsiteY3" fmla="*/ 3 h 2124"/>
              <a:gd name="connsiteX4" fmla="*/ 1982 w 2119"/>
              <a:gd name="connsiteY4" fmla="*/ 531 h 2124"/>
              <a:gd name="connsiteX5" fmla="*/ 2119 w 2119"/>
              <a:gd name="connsiteY5" fmla="*/ 952 h 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9" h="2125">
                <a:moveTo>
                  <a:pt x="1068" y="2125"/>
                </a:moveTo>
                <a:cubicBezTo>
                  <a:pt x="700" y="2126"/>
                  <a:pt x="340" y="1935"/>
                  <a:pt x="142" y="1593"/>
                </a:cubicBezTo>
                <a:cubicBezTo>
                  <a:pt x="-151" y="1085"/>
                  <a:pt x="24" y="436"/>
                  <a:pt x="531" y="143"/>
                </a:cubicBezTo>
                <a:cubicBezTo>
                  <a:pt x="722" y="33"/>
                  <a:pt x="932" y="-12"/>
                  <a:pt x="1136" y="3"/>
                </a:cubicBezTo>
                <a:cubicBezTo>
                  <a:pt x="1476" y="27"/>
                  <a:pt x="1798" y="214"/>
                  <a:pt x="1982" y="531"/>
                </a:cubicBezTo>
                <a:cubicBezTo>
                  <a:pt x="2059" y="665"/>
                  <a:pt x="2103" y="808"/>
                  <a:pt x="2119" y="952"/>
                </a:cubicBezTo>
              </a:path>
            </a:pathLst>
          </a:custGeom>
          <a:noFill/>
          <a:ln w="25400" cap="rnd">
            <a:gradFill>
              <a:gsLst>
                <a:gs pos="0">
                  <a:schemeClr val="accent2">
                    <a:alpha val="60000"/>
                  </a:schemeClr>
                </a:gs>
                <a:gs pos="80000">
                  <a:schemeClr val="accent2">
                    <a:alpha val="100000"/>
                  </a:schemeClr>
                </a:gs>
              </a:gsLst>
              <a:lin ang="8100000" scaled="1"/>
            </a:gradFill>
            <a:tailEnd type="arrow" w="lg" len="sm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0" name="图形 1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83070" y="3576003"/>
            <a:ext cx="273466" cy="331473"/>
          </a:xfrm>
          <a:prstGeom prst="rect">
            <a:avLst/>
          </a:prstGeom>
        </p:spPr>
      </p:pic>
      <p:pic>
        <p:nvPicPr>
          <p:cNvPr id="8" name="图形 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05525" y="4258628"/>
            <a:ext cx="289467" cy="325650"/>
          </a:xfrm>
          <a:prstGeom prst="rect">
            <a:avLst/>
          </a:prstGeom>
        </p:spPr>
      </p:pic>
      <p:sp>
        <p:nvSpPr>
          <p:cNvPr id="28" name="矩形 27"/>
          <p:cNvSpPr/>
          <p:nvPr>
            <p:custDataLst>
              <p:tags r:id="rId17"/>
            </p:custDataLst>
          </p:nvPr>
        </p:nvSpPr>
        <p:spPr>
          <a:xfrm>
            <a:off x="2230120" y="1351598"/>
            <a:ext cx="3348990" cy="3962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中线高点，出现下跌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趋势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8"/>
            </p:custDataLst>
          </p:nvPr>
        </p:nvSpPr>
        <p:spPr>
          <a:xfrm>
            <a:off x="6993890" y="5088573"/>
            <a:ext cx="3348990" cy="94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做底结束之后，股价开始有增量资金参与，流动资金会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翻红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9"/>
            </p:custDataLst>
          </p:nvPr>
        </p:nvSpPr>
        <p:spPr>
          <a:xfrm>
            <a:off x="7809865" y="2852738"/>
            <a:ext cx="3342640" cy="3962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持续下跌，股价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见底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20"/>
            </p:custDataLst>
          </p:nvPr>
        </p:nvSpPr>
        <p:spPr>
          <a:xfrm>
            <a:off x="7809865" y="3256598"/>
            <a:ext cx="3348990" cy="94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缩量为主，股价出现反复做底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行为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矩形 14"/>
          <p:cNvSpPr/>
          <p:nvPr>
            <p:custDataLst>
              <p:tags r:id="rId21"/>
            </p:custDataLst>
          </p:nvPr>
        </p:nvSpPr>
        <p:spPr>
          <a:xfrm>
            <a:off x="1101725" y="3404553"/>
            <a:ext cx="3348990" cy="3962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形成突破，进入加速</a:t>
            </a:r>
            <a:r>
              <a:rPr lang="zh-CN" altLang="en-US" b="1" dirty="0">
                <a:solidFill>
                  <a:schemeClr val="accent2"/>
                </a:solidFill>
                <a:latin typeface="+mn-ea"/>
                <a:cs typeface="+mn-ea"/>
                <a:sym typeface="+mn-ea"/>
              </a:rPr>
              <a:t>主升浪</a:t>
            </a:r>
            <a:endParaRPr lang="zh-CN" altLang="en-US" b="1" dirty="0">
              <a:solidFill>
                <a:schemeClr val="accent2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 15"/>
          <p:cNvSpPr/>
          <p:nvPr>
            <p:custDataLst>
              <p:tags r:id="rId22"/>
            </p:custDataLst>
          </p:nvPr>
        </p:nvSpPr>
        <p:spPr>
          <a:xfrm>
            <a:off x="1108075" y="3809048"/>
            <a:ext cx="3348990" cy="9455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股价完成控盘之后，必然会出现突破走势，进入最快阶段的主升浪</a:t>
            </a: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行情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23"/>
            </p:custDataLst>
          </p:nvPr>
        </p:nvSpPr>
        <p:spPr>
          <a:xfrm>
            <a:off x="6993890" y="4691698"/>
            <a:ext cx="3348990" cy="39624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开始启动，形成新一轮</a:t>
            </a: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上涨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163830" y="86360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r>
              <a:rPr lang="zh-CN" altLang="en-US" sz="2400" b="1">
                <a:solidFill>
                  <a:schemeClr val="bg1"/>
                </a:solidFill>
              </a:rPr>
              <a:t>智能制造</a:t>
            </a:r>
            <a:r>
              <a:rPr lang="en-US" altLang="zh-CN" sz="2400" b="1">
                <a:solidFill>
                  <a:schemeClr val="bg1"/>
                </a:solidFill>
              </a:rPr>
              <a:t>----</a:t>
            </a:r>
            <a:r>
              <a:rPr lang="zh-CN" altLang="en-US" sz="2400" b="1">
                <a:solidFill>
                  <a:schemeClr val="bg1"/>
                </a:solidFill>
              </a:rPr>
              <a:t>智能</a:t>
            </a:r>
            <a:r>
              <a:rPr lang="zh-CN" altLang="en-US" sz="2400" b="1">
                <a:solidFill>
                  <a:schemeClr val="bg1"/>
                </a:solidFill>
              </a:rPr>
              <a:t>智造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95095"/>
            <a:ext cx="12203430" cy="42525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1955" y="209550"/>
            <a:ext cx="7204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买点把握技巧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: 圆角 2"/>
          <p:cNvSpPr/>
          <p:nvPr>
            <p:custDataLst>
              <p:tags r:id="rId1"/>
            </p:custDataLst>
          </p:nvPr>
        </p:nvSpPr>
        <p:spPr>
          <a:xfrm>
            <a:off x="6962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961073" y="4072573"/>
            <a:ext cx="2702560" cy="1605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大阳线，一般是启动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信号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标志着个股出现上攻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意思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是个股起爆点位置的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把握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一般套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不住人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0" name="圆角矩形 59"/>
          <p:cNvSpPr/>
          <p:nvPr>
            <p:custDataLst>
              <p:tags r:id="rId3"/>
            </p:custDataLst>
          </p:nvPr>
        </p:nvSpPr>
        <p:spPr>
          <a:xfrm>
            <a:off x="9610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964248" y="3257868"/>
            <a:ext cx="2703830" cy="4552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大阳线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启动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3" name="矩形: 圆角 2"/>
          <p:cNvSpPr/>
          <p:nvPr>
            <p:custDataLst>
              <p:tags r:id="rId5"/>
            </p:custDataLst>
          </p:nvPr>
        </p:nvSpPr>
        <p:spPr>
          <a:xfrm>
            <a:off x="44808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4680585" y="4041140"/>
            <a:ext cx="2831465" cy="18942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回踩智能辅助线，智能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交易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五日线，判断就是强势股回踩一般都是看蓝线附近，在分时可以看到，蓝线与五日线接近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位置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0" name="圆角矩形 39"/>
          <p:cNvSpPr/>
          <p:nvPr>
            <p:custDataLst>
              <p:tags r:id="rId7"/>
            </p:custDataLst>
          </p:nvPr>
        </p:nvSpPr>
        <p:spPr>
          <a:xfrm>
            <a:off x="47456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4751388" y="3269933"/>
            <a:ext cx="2703830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2"/>
                </a:solidFill>
                <a:latin typeface="+mn-ea"/>
                <a:cs typeface="+mn-ea"/>
              </a:rPr>
              <a:t>回踩</a:t>
            </a:r>
            <a:r>
              <a:rPr lang="zh-CN" altLang="en-US" sz="2200" b="1">
                <a:solidFill>
                  <a:schemeClr val="accent2"/>
                </a:solidFill>
                <a:latin typeface="+mn-ea"/>
                <a:cs typeface="+mn-ea"/>
              </a:rPr>
              <a:t>位置</a:t>
            </a:r>
            <a:endParaRPr lang="zh-CN" altLang="en-US" sz="22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63" name="矩形: 圆角 2"/>
          <p:cNvSpPr/>
          <p:nvPr>
            <p:custDataLst>
              <p:tags r:id="rId9"/>
            </p:custDataLst>
          </p:nvPr>
        </p:nvSpPr>
        <p:spPr>
          <a:xfrm>
            <a:off x="82654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8530273" y="4072573"/>
            <a:ext cx="2702560" cy="1605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主板乖离率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以内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创业板科创，乖离率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15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以内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5" name="圆角矩形 64"/>
          <p:cNvSpPr/>
          <p:nvPr>
            <p:custDataLst>
              <p:tags r:id="rId11"/>
            </p:custDataLst>
          </p:nvPr>
        </p:nvSpPr>
        <p:spPr>
          <a:xfrm>
            <a:off x="85302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12"/>
            </p:custDataLst>
          </p:nvPr>
        </p:nvCxnSpPr>
        <p:spPr>
          <a:xfrm flipV="1">
            <a:off x="881698" y="3876993"/>
            <a:ext cx="284416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13"/>
            </p:custDataLst>
          </p:nvPr>
        </p:nvCxnSpPr>
        <p:spPr>
          <a:xfrm>
            <a:off x="4666298" y="3876993"/>
            <a:ext cx="2844165" cy="0"/>
          </a:xfrm>
          <a:prstGeom prst="line">
            <a:avLst/>
          </a:prstGeom>
          <a:ln w="22225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14"/>
            </p:custDataLst>
          </p:nvPr>
        </p:nvCxnSpPr>
        <p:spPr>
          <a:xfrm flipV="1">
            <a:off x="8450898" y="3876993"/>
            <a:ext cx="284416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15"/>
            </p:custDataLst>
          </p:nvPr>
        </p:nvSpPr>
        <p:spPr>
          <a:xfrm>
            <a:off x="8530273" y="3275013"/>
            <a:ext cx="2703830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乖离率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41955" y="209550"/>
            <a:ext cx="7204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     </a:t>
            </a:r>
            <a:r>
              <a:rPr lang="zh-CN" altLang="en-US" sz="2800" b="1">
                <a:solidFill>
                  <a:schemeClr val="bg1"/>
                </a:solidFill>
              </a:rPr>
              <a:t>卖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点把握技巧</a:t>
            </a:r>
            <a:endParaRPr lang="zh-CN" altLang="en-US" sz="28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2" name="矩形: 圆角 2"/>
          <p:cNvSpPr/>
          <p:nvPr>
            <p:custDataLst>
              <p:tags r:id="rId1"/>
            </p:custDataLst>
          </p:nvPr>
        </p:nvSpPr>
        <p:spPr>
          <a:xfrm>
            <a:off x="6962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961073" y="4072573"/>
            <a:ext cx="2702560" cy="1605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中线趋势搭配着看周线智能辅助线，基本上都是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60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日线位置，也就是一个股票启动的起点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位置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0" name="圆角矩形 59"/>
          <p:cNvSpPr/>
          <p:nvPr>
            <p:custDataLst>
              <p:tags r:id="rId3"/>
            </p:custDataLst>
          </p:nvPr>
        </p:nvSpPr>
        <p:spPr>
          <a:xfrm>
            <a:off x="9610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964248" y="3257868"/>
            <a:ext cx="2703830" cy="45529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中</a:t>
            </a:r>
            <a:r>
              <a:rPr lang="zh-CN" altLang="en-US" sz="2200" b="1">
                <a:solidFill>
                  <a:schemeClr val="accent1"/>
                </a:solidFill>
                <a:latin typeface="+mn-ea"/>
                <a:cs typeface="+mn-ea"/>
              </a:rPr>
              <a:t>线</a:t>
            </a:r>
            <a:endParaRPr lang="zh-CN" altLang="en-US" sz="2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3" name="矩形: 圆角 2"/>
          <p:cNvSpPr/>
          <p:nvPr>
            <p:custDataLst>
              <p:tags r:id="rId5"/>
            </p:custDataLst>
          </p:nvPr>
        </p:nvSpPr>
        <p:spPr>
          <a:xfrm>
            <a:off x="44808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4680585" y="4041140"/>
            <a:ext cx="2831465" cy="189420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进入高控盘之后下降阶段，开始出现筹码派发，逐步降低仓位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20%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，逐步控制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风险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0" name="圆角矩形 39"/>
          <p:cNvSpPr/>
          <p:nvPr>
            <p:custDataLst>
              <p:tags r:id="rId7"/>
            </p:custDataLst>
          </p:nvPr>
        </p:nvSpPr>
        <p:spPr>
          <a:xfrm>
            <a:off x="47456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4751388" y="3269933"/>
            <a:ext cx="2703830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>
                <a:solidFill>
                  <a:schemeClr val="accent2"/>
                </a:solidFill>
                <a:latin typeface="+mn-ea"/>
                <a:cs typeface="+mn-ea"/>
              </a:rPr>
              <a:t>控盘</a:t>
            </a:r>
            <a:endParaRPr lang="zh-CN" altLang="en-US" sz="22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63" name="矩形: 圆角 2"/>
          <p:cNvSpPr/>
          <p:nvPr>
            <p:custDataLst>
              <p:tags r:id="rId9"/>
            </p:custDataLst>
          </p:nvPr>
        </p:nvSpPr>
        <p:spPr>
          <a:xfrm>
            <a:off x="8265478" y="2839403"/>
            <a:ext cx="3230245" cy="3105150"/>
          </a:xfrm>
          <a:prstGeom prst="roundRect">
            <a:avLst>
              <a:gd name="adj" fmla="val 0"/>
            </a:avLst>
          </a:prstGeom>
          <a:solidFill>
            <a:schemeClr val="tx1">
              <a:lumMod val="40000"/>
              <a:lumOff val="60000"/>
              <a:alpha val="1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p>
            <a:endParaRPr lang="zh-CN" altLang="en-US" sz="144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8530273" y="4072573"/>
            <a:ext cx="2702560" cy="16052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周线智能辅助线的支撑位将是个股重要的支撑点，不破就是中线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买点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5" name="圆角矩形 64"/>
          <p:cNvSpPr/>
          <p:nvPr>
            <p:custDataLst>
              <p:tags r:id="rId11"/>
            </p:custDataLst>
          </p:nvPr>
        </p:nvSpPr>
        <p:spPr>
          <a:xfrm>
            <a:off x="8530273" y="2402523"/>
            <a:ext cx="694055" cy="68008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rm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000" b="1" dirty="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80" name="直接连接符 79"/>
          <p:cNvCxnSpPr/>
          <p:nvPr>
            <p:custDataLst>
              <p:tags r:id="rId12"/>
            </p:custDataLst>
          </p:nvPr>
        </p:nvCxnSpPr>
        <p:spPr>
          <a:xfrm flipV="1">
            <a:off x="881698" y="3876993"/>
            <a:ext cx="284416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>
            <p:custDataLst>
              <p:tags r:id="rId13"/>
            </p:custDataLst>
          </p:nvPr>
        </p:nvCxnSpPr>
        <p:spPr>
          <a:xfrm>
            <a:off x="4666298" y="3876993"/>
            <a:ext cx="2844165" cy="0"/>
          </a:xfrm>
          <a:prstGeom prst="line">
            <a:avLst/>
          </a:prstGeom>
          <a:ln w="22225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>
            <p:custDataLst>
              <p:tags r:id="rId14"/>
            </p:custDataLst>
          </p:nvPr>
        </p:nvCxnSpPr>
        <p:spPr>
          <a:xfrm flipV="1">
            <a:off x="8450898" y="3876993"/>
            <a:ext cx="2844165" cy="0"/>
          </a:xfrm>
          <a:prstGeom prst="line">
            <a:avLst/>
          </a:prstGeom>
          <a:ln w="22225"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矩形 11"/>
          <p:cNvSpPr/>
          <p:nvPr>
            <p:custDataLst>
              <p:tags r:id="rId15"/>
            </p:custDataLst>
          </p:nvPr>
        </p:nvSpPr>
        <p:spPr>
          <a:xfrm>
            <a:off x="8530273" y="3275013"/>
            <a:ext cx="2703830" cy="4432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重要</a:t>
            </a:r>
            <a:r>
              <a:rPr lang="zh-CN" altLang="en-US" sz="2200" b="1" dirty="0">
                <a:solidFill>
                  <a:schemeClr val="accent1"/>
                </a:solidFill>
                <a:latin typeface="+mn-ea"/>
                <a:cs typeface="+mn-ea"/>
              </a:rPr>
              <a:t>支撑</a:t>
            </a:r>
            <a:endParaRPr lang="zh-CN" altLang="en-US" sz="22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7282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</a:t>
            </a:r>
            <a:r>
              <a:rPr lang="zh-CN" altLang="en-US" sz="2400" b="1">
                <a:solidFill>
                  <a:schemeClr val="bg1"/>
                </a:solidFill>
              </a:rPr>
              <a:t>风险释放接近尾声，等待靴子</a:t>
            </a:r>
            <a:r>
              <a:rPr lang="zh-CN" altLang="en-US" sz="2400" b="1">
                <a:solidFill>
                  <a:schemeClr val="bg1"/>
                </a:solidFill>
              </a:rPr>
              <a:t>落地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8660" y="4291965"/>
            <a:ext cx="8655050" cy="22479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050" y="819785"/>
            <a:ext cx="6728460" cy="3595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    </a:t>
            </a:r>
            <a:r>
              <a:rPr lang="zh-CN" altLang="en-US" sz="2800" b="1">
                <a:solidFill>
                  <a:schemeClr val="bg1"/>
                </a:solidFill>
              </a:rPr>
              <a:t>新国九条退市</a:t>
            </a:r>
            <a:r>
              <a:rPr lang="zh-CN" altLang="en-US" sz="2800" b="1">
                <a:solidFill>
                  <a:schemeClr val="bg1"/>
                </a:solidFill>
              </a:rPr>
              <a:t>标准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74" name="圆角矩形 73"/>
          <p:cNvSpPr/>
          <p:nvPr>
            <p:custDataLst>
              <p:tags r:id="rId1"/>
            </p:custDataLst>
          </p:nvPr>
        </p:nvSpPr>
        <p:spPr>
          <a:xfrm>
            <a:off x="4789805" y="1444943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财务类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7083425" y="1147128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营收门槛：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连续两年营业收入低于</a:t>
            </a:r>
            <a:r>
              <a:rPr lang="en-US" altLang="zh-CN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3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亿元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将被实施退市风险警示（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ST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），若第三年仍未达标则终止上市。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净利润标准：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连续三年亏损且第四年未扭亏为盈，或净资产为负值，均触发退市</a:t>
            </a:r>
            <a:endParaRPr lang="zh-CN" altLang="en-US" sz="1400" b="1" kern="0" dirty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7" name="圆角矩形 6"/>
          <p:cNvSpPr/>
          <p:nvPr>
            <p:custDataLst>
              <p:tags r:id="rId3"/>
            </p:custDataLst>
          </p:nvPr>
        </p:nvSpPr>
        <p:spPr>
          <a:xfrm>
            <a:off x="4789805" y="2692083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交易类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7083425" y="2393633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连续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个交易日总市值低于</a:t>
            </a:r>
            <a:r>
              <a:rPr lang="en-US" altLang="zh-CN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5</a:t>
            </a:r>
            <a:r>
              <a:rPr lang="zh-CN" altLang="en-US" sz="1400" b="1" kern="0" dirty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亿元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（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2024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10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月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30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日起实施，过渡期标准为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3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亿元）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9" name="圆角矩形 88"/>
          <p:cNvSpPr/>
          <p:nvPr>
            <p:custDataLst>
              <p:tags r:id="rId5"/>
            </p:custDataLst>
          </p:nvPr>
        </p:nvSpPr>
        <p:spPr>
          <a:xfrm>
            <a:off x="4789805" y="3939223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规范类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7083425" y="3640773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未按时披露年报或半年报，或财务报告被出具</a:t>
            </a:r>
            <a:r>
              <a:rPr lang="en-US" altLang="zh-CN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“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无法表示意见</a:t>
            </a:r>
            <a:r>
              <a:rPr lang="en-US" altLang="zh-CN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/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否定意见</a:t>
            </a:r>
            <a:r>
              <a:rPr lang="en-US" altLang="zh-CN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”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审计报告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，触发退市风险警示；若逾期未改正则终止上市。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圆角矩形 12"/>
          <p:cNvSpPr/>
          <p:nvPr>
            <p:custDataLst>
              <p:tags r:id="rId7"/>
            </p:custDataLst>
          </p:nvPr>
        </p:nvSpPr>
        <p:spPr>
          <a:xfrm>
            <a:off x="4789805" y="5203508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重大违法类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7083425" y="4887278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连续多年系统性造假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（如</a:t>
            </a:r>
            <a:r>
              <a:rPr lang="en-US" altLang="zh-CN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ST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卓朗因连续</a:t>
            </a:r>
            <a:r>
              <a:rPr lang="en-US" altLang="zh-CN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5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年虚增收入</a:t>
            </a:r>
            <a:r>
              <a:rPr lang="en-US" altLang="zh-CN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18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亿元被强制退市）。涉及国家安全、公共安全等领域的重大违法行为，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超出公众容忍度时强制退市。</a:t>
            </a:r>
            <a:endParaRPr lang="zh-CN" altLang="en-US" sz="1400" b="1" kern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17" name="椭圆 16"/>
          <p:cNvSpPr/>
          <p:nvPr>
            <p:custDataLst>
              <p:tags r:id="rId9"/>
            </p:custDataLst>
          </p:nvPr>
        </p:nvSpPr>
        <p:spPr>
          <a:xfrm>
            <a:off x="438785" y="1594803"/>
            <a:ext cx="4029463" cy="4029463"/>
          </a:xfrm>
          <a:prstGeom prst="ellipse">
            <a:avLst/>
          </a:prstGeom>
          <a:noFill/>
          <a:ln>
            <a:gradFill>
              <a:gsLst>
                <a:gs pos="0">
                  <a:schemeClr val="accent2">
                    <a:lumMod val="60000"/>
                    <a:lumOff val="40000"/>
                    <a:alpha val="40000"/>
                  </a:schemeClr>
                </a:gs>
                <a:gs pos="51000">
                  <a:schemeClr val="accent2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3281680" y="5383213"/>
            <a:ext cx="99878" cy="998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11"/>
            </p:custDataLst>
          </p:nvPr>
        </p:nvSpPr>
        <p:spPr>
          <a:xfrm>
            <a:off x="3281680" y="1741488"/>
            <a:ext cx="99878" cy="998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21" name="椭圆 20"/>
          <p:cNvSpPr/>
          <p:nvPr>
            <p:custDataLst>
              <p:tags r:id="rId12"/>
            </p:custDataLst>
          </p:nvPr>
        </p:nvSpPr>
        <p:spPr>
          <a:xfrm>
            <a:off x="621665" y="1778318"/>
            <a:ext cx="3662722" cy="3662722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3"/>
            </p:custDataLst>
          </p:nvPr>
        </p:nvSpPr>
        <p:spPr>
          <a:xfrm>
            <a:off x="1029335" y="2185353"/>
            <a:ext cx="2848090" cy="28480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新国九条退市</a:t>
            </a:r>
            <a:r>
              <a:rPr lang="zh-CN" alt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标准</a:t>
            </a:r>
            <a:endParaRPr lang="zh-CN" altLang="en-US" sz="28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4"/>
            </p:custDataLst>
          </p:nvPr>
        </p:nvSpPr>
        <p:spPr>
          <a:xfrm>
            <a:off x="4322445" y="4184968"/>
            <a:ext cx="99878" cy="998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27" name="椭圆 26"/>
          <p:cNvSpPr/>
          <p:nvPr>
            <p:custDataLst>
              <p:tags r:id="rId15"/>
            </p:custDataLst>
          </p:nvPr>
        </p:nvSpPr>
        <p:spPr>
          <a:xfrm>
            <a:off x="4322445" y="2937828"/>
            <a:ext cx="99878" cy="998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7282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122805" y="86360"/>
            <a:ext cx="7945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 </a:t>
            </a:r>
            <a:r>
              <a:rPr lang="zh-CN" altLang="en-US" sz="2800" b="1">
                <a:solidFill>
                  <a:schemeClr val="bg1"/>
                </a:solidFill>
              </a:rPr>
              <a:t>退市风险</a:t>
            </a:r>
            <a:r>
              <a:rPr lang="zh-CN" altLang="en-US" sz="2800" b="1">
                <a:solidFill>
                  <a:schemeClr val="bg1"/>
                </a:solidFill>
              </a:rPr>
              <a:t>三要素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23845" y="739775"/>
            <a:ext cx="8853805" cy="452310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2024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年退市公司达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55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家（面值退市占比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74.5%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）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典型案例：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en-US" altLang="zh-CN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市值退市：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ST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美讯、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ST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博信因连续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日市值低于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5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亿元退市；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en-US" altLang="zh-CN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重大违法：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ST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卓朗因连续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5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年财务造假退市；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en-US" altLang="zh-CN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面值退市：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ST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旭蓝成为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2025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年首家面值退市公司。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第一要素：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 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低价，股价常年处于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3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块钱以下，并且业绩连续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亏损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第二要素：净利润连续三年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亏损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第三要素：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市值低于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15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亿以下，切业绩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亏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超低价，净利润三年亏损，市值低于</a:t>
            </a:r>
            <a:r>
              <a:rPr lang="en-US" altLang="zh-CN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15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亿以下，重点</a:t>
            </a:r>
            <a:r>
              <a:rPr lang="zh-CN" altLang="en-US" sz="1600" b="1" i="0">
                <a:solidFill>
                  <a:srgbClr val="222222"/>
                </a:solidFill>
                <a:latin typeface="Arial" panose="020B0604020202020204"/>
                <a:ea typeface="Arial" panose="020B0604020202020204"/>
              </a:rPr>
              <a:t>排查</a:t>
            </a:r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  <a:p>
            <a:pPr marL="0" indent="0"/>
            <a:endParaRPr lang="zh-CN" altLang="en-US" sz="1600" b="1" i="0">
              <a:solidFill>
                <a:srgbClr val="222222"/>
              </a:solidFill>
              <a:latin typeface="Arial" panose="020B0604020202020204"/>
              <a:ea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7282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122805" y="86360"/>
            <a:ext cx="7945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</a:t>
            </a:r>
            <a:r>
              <a:rPr lang="zh-CN" altLang="en-US" sz="2800" b="1">
                <a:solidFill>
                  <a:schemeClr val="bg1"/>
                </a:solidFill>
              </a:rPr>
              <a:t>跨境通，业绩连续</a:t>
            </a:r>
            <a:r>
              <a:rPr lang="zh-CN" altLang="en-US" sz="2800" b="1">
                <a:solidFill>
                  <a:schemeClr val="bg1"/>
                </a:solidFill>
              </a:rPr>
              <a:t>三年亏损</a:t>
            </a:r>
            <a:r>
              <a:rPr lang="en-US" altLang="zh-CN" sz="2800" b="1">
                <a:solidFill>
                  <a:schemeClr val="bg1"/>
                </a:solidFill>
              </a:rPr>
              <a:t>+</a:t>
            </a:r>
            <a:r>
              <a:rPr lang="zh-CN" altLang="en-US" sz="2800" b="1">
                <a:solidFill>
                  <a:schemeClr val="bg1"/>
                </a:solidFill>
              </a:rPr>
              <a:t>低价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880" y="802640"/>
            <a:ext cx="10787380" cy="5764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972820" y="686435"/>
            <a:ext cx="11864340" cy="6171565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1600">
                <a:solidFill>
                  <a:schemeClr val="bg1"/>
                </a:solidFill>
              </a:rPr>
              <a:t>                 </a:t>
            </a:r>
            <a:endParaRPr lang="en-US" altLang="zh-CN" sz="1600">
              <a:solidFill>
                <a:schemeClr val="bg1"/>
              </a:solidFill>
            </a:endParaRPr>
          </a:p>
          <a:p>
            <a:r>
              <a:rPr lang="en-US" altLang="zh-CN" sz="1600">
                <a:solidFill>
                  <a:schemeClr val="bg1"/>
                </a:solidFill>
              </a:rPr>
              <a:t>    </a:t>
            </a:r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>
              <a:solidFill>
                <a:schemeClr val="bg1"/>
              </a:solidFill>
            </a:endParaRPr>
          </a:p>
          <a:p>
            <a:endParaRPr lang="zh-CN" altLang="en-US" sz="1600"/>
          </a:p>
          <a:p>
            <a:endParaRPr lang="zh-CN" altLang="en-US" sz="1600"/>
          </a:p>
          <a:p>
            <a:endParaRPr lang="zh-CN" altLang="en-US" sz="1600"/>
          </a:p>
        </p:txBody>
      </p:sp>
      <p:sp>
        <p:nvSpPr>
          <p:cNvPr id="6" name="文本框 5"/>
          <p:cNvSpPr txBox="1"/>
          <p:nvPr/>
        </p:nvSpPr>
        <p:spPr>
          <a:xfrm>
            <a:off x="2122805" y="86360"/>
            <a:ext cx="79457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</a:t>
            </a:r>
            <a:r>
              <a:rPr lang="zh-CN" altLang="en-US" sz="2800" b="1">
                <a:solidFill>
                  <a:schemeClr val="bg1"/>
                </a:solidFill>
              </a:rPr>
              <a:t>皇氏集团，低价</a:t>
            </a:r>
            <a:r>
              <a:rPr lang="en-US" altLang="zh-CN" sz="2800" b="1">
                <a:solidFill>
                  <a:schemeClr val="bg1"/>
                </a:solidFill>
              </a:rPr>
              <a:t>+</a:t>
            </a:r>
            <a:r>
              <a:rPr lang="zh-CN" altLang="en-US" sz="2800" b="1">
                <a:solidFill>
                  <a:schemeClr val="bg1"/>
                </a:solidFill>
              </a:rPr>
              <a:t>低市值</a:t>
            </a:r>
            <a:r>
              <a:rPr lang="en-US" altLang="zh-CN" sz="2800" b="1">
                <a:solidFill>
                  <a:schemeClr val="bg1"/>
                </a:solidFill>
              </a:rPr>
              <a:t>+</a:t>
            </a:r>
            <a:r>
              <a:rPr lang="zh-CN" altLang="en-US" sz="2800" b="1">
                <a:solidFill>
                  <a:schemeClr val="bg1"/>
                </a:solidFill>
              </a:rPr>
              <a:t>业绩</a:t>
            </a:r>
            <a:r>
              <a:rPr lang="zh-CN" altLang="en-US" sz="2800" b="1">
                <a:solidFill>
                  <a:schemeClr val="bg1"/>
                </a:solidFill>
              </a:rPr>
              <a:t>首亏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420" y="977265"/>
            <a:ext cx="11717655" cy="53327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</a:t>
            </a:r>
            <a:r>
              <a:rPr lang="zh-CN" altLang="en-US" sz="2800" b="1">
                <a:solidFill>
                  <a:schemeClr val="bg1"/>
                </a:solidFill>
              </a:rPr>
              <a:t>未来的选股标准，必须有基本面的</a:t>
            </a:r>
            <a:r>
              <a:rPr lang="zh-CN" altLang="en-US" sz="2800" b="1">
                <a:solidFill>
                  <a:schemeClr val="bg1"/>
                </a:solidFill>
              </a:rPr>
              <a:t>确定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555" y="927100"/>
            <a:ext cx="5586730" cy="41878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875" y="927100"/>
            <a:ext cx="4081780" cy="41878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   </a:t>
            </a:r>
            <a:r>
              <a:rPr lang="zh-CN" altLang="en-US" sz="2800" b="1">
                <a:solidFill>
                  <a:schemeClr val="bg1"/>
                </a:solidFill>
              </a:rPr>
              <a:t>滚动净利润持续增加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864235"/>
            <a:ext cx="9836785" cy="5256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2288540" y="86360"/>
            <a:ext cx="71189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           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滚动净利润持续增加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7120" y="774700"/>
            <a:ext cx="10408285" cy="55619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2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2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2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2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2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2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0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2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2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2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0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2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2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480]}"/>
</p:tagLst>
</file>

<file path=ppt/tags/tag1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2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2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2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2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231973_2*l_h_i*1_2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973_2*l_h_f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1973_2*l_h_i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2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973_2*l_h_a*1_2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231973_2*l_h_i*1_3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1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973_2*l_h_f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1973_2*l_h_i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3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1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73_2*l_h_i*1_1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73_2*l_h_i*1_2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73_2*l_h_i*1_3_2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5,6,5,6,5,6]}"/>
</p:tagLst>
</file>

<file path=ppt/tags/tag1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973_2*l_h_a*1_3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12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1480]}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30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9&quot;:[20342742],&quot;70&quot;:[3312563,3314338,3312530,3314312,3324109,3324630,3318477,3315857,3320071,3314290,3323785,3327011,3317789,3330155,3312140,3328082,3314398,3321989,3312345,3319356,3318903,3332761,3321502,3323868,3322475,3316230,3322005,3313621,3318990,3328119,3312479,3312419,3321780,3321442,3312142,3313566,3322195,3318988,3331400,3314227,3318475,3321480,3331402,3403044,3322133,3327686,3319360]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NDEX" val="1_2_1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D" val="diagram20233163_1*n_h_h_a*1_2_1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3163_1*n_h_h_f*1_2_1_1"/>
  <p:tag name="KSO_WM_TEMPLATE_CATEGORY" val="diagram"/>
  <p:tag name="KSO_WM_TEMPLATE_INDEX" val="20233163"/>
  <p:tag name="KSO_WM_UNIT_LAYERLEVEL" val="1_1_1_1"/>
  <p:tag name="KSO_WM_TAG_VERSION" val="3.0"/>
  <p:tag name="KSO_WM_BEAUTIFY_FLAG" val="#wm#"/>
  <p:tag name="KSO_WM_UNIT_VALUE" val="36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NDEX" val="1_2_2_1"/>
  <p:tag name="KSO_WM_UNIT_ID" val="diagram20233163_1*n_h_h_a*1_2_2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3163_1*n_h_h_f*1_2_2_1"/>
  <p:tag name="KSO_WM_TEMPLATE_CATEGORY" val="diagram"/>
  <p:tag name="KSO_WM_TEMPLATE_INDEX" val="20233163"/>
  <p:tag name="KSO_WM_UNIT_LAYERLEVEL" val="1_1_1_1"/>
  <p:tag name="KSO_WM_TAG_VERSION" val="3.0"/>
  <p:tag name="KSO_WM_UNIT_VALUE" val="5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NDEX" val="1_2_3_1"/>
  <p:tag name="KSO_WM_UNIT_ID" val="diagram20233163_1*n_h_h_a*1_2_3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3163_1*n_h_h_f*1_2_3_1"/>
  <p:tag name="KSO_WM_TEMPLATE_CATEGORY" val="diagram"/>
  <p:tag name="KSO_WM_TEMPLATE_INDEX" val="20233163"/>
  <p:tag name="KSO_WM_UNIT_LAYERLEVEL" val="1_1_1_1"/>
  <p:tag name="KSO_WM_TAG_VERSION" val="3.0"/>
  <p:tag name="KSO_WM_BEAUTIFY_FLAG" val="#wm#"/>
  <p:tag name="KSO_WM_UNIT_VALUE" val="36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NDEX" val="1_2_4_1"/>
  <p:tag name="KSO_WM_UNIT_ID" val="diagram20233163_1*n_h_h_a*1_2_4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33163_1*n_h_h_f*1_2_4_1"/>
  <p:tag name="KSO_WM_TEMPLATE_CATEGORY" val="diagram"/>
  <p:tag name="KSO_WM_TEMPLATE_INDEX" val="20233163"/>
  <p:tag name="KSO_WM_UNIT_LAYERLEVEL" val="1_1_1_1"/>
  <p:tag name="KSO_WM_TAG_VERSION" val="3.0"/>
  <p:tag name="KSO_WM_BEAUTIFY_FLAG" val="#wm#"/>
  <p:tag name="KSO_WM_UNIT_VALUE" val="36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2"/>
  <p:tag name="KSO_WM_UNIT_ID" val="diagram20233163_1*n_h_i*1_2_2"/>
  <p:tag name="KSO_WM_TEMPLATE_CATEGORY" val="diagram"/>
  <p:tag name="KSO_WM_TEMPLATE_INDEX" val="20233163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,&quot;transparency&quot;:0.6000000238418579},{&quot;brightness&quot;:0,&quot;colorType&quot;:1,&quot;foreColorIndex&quot;:5,&quot;pos&quot;:0.5099999904632568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33163_1*n_h_h_i*1_2_4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3163_1*n_h_h_i*1_2_1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3163_1*n_h_i*1_1_2"/>
  <p:tag name="KSO_WM_TEMPLATE_CATEGORY" val="diagram"/>
  <p:tag name="KSO_WM_TEMPLATE_INDEX" val="20233163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,&quot;colorType&quot;:1,&quot;foreColorIndex&quot;:5,&quot;transparency&quot;:0.819999992847442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2"/>
  <p:tag name="KSO_WM_UNIT_ID" val="diagram20233163_1*n_h_a*1_1_2"/>
  <p:tag name="KSO_WM_TEMPLATE_CATEGORY" val="diagram"/>
  <p:tag name="KSO_WM_TEMPLATE_INDEX" val="20233163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40"/>
  <p:tag name="KSO_WM_UNIT_TEXT_TYPE" val="1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3163_1*n_h_h_i*1_2_3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3163_1*n_h_h_i*1_2_2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34.5390869140625,&quot;top&quot;:90.30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4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133]}"/>
</p:tagLst>
</file>

<file path=ppt/tags/tag4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4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4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4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4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4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4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2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1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6_3*l_h_a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6_3*l_h_f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686_3*l_h_i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2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686_3*l_h_a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86_3*l_h_f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686_3*l_h_i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3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686_3*l_h_a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86_3*l_h_f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686_3*l_h_i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4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diagram20231686_3*l_h_a*1_4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1686_3*l_h_f*1_4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686_3*l_h_i*1_4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5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2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diagram20231686_3*l_h_a*1_5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5_1"/>
  <p:tag name="KSO_WM_UNIT_ID" val="diagram20231686_3*l_h_f*1_5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1"/>
  <p:tag name="KSO_WM_UNIT_ID" val="diagram20231686_3*l_h_i*1_5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3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4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3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3*l_h_i*1_5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5_3"/>
  <p:tag name="KSO_WM_DIAGRAM_MAX_ITEMCNT" val="6"/>
  <p:tag name="KSO_WM_DIAGRAM_MIN_ITEMCNT" val="3"/>
  <p:tag name="KSO_WM_DIAGRAM_VIRTUALLY_FRAME" val="{&quot;height&quot;:420.69977416992185,&quot;left&quot;:40.40007874015748,&quot;top&quot;:66.80011291503907,&quot;width&quot;:885.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9360]}"/>
</p:tagLst>
</file>

<file path=ppt/tags/tag7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9360]}"/>
</p:tagLst>
</file>

<file path=ppt/tags/tag7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9360]}"/>
</p:tagLst>
</file>

<file path=ppt/tags/tag7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9360]}"/>
</p:tagLst>
</file>

<file path=ppt/tags/tag7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9360]}"/>
</p:tagLst>
</file>

<file path=ppt/tags/tag79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92*7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4927_3*q_h_x*1_1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85*9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234927_3*q_h_x*1_4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gradient&quot;:[{&quot;brightness&quot;:0,&quot;colorType&quot;:1,&quot;foreColorIndex&quot;:8,&quot;pos&quot;:0,&quot;transparency&quot;:0},{&quot;brightness&quot;:0,&quot;colorType&quot;:1,&quot;foreColorIndex&quot;:8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4927_3*q_h_i*1_1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4000000059604645},{&quot;brightness&quot;:0,&quot;colorType&quot;:1,&quot;foreColorIndex&quot;:5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4927_3*q_h_i*1_2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.4000000059604645},{&quot;brightness&quot;:0,&quot;colorType&quot;:1,&quot;foreColorIndex&quot;:6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4927_3*q_h_i*1_3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,&quot;transparency&quot;:0.6000000238418579},{&quot;brightness&quot;:0,&quot;colorType&quot;:1,&quot;foreColorIndex&quot;:7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234927_3*q_h_i*1_4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gradient&quot;:[{&quot;brightness&quot;:0,&quot;colorType&quot;:1,&quot;foreColorIndex&quot;:8,&quot;pos&quot;:0,&quot;transparency&quot;:0.4000000059604645},{&quot;brightness&quot;:0,&quot;colorType&quot;:1,&quot;foreColorIndex&quot;:8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92*7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4927_3*q_h_x*1_2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90*8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4927_3*q_h_x*1_3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4927_3*q_h_a*1_1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3_1"/>
  <p:tag name="KSO_WM_UNIT_ID" val="diagram20234927_3*q_h_f*1_3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34927_3*q_h_a*1_2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2_1"/>
  <p:tag name="KSO_WM_UNIT_ID" val="diagram20234927_3*q_h_f*1_2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32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234927_3*q_h_a*1_4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f"/>
  <p:tag name="KSO_WM_UNIT_INDEX" val="1_4_1"/>
  <p:tag name="KSO_WM_UNIT_ID" val="diagram20234927_3*q_h_f*1_4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417,&quot;width&quot;:4423}"/>
  <p:tag name="KSO_WM_DIAGRAM_VERSION" val="3"/>
  <p:tag name="KSO_WM_DIAGRAM_COLOR_TRICK" val="4"/>
  <p:tag name="KSO_WM_DIAGRAM_COLOR_TEXT_CAN_REMOVE" val="n"/>
  <p:tag name="KSO_WM_UNIT_VALUE" val="48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34927_3*q_h_a*1_3_1"/>
  <p:tag name="KSO_WM_TEMPLATE_CATEGORY" val="diagram"/>
  <p:tag name="KSO_WM_TEMPLATE_INDEX" val="20234927"/>
  <p:tag name="KSO_WM_UNIT_LAYERLEVEL" val="1_1_1"/>
  <p:tag name="KSO_WM_TAG_VERSION" val="3.0"/>
  <p:tag name="KSO_WM_UNIT_PLACING_PICTURE_USER_VIEWPORT" val="{&quot;height&quot;:1133.8582677165355,&quot;width&quot;:4423}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250454735944,&quot;left&quot;:74.59999389648438,&quot;top&quot;:106.39999389648438,&quot;width&quot;:816.20001220703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31402]}"/>
</p:tagLst>
</file>

<file path=ppt/tags/tag9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19&quot;:[20342742],&quot;70&quot;:[3322475]}"/>
</p:tagLst>
</file>

<file path=ppt/tags/tag9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231973_2*l_h_i*1_1_3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9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973_2*l_h_f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52"/>
  <p:tag name="KSO_WM_UNIT_TEXT_TYPE" val="1"/>
  <p:tag name="KSO_WM_UNIT_TEXT_LAYER_COUNT" val="1"/>
  <p:tag name="KSO_WM_UNIT_PRESET_TEXT" val="单击此处添加文本具体内容，简明扼要地阐述您的观点。根据需要可酌情增减文字，单击此处添加文本具体内容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9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1973_2*l_h_i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01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973_2*l_h_a*1_1_1"/>
  <p:tag name="KSO_WM_TEMPLATE_CATEGORY" val="diagram"/>
  <p:tag name="KSO_WM_TEMPLATE_INDEX" val="20231973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26.54998779296875,&quot;left&quot;:54.82501220703125,&quot;top&quot;:165.37500610351563,&quot;width&quot;:850.350027163047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0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2515</Words>
  <Application>WPS 演示</Application>
  <PresentationFormat>宽屏</PresentationFormat>
  <Paragraphs>220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黑体</vt:lpstr>
      <vt:lpstr>思源黑体 CN Medium</vt:lpstr>
      <vt:lpstr>思源黑体 CN Heavy</vt:lpstr>
      <vt:lpstr>江城圆体 400W</vt:lpstr>
      <vt:lpstr>Arial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阿涛</cp:lastModifiedBy>
  <cp:revision>405</cp:revision>
  <dcterms:created xsi:type="dcterms:W3CDTF">2022-12-31T05:43:00Z</dcterms:created>
  <dcterms:modified xsi:type="dcterms:W3CDTF">2025-04-01T12:13:42Z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1389656735A64FBF98BE7B373C4DD563_13</vt:lpwstr>
  </property>
</Properties>
</file>