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35" r:id="rId3"/>
    <p:sldId id="941" r:id="rId5"/>
    <p:sldId id="405" r:id="rId6"/>
    <p:sldId id="921" r:id="rId7"/>
    <p:sldId id="849" r:id="rId8"/>
    <p:sldId id="913" r:id="rId9"/>
    <p:sldId id="914" r:id="rId10"/>
    <p:sldId id="915" r:id="rId11"/>
    <p:sldId id="912" r:id="rId12"/>
    <p:sldId id="916" r:id="rId13"/>
    <p:sldId id="932" r:id="rId14"/>
    <p:sldId id="939" r:id="rId15"/>
    <p:sldId id="940" r:id="rId16"/>
    <p:sldId id="919" r:id="rId17"/>
    <p:sldId id="920" r:id="rId18"/>
    <p:sldId id="933" r:id="rId19"/>
    <p:sldId id="922" r:id="rId20"/>
    <p:sldId id="959" r:id="rId21"/>
    <p:sldId id="960" r:id="rId22"/>
    <p:sldId id="961" r:id="rId23"/>
    <p:sldId id="962" r:id="rId24"/>
    <p:sldId id="938" r:id="rId25"/>
    <p:sldId id="320" r:id="rId26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z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E60D4"/>
    <a:srgbClr val="FD0000"/>
    <a:srgbClr val="496182"/>
    <a:srgbClr val="08CBEC"/>
    <a:srgbClr val="5825C7"/>
    <a:srgbClr val="0D4AC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070" y="624"/>
      </p:cViewPr>
      <p:guideLst>
        <p:guide orient="horz" pos="2160"/>
        <p:guide pos="3817"/>
        <p:guide orient="horz" pos="11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3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" y="-24765"/>
            <a:ext cx="12269470" cy="6907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47766" y="2033435"/>
            <a:ext cx="4037810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功能介绍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47766" y="4085806"/>
            <a:ext cx="1797060" cy="383074"/>
            <a:chOff x="1638300" y="4281001"/>
            <a:chExt cx="1797060" cy="383074"/>
          </a:xfrm>
        </p:grpSpPr>
        <p:sp>
          <p:nvSpPr>
            <p:cNvPr id="8" name="矩形: 圆角 7"/>
            <p:cNvSpPr/>
            <p:nvPr/>
          </p:nvSpPr>
          <p:spPr>
            <a:xfrm>
              <a:off x="1638300" y="4281001"/>
              <a:ext cx="1797060" cy="383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E60D4"/>
                </a:gs>
                <a:gs pos="100000">
                  <a:srgbClr val="00194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73225" y="4308069"/>
              <a:ext cx="1727212" cy="349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经传投研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-</a:t>
              </a:r>
              <a:r>
                <a:rPr kumimoji="0" lang="zh-CN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陈定柱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1" name="图片 10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0501" y="1885653"/>
            <a:ext cx="5182429" cy="3086693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47825" y="2953385"/>
            <a:ext cx="3256915" cy="714375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1" latinLnBrk="0" hangingPunct="1">
              <a:lnSpc>
                <a:spcPct val="120000"/>
              </a:lnSpc>
              <a:buNone/>
              <a:defRPr lang="zh-CN" altLang="en-US" sz="3200" b="1" kern="1200" spc="600" dirty="0">
                <a:gradFill flip="none" rotWithShape="1">
                  <a:gsLst>
                    <a:gs pos="0">
                      <a:srgbClr val="0B5B9F"/>
                    </a:gs>
                    <a:gs pos="100000">
                      <a:srgbClr val="00194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dirty="0"/>
              <a:t>天天打板助手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经过我们的努力 · 把知识与财富传递到您的手中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74D9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 descr="00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13" name="文本占位符 7"/>
          <p:cNvSpPr>
            <a:spLocks noGrp="1"/>
          </p:cNvSpPr>
          <p:nvPr userDrawn="1"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 userDrawn="1">
            <p:ph type="body" sz="quarter" idx="11"/>
          </p:nvPr>
        </p:nvSpPr>
        <p:spPr>
          <a:xfrm>
            <a:off x="2185996" y="1831658"/>
            <a:ext cx="7820008" cy="3305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lang="zh-CN" alt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16" name="直接连接符 1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image" Target="../media/image3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ce4bdb768f5b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7607935" y="6408738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sz="1400">
                <a:solidFill>
                  <a:srgbClr val="496182"/>
                </a:solidFill>
              </a:rPr>
              <a:t>经过我们的努力 · 把知识与财富传递到您的</a:t>
            </a:r>
            <a:r>
              <a:rPr sz="1400">
                <a:solidFill>
                  <a:srgbClr val="496182"/>
                </a:solidFill>
                <a:effectLst/>
              </a:rPr>
              <a:t>手中</a:t>
            </a:r>
            <a:endParaRPr sz="1400">
              <a:solidFill>
                <a:srgbClr val="496182"/>
              </a:solidFill>
              <a:effectLst/>
            </a:endParaRPr>
          </a:p>
        </p:txBody>
      </p:sp>
      <p:pic>
        <p:nvPicPr>
          <p:cNvPr id="7" name="图片 6" descr="00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928370" y="643953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png"/><Relationship Id="rId3" Type="http://schemas.openxmlformats.org/officeDocument/2006/relationships/tags" Target="../tags/tag2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tags" Target="../tags/tag24.xml"/><Relationship Id="rId4" Type="http://schemas.openxmlformats.org/officeDocument/2006/relationships/image" Target="../media/image32.png"/><Relationship Id="rId3" Type="http://schemas.openxmlformats.org/officeDocument/2006/relationships/tags" Target="../tags/tag23.xml"/><Relationship Id="rId2" Type="http://schemas.openxmlformats.org/officeDocument/2006/relationships/image" Target="../media/image31.png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8.png"/><Relationship Id="rId3" Type="http://schemas.openxmlformats.org/officeDocument/2006/relationships/tags" Target="../tags/tag29.xml"/><Relationship Id="rId2" Type="http://schemas.openxmlformats.org/officeDocument/2006/relationships/image" Target="../media/image37.png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png"/><Relationship Id="rId3" Type="http://schemas.openxmlformats.org/officeDocument/2006/relationships/tags" Target="../tags/tag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656715" y="2836545"/>
            <a:ext cx="3747135" cy="993140"/>
          </a:xfrm>
        </p:spPr>
        <p:txBody>
          <a:bodyPr>
            <a:normAutofit/>
          </a:bodyPr>
          <a:lstStyle/>
          <a:p>
            <a:r>
              <a:rPr altLang="zh-CN" sz="4800"/>
              <a:t>打板助手</a:t>
            </a:r>
            <a:endParaRPr altLang="zh-CN" sz="480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47766" y="4566744"/>
            <a:ext cx="2009834" cy="311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/>
              <a:t>执业编号：A1120621060007</a:t>
            </a:r>
            <a:endParaRPr lang="zh-CN" altLang="en-US" sz="1100" dirty="0"/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市场热股</a:t>
            </a:r>
            <a:endParaRPr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3460" y="1898650"/>
            <a:ext cx="3240000" cy="2057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45" y="1898650"/>
            <a:ext cx="3240000" cy="1636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45" y="3917950"/>
            <a:ext cx="3239770" cy="2348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3460" y="1677670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）梯队卡片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46545" y="1677670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）涨速卡片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6545" y="3486150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4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）封板卡片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60" y="4333240"/>
            <a:ext cx="3240000" cy="18037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83460" y="4015105"/>
            <a:ext cx="152082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）空间卡片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涨停异动</a:t>
            </a:r>
            <a:endParaRPr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2495" y="1578610"/>
            <a:ext cx="20180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）涨停异动</a:t>
            </a:r>
            <a:endParaRPr lang="zh-CN" altLang="en-US" sz="16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0323" y="1578610"/>
            <a:ext cx="198628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）临近涨停</a:t>
            </a:r>
            <a:endParaRPr lang="en-US" altLang="zh-CN" sz="16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1665" y="2243455"/>
            <a:ext cx="2599690" cy="3826510"/>
          </a:xfrm>
          <a:prstGeom prst="rect">
            <a:avLst/>
          </a:prstGeom>
        </p:spPr>
      </p:pic>
      <p:sp>
        <p:nvSpPr>
          <p:cNvPr id="5" name="右箭头 4"/>
          <p:cNvSpPr/>
          <p:nvPr>
            <p:custDataLst>
              <p:tags r:id="rId3"/>
            </p:custDataLst>
          </p:nvPr>
        </p:nvSpPr>
        <p:spPr>
          <a:xfrm>
            <a:off x="3055620" y="369697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9173210" y="4174490"/>
            <a:ext cx="2186305" cy="169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</a:rPr>
              <a:t>涨停临近：</a:t>
            </a:r>
            <a:endParaRPr lang="zh-CN" altLang="en-US" sz="1600" b="1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latin typeface="Noto Sans S Chinese Medium" panose="020B0600000000000000" charset="-122"/>
                <a:ea typeface="Noto Sans S Chinese Medium" panose="020B0600000000000000" charset="-122"/>
              </a:rPr>
              <a:t>统计当前选项快要涨停的个股，下方可以选择全市场或者当前热点进行切换</a:t>
            </a:r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4418" y="2016125"/>
            <a:ext cx="2498090" cy="3996690"/>
          </a:xfrm>
          <a:prstGeom prst="rect">
            <a:avLst/>
          </a:prstGeom>
        </p:spPr>
      </p:pic>
      <p:sp>
        <p:nvSpPr>
          <p:cNvPr id="19" name="右箭头 18"/>
          <p:cNvSpPr/>
          <p:nvPr>
            <p:custDataLst>
              <p:tags r:id="rId7"/>
            </p:custDataLst>
          </p:nvPr>
        </p:nvSpPr>
        <p:spPr>
          <a:xfrm>
            <a:off x="8770620" y="247269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9173210" y="2016125"/>
            <a:ext cx="2197735" cy="2011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</a:t>
            </a:r>
            <a:r>
              <a:rPr lang="en-US" altLang="zh-CN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沪深</a:t>
            </a:r>
            <a:r>
              <a:rPr lang="en-US" altLang="zh-CN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A</a:t>
            </a: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股：</a:t>
            </a:r>
            <a:endParaRPr lang="zh-CN" altLang="en-US" sz="1600" b="1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Noto Sans S Chinese Medium" panose="020B0600000000000000" charset="-122"/>
                <a:ea typeface="Noto Sans S Chinese Medium" panose="020B0600000000000000" charset="-122"/>
              </a:rPr>
              <a:t>临近涨停这个位置可以切换选择观察市场热股或者是全市场（沪深A股）块要涨停的个股</a:t>
            </a:r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1" name="右箭头 20"/>
          <p:cNvSpPr/>
          <p:nvPr>
            <p:custDataLst>
              <p:tags r:id="rId9"/>
            </p:custDataLst>
          </p:nvPr>
        </p:nvSpPr>
        <p:spPr>
          <a:xfrm>
            <a:off x="8770620" y="482346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3380105" y="2947670"/>
            <a:ext cx="2673985" cy="1691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</a:rPr>
              <a:t>涨停异动：</a:t>
            </a:r>
            <a:endParaRPr lang="zh-CN" altLang="en-US" sz="1600" b="1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600">
                <a:latin typeface="Noto Sans S Chinese Medium" panose="020B0600000000000000" charset="-122"/>
                <a:ea typeface="Noto Sans S Chinese Medium" panose="020B0600000000000000" charset="-122"/>
              </a:rPr>
              <a:t>通过涨停，未涨停和未到时间等三个维度监控热股。异动类型包含首次涨停，涨停炸板，涨停回封</a:t>
            </a:r>
            <a:endParaRPr lang="zh-CN" altLang="en-US" sz="16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分时指标：封单金额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70188" y="1578610"/>
            <a:ext cx="6651625" cy="4429760"/>
            <a:chOff x="2959" y="2486"/>
            <a:chExt cx="10475" cy="6976"/>
          </a:xfrm>
        </p:grpSpPr>
        <p:sp>
          <p:nvSpPr>
            <p:cNvPr id="20" name="文本框 19"/>
            <p:cNvSpPr txBox="1"/>
            <p:nvPr>
              <p:custDataLst>
                <p:tags r:id="rId1"/>
              </p:custDataLst>
            </p:nvPr>
          </p:nvSpPr>
          <p:spPr>
            <a:xfrm>
              <a:off x="7994" y="4390"/>
              <a:ext cx="5441" cy="215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defTabSz="914400" fontAlgn="auto">
                <a:lnSpc>
                  <a:spcPct val="13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1600" b="1">
                  <a:latin typeface="Noto Sans S Chinese Medium" panose="020B0600000000000000" charset="-122"/>
                  <a:ea typeface="Noto Sans S Chinese Medium" panose="020B0600000000000000" charset="-122"/>
                </a:rPr>
                <a:t>封单金额：</a:t>
              </a:r>
              <a:endParaRPr lang="zh-CN" altLang="en-US" sz="1600" b="1">
                <a:latin typeface="Noto Sans S Chinese Medium" panose="020B0600000000000000" charset="-122"/>
                <a:ea typeface="Noto Sans S Chinese Medium" panose="020B0600000000000000" charset="-122"/>
              </a:endParaRPr>
            </a:p>
            <a:p>
              <a:pPr algn="l" defTabSz="914400" fontAlgn="auto">
                <a:lnSpc>
                  <a:spcPct val="130000"/>
                </a:lnSpc>
                <a:spcBef>
                  <a:spcPts val="0"/>
                </a:spcBef>
                <a:buClrTx/>
                <a:buSzTx/>
                <a:buFontTx/>
              </a:pPr>
              <a:r>
                <a:rPr lang="zh-CN" altLang="en-US" sz="1600">
                  <a:latin typeface="Noto Sans S Chinese Medium" panose="020B0600000000000000" charset="-122"/>
                  <a:ea typeface="Noto Sans S Chinese Medium" panose="020B0600000000000000" charset="-122"/>
                </a:rPr>
                <a:t>通过封板资金的量级判断涨停个股的封板强度，从而推断开板概率，把握最佳挂单时机</a:t>
              </a:r>
              <a:endParaRPr lang="zh-CN" altLang="en-US" sz="1600">
                <a:latin typeface="Noto Sans S Chinese Medium" panose="020B0600000000000000" charset="-122"/>
                <a:ea typeface="Noto Sans S Chinese Medium" panose="020B0600000000000000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959" y="2486"/>
              <a:ext cx="4410" cy="6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>
            <p:custDataLst>
              <p:tags r:id="rId1"/>
            </p:custDataLst>
          </p:nvPr>
        </p:nvSpPr>
        <p:spPr>
          <a:xfrm>
            <a:off x="4480560" y="2466340"/>
            <a:ext cx="3230880" cy="15684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en-US" altLang="zh-CN" sz="3600">
                <a:solidFill>
                  <a:srgbClr val="4E60D4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思源黑体 CN Bold" panose="020B0800000000000000" charset="-122"/>
              </a:rPr>
              <a:t>02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000" b="1">
                <a:solidFill>
                  <a:srgbClr val="4E60D4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实战案例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2"/>
            </p:custDataLst>
          </p:nvPr>
        </p:nvCxnSpPr>
        <p:spPr>
          <a:xfrm>
            <a:off x="244030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 flipH="1">
            <a:off x="780732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实战案例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  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4425" y="1675765"/>
            <a:ext cx="645668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1.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全市场空间接力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endParaRPr lang="en-US" altLang="zh-CN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1575" y="2113915"/>
            <a:ext cx="2795270" cy="4175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80840" y="1743075"/>
            <a:ext cx="645668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盘中实时观察全市场板块情绪的状态：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en-US" altLang="zh-CN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当板块情绪处于分歧的时候，可以选择空间板最为备选股池，如左图，市场的情绪状态为分歧，这个时候可以将目标切换到空间选项</a:t>
            </a:r>
            <a:endParaRPr lang="en-US" altLang="zh-CN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5" y="2672080"/>
            <a:ext cx="2611755" cy="361696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4085590" y="401320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7465695" y="401320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73695" y="2955290"/>
            <a:ext cx="2876550" cy="2523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空间个股根据颜色标签可关注</a:t>
            </a:r>
            <a:endParaRPr lang="zh-CN" altLang="en-US" sz="16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红色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高潮标签预示这个个股可以选择打板或者回封</a:t>
            </a:r>
            <a:endParaRPr lang="zh-CN" altLang="en-US" sz="16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活跃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标签代表这个个股可以低吸或者半路</a:t>
            </a:r>
            <a:endParaRPr lang="zh-CN" altLang="en-US" sz="16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冰点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标签在全市场处于活跃时候，可以选择翘板</a:t>
            </a:r>
            <a:endParaRPr lang="zh-CN" altLang="en-US" sz="16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17415" y="3089275"/>
            <a:ext cx="2372360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实战案例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  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3635" y="1703070"/>
            <a:ext cx="3200400" cy="2304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主流热点套利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）判断主流热点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观察底部板块筛选项，如下图所示，当前最热板块题材为房地产开发且有</a:t>
            </a:r>
            <a:r>
              <a:rPr lang="en-US" altLang="zh-CN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33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家热股，大基建为次主流题材有</a:t>
            </a:r>
            <a:r>
              <a:rPr lang="en-US" altLang="zh-CN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14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家热股，实战中建议选择主线题材或者次主线题材</a:t>
            </a:r>
            <a:endParaRPr lang="en-US" altLang="zh-CN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4536440"/>
            <a:ext cx="2858770" cy="371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7526"/>
          <a:stretch>
            <a:fillRect/>
          </a:stretch>
        </p:blipFill>
        <p:spPr>
          <a:xfrm>
            <a:off x="5075555" y="3739515"/>
            <a:ext cx="2161540" cy="246570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344035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7566660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9175" y="1703070"/>
            <a:ext cx="265811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）个股池选择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高潮打板，活跃低吸半路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75" y="2744470"/>
            <a:ext cx="2381885" cy="3444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6625" y="1703070"/>
            <a:ext cx="3359785" cy="1896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2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）判断当前主流板块能否介入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（高潮，活跃，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分歧均可操作）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观察房地产开发的情绪分析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如图所示房地产当前的状态为分歧代表当天是可以操作的，当处于冰点和低迷时候就代表当前板块不适合操作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实战案例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+mn-ea"/>
              </a:rPr>
              <a:t>    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3140" y="1724025"/>
            <a:ext cx="3200400" cy="2432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涨停异动打板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）选择打板范围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在涨停异动里面右上方选择数据类型。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市场热股即打热股里面的异动的涨停板，沪深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A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股则打全市场的涨停板，前者机会少胜率相对较高，后者机会多胜率相对较低。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243705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005445" y="4329430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39175" y="1724025"/>
            <a:ext cx="265811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）个股池选择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个股选择根据行情好坏有所区别。行情好下方热点三个都可以，行情差选择日内最强热点。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21543" y="1724025"/>
            <a:ext cx="3359785" cy="1273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2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）选择日内最强热点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  <a:sym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选择下方热点卡片，一般做前三个热点，热点强度依旧从高到低，数字经济＞智能机器＞基本金属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7110" y="4329430"/>
            <a:ext cx="3172460" cy="1322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29200" y="3030855"/>
            <a:ext cx="2744470" cy="3216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77288" y="3030220"/>
            <a:ext cx="2381885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总结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7290" y="2015490"/>
            <a:ext cx="10120630" cy="1914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打板助手三步选股策略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根据整个市场的情绪决定仓位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2.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根据主线题材或者次主线题材的情绪状态决定是否参与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3.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根据信号指标选择最优策略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endParaRPr lang="en-US" altLang="zh-CN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5875" y="4272598"/>
            <a:ext cx="18110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zh-CN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看大盘</a:t>
            </a:r>
            <a:r>
              <a:rPr lang="zh-CN" altLang="zh-CN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：市场情绪</a:t>
            </a:r>
            <a:endParaRPr lang="zh-CN" altLang="zh-CN" sz="1400" b="1" dirty="0">
              <a:latin typeface="Noto Sans S Chinese Bold" panose="020B0800000000000000" charset="-122"/>
              <a:ea typeface="Noto Sans S Chinese Bold" panose="020B0800000000000000" charset="-122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6665" y="4272598"/>
            <a:ext cx="18110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定方向：板块情绪</a:t>
            </a:r>
            <a:endParaRPr lang="zh-CN" altLang="en-US" sz="1400" b="1" dirty="0">
              <a:latin typeface="Noto Sans S Chinese Bold" panose="020B0800000000000000" charset="-122"/>
              <a:ea typeface="Noto Sans S Chinese Bold" panose="020B0800000000000000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7455" y="4272915"/>
            <a:ext cx="233743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914400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400" b="1" dirty="0">
                <a:latin typeface="Noto Sans S Chinese Bold" panose="020B0800000000000000" charset="-122"/>
                <a:ea typeface="Noto Sans S Chinese Bold" panose="020B0800000000000000" charset="-122"/>
                <a:cs typeface="+mn-ea"/>
              </a:rPr>
              <a:t>选标的：个股情绪、指标</a:t>
            </a:r>
            <a:endParaRPr lang="zh-CN" altLang="en-US" sz="1400" b="1" dirty="0">
              <a:latin typeface="Noto Sans S Chinese Bold" panose="020B0800000000000000" charset="-122"/>
              <a:ea typeface="Noto Sans S Chinese Bold" panose="020B0800000000000000" charset="-122"/>
              <a:cs typeface="+mn-ea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756275" y="4330700"/>
            <a:ext cx="402590" cy="25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245485" y="4330700"/>
            <a:ext cx="402590" cy="254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总结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90500" y="-190500"/>
            <a:ext cx="12382500" cy="704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总结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>
            <p:custDataLst>
              <p:tags r:id="rId1"/>
            </p:custDataLst>
          </p:nvPr>
        </p:nvSpPr>
        <p:spPr>
          <a:xfrm>
            <a:off x="4480560" y="2466340"/>
            <a:ext cx="3230880" cy="156845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en-US" altLang="zh-CN" sz="3600">
                <a:solidFill>
                  <a:srgbClr val="4E60D4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思源黑体 CN Bold" panose="020B0800000000000000" charset="-122"/>
              </a:rPr>
              <a:t>01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000" b="1">
                <a:solidFill>
                  <a:srgbClr val="4E60D4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功能介紹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2"/>
            </p:custDataLst>
          </p:nvPr>
        </p:nvCxnSpPr>
        <p:spPr>
          <a:xfrm>
            <a:off x="244030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3"/>
            </p:custDataLst>
          </p:nvPr>
        </p:nvCxnSpPr>
        <p:spPr>
          <a:xfrm flipH="1">
            <a:off x="7807325" y="3489325"/>
            <a:ext cx="1944370" cy="0"/>
          </a:xfrm>
          <a:prstGeom prst="line">
            <a:avLst/>
          </a:prstGeom>
          <a:ln w="63500" cap="rnd">
            <a:gradFill flip="none" rotWithShape="1">
              <a:gsLst>
                <a:gs pos="0">
                  <a:srgbClr val="5825C7"/>
                </a:gs>
                <a:gs pos="100000">
                  <a:srgbClr val="0B5B9F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总结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购买途径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4475" y="1848485"/>
            <a:ext cx="2291080" cy="3936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58105" y="1848485"/>
            <a:ext cx="2653665" cy="393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solidFill>
                  <a:srgbClr val="4E60D4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solidFill>
                <a:srgbClr val="4E60D4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2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085" y="-41275"/>
            <a:ext cx="12287885" cy="69119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04945" y="254444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经过我们的努力 </a:t>
            </a:r>
            <a:endParaRPr lang="en-US" altLang="zh-CN" sz="2200" spc="20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把知识与财富传递到您的手中</a:t>
            </a:r>
            <a:endParaRPr lang="zh-CN" altLang="en-US" sz="2200" b="1" spc="20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30" y="1920240"/>
            <a:ext cx="1171575" cy="264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1101725"/>
            <a:ext cx="6434455" cy="49930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04945" y="226123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经过我们的努力 </a:t>
            </a:r>
            <a:endParaRPr lang="en-US" altLang="zh-CN" sz="2200" spc="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spc="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把知识与财富传递到您的手中</a:t>
            </a:r>
            <a:endParaRPr lang="zh-CN" altLang="en-US" sz="2200" b="1" spc="2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30" y="2047240"/>
            <a:ext cx="1171575" cy="26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</p:spPr>
        <p:txBody>
          <a:bodyPr/>
          <a:lstStyle/>
          <a:p>
            <a:r>
              <a:t>功能简介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387793" y="1848485"/>
            <a:ext cx="9416415" cy="2524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打板助手是基于大数据人工智能算法，为做短线题材的投资者提供的工具。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工具特点如下：</a:t>
            </a:r>
            <a:endParaRPr lang="zh-CN" altLang="en-US" sz="1600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能够省去复盘困扰，快速归纳筛选市场主流热门梯队的个股；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2.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一站式分析：从大盘情绪氛围、板块择时氛围、个股情绪分析，条理清晰，帮助投资者更好地把握机会，规避风险，科学有逻辑地进行决策；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3.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紧跟盘面热点，让低吸、追涨、打板、接力的短线交易者都能游刃有余，找到合适的切入点。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</p:spPr>
        <p:txBody>
          <a:bodyPr/>
          <a:lstStyle/>
          <a:p>
            <a:r>
              <a:t>功能简介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8380" y="1804035"/>
            <a:ext cx="2673985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>
                <a:latin typeface="Noto Sans S Chinese Medium" panose="020B0600000000000000" charset="-122"/>
                <a:ea typeface="Noto Sans S Chinese Medium" panose="020B0600000000000000" charset="-122"/>
              </a:rPr>
              <a:t>头部卡片：</a:t>
            </a:r>
            <a:endParaRPr lang="zh-CN" altLang="en-US" sz="1400" b="1">
              <a:latin typeface="Noto Sans S Chinese Medium" panose="020B0600000000000000" charset="-122"/>
              <a:ea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</a:rPr>
              <a:t>包含全市场热股数、热股昨日和</a:t>
            </a: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</a:rPr>
              <a:t>今日涨跌停情况，以及市场当前情绪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8380" y="3832225"/>
            <a:ext cx="267589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市场热股：</a:t>
            </a:r>
            <a:endParaRPr lang="zh-CN" altLang="en-US" sz="1400" b="1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从梯队、空间、涨速、封板，涨幅</a:t>
            </a: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5</a:t>
            </a: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个维度呈现热股数据，发现题材龙头和人气股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5560" y="3832225"/>
            <a:ext cx="2501900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 b="1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主题解析：</a:t>
            </a:r>
            <a:endParaRPr lang="zh-CN" altLang="en-US" sz="1400" b="1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 fontAlgn="auto">
              <a:lnSpc>
                <a:spcPct val="130000"/>
              </a:lnSpc>
              <a:spcBef>
                <a:spcPts val="0"/>
              </a:spcBef>
            </a:pP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从涨停统计、热股统计、情绪分析</a:t>
            </a: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个模块拆解，锁定强势表现主题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5175" y="1578610"/>
            <a:ext cx="2783205" cy="4617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7615" y="1578610"/>
            <a:ext cx="2607310" cy="4617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1420" y="1735455"/>
            <a:ext cx="7865110" cy="1786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市场情绪分析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4572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市场情绪，包含全市场的热股数以及热股中的涨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跌停数，可快速纵览全市场热股的强弱情况，判断短线情绪。 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457200" algn="l" defTabSz="914400" fontAlgn="auto">
              <a:lnSpc>
                <a:spcPct val="130000"/>
              </a:lnSpc>
              <a:spcBef>
                <a:spcPts val="1000"/>
              </a:spcBef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监控市场情绪状况：</a:t>
            </a:r>
            <a:r>
              <a:rPr lang="zh-CN" altLang="en-US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热股中昨日和今日的涨停家数</a:t>
            </a:r>
            <a:r>
              <a:rPr lang="en-US" altLang="zh-CN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跌停家数、热股家数</a:t>
            </a:r>
            <a:endParaRPr lang="zh-CN" altLang="en-US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64030" y="3544570"/>
            <a:ext cx="4551045" cy="1262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1420" y="1635760"/>
            <a:ext cx="9733915" cy="1426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2.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主题情绪分析</a:t>
            </a:r>
            <a:endParaRPr lang="en-US" altLang="zh-CN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）板块情绪（记录近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20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个交易日，主题整体情绪的变化情况）</a:t>
            </a:r>
            <a:endParaRPr lang="zh-CN" altLang="en-US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操作区间：</a:t>
            </a:r>
            <a:r>
              <a:rPr lang="zh-CN" altLang="en-US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可以选择板块整体处于灰色、黄色、红色区间，尽量避免介入绿色和蓝色区间</a:t>
            </a:r>
            <a:endParaRPr lang="zh-CN" altLang="en-US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240" y="3070225"/>
            <a:ext cx="3503295" cy="3007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3033395"/>
            <a:ext cx="3694430" cy="30441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8725" y="1578610"/>
            <a:ext cx="9210040" cy="188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3.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个股情绪分析</a:t>
            </a:r>
            <a:endParaRPr lang="en-US" altLang="zh-CN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）个股情绪（记录近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20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个交易日，主题内不同情绪热股的分布情况）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当市场低迷个股达到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130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家时候，就要尽量空仓，保持低仓位；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indent="0"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 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当市场活跃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高潮个股均达到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30</a:t>
            </a:r>
            <a:r>
              <a:rPr lang="zh-CN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家时候，说明当前可以参与，机会大于风险，如果两个都满足则代表市场或板块两级分化</a:t>
            </a:r>
            <a:endParaRPr lang="zh-CN" altLang="zh-CN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3416300"/>
            <a:ext cx="2861310" cy="2777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3431540"/>
            <a:ext cx="3810000" cy="2762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t>情绪分析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1420" y="1651635"/>
            <a:ext cx="9733915" cy="175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 3.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个股情绪分析</a:t>
            </a:r>
            <a:endParaRPr lang="en-US" altLang="zh-CN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 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）炸板率（炸板的意思是指涨停被砸，炸板率=炸板数/&lt;炸板数+涨停数&gt;）</a:t>
            </a:r>
            <a:endParaRPr lang="zh-CN" altLang="en-US" sz="1600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炸板率通常在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15%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以内属于正常，说明市场资金参与意愿强，可以参与打板；</a:t>
            </a:r>
            <a:endParaRPr lang="zh-CN" altLang="en-US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</a:t>
            </a:r>
            <a:r>
              <a:rPr lang="en-US" altLang="zh-CN" sz="16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超过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15%</a:t>
            </a:r>
            <a:r>
              <a:rPr lang="zh-CN" altLang="en-US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属于盘中出现冰点，这个时候可以博弈空间板，手头上仓位需要降低。</a:t>
            </a:r>
            <a:r>
              <a:rPr lang="en-US" altLang="zh-CN" sz="16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2420" y="3477895"/>
            <a:ext cx="3024505" cy="2726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550" y="3480435"/>
            <a:ext cx="3844290" cy="2745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820035" y="918210"/>
            <a:ext cx="6479540" cy="660400"/>
          </a:xfrm>
        </p:spPr>
        <p:txBody>
          <a:bodyPr/>
          <a:lstStyle/>
          <a:p>
            <a:r>
              <a:rPr altLang="zh-CN"/>
              <a:t>市场热股</a:t>
            </a:r>
            <a:endParaRPr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46420" y="1848485"/>
            <a:ext cx="5374640" cy="778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+mn-ea"/>
                <a:cs typeface="+mn-ea"/>
              </a:rPr>
              <a:t>  </a:t>
            </a:r>
            <a:r>
              <a:rPr lang="en-US" altLang="zh-CN" sz="1400" b="1" dirty="0">
                <a:latin typeface="+mn-ea"/>
                <a:cs typeface="+mn-ea"/>
              </a:rPr>
              <a:t>    </a:t>
            </a:r>
            <a:endParaRPr lang="zh-CN" altLang="en-US" sz="1400" b="1" dirty="0">
              <a:latin typeface="+mn-ea"/>
              <a:cs typeface="+mn-ea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3505" y="1578610"/>
            <a:ext cx="6972935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81000" algn="l" defTabSz="914400" fontAlgn="auto">
              <a:lnSpc>
                <a:spcPct val="13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2033819950"/>
                </a:ext>
              </a:extLst>
            </a:pPr>
            <a:r>
              <a:rPr lang="zh-CN" altLang="en-US" sz="1500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打板助手功能引入了热股概念，通过经传特色的热股算法</a:t>
            </a:r>
            <a:r>
              <a:rPr lang="zh-CN" altLang="en-US" sz="15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（当天曾触及涨停或者</a:t>
            </a:r>
            <a:r>
              <a:rPr lang="en-US" altLang="zh-CN" sz="15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6</a:t>
            </a:r>
            <a:r>
              <a:rPr lang="zh-CN" altLang="en-US" sz="1500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个交易日内有过涨停且趋势向上），实时监控盘中热门个股的表现情况，从而推断出热门板块的情绪变化，能够第一时间捕捉异动的首板新概念，快速读懂市场风向。</a:t>
            </a:r>
            <a:endParaRPr lang="zh-CN" altLang="en-US" sz="1500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  <a:sym typeface="+mn-ea"/>
            </a:endParaRPr>
          </a:p>
          <a:p>
            <a:pPr indent="381000" algn="l" defTabSz="914400" fontAlgn="auto">
              <a:lnSpc>
                <a:spcPct val="130000"/>
              </a:lnSpc>
              <a:spcBef>
                <a:spcPts val="0"/>
              </a:spcBef>
              <a:extLst>
                <a:ext uri="{35155182-B16C-46BC-9424-99874614C6A1}">
                  <wpsdc:indentchars xmlns:wpsdc="http://www.wps.cn/officeDocument/2017/drawingmlCustomData" val="200" checksum="2033819950"/>
                </a:ext>
              </a:extLst>
            </a:pPr>
            <a:r>
              <a:rPr lang="zh-CN" altLang="en-US" sz="15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如图</a:t>
            </a:r>
            <a:r>
              <a:rPr lang="en-US" altLang="zh-CN" sz="15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   </a:t>
            </a:r>
            <a:r>
              <a:rPr lang="zh-CN" altLang="en-US" sz="1500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我们可以选择全市场，或者当前表现强势的房地产板块，然后选择我们需要做的模式：梯队、空间、涨速、封板和涨幅。</a:t>
            </a:r>
            <a:endParaRPr lang="zh-CN" altLang="en-US" sz="1500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8440" y="3429000"/>
            <a:ext cx="3051810" cy="2560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35" y="3429000"/>
            <a:ext cx="3714750" cy="19983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1665" y="6449695"/>
            <a:ext cx="6024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000">
                <a:solidFill>
                  <a:srgbClr val="496182"/>
                </a:solidFill>
              </a:rPr>
              <a:t>风险提示：观点基于软件数据和理论模型分析，仅供参考，不构成买卖建议。股市有风险，投资需谨慎。</a:t>
            </a:r>
            <a:endParaRPr lang="zh-CN" altLang="en-US" sz="1000">
              <a:solidFill>
                <a:srgbClr val="49618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9635" y="1387475"/>
            <a:ext cx="2908935" cy="47796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10485,&quot;width&quot;:6630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  <p:tag name="KSO_WM_UNIT_PLACING_PICTURE_USER_VIEWPORT" val="{&quot;height&quot;:10800,&quot;width&quot;:19500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32.xml><?xml version="1.0" encoding="utf-8"?>
<p:tagLst xmlns:p="http://schemas.openxmlformats.org/presentationml/2006/main">
  <p:tag name="KSO_WPP_MARK_KEY" val="db1155bf-e947-422b-ad89-ac019648e821"/>
  <p:tag name="COMMONDATA" val="eyJoZGlkIjoiMDhkMDllYTI5NTNkYzdhOGU0YzUzNWMzNGU3MzEwOT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3079</Words>
  <Application>WPS 演示</Application>
  <PresentationFormat>宽屏</PresentationFormat>
  <Paragraphs>228</Paragraphs>
  <Slides>23</Slides>
  <Notes>27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inpin heiti</vt:lpstr>
      <vt:lpstr>Arial</vt:lpstr>
      <vt:lpstr>Noto Sans S Chinese Medium</vt:lpstr>
      <vt:lpstr>思源黑体 CN Bold</vt:lpstr>
      <vt:lpstr>Noto Sans S Chinese Bold</vt:lpstr>
      <vt:lpstr>黑体</vt:lpstr>
      <vt:lpstr>思源黑体 CN Light</vt:lpstr>
      <vt:lpstr>Arial Unicode MS</vt:lpstr>
      <vt:lpstr>等线</vt:lpstr>
      <vt:lpstr>Calibri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182</cp:revision>
  <dcterms:created xsi:type="dcterms:W3CDTF">2020-04-22T08:16:00Z</dcterms:created>
  <dcterms:modified xsi:type="dcterms:W3CDTF">2023-02-07T04:02:02Z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2538926B6400457BBDE69BAA859E5A79</vt:lpwstr>
  </property>
</Properties>
</file>