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02" r:id="rId3"/>
    <p:sldId id="327" r:id="rId4"/>
    <p:sldId id="328" r:id="rId5"/>
    <p:sldId id="335" r:id="rId6"/>
    <p:sldId id="399" r:id="rId7"/>
    <p:sldId id="401" r:id="rId8"/>
    <p:sldId id="393" r:id="rId9"/>
    <p:sldId id="424" r:id="rId10"/>
    <p:sldId id="406" r:id="rId11"/>
    <p:sldId id="392" r:id="rId12"/>
    <p:sldId id="436" r:id="rId13"/>
    <p:sldId id="437" r:id="rId14"/>
    <p:sldId id="438" r:id="rId15"/>
    <p:sldId id="439" r:id="rId16"/>
    <p:sldId id="394" r:id="rId17"/>
    <p:sldId id="440" r:id="rId18"/>
    <p:sldId id="441" r:id="rId19"/>
    <p:sldId id="443" r:id="rId20"/>
    <p:sldId id="442" r:id="rId21"/>
    <p:sldId id="325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1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7.xml"/><Relationship Id="rId2" Type="http://schemas.openxmlformats.org/officeDocument/2006/relationships/image" Target="../media/image23.png"/><Relationship Id="rId1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8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0.xml"/><Relationship Id="rId2" Type="http://schemas.openxmlformats.org/officeDocument/2006/relationships/image" Target="../media/image24.png"/><Relationship Id="rId1" Type="http://schemas.openxmlformats.org/officeDocument/2006/relationships/tags" Target="../tags/tag5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2.xml"/><Relationship Id="rId2" Type="http://schemas.openxmlformats.org/officeDocument/2006/relationships/image" Target="../media/image25.png"/><Relationship Id="rId1" Type="http://schemas.openxmlformats.org/officeDocument/2006/relationships/tags" Target="../tags/tag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3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7" Type="http://schemas.openxmlformats.org/officeDocument/2006/relationships/slideLayout" Target="../slideLayouts/slideLayout3.xml"/><Relationship Id="rId26" Type="http://schemas.openxmlformats.org/officeDocument/2006/relationships/tags" Target="../tags/tag89.xml"/><Relationship Id="rId25" Type="http://schemas.openxmlformats.org/officeDocument/2006/relationships/tags" Target="../tags/tag88.xml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5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12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../media/image18.png"/><Relationship Id="rId3" Type="http://schemas.openxmlformats.org/officeDocument/2006/relationships/tags" Target="../tags/tag39.xml"/><Relationship Id="rId2" Type="http://schemas.openxmlformats.org/officeDocument/2006/relationships/image" Target="../media/image17.png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6.xml"/><Relationship Id="rId2" Type="http://schemas.openxmlformats.org/officeDocument/2006/relationships/image" Target="../media/image20.png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三买三卖技巧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10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30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20:15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三种卖点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三种常见买卖点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19960" y="2398395"/>
            <a:ext cx="7867650" cy="3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219960" y="3846830"/>
            <a:ext cx="7900670" cy="1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219960" y="3030855"/>
            <a:ext cx="7859395" cy="1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2342515" y="1873250"/>
            <a:ext cx="7646035" cy="2188845"/>
          </a:xfrm>
          <a:custGeom>
            <a:avLst/>
            <a:gdLst>
              <a:gd name="connisteX0" fmla="*/ 0 w 7646035"/>
              <a:gd name="connsiteY0" fmla="*/ 0 h 2189058"/>
              <a:gd name="connisteX1" fmla="*/ 347345 w 7646035"/>
              <a:gd name="connsiteY1" fmla="*/ 942340 h 2189058"/>
              <a:gd name="connisteX2" fmla="*/ 1165225 w 7646035"/>
              <a:gd name="connsiteY2" fmla="*/ 528955 h 2189058"/>
              <a:gd name="connisteX3" fmla="*/ 1619885 w 7646035"/>
              <a:gd name="connsiteY3" fmla="*/ 1975485 h 2189058"/>
              <a:gd name="connisteX4" fmla="*/ 1991995 w 7646035"/>
              <a:gd name="connsiteY4" fmla="*/ 1892935 h 2189058"/>
              <a:gd name="connisteX5" fmla="*/ 2644775 w 7646035"/>
              <a:gd name="connsiteY5" fmla="*/ 2182495 h 2189058"/>
              <a:gd name="connisteX6" fmla="*/ 3066415 w 7646035"/>
              <a:gd name="connsiteY6" fmla="*/ 1619885 h 2189058"/>
              <a:gd name="connisteX7" fmla="*/ 3636645 w 7646035"/>
              <a:gd name="connsiteY7" fmla="*/ 1694815 h 2189058"/>
              <a:gd name="connisteX8" fmla="*/ 4083050 w 7646035"/>
              <a:gd name="connsiteY8" fmla="*/ 512445 h 2189058"/>
              <a:gd name="connisteX9" fmla="*/ 4860290 w 7646035"/>
              <a:gd name="connsiteY9" fmla="*/ 1562100 h 2189058"/>
              <a:gd name="connisteX10" fmla="*/ 5703570 w 7646035"/>
              <a:gd name="connsiteY10" fmla="*/ 273050 h 2189058"/>
              <a:gd name="connisteX11" fmla="*/ 6315075 w 7646035"/>
              <a:gd name="connsiteY11" fmla="*/ 967105 h 2189058"/>
              <a:gd name="connisteX12" fmla="*/ 6504940 w 7646035"/>
              <a:gd name="connsiteY12" fmla="*/ 1099185 h 2189058"/>
              <a:gd name="connisteX13" fmla="*/ 6802755 w 7646035"/>
              <a:gd name="connsiteY13" fmla="*/ 760730 h 2189058"/>
              <a:gd name="connisteX14" fmla="*/ 7017385 w 7646035"/>
              <a:gd name="connsiteY14" fmla="*/ 1074420 h 2189058"/>
              <a:gd name="connisteX15" fmla="*/ 7290435 w 7646035"/>
              <a:gd name="connsiteY15" fmla="*/ 777240 h 2189058"/>
              <a:gd name="connisteX16" fmla="*/ 7579360 w 7646035"/>
              <a:gd name="connsiteY16" fmla="*/ 1802130 h 2189058"/>
              <a:gd name="connisteX17" fmla="*/ 7646035 w 7646035"/>
              <a:gd name="connsiteY17" fmla="*/ 2124710 h 21890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7646035" h="2189059">
                <a:moveTo>
                  <a:pt x="0" y="0"/>
                </a:moveTo>
                <a:cubicBezTo>
                  <a:pt x="53340" y="196850"/>
                  <a:pt x="114300" y="836295"/>
                  <a:pt x="347345" y="942340"/>
                </a:cubicBezTo>
                <a:cubicBezTo>
                  <a:pt x="580390" y="1048385"/>
                  <a:pt x="910590" y="322580"/>
                  <a:pt x="1165225" y="528955"/>
                </a:cubicBezTo>
                <a:cubicBezTo>
                  <a:pt x="1419860" y="735330"/>
                  <a:pt x="1454785" y="1702435"/>
                  <a:pt x="1619885" y="1975485"/>
                </a:cubicBezTo>
                <a:cubicBezTo>
                  <a:pt x="1784985" y="2248535"/>
                  <a:pt x="1786890" y="1851660"/>
                  <a:pt x="1991995" y="1892935"/>
                </a:cubicBezTo>
                <a:cubicBezTo>
                  <a:pt x="2197100" y="1934210"/>
                  <a:pt x="2430145" y="2237105"/>
                  <a:pt x="2644775" y="2182495"/>
                </a:cubicBezTo>
                <a:cubicBezTo>
                  <a:pt x="2859405" y="2127885"/>
                  <a:pt x="2868295" y="1717675"/>
                  <a:pt x="3066415" y="1619885"/>
                </a:cubicBezTo>
                <a:cubicBezTo>
                  <a:pt x="3264535" y="1522095"/>
                  <a:pt x="3433445" y="1916430"/>
                  <a:pt x="3636645" y="1694815"/>
                </a:cubicBezTo>
                <a:cubicBezTo>
                  <a:pt x="3839845" y="1473200"/>
                  <a:pt x="3838575" y="539115"/>
                  <a:pt x="4083050" y="512445"/>
                </a:cubicBezTo>
                <a:cubicBezTo>
                  <a:pt x="4327525" y="485775"/>
                  <a:pt x="4536440" y="1609725"/>
                  <a:pt x="4860290" y="1562100"/>
                </a:cubicBezTo>
                <a:cubicBezTo>
                  <a:pt x="5184140" y="1514475"/>
                  <a:pt x="5412740" y="391795"/>
                  <a:pt x="5703570" y="273050"/>
                </a:cubicBezTo>
                <a:cubicBezTo>
                  <a:pt x="5994400" y="154305"/>
                  <a:pt x="6155055" y="802005"/>
                  <a:pt x="6315075" y="967105"/>
                </a:cubicBezTo>
                <a:cubicBezTo>
                  <a:pt x="6475095" y="1132205"/>
                  <a:pt x="6407150" y="1140460"/>
                  <a:pt x="6504940" y="1099185"/>
                </a:cubicBezTo>
                <a:cubicBezTo>
                  <a:pt x="6602730" y="1057910"/>
                  <a:pt x="6700520" y="765810"/>
                  <a:pt x="6802755" y="760730"/>
                </a:cubicBezTo>
                <a:cubicBezTo>
                  <a:pt x="6904990" y="755650"/>
                  <a:pt x="6919595" y="1071245"/>
                  <a:pt x="7017385" y="1074420"/>
                </a:cubicBezTo>
                <a:cubicBezTo>
                  <a:pt x="7115175" y="1077595"/>
                  <a:pt x="7178040" y="631825"/>
                  <a:pt x="7290435" y="777240"/>
                </a:cubicBezTo>
                <a:cubicBezTo>
                  <a:pt x="7402830" y="922655"/>
                  <a:pt x="7508240" y="1532890"/>
                  <a:pt x="7579360" y="1802130"/>
                </a:cubicBezTo>
                <a:cubicBezTo>
                  <a:pt x="7650480" y="2071370"/>
                  <a:pt x="7638415" y="2080895"/>
                  <a:pt x="7646035" y="2124710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071745" y="3937000"/>
            <a:ext cx="85090" cy="90170"/>
          </a:xfrm>
          <a:prstGeom prst="rect">
            <a:avLst/>
          </a:prstGeom>
          <a:solidFill>
            <a:srgbClr val="D30301"/>
          </a:solidFill>
          <a:ln>
            <a:solidFill>
              <a:srgbClr val="D3030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021070" y="3416935"/>
            <a:ext cx="76200" cy="79375"/>
          </a:xfrm>
          <a:prstGeom prst="rect">
            <a:avLst/>
          </a:prstGeom>
          <a:solidFill>
            <a:srgbClr val="D30301"/>
          </a:solidFill>
          <a:ln>
            <a:solidFill>
              <a:srgbClr val="D3030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776335" y="2949575"/>
            <a:ext cx="76200" cy="79375"/>
          </a:xfrm>
          <a:prstGeom prst="rect">
            <a:avLst/>
          </a:prstGeom>
          <a:solidFill>
            <a:srgbClr val="D30301"/>
          </a:solidFill>
          <a:ln>
            <a:solidFill>
              <a:srgbClr val="D3030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03975" y="2373630"/>
            <a:ext cx="76200" cy="793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259445" y="2199640"/>
            <a:ext cx="76200" cy="793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737725" y="3045460"/>
            <a:ext cx="76200" cy="793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6145" y="1289050"/>
            <a:ext cx="7964805" cy="35814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一、压力型卖点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21910" y="1289050"/>
            <a:ext cx="2811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前高点平台压力位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713230" y="1289050"/>
            <a:ext cx="8765540" cy="3571240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828925" y="1583055"/>
            <a:ext cx="513715" cy="506730"/>
          </a:xfrm>
          <a:prstGeom prst="ellipse">
            <a:avLst/>
          </a:prstGeom>
          <a:solidFill>
            <a:srgbClr val="BD0017">
              <a:alpha val="3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59180" y="5420995"/>
            <a:ext cx="10187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压力位卖点，即个股到达某个平台压力位时，特别是前高点，会有不少的套牢抛压，导致容易下跌。</a:t>
            </a: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845050" y="1583055"/>
            <a:ext cx="513715" cy="506730"/>
          </a:xfrm>
          <a:prstGeom prst="ellipse">
            <a:avLst/>
          </a:prstGeom>
          <a:solidFill>
            <a:srgbClr val="BD0017">
              <a:alpha val="3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627235" y="1583055"/>
            <a:ext cx="513715" cy="506730"/>
          </a:xfrm>
          <a:prstGeom prst="ellipse">
            <a:avLst/>
          </a:prstGeom>
          <a:solidFill>
            <a:srgbClr val="BD0017">
              <a:alpha val="3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635" y="1044575"/>
            <a:ext cx="11488420" cy="476885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二、破位型卖点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10515" y="1044575"/>
            <a:ext cx="11559540" cy="4979670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743190" y="3345180"/>
            <a:ext cx="268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跌破智能辅助线支撑位</a:t>
            </a: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114155" y="1560830"/>
            <a:ext cx="594360" cy="1284605"/>
          </a:xfrm>
          <a:prstGeom prst="ellipse">
            <a:avLst/>
          </a:prstGeom>
          <a:solidFill>
            <a:srgbClr val="BD0017">
              <a:alpha val="3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三、回落型卖点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55945" y="793115"/>
            <a:ext cx="61461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捕捞季节死叉就是一种常见的转折型卖点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前面个股在上涨的过程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而死叉代表这个上涨结束，进入调整（下跌）的过程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所以死叉就是常用的回落型卖点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这个转折就是：</a:t>
            </a:r>
            <a:r>
              <a:rPr lang="zh-CN" altLang="en-US">
                <a:sym typeface="+mn-ea"/>
              </a:rPr>
              <a:t>上涨</a:t>
            </a:r>
            <a:r>
              <a:rPr lang="zh-CN" altLang="en-US"/>
              <a:t>转向</a:t>
            </a:r>
            <a:r>
              <a:rPr lang="zh-CN" altLang="en-US">
                <a:sym typeface="+mn-ea"/>
              </a:rPr>
              <a:t>下跌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回落型卖点使用：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一是结合大盘节奏，大盘拐点容易大跌；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二是个股大涨之后出现明显的顶背离。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896620"/>
            <a:ext cx="5059680" cy="5248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同只股买卖点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同一个股的三个买点</a:t>
            </a:r>
            <a:endParaRPr lang="zh-CN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345" y="1235075"/>
            <a:ext cx="7896225" cy="3619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先有选股后才是买点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26135"/>
            <a:ext cx="5437505" cy="38658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2900" y="4946015"/>
            <a:ext cx="54381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坐公交的顺序是什么？</a:t>
            </a:r>
            <a:endParaRPr lang="zh-CN"/>
          </a:p>
          <a:p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、先确定自己要去哪里；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、哪路公交可以到站目的地；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、这路公交车来了，就上车。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61710" y="826135"/>
            <a:ext cx="593534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很多的用户有一个错误的习惯：</a:t>
            </a:r>
            <a:endParaRPr lang="zh-CN"/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先看个股有没有买点，有就选，没有不选。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正确的操作是：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、先确定方向及相应的个股；</a:t>
            </a:r>
            <a:r>
              <a:rPr lang="en-US" altLang="zh-CN" sz="2400" b="1">
                <a:solidFill>
                  <a:srgbClr val="FF0000"/>
                </a:solidFill>
              </a:rPr>
              <a:t>---</a:t>
            </a:r>
            <a:r>
              <a:rPr lang="zh-CN" altLang="en-US" sz="2400" b="1">
                <a:solidFill>
                  <a:srgbClr val="FF0000"/>
                </a:solidFill>
              </a:rPr>
              <a:t>选股第一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、个股选好之后，等符合规则的买点；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、买点一到，不犹豫的按方法买入。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炒股的总思路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股票的流程</a:t>
            </a:r>
            <a:endParaRPr lang="zh-CN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3" name="燕尾形箭头 12"/>
          <p:cNvSpPr/>
          <p:nvPr>
            <p:custDataLst>
              <p:tags r:id="rId2"/>
            </p:custDataLst>
          </p:nvPr>
        </p:nvSpPr>
        <p:spPr>
          <a:xfrm>
            <a:off x="725170" y="2925445"/>
            <a:ext cx="1752600" cy="1035050"/>
          </a:xfrm>
          <a:prstGeom prst="notchedRightArrow">
            <a:avLst/>
          </a:prstGeom>
          <a:gradFill>
            <a:gsLst>
              <a:gs pos="1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latin typeface="+mn-ea"/>
                <a:cs typeface="+mn-ea"/>
                <a:sym typeface="+mn-ea"/>
              </a:rPr>
              <a:t>01</a:t>
            </a:r>
            <a:endParaRPr lang="en-US" altLang="zh-CN" sz="1400" b="1">
              <a:latin typeface="+mn-ea"/>
              <a:cs typeface="+mn-ea"/>
              <a:sym typeface="+mn-ea"/>
            </a:endParaRPr>
          </a:p>
        </p:txBody>
      </p:sp>
      <p:sp>
        <p:nvSpPr>
          <p:cNvPr id="14" name="燕尾形箭头 13"/>
          <p:cNvSpPr/>
          <p:nvPr>
            <p:custDataLst>
              <p:tags r:id="rId3"/>
            </p:custDataLst>
          </p:nvPr>
        </p:nvSpPr>
        <p:spPr>
          <a:xfrm>
            <a:off x="2446020" y="2925445"/>
            <a:ext cx="1752600" cy="1035050"/>
          </a:xfrm>
          <a:prstGeom prst="notchedRightArrow">
            <a:avLst/>
          </a:prstGeom>
          <a:gradFill>
            <a:gsLst>
              <a:gs pos="1600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latin typeface="+mn-ea"/>
                <a:cs typeface="+mn-ea"/>
                <a:sym typeface="+mn-ea"/>
              </a:rPr>
              <a:t>02</a:t>
            </a:r>
            <a:endParaRPr lang="en-US" altLang="zh-CN" sz="1400" b="1">
              <a:latin typeface="+mn-ea"/>
              <a:cs typeface="+mn-ea"/>
              <a:sym typeface="+mn-ea"/>
            </a:endParaRPr>
          </a:p>
        </p:txBody>
      </p:sp>
      <p:sp>
        <p:nvSpPr>
          <p:cNvPr id="73" name="燕尾形箭头 72"/>
          <p:cNvSpPr/>
          <p:nvPr>
            <p:custDataLst>
              <p:tags r:id="rId4"/>
            </p:custDataLst>
          </p:nvPr>
        </p:nvSpPr>
        <p:spPr>
          <a:xfrm>
            <a:off x="4154805" y="2925445"/>
            <a:ext cx="1752600" cy="1035050"/>
          </a:xfrm>
          <a:prstGeom prst="notchedRightArrow">
            <a:avLst/>
          </a:prstGeom>
          <a:gradFill>
            <a:gsLst>
              <a:gs pos="1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 dirty="0">
                <a:latin typeface="+mn-ea"/>
                <a:cs typeface="+mn-ea"/>
                <a:sym typeface="+mn-ea"/>
              </a:rPr>
              <a:t>03</a:t>
            </a:r>
            <a:endParaRPr lang="en-US" altLang="zh-CN" sz="1400" b="1" dirty="0">
              <a:latin typeface="+mn-ea"/>
              <a:cs typeface="+mn-ea"/>
              <a:sym typeface="+mn-ea"/>
            </a:endParaRPr>
          </a:p>
        </p:txBody>
      </p:sp>
      <p:sp>
        <p:nvSpPr>
          <p:cNvPr id="77" name="燕尾形箭头 76"/>
          <p:cNvSpPr/>
          <p:nvPr>
            <p:custDataLst>
              <p:tags r:id="rId5"/>
            </p:custDataLst>
          </p:nvPr>
        </p:nvSpPr>
        <p:spPr>
          <a:xfrm>
            <a:off x="5875655" y="2925445"/>
            <a:ext cx="1752600" cy="1035050"/>
          </a:xfrm>
          <a:prstGeom prst="notchedRightArrow">
            <a:avLst/>
          </a:prstGeom>
          <a:gradFill>
            <a:gsLst>
              <a:gs pos="1600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latin typeface="+mn-ea"/>
                <a:cs typeface="+mn-ea"/>
                <a:sym typeface="+mn-ea"/>
              </a:rPr>
              <a:t>04</a:t>
            </a:r>
            <a:endParaRPr lang="en-US" altLang="zh-CN" sz="1400" b="1">
              <a:latin typeface="+mn-ea"/>
              <a:cs typeface="+mn-ea"/>
              <a:sym typeface="+mn-ea"/>
            </a:endParaRPr>
          </a:p>
        </p:txBody>
      </p:sp>
      <p:sp>
        <p:nvSpPr>
          <p:cNvPr id="90" name="燕尾形箭头 89"/>
          <p:cNvSpPr/>
          <p:nvPr>
            <p:custDataLst>
              <p:tags r:id="rId6"/>
            </p:custDataLst>
          </p:nvPr>
        </p:nvSpPr>
        <p:spPr>
          <a:xfrm>
            <a:off x="7584440" y="2925445"/>
            <a:ext cx="1752600" cy="1035050"/>
          </a:xfrm>
          <a:prstGeom prst="notchedRightArrow">
            <a:avLst/>
          </a:prstGeom>
          <a:gradFill>
            <a:gsLst>
              <a:gs pos="1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latin typeface="+mn-ea"/>
                <a:cs typeface="+mn-ea"/>
                <a:sym typeface="+mn-ea"/>
              </a:rPr>
              <a:t>05</a:t>
            </a:r>
            <a:endParaRPr lang="en-US" altLang="zh-CN" sz="1400" b="1">
              <a:latin typeface="+mn-ea"/>
              <a:cs typeface="+mn-ea"/>
              <a:sym typeface="+mn-ea"/>
            </a:endParaRPr>
          </a:p>
        </p:txBody>
      </p:sp>
      <p:sp>
        <p:nvSpPr>
          <p:cNvPr id="94" name="燕尾形箭头 93"/>
          <p:cNvSpPr/>
          <p:nvPr>
            <p:custDataLst>
              <p:tags r:id="rId7"/>
            </p:custDataLst>
          </p:nvPr>
        </p:nvSpPr>
        <p:spPr>
          <a:xfrm>
            <a:off x="9305290" y="2925445"/>
            <a:ext cx="1752600" cy="1035050"/>
          </a:xfrm>
          <a:prstGeom prst="notchedRightArrow">
            <a:avLst/>
          </a:prstGeom>
          <a:gradFill>
            <a:gsLst>
              <a:gs pos="1600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latin typeface="+mn-ea"/>
                <a:cs typeface="+mn-ea"/>
                <a:sym typeface="+mn-ea"/>
              </a:rPr>
              <a:t>06</a:t>
            </a:r>
            <a:endParaRPr lang="en-US" altLang="zh-CN" sz="1400" b="1">
              <a:latin typeface="+mn-ea"/>
              <a:cs typeface="+mn-ea"/>
              <a:sym typeface="+mn-ea"/>
            </a:endParaRPr>
          </a:p>
        </p:txBody>
      </p: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972185" y="1495425"/>
            <a:ext cx="1896110" cy="642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市场环境分析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972185" y="2162175"/>
            <a:ext cx="1896110" cy="7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、仓位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、节奏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10"/>
            </p:custDataLst>
          </p:nvPr>
        </p:nvCxnSpPr>
        <p:spPr>
          <a:xfrm>
            <a:off x="724535" y="1816735"/>
            <a:ext cx="0" cy="1367790"/>
          </a:xfrm>
          <a:prstGeom prst="line">
            <a:avLst/>
          </a:prstGeom>
          <a:ln w="3175">
            <a:solidFill>
              <a:schemeClr val="accent1"/>
            </a:solidFill>
            <a:headEnd type="oval" w="sm" len="sm"/>
            <a:tailEnd type="none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11"/>
            </p:custDataLst>
          </p:nvPr>
        </p:nvCxnSpPr>
        <p:spPr>
          <a:xfrm>
            <a:off x="2456815" y="3696335"/>
            <a:ext cx="0" cy="1367790"/>
          </a:xfrm>
          <a:prstGeom prst="line">
            <a:avLst/>
          </a:prstGeom>
          <a:ln w="3175">
            <a:solidFill>
              <a:schemeClr val="accent4"/>
            </a:solidFill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12"/>
            </p:custDataLst>
          </p:nvPr>
        </p:nvCxnSpPr>
        <p:spPr>
          <a:xfrm>
            <a:off x="4158615" y="1824355"/>
            <a:ext cx="0" cy="1367790"/>
          </a:xfrm>
          <a:prstGeom prst="line">
            <a:avLst/>
          </a:prstGeom>
          <a:ln w="3175">
            <a:solidFill>
              <a:schemeClr val="accent1"/>
            </a:solidFill>
            <a:headEnd type="oval" w="sm" len="sm"/>
            <a:tailEnd type="none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矩形 26"/>
          <p:cNvSpPr/>
          <p:nvPr>
            <p:custDataLst>
              <p:tags r:id="rId13"/>
            </p:custDataLst>
          </p:nvPr>
        </p:nvSpPr>
        <p:spPr>
          <a:xfrm>
            <a:off x="6125210" y="3968750"/>
            <a:ext cx="1896110" cy="642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等买点</a:t>
            </a:r>
            <a:endParaRPr lang="zh-CN" altLang="en-US" b="1">
              <a:solidFill>
                <a:schemeClr val="accent4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14"/>
            </p:custDataLst>
          </p:nvPr>
        </p:nvSpPr>
        <p:spPr>
          <a:xfrm>
            <a:off x="6125210" y="4635500"/>
            <a:ext cx="1896110" cy="7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、突破型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、回档型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、金叉共振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5"/>
            </p:custDataLst>
          </p:nvPr>
        </p:nvCxnSpPr>
        <p:spPr>
          <a:xfrm>
            <a:off x="5877560" y="3699510"/>
            <a:ext cx="0" cy="1367790"/>
          </a:xfrm>
          <a:prstGeom prst="line">
            <a:avLst/>
          </a:prstGeom>
          <a:ln w="3175">
            <a:solidFill>
              <a:schemeClr val="accent4"/>
            </a:solidFill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6"/>
            </p:custDataLst>
          </p:nvPr>
        </p:nvCxnSpPr>
        <p:spPr>
          <a:xfrm>
            <a:off x="7590155" y="1821815"/>
            <a:ext cx="0" cy="1367790"/>
          </a:xfrm>
          <a:prstGeom prst="line">
            <a:avLst/>
          </a:prstGeom>
          <a:ln w="3175">
            <a:solidFill>
              <a:schemeClr val="accent1"/>
            </a:solidFill>
            <a:headEnd type="oval" w="sm" len="sm"/>
            <a:tailEnd type="none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7"/>
            </p:custDataLst>
          </p:nvPr>
        </p:nvCxnSpPr>
        <p:spPr>
          <a:xfrm>
            <a:off x="9313545" y="3696970"/>
            <a:ext cx="0" cy="1367790"/>
          </a:xfrm>
          <a:prstGeom prst="line">
            <a:avLst/>
          </a:prstGeom>
          <a:ln w="3175">
            <a:solidFill>
              <a:schemeClr val="accent4"/>
            </a:solidFill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矩形 36"/>
          <p:cNvSpPr/>
          <p:nvPr>
            <p:custDataLst>
              <p:tags r:id="rId18"/>
            </p:custDataLst>
          </p:nvPr>
        </p:nvSpPr>
        <p:spPr>
          <a:xfrm>
            <a:off x="4410710" y="1495425"/>
            <a:ext cx="1896110" cy="642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股票池建立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8" name="矩形 37"/>
          <p:cNvSpPr/>
          <p:nvPr>
            <p:custDataLst>
              <p:tags r:id="rId19"/>
            </p:custDataLst>
          </p:nvPr>
        </p:nvSpPr>
        <p:spPr>
          <a:xfrm>
            <a:off x="4410710" y="2162175"/>
            <a:ext cx="1896110" cy="7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、龙头股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、强势股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0" name="矩形 39"/>
          <p:cNvSpPr/>
          <p:nvPr>
            <p:custDataLst>
              <p:tags r:id="rId20"/>
            </p:custDataLst>
          </p:nvPr>
        </p:nvSpPr>
        <p:spPr>
          <a:xfrm>
            <a:off x="7834630" y="1490345"/>
            <a:ext cx="1896110" cy="642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等卖出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1" name="矩形 40"/>
          <p:cNvSpPr/>
          <p:nvPr>
            <p:custDataLst>
              <p:tags r:id="rId21"/>
            </p:custDataLst>
          </p:nvPr>
        </p:nvSpPr>
        <p:spPr>
          <a:xfrm>
            <a:off x="7834630" y="2157095"/>
            <a:ext cx="1896110" cy="7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、技术卖出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、涨幅卖出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3" name="矩形 42"/>
          <p:cNvSpPr/>
          <p:nvPr>
            <p:custDataLst>
              <p:tags r:id="rId22"/>
            </p:custDataLst>
          </p:nvPr>
        </p:nvSpPr>
        <p:spPr>
          <a:xfrm>
            <a:off x="2715895" y="3960495"/>
            <a:ext cx="1896110" cy="642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方向选择</a:t>
            </a:r>
            <a:endParaRPr lang="zh-CN" altLang="en-US" b="1">
              <a:solidFill>
                <a:schemeClr val="accent4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4" name="矩形 43"/>
          <p:cNvSpPr/>
          <p:nvPr>
            <p:custDataLst>
              <p:tags r:id="rId23"/>
            </p:custDataLst>
          </p:nvPr>
        </p:nvSpPr>
        <p:spPr>
          <a:xfrm>
            <a:off x="2715895" y="4627245"/>
            <a:ext cx="1896110" cy="7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、热点主题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、市场风格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6" name="矩形 45"/>
          <p:cNvSpPr/>
          <p:nvPr>
            <p:custDataLst>
              <p:tags r:id="rId24"/>
            </p:custDataLst>
          </p:nvPr>
        </p:nvSpPr>
        <p:spPr>
          <a:xfrm>
            <a:off x="9571355" y="3952240"/>
            <a:ext cx="1896110" cy="6426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复盘总结</a:t>
            </a:r>
            <a:endParaRPr lang="zh-CN" altLang="en-US" b="1">
              <a:solidFill>
                <a:schemeClr val="accent4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7" name="矩形 46"/>
          <p:cNvSpPr/>
          <p:nvPr>
            <p:custDataLst>
              <p:tags r:id="rId25"/>
            </p:custDataLst>
          </p:nvPr>
        </p:nvSpPr>
        <p:spPr>
          <a:xfrm>
            <a:off x="9571355" y="4618990"/>
            <a:ext cx="1896110" cy="7334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、盈亏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、执行力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2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三种买点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三种卖点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同一只股找买卖点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三种买点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三种常见买点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19960" y="2398395"/>
            <a:ext cx="7867650" cy="3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219960" y="3846830"/>
            <a:ext cx="7900670" cy="1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219960" y="3030855"/>
            <a:ext cx="7859395" cy="1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2342515" y="1873250"/>
            <a:ext cx="7646035" cy="2188845"/>
          </a:xfrm>
          <a:custGeom>
            <a:avLst/>
            <a:gdLst>
              <a:gd name="connisteX0" fmla="*/ 0 w 7646035"/>
              <a:gd name="connsiteY0" fmla="*/ 0 h 2189058"/>
              <a:gd name="connisteX1" fmla="*/ 347345 w 7646035"/>
              <a:gd name="connsiteY1" fmla="*/ 942340 h 2189058"/>
              <a:gd name="connisteX2" fmla="*/ 1165225 w 7646035"/>
              <a:gd name="connsiteY2" fmla="*/ 528955 h 2189058"/>
              <a:gd name="connisteX3" fmla="*/ 1619885 w 7646035"/>
              <a:gd name="connsiteY3" fmla="*/ 1975485 h 2189058"/>
              <a:gd name="connisteX4" fmla="*/ 1991995 w 7646035"/>
              <a:gd name="connsiteY4" fmla="*/ 1892935 h 2189058"/>
              <a:gd name="connisteX5" fmla="*/ 2644775 w 7646035"/>
              <a:gd name="connsiteY5" fmla="*/ 2182495 h 2189058"/>
              <a:gd name="connisteX6" fmla="*/ 3066415 w 7646035"/>
              <a:gd name="connsiteY6" fmla="*/ 1619885 h 2189058"/>
              <a:gd name="connisteX7" fmla="*/ 3636645 w 7646035"/>
              <a:gd name="connsiteY7" fmla="*/ 1694815 h 2189058"/>
              <a:gd name="connisteX8" fmla="*/ 4083050 w 7646035"/>
              <a:gd name="connsiteY8" fmla="*/ 512445 h 2189058"/>
              <a:gd name="connisteX9" fmla="*/ 4860290 w 7646035"/>
              <a:gd name="connsiteY9" fmla="*/ 1562100 h 2189058"/>
              <a:gd name="connisteX10" fmla="*/ 5703570 w 7646035"/>
              <a:gd name="connsiteY10" fmla="*/ 273050 h 2189058"/>
              <a:gd name="connisteX11" fmla="*/ 6315075 w 7646035"/>
              <a:gd name="connsiteY11" fmla="*/ 967105 h 2189058"/>
              <a:gd name="connisteX12" fmla="*/ 6504940 w 7646035"/>
              <a:gd name="connsiteY12" fmla="*/ 1099185 h 2189058"/>
              <a:gd name="connisteX13" fmla="*/ 6802755 w 7646035"/>
              <a:gd name="connsiteY13" fmla="*/ 760730 h 2189058"/>
              <a:gd name="connisteX14" fmla="*/ 7017385 w 7646035"/>
              <a:gd name="connsiteY14" fmla="*/ 1074420 h 2189058"/>
              <a:gd name="connisteX15" fmla="*/ 7290435 w 7646035"/>
              <a:gd name="connsiteY15" fmla="*/ 777240 h 2189058"/>
              <a:gd name="connisteX16" fmla="*/ 7579360 w 7646035"/>
              <a:gd name="connsiteY16" fmla="*/ 1802130 h 2189058"/>
              <a:gd name="connisteX17" fmla="*/ 7646035 w 7646035"/>
              <a:gd name="connsiteY17" fmla="*/ 2124710 h 21890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7646035" h="2189059">
                <a:moveTo>
                  <a:pt x="0" y="0"/>
                </a:moveTo>
                <a:cubicBezTo>
                  <a:pt x="53340" y="196850"/>
                  <a:pt x="114300" y="836295"/>
                  <a:pt x="347345" y="942340"/>
                </a:cubicBezTo>
                <a:cubicBezTo>
                  <a:pt x="580390" y="1048385"/>
                  <a:pt x="910590" y="322580"/>
                  <a:pt x="1165225" y="528955"/>
                </a:cubicBezTo>
                <a:cubicBezTo>
                  <a:pt x="1419860" y="735330"/>
                  <a:pt x="1454785" y="1702435"/>
                  <a:pt x="1619885" y="1975485"/>
                </a:cubicBezTo>
                <a:cubicBezTo>
                  <a:pt x="1784985" y="2248535"/>
                  <a:pt x="1786890" y="1851660"/>
                  <a:pt x="1991995" y="1892935"/>
                </a:cubicBezTo>
                <a:cubicBezTo>
                  <a:pt x="2197100" y="1934210"/>
                  <a:pt x="2430145" y="2237105"/>
                  <a:pt x="2644775" y="2182495"/>
                </a:cubicBezTo>
                <a:cubicBezTo>
                  <a:pt x="2859405" y="2127885"/>
                  <a:pt x="2868295" y="1717675"/>
                  <a:pt x="3066415" y="1619885"/>
                </a:cubicBezTo>
                <a:cubicBezTo>
                  <a:pt x="3264535" y="1522095"/>
                  <a:pt x="3433445" y="1916430"/>
                  <a:pt x="3636645" y="1694815"/>
                </a:cubicBezTo>
                <a:cubicBezTo>
                  <a:pt x="3839845" y="1473200"/>
                  <a:pt x="3838575" y="539115"/>
                  <a:pt x="4083050" y="512445"/>
                </a:cubicBezTo>
                <a:cubicBezTo>
                  <a:pt x="4327525" y="485775"/>
                  <a:pt x="4536440" y="1609725"/>
                  <a:pt x="4860290" y="1562100"/>
                </a:cubicBezTo>
                <a:cubicBezTo>
                  <a:pt x="5184140" y="1514475"/>
                  <a:pt x="5412740" y="391795"/>
                  <a:pt x="5703570" y="273050"/>
                </a:cubicBezTo>
                <a:cubicBezTo>
                  <a:pt x="5994400" y="154305"/>
                  <a:pt x="6155055" y="802005"/>
                  <a:pt x="6315075" y="967105"/>
                </a:cubicBezTo>
                <a:cubicBezTo>
                  <a:pt x="6475095" y="1132205"/>
                  <a:pt x="6407150" y="1140460"/>
                  <a:pt x="6504940" y="1099185"/>
                </a:cubicBezTo>
                <a:cubicBezTo>
                  <a:pt x="6602730" y="1057910"/>
                  <a:pt x="6700520" y="765810"/>
                  <a:pt x="6802755" y="760730"/>
                </a:cubicBezTo>
                <a:cubicBezTo>
                  <a:pt x="6904990" y="755650"/>
                  <a:pt x="6919595" y="1071245"/>
                  <a:pt x="7017385" y="1074420"/>
                </a:cubicBezTo>
                <a:cubicBezTo>
                  <a:pt x="7115175" y="1077595"/>
                  <a:pt x="7178040" y="631825"/>
                  <a:pt x="7290435" y="777240"/>
                </a:cubicBezTo>
                <a:cubicBezTo>
                  <a:pt x="7402830" y="922655"/>
                  <a:pt x="7508240" y="1532890"/>
                  <a:pt x="7579360" y="1802130"/>
                </a:cubicBezTo>
                <a:cubicBezTo>
                  <a:pt x="7650480" y="2071370"/>
                  <a:pt x="7638415" y="2080895"/>
                  <a:pt x="7646035" y="2124710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071745" y="3937000"/>
            <a:ext cx="85090" cy="90170"/>
          </a:xfrm>
          <a:prstGeom prst="rect">
            <a:avLst/>
          </a:prstGeom>
          <a:solidFill>
            <a:srgbClr val="D30301"/>
          </a:solidFill>
          <a:ln>
            <a:solidFill>
              <a:srgbClr val="D3030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021070" y="3416935"/>
            <a:ext cx="76200" cy="79375"/>
          </a:xfrm>
          <a:prstGeom prst="rect">
            <a:avLst/>
          </a:prstGeom>
          <a:solidFill>
            <a:srgbClr val="D30301"/>
          </a:solidFill>
          <a:ln>
            <a:solidFill>
              <a:srgbClr val="D3030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776335" y="2949575"/>
            <a:ext cx="76200" cy="79375"/>
          </a:xfrm>
          <a:prstGeom prst="rect">
            <a:avLst/>
          </a:prstGeom>
          <a:solidFill>
            <a:srgbClr val="D30301"/>
          </a:solidFill>
          <a:ln>
            <a:solidFill>
              <a:srgbClr val="D3030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03975" y="2373630"/>
            <a:ext cx="76200" cy="793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373745" y="2358390"/>
            <a:ext cx="76200" cy="793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737725" y="2995930"/>
            <a:ext cx="76200" cy="793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556115" y="2616835"/>
            <a:ext cx="76200" cy="793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一、各类支撑型买点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75" y="782320"/>
            <a:ext cx="3908425" cy="2891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430" y="786130"/>
            <a:ext cx="3510280" cy="28917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38935" y="1389380"/>
            <a:ext cx="2660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智能辅助线支撑位买点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832600" y="1287780"/>
            <a:ext cx="2811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智能交易蓝线支撑位买点</a:t>
            </a:r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1099820" y="782320"/>
            <a:ext cx="4069080" cy="307149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6564630" y="789940"/>
            <a:ext cx="4069080" cy="307149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862580" y="2576830"/>
            <a:ext cx="513715" cy="506730"/>
          </a:xfrm>
          <a:prstGeom prst="ellipse">
            <a:avLst/>
          </a:prstGeom>
          <a:solidFill>
            <a:srgbClr val="BD0017">
              <a:alpha val="3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726805" y="2308860"/>
            <a:ext cx="673735" cy="577850"/>
          </a:xfrm>
          <a:prstGeom prst="ellipse">
            <a:avLst/>
          </a:prstGeom>
          <a:solidFill>
            <a:srgbClr val="BD0017">
              <a:alpha val="3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59180" y="4349750"/>
            <a:ext cx="101879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支撑位买点，即个股到达某个支撑位时，比较大机会迎来支撑后的上涨，此时买入是较好时机。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软件上常用的支撑位买入有：智能辅助线、智能交易蓝线；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还有其它支撑位买入有：日均线、</a:t>
            </a:r>
            <a:r>
              <a:rPr lang="zh-CN" altLang="en-US"/>
              <a:t>缺口、平台支撑位等。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905" y="804545"/>
            <a:ext cx="8999220" cy="571119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、案例讲解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7899400" y="2803525"/>
            <a:ext cx="2026920" cy="899795"/>
          </a:xfrm>
          <a:prstGeom prst="wedgeRectCallout">
            <a:avLst>
              <a:gd name="adj1" fmla="val -60494"/>
              <a:gd name="adj2" fmla="val -6856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结合小阳小阴</a:t>
            </a:r>
            <a:endParaRPr lang="zh-CN" altLang="en-US"/>
          </a:p>
          <a:p>
            <a:pPr algn="ctr"/>
            <a:r>
              <a:rPr lang="zh-CN" altLang="en-US"/>
              <a:t>缩量来提高胜率</a:t>
            </a:r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6560185" y="1764665"/>
            <a:ext cx="1057910" cy="4658360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二、突破型买点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913765"/>
            <a:ext cx="4420235" cy="458597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81635" y="913765"/>
            <a:ext cx="4498340" cy="470725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0375" y="1389380"/>
            <a:ext cx="3376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底部大阳（涨停）突破买入法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75" y="913765"/>
            <a:ext cx="6433820" cy="470789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5269865" y="913765"/>
            <a:ext cx="6637655" cy="470725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58790" y="1516380"/>
            <a:ext cx="2660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突破前期高点买入法</a:t>
            </a: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329690" y="3808095"/>
            <a:ext cx="594360" cy="1284605"/>
          </a:xfrm>
          <a:prstGeom prst="ellipse">
            <a:avLst/>
          </a:prstGeom>
          <a:solidFill>
            <a:srgbClr val="BD0017">
              <a:alpha val="3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655560" y="4281805"/>
            <a:ext cx="2414270" cy="100965"/>
          </a:xfrm>
          <a:prstGeom prst="rect">
            <a:avLst/>
          </a:prstGeom>
          <a:solidFill>
            <a:srgbClr val="A40201">
              <a:alpha val="50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90" y="751840"/>
            <a:ext cx="11786870" cy="567055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、案例讲解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6607810" y="1764665"/>
            <a:ext cx="409575" cy="4658360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标注 3"/>
          <p:cNvSpPr/>
          <p:nvPr/>
        </p:nvSpPr>
        <p:spPr>
          <a:xfrm>
            <a:off x="7289165" y="3137535"/>
            <a:ext cx="2026920" cy="899795"/>
          </a:xfrm>
          <a:prstGeom prst="wedgeRectCallout">
            <a:avLst>
              <a:gd name="adj1" fmla="val -58114"/>
              <a:gd name="adj2" fmla="val 10702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中大阳突破</a:t>
            </a:r>
            <a:endParaRPr lang="zh-CN" altLang="en-US"/>
          </a:p>
          <a:p>
            <a:pPr algn="ctr"/>
            <a:r>
              <a:rPr lang="zh-CN" altLang="en-US"/>
              <a:t>主力动向紫色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三、转折型买点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793115"/>
            <a:ext cx="4441190" cy="58293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32730" y="793115"/>
            <a:ext cx="61461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捕捞季节金叉就是一种常见的转折型买点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前面个股在下跌的过程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而金叉代表这个下跌结束，进入上涨的过程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所以金叉就是常用的转折型买点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这个转折就是：下跌转向上涨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转折型买点使用：一是结合大盘节奏，有金叉共震为优；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1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1_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gradient&quot;:[{&quot;brightness&quot;:0.4000000059604645,&quot;colorType&quot;:1,&quot;foreColorIndex&quot;:5,&quot;pos&quot;:0.1599999964237213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1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2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2_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gradient&quot;:[{&quot;brightness&quot;:0.4000000059604645,&quot;colorType&quot;:1,&quot;foreColorIndex&quot;:8,&quot;pos&quot;:0.1599999964237213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2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3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3_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gradient&quot;:[{&quot;brightness&quot;:0.4000000059604645,&quot;colorType&quot;:1,&quot;foreColorIndex&quot;:5,&quot;pos&quot;:0.1599999964237213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3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4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4_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gradient&quot;:[{&quot;brightness&quot;:0.4000000059604645,&quot;colorType&quot;:1,&quot;foreColorIndex&quot;:8,&quot;pos&quot;:0.1599999964237213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4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5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5_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gradient&quot;:[{&quot;brightness&quot;:0.4000000059604645,&quot;colorType&quot;:1,&quot;foreColorIndex&quot;:5,&quot;pos&quot;:0.1599999964237213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5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6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6_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gradient&quot;:[{&quot;brightness&quot;:0.4000000059604645,&quot;colorType&quot;:1,&quot;foreColorIndex&quot;:8,&quot;pos&quot;:0.1599999964237213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6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068_5*m_h_a*1_1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1068_5*m_h_f*1_1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1_2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1_2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2_2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2_2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3_2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3_2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1068_5*m_h_a*1_4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4_1"/>
  <p:tag name="KSO_WM_UNIT_ID" val="diagram20231068_5*m_h_f*1_4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4_2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4_2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5_2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5_2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8_5*m_h_i*1_6_2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6_2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1068_5*m_h_a*1_3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6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068_5*m_h_f*1_3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5_1"/>
  <p:tag name="KSO_WM_UNIT_ID" val="diagram20231068_5*m_h_a*1_5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5_1"/>
  <p:tag name="KSO_WM_UNIT_ID" val="diagram20231068_5*m_h_f*1_5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068_5*m_h_a*1_2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1068_5*m_h_f*1_2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6_1"/>
  <p:tag name="KSO_WM_UNIT_ID" val="diagram20231068_5*m_h_a*1_6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6_1"/>
  <p:tag name="KSO_WM_UNIT_ID" val="diagram20231068_5*m_h_f*1_6_1"/>
  <p:tag name="KSO_WM_TEMPLATE_CATEGORY" val="diagram"/>
  <p:tag name="KSO_WM_TEMPLATE_INDEX" val="20231068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305.4,&quot;left&quot;:57.049957275390625,&quot;top&quot;:117.35,&quot;width&quot;:845.90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69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NmFkOTM4YTBmYzkwNDBjOWYzNjBlMTAzZTIxNjcwNGE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WPS 演示</Application>
  <PresentationFormat>宽屏</PresentationFormat>
  <Paragraphs>183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志在四方</cp:lastModifiedBy>
  <cp:revision>295</cp:revision>
  <dcterms:created xsi:type="dcterms:W3CDTF">2019-06-19T02:08:00Z</dcterms:created>
  <dcterms:modified xsi:type="dcterms:W3CDTF">2024-10-30T08:07:04Z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39340004071C426FBDD6E1D047E39033_13</vt:lpwstr>
  </property>
</Properties>
</file>