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2" r:id="rId3"/>
    <p:sldId id="327" r:id="rId4"/>
    <p:sldId id="328" r:id="rId5"/>
    <p:sldId id="399" r:id="rId6"/>
    <p:sldId id="392" r:id="rId7"/>
    <p:sldId id="424" r:id="rId8"/>
    <p:sldId id="393" r:id="rId9"/>
    <p:sldId id="394" r:id="rId10"/>
    <p:sldId id="445" r:id="rId11"/>
    <p:sldId id="325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1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5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2" Type="http://schemas.openxmlformats.org/officeDocument/2006/relationships/image" Target="../media/image14.png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1.xml"/><Relationship Id="rId2" Type="http://schemas.openxmlformats.org/officeDocument/2006/relationships/image" Target="../media/image15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3.xml"/><Relationship Id="rId2" Type="http://schemas.openxmlformats.org/officeDocument/2006/relationships/image" Target="../media/image16.png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7" Type="http://schemas.openxmlformats.org/officeDocument/2006/relationships/slideLayout" Target="../slideLayouts/slideLayout3.xml"/><Relationship Id="rId26" Type="http://schemas.openxmlformats.org/officeDocument/2006/relationships/tags" Target="../tags/tag50.xml"/><Relationship Id="rId25" Type="http://schemas.openxmlformats.org/officeDocument/2006/relationships/tags" Target="../tags/tag49.xml"/><Relationship Id="rId24" Type="http://schemas.openxmlformats.org/officeDocument/2006/relationships/tags" Target="../tags/tag48.xml"/><Relationship Id="rId23" Type="http://schemas.openxmlformats.org/officeDocument/2006/relationships/tags" Target="../tags/tag47.xml"/><Relationship Id="rId22" Type="http://schemas.openxmlformats.org/officeDocument/2006/relationships/tags" Target="../tags/tag46.xml"/><Relationship Id="rId21" Type="http://schemas.openxmlformats.org/officeDocument/2006/relationships/tags" Target="../tags/tag45.xml"/><Relationship Id="rId20" Type="http://schemas.openxmlformats.org/officeDocument/2006/relationships/tags" Target="../tags/tag44.xml"/><Relationship Id="rId2" Type="http://schemas.openxmlformats.org/officeDocument/2006/relationships/tags" Target="../tags/tag26.xml"/><Relationship Id="rId19" Type="http://schemas.openxmlformats.org/officeDocument/2006/relationships/tags" Target="../tags/tag43.xml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三个买点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7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19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:30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三个买点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炒股的总思路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大盘分析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" y="868045"/>
            <a:ext cx="12028805" cy="548894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10034905" y="4795520"/>
            <a:ext cx="1668780" cy="908685"/>
          </a:xfrm>
          <a:prstGeom prst="wedgeRoundRectCallout">
            <a:avLst>
              <a:gd name="adj1" fmla="val -79946"/>
              <a:gd name="adj2" fmla="val -42243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下方考验</a:t>
            </a:r>
            <a:endParaRPr lang="zh-CN" altLang="en-US"/>
          </a:p>
          <a:p>
            <a:pPr algn="ctr"/>
            <a:r>
              <a:rPr lang="zh-CN" altLang="en-US"/>
              <a:t>熊线支撑位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三个买点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同一个股的三个买点</a:t>
            </a:r>
            <a:endParaRPr lang="zh-CN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345" y="1235075"/>
            <a:ext cx="7896225" cy="3619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先有选股后才是买点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26135"/>
            <a:ext cx="5437505" cy="38658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2900" y="4946015"/>
            <a:ext cx="54381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坐公交的顺序是什么？</a:t>
            </a:r>
            <a:endParaRPr lang="zh-CN"/>
          </a:p>
          <a:p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、先确定自己要去哪里；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、哪路公交可以到站目的地；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、这路公交车来了，就上车。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61710" y="826135"/>
            <a:ext cx="593534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很多的用户有一个错误的习惯：</a:t>
            </a:r>
            <a:endParaRPr lang="zh-CN"/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先看个股有没有买点，有就选，没有不选。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正确的操作是：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、先确定方向及相应的个股；</a:t>
            </a:r>
            <a:r>
              <a:rPr lang="en-US" altLang="zh-CN" sz="2400" b="1">
                <a:solidFill>
                  <a:srgbClr val="FF0000"/>
                </a:solidFill>
              </a:rPr>
              <a:t>---</a:t>
            </a:r>
            <a:r>
              <a:rPr lang="zh-CN" altLang="en-US" sz="2400" b="1">
                <a:solidFill>
                  <a:srgbClr val="FF0000"/>
                </a:solidFill>
              </a:rPr>
              <a:t>选股第一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、个股选好之后，等符合规则的买点；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、买点一到，不犹豫的按方法买入。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炒股的总思路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股票的流程</a:t>
            </a:r>
            <a:endParaRPr lang="zh-CN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3" name="燕尾形箭头 12"/>
          <p:cNvSpPr/>
          <p:nvPr>
            <p:custDataLst>
              <p:tags r:id="rId2"/>
            </p:custDataLst>
          </p:nvPr>
        </p:nvSpPr>
        <p:spPr>
          <a:xfrm>
            <a:off x="725170" y="2925445"/>
            <a:ext cx="1752600" cy="1035050"/>
          </a:xfrm>
          <a:prstGeom prst="notchedRightArrow">
            <a:avLst/>
          </a:prstGeom>
          <a:gradFill>
            <a:gsLst>
              <a:gs pos="1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latin typeface="+mn-ea"/>
                <a:cs typeface="+mn-ea"/>
                <a:sym typeface="+mn-ea"/>
              </a:rPr>
              <a:t>01</a:t>
            </a:r>
            <a:endParaRPr lang="en-US" altLang="zh-CN" sz="1400" b="1">
              <a:latin typeface="+mn-ea"/>
              <a:cs typeface="+mn-ea"/>
              <a:sym typeface="+mn-ea"/>
            </a:endParaRPr>
          </a:p>
        </p:txBody>
      </p:sp>
      <p:sp>
        <p:nvSpPr>
          <p:cNvPr id="14" name="燕尾形箭头 13"/>
          <p:cNvSpPr/>
          <p:nvPr>
            <p:custDataLst>
              <p:tags r:id="rId3"/>
            </p:custDataLst>
          </p:nvPr>
        </p:nvSpPr>
        <p:spPr>
          <a:xfrm>
            <a:off x="2446020" y="2925445"/>
            <a:ext cx="1752600" cy="1035050"/>
          </a:xfrm>
          <a:prstGeom prst="notchedRightArrow">
            <a:avLst/>
          </a:prstGeom>
          <a:gradFill>
            <a:gsLst>
              <a:gs pos="1600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latin typeface="+mn-ea"/>
                <a:cs typeface="+mn-ea"/>
                <a:sym typeface="+mn-ea"/>
              </a:rPr>
              <a:t>02</a:t>
            </a:r>
            <a:endParaRPr lang="en-US" altLang="zh-CN" sz="1400" b="1">
              <a:latin typeface="+mn-ea"/>
              <a:cs typeface="+mn-ea"/>
              <a:sym typeface="+mn-ea"/>
            </a:endParaRPr>
          </a:p>
        </p:txBody>
      </p:sp>
      <p:sp>
        <p:nvSpPr>
          <p:cNvPr id="73" name="燕尾形箭头 72"/>
          <p:cNvSpPr/>
          <p:nvPr>
            <p:custDataLst>
              <p:tags r:id="rId4"/>
            </p:custDataLst>
          </p:nvPr>
        </p:nvSpPr>
        <p:spPr>
          <a:xfrm>
            <a:off x="4154805" y="2925445"/>
            <a:ext cx="1752600" cy="1035050"/>
          </a:xfrm>
          <a:prstGeom prst="notchedRightArrow">
            <a:avLst/>
          </a:prstGeom>
          <a:gradFill>
            <a:gsLst>
              <a:gs pos="1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 dirty="0">
                <a:latin typeface="+mn-ea"/>
                <a:cs typeface="+mn-ea"/>
                <a:sym typeface="+mn-ea"/>
              </a:rPr>
              <a:t>03</a:t>
            </a:r>
            <a:endParaRPr lang="en-US" altLang="zh-CN" sz="1400" b="1" dirty="0">
              <a:latin typeface="+mn-ea"/>
              <a:cs typeface="+mn-ea"/>
              <a:sym typeface="+mn-ea"/>
            </a:endParaRPr>
          </a:p>
        </p:txBody>
      </p:sp>
      <p:sp>
        <p:nvSpPr>
          <p:cNvPr id="77" name="燕尾形箭头 76"/>
          <p:cNvSpPr/>
          <p:nvPr>
            <p:custDataLst>
              <p:tags r:id="rId5"/>
            </p:custDataLst>
          </p:nvPr>
        </p:nvSpPr>
        <p:spPr>
          <a:xfrm>
            <a:off x="5875655" y="2925445"/>
            <a:ext cx="1752600" cy="1035050"/>
          </a:xfrm>
          <a:prstGeom prst="notchedRightArrow">
            <a:avLst/>
          </a:prstGeom>
          <a:gradFill>
            <a:gsLst>
              <a:gs pos="1600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latin typeface="+mn-ea"/>
                <a:cs typeface="+mn-ea"/>
                <a:sym typeface="+mn-ea"/>
              </a:rPr>
              <a:t>04</a:t>
            </a:r>
            <a:endParaRPr lang="en-US" altLang="zh-CN" sz="1400" b="1">
              <a:latin typeface="+mn-ea"/>
              <a:cs typeface="+mn-ea"/>
              <a:sym typeface="+mn-ea"/>
            </a:endParaRPr>
          </a:p>
        </p:txBody>
      </p:sp>
      <p:sp>
        <p:nvSpPr>
          <p:cNvPr id="90" name="燕尾形箭头 89"/>
          <p:cNvSpPr/>
          <p:nvPr>
            <p:custDataLst>
              <p:tags r:id="rId6"/>
            </p:custDataLst>
          </p:nvPr>
        </p:nvSpPr>
        <p:spPr>
          <a:xfrm>
            <a:off x="7584440" y="2925445"/>
            <a:ext cx="1752600" cy="1035050"/>
          </a:xfrm>
          <a:prstGeom prst="notchedRightArrow">
            <a:avLst/>
          </a:prstGeom>
          <a:gradFill>
            <a:gsLst>
              <a:gs pos="1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latin typeface="+mn-ea"/>
                <a:cs typeface="+mn-ea"/>
                <a:sym typeface="+mn-ea"/>
              </a:rPr>
              <a:t>05</a:t>
            </a:r>
            <a:endParaRPr lang="en-US" altLang="zh-CN" sz="1400" b="1">
              <a:latin typeface="+mn-ea"/>
              <a:cs typeface="+mn-ea"/>
              <a:sym typeface="+mn-ea"/>
            </a:endParaRPr>
          </a:p>
        </p:txBody>
      </p:sp>
      <p:sp>
        <p:nvSpPr>
          <p:cNvPr id="94" name="燕尾形箭头 93"/>
          <p:cNvSpPr/>
          <p:nvPr>
            <p:custDataLst>
              <p:tags r:id="rId7"/>
            </p:custDataLst>
          </p:nvPr>
        </p:nvSpPr>
        <p:spPr>
          <a:xfrm>
            <a:off x="9305290" y="2925445"/>
            <a:ext cx="1752600" cy="1035050"/>
          </a:xfrm>
          <a:prstGeom prst="notchedRightArrow">
            <a:avLst/>
          </a:prstGeom>
          <a:gradFill>
            <a:gsLst>
              <a:gs pos="1600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latin typeface="+mn-ea"/>
                <a:cs typeface="+mn-ea"/>
                <a:sym typeface="+mn-ea"/>
              </a:rPr>
              <a:t>06</a:t>
            </a:r>
            <a:endParaRPr lang="en-US" altLang="zh-CN" sz="1400" b="1">
              <a:latin typeface="+mn-ea"/>
              <a:cs typeface="+mn-ea"/>
              <a:sym typeface="+mn-ea"/>
            </a:endParaRPr>
          </a:p>
        </p:txBody>
      </p: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972185" y="1495425"/>
            <a:ext cx="1896110" cy="642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市场环境分析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972185" y="2162175"/>
            <a:ext cx="1896110" cy="7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、仓位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、节奏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10"/>
            </p:custDataLst>
          </p:nvPr>
        </p:nvCxnSpPr>
        <p:spPr>
          <a:xfrm>
            <a:off x="724535" y="1816735"/>
            <a:ext cx="0" cy="1367790"/>
          </a:xfrm>
          <a:prstGeom prst="line">
            <a:avLst/>
          </a:prstGeom>
          <a:ln w="3175">
            <a:solidFill>
              <a:schemeClr val="accent1"/>
            </a:solidFill>
            <a:headEnd type="oval" w="sm" len="sm"/>
            <a:tailEnd type="none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11"/>
            </p:custDataLst>
          </p:nvPr>
        </p:nvCxnSpPr>
        <p:spPr>
          <a:xfrm>
            <a:off x="2456815" y="3696335"/>
            <a:ext cx="0" cy="1367790"/>
          </a:xfrm>
          <a:prstGeom prst="line">
            <a:avLst/>
          </a:prstGeom>
          <a:ln w="3175">
            <a:solidFill>
              <a:schemeClr val="accent4"/>
            </a:solidFill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12"/>
            </p:custDataLst>
          </p:nvPr>
        </p:nvCxnSpPr>
        <p:spPr>
          <a:xfrm>
            <a:off x="4158615" y="1824355"/>
            <a:ext cx="0" cy="1367790"/>
          </a:xfrm>
          <a:prstGeom prst="line">
            <a:avLst/>
          </a:prstGeom>
          <a:ln w="3175">
            <a:solidFill>
              <a:schemeClr val="accent1"/>
            </a:solidFill>
            <a:headEnd type="oval" w="sm" len="sm"/>
            <a:tailEnd type="none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矩形 26"/>
          <p:cNvSpPr/>
          <p:nvPr>
            <p:custDataLst>
              <p:tags r:id="rId13"/>
            </p:custDataLst>
          </p:nvPr>
        </p:nvSpPr>
        <p:spPr>
          <a:xfrm>
            <a:off x="6125210" y="3968750"/>
            <a:ext cx="1896110" cy="642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等买点</a:t>
            </a:r>
            <a:endParaRPr lang="zh-CN" altLang="en-US" b="1">
              <a:solidFill>
                <a:schemeClr val="accent4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14"/>
            </p:custDataLst>
          </p:nvPr>
        </p:nvSpPr>
        <p:spPr>
          <a:xfrm>
            <a:off x="6125210" y="4635500"/>
            <a:ext cx="1896110" cy="7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、突破型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、回档型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、金叉共振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5"/>
            </p:custDataLst>
          </p:nvPr>
        </p:nvCxnSpPr>
        <p:spPr>
          <a:xfrm>
            <a:off x="5877560" y="3699510"/>
            <a:ext cx="0" cy="1367790"/>
          </a:xfrm>
          <a:prstGeom prst="line">
            <a:avLst/>
          </a:prstGeom>
          <a:ln w="3175">
            <a:solidFill>
              <a:schemeClr val="accent4"/>
            </a:solidFill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6"/>
            </p:custDataLst>
          </p:nvPr>
        </p:nvCxnSpPr>
        <p:spPr>
          <a:xfrm>
            <a:off x="7590155" y="1821815"/>
            <a:ext cx="0" cy="1367790"/>
          </a:xfrm>
          <a:prstGeom prst="line">
            <a:avLst/>
          </a:prstGeom>
          <a:ln w="3175">
            <a:solidFill>
              <a:schemeClr val="accent1"/>
            </a:solidFill>
            <a:headEnd type="oval" w="sm" len="sm"/>
            <a:tailEnd type="none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7"/>
            </p:custDataLst>
          </p:nvPr>
        </p:nvCxnSpPr>
        <p:spPr>
          <a:xfrm>
            <a:off x="9313545" y="3696970"/>
            <a:ext cx="0" cy="1367790"/>
          </a:xfrm>
          <a:prstGeom prst="line">
            <a:avLst/>
          </a:prstGeom>
          <a:ln w="3175">
            <a:solidFill>
              <a:schemeClr val="accent4"/>
            </a:solidFill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矩形 36"/>
          <p:cNvSpPr/>
          <p:nvPr>
            <p:custDataLst>
              <p:tags r:id="rId18"/>
            </p:custDataLst>
          </p:nvPr>
        </p:nvSpPr>
        <p:spPr>
          <a:xfrm>
            <a:off x="4410710" y="1495425"/>
            <a:ext cx="1896110" cy="642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股票池建立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8" name="矩形 37"/>
          <p:cNvSpPr/>
          <p:nvPr>
            <p:custDataLst>
              <p:tags r:id="rId19"/>
            </p:custDataLst>
          </p:nvPr>
        </p:nvSpPr>
        <p:spPr>
          <a:xfrm>
            <a:off x="4410710" y="2162175"/>
            <a:ext cx="1896110" cy="7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、龙头股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、强势股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0" name="矩形 39"/>
          <p:cNvSpPr/>
          <p:nvPr>
            <p:custDataLst>
              <p:tags r:id="rId20"/>
            </p:custDataLst>
          </p:nvPr>
        </p:nvSpPr>
        <p:spPr>
          <a:xfrm>
            <a:off x="7834630" y="1490345"/>
            <a:ext cx="1896110" cy="642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等卖出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1" name="矩形 40"/>
          <p:cNvSpPr/>
          <p:nvPr>
            <p:custDataLst>
              <p:tags r:id="rId21"/>
            </p:custDataLst>
          </p:nvPr>
        </p:nvSpPr>
        <p:spPr>
          <a:xfrm>
            <a:off x="7834630" y="2157095"/>
            <a:ext cx="1896110" cy="7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、技术卖出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、涨幅卖出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3" name="矩形 42"/>
          <p:cNvSpPr/>
          <p:nvPr>
            <p:custDataLst>
              <p:tags r:id="rId22"/>
            </p:custDataLst>
          </p:nvPr>
        </p:nvSpPr>
        <p:spPr>
          <a:xfrm>
            <a:off x="2715895" y="3960495"/>
            <a:ext cx="1896110" cy="642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方向选择</a:t>
            </a:r>
            <a:endParaRPr lang="zh-CN" altLang="en-US" b="1">
              <a:solidFill>
                <a:schemeClr val="accent4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4" name="矩形 43"/>
          <p:cNvSpPr/>
          <p:nvPr>
            <p:custDataLst>
              <p:tags r:id="rId23"/>
            </p:custDataLst>
          </p:nvPr>
        </p:nvSpPr>
        <p:spPr>
          <a:xfrm>
            <a:off x="2715895" y="4627245"/>
            <a:ext cx="1896110" cy="7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、热点主题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、市场风格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6" name="矩形 45"/>
          <p:cNvSpPr/>
          <p:nvPr>
            <p:custDataLst>
              <p:tags r:id="rId24"/>
            </p:custDataLst>
          </p:nvPr>
        </p:nvSpPr>
        <p:spPr>
          <a:xfrm>
            <a:off x="9571355" y="3952240"/>
            <a:ext cx="1896110" cy="642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复盘总结</a:t>
            </a:r>
            <a:endParaRPr lang="zh-CN" altLang="en-US" b="1">
              <a:solidFill>
                <a:schemeClr val="accent4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7" name="矩形 46"/>
          <p:cNvSpPr/>
          <p:nvPr>
            <p:custDataLst>
              <p:tags r:id="rId25"/>
            </p:custDataLst>
          </p:nvPr>
        </p:nvSpPr>
        <p:spPr>
          <a:xfrm>
            <a:off x="9571355" y="4618990"/>
            <a:ext cx="1896110" cy="7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、盈亏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、执行力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2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1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1_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gradient&quot;:[{&quot;brightness&quot;:0.4000000059604645,&quot;colorType&quot;:1,&quot;foreColorIndex&quot;:5,&quot;pos&quot;:0.1599999964237213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1"/>
  <p:tag name="KSO_WM_DIAGRAM_USE_COLOR_VALUE" val="{&quot;color_scheme&quot;:1,&quot;color_type&quot;:1,&quot;theme_color_indexes&quot;:[]}"/>
</p:tagLst>
</file>

<file path=ppt/tags/tag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2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2_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gradient&quot;:[{&quot;brightness&quot;:0.4000000059604645,&quot;colorType&quot;:1,&quot;foreColorIndex&quot;:8,&quot;pos&quot;:0.1599999964237213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2"/>
  <p:tag name="KSO_WM_DIAGRAM_USE_COLOR_VALUE" val="{&quot;color_scheme&quot;:1,&quot;color_type&quot;:1,&quot;theme_color_indexes&quot;:[]}"/>
</p:tagLst>
</file>

<file path=ppt/tags/tag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3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3_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gradient&quot;:[{&quot;brightness&quot;:0.4000000059604645,&quot;colorType&quot;:1,&quot;foreColorIndex&quot;:5,&quot;pos&quot;:0.1599999964237213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3"/>
  <p:tag name="KSO_WM_DIAGRAM_USE_COLOR_VALUE" val="{&quot;color_scheme&quot;:1,&quot;color_type&quot;:1,&quot;theme_color_indexes&quot;:[]}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4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4_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gradient&quot;:[{&quot;brightness&quot;:0.4000000059604645,&quot;colorType&quot;:1,&quot;foreColorIndex&quot;:8,&quot;pos&quot;:0.1599999964237213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4"/>
  <p:tag name="KSO_WM_DIAGRAM_USE_COLOR_VALUE" val="{&quot;color_scheme&quot;:1,&quot;color_type&quot;:1,&quot;theme_color_indexes&quot;:[]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5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5_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gradient&quot;:[{&quot;brightness&quot;:0.4000000059604645,&quot;colorType&quot;:1,&quot;foreColorIndex&quot;:5,&quot;pos&quot;:0.1599999964237213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5"/>
  <p:tag name="KSO_WM_DIAGRAM_USE_COLOR_VALUE" val="{&quot;color_scheme&quot;:1,&quot;color_type&quot;:1,&quot;theme_color_indexes&quot;:[]}"/>
</p:tagLst>
</file>

<file path=ppt/tags/tag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6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6_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gradient&quot;:[{&quot;brightness&quot;:0.4000000059604645,&quot;colorType&quot;:1,&quot;foreColorIndex&quot;:8,&quot;pos&quot;:0.1599999964237213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6"/>
  <p:tag name="KSO_WM_DIAGRAM_USE_COLOR_VALUE" val="{&quot;color_scheme&quot;:1,&quot;color_type&quot;:1,&quot;theme_color_indexes&quot;:[]}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068_5*m_h_a*1_1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3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1068_5*m_h_f*1_1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1_2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1_2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2_2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2_2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3_2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3_2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1068_5*m_h_a*1_4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3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4_1"/>
  <p:tag name="KSO_WM_UNIT_ID" val="diagram20231068_5*m_h_f*1_4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4_2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4_2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5_2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5_2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6_2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6_2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1068_5*m_h_a*1_3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6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4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068_5*m_h_f*1_3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5_1"/>
  <p:tag name="KSO_WM_UNIT_ID" val="diagram20231068_5*m_h_a*1_5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5_1"/>
  <p:tag name="KSO_WM_UNIT_ID" val="diagram20231068_5*m_h_f*1_5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068_5*m_h_a*1_2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1068_5*m_h_f*1_2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6_1"/>
  <p:tag name="KSO_WM_UNIT_ID" val="diagram20231068_5*m_h_a*1_6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6_1"/>
  <p:tag name="KSO_WM_UNIT_ID" val="diagram20231068_5*m_h_f*1_6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69]}"/>
</p:tagLst>
</file>

<file path=ppt/tags/tag51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NmFkOTM4YTBmYzkwNDBjOWYzNjBlMTAzZTIxNjcwNGEifQ=="/>
  <p:tag name="resource_record_key" val="{&quot;65&quot;:[20205081],&quot;70&quot;:[3314169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WPS 演示</Application>
  <PresentationFormat>宽屏</PresentationFormat>
  <Paragraphs>110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志在四方</cp:lastModifiedBy>
  <cp:revision>317</cp:revision>
  <dcterms:created xsi:type="dcterms:W3CDTF">2019-06-19T02:08:00Z</dcterms:created>
  <dcterms:modified xsi:type="dcterms:W3CDTF">2024-07-24T12:11:08Z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39340004071C426FBDD6E1D047E39033_13</vt:lpwstr>
  </property>
</Properties>
</file>