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02" r:id="rId3"/>
    <p:sldId id="327" r:id="rId4"/>
    <p:sldId id="328" r:id="rId5"/>
    <p:sldId id="335" r:id="rId6"/>
    <p:sldId id="401" r:id="rId7"/>
    <p:sldId id="398" r:id="rId8"/>
    <p:sldId id="399" r:id="rId9"/>
    <p:sldId id="392" r:id="rId10"/>
    <p:sldId id="393" r:id="rId11"/>
    <p:sldId id="402" r:id="rId12"/>
    <p:sldId id="395" r:id="rId13"/>
    <p:sldId id="394" r:id="rId14"/>
    <p:sldId id="400" r:id="rId15"/>
    <p:sldId id="404" r:id="rId16"/>
    <p:sldId id="403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396" r:id="rId25"/>
    <p:sldId id="397" r:id="rId26"/>
    <p:sldId id="412" r:id="rId27"/>
    <p:sldId id="423" r:id="rId28"/>
    <p:sldId id="425" r:id="rId29"/>
    <p:sldId id="325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66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../media/image32.png"/><Relationship Id="rId6" Type="http://schemas.openxmlformats.org/officeDocument/2006/relationships/tags" Target="../tags/tag53.xml"/><Relationship Id="rId5" Type="http://schemas.openxmlformats.org/officeDocument/2006/relationships/image" Target="../media/image31.png"/><Relationship Id="rId4" Type="http://schemas.openxmlformats.org/officeDocument/2006/relationships/tags" Target="../tags/tag52.xml"/><Relationship Id="rId3" Type="http://schemas.openxmlformats.org/officeDocument/2006/relationships/image" Target="../media/image30.png"/><Relationship Id="rId2" Type="http://schemas.openxmlformats.org/officeDocument/2006/relationships/tags" Target="../tags/tag51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60.xml"/><Relationship Id="rId16" Type="http://schemas.openxmlformats.org/officeDocument/2006/relationships/image" Target="../media/image20.png"/><Relationship Id="rId15" Type="http://schemas.openxmlformats.org/officeDocument/2006/relationships/tags" Target="../tags/tag59.xml"/><Relationship Id="rId14" Type="http://schemas.openxmlformats.org/officeDocument/2006/relationships/image" Target="../media/image18.png"/><Relationship Id="rId13" Type="http://schemas.openxmlformats.org/officeDocument/2006/relationships/tags" Target="../tags/tag58.xml"/><Relationship Id="rId12" Type="http://schemas.openxmlformats.org/officeDocument/2006/relationships/image" Target="../media/image24.png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88.xml"/><Relationship Id="rId7" Type="http://schemas.openxmlformats.org/officeDocument/2006/relationships/image" Target="../media/image35.png"/><Relationship Id="rId6" Type="http://schemas.openxmlformats.org/officeDocument/2006/relationships/tags" Target="../tags/tag87.xml"/><Relationship Id="rId5" Type="http://schemas.openxmlformats.org/officeDocument/2006/relationships/image" Target="../media/image34.png"/><Relationship Id="rId4" Type="http://schemas.openxmlformats.org/officeDocument/2006/relationships/tags" Target="../tags/tag86.xml"/><Relationship Id="rId3" Type="http://schemas.openxmlformats.org/officeDocument/2006/relationships/image" Target="../media/image33.png"/><Relationship Id="rId2" Type="http://schemas.openxmlformats.org/officeDocument/2006/relationships/tags" Target="../tags/tag85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89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image" Target="../media/image38.pn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37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02.xml"/><Relationship Id="rId7" Type="http://schemas.openxmlformats.org/officeDocument/2006/relationships/image" Target="../media/image40.png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39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tags" Target="../tags/tag107.xml"/><Relationship Id="rId7" Type="http://schemas.openxmlformats.org/officeDocument/2006/relationships/image" Target="../media/image43.png"/><Relationship Id="rId6" Type="http://schemas.openxmlformats.org/officeDocument/2006/relationships/tags" Target="../tags/tag106.xml"/><Relationship Id="rId5" Type="http://schemas.openxmlformats.org/officeDocument/2006/relationships/image" Target="../media/image42.png"/><Relationship Id="rId4" Type="http://schemas.openxmlformats.org/officeDocument/2006/relationships/tags" Target="../tags/tag105.xml"/><Relationship Id="rId3" Type="http://schemas.openxmlformats.org/officeDocument/2006/relationships/image" Target="../media/image41.png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15.xml"/><Relationship Id="rId20" Type="http://schemas.openxmlformats.org/officeDocument/2006/relationships/image" Target="../media/image22.png"/><Relationship Id="rId2" Type="http://schemas.openxmlformats.org/officeDocument/2006/relationships/tags" Target="../tags/tag104.xml"/><Relationship Id="rId19" Type="http://schemas.openxmlformats.org/officeDocument/2006/relationships/tags" Target="../tags/tag114.xml"/><Relationship Id="rId18" Type="http://schemas.openxmlformats.org/officeDocument/2006/relationships/image" Target="../media/image20.png"/><Relationship Id="rId17" Type="http://schemas.openxmlformats.org/officeDocument/2006/relationships/tags" Target="../tags/tag113.xml"/><Relationship Id="rId16" Type="http://schemas.openxmlformats.org/officeDocument/2006/relationships/image" Target="../media/image18.png"/><Relationship Id="rId15" Type="http://schemas.openxmlformats.org/officeDocument/2006/relationships/tags" Target="../tags/tag112.xml"/><Relationship Id="rId14" Type="http://schemas.openxmlformats.org/officeDocument/2006/relationships/image" Target="../media/image24.png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45.png"/><Relationship Id="rId2" Type="http://schemas.openxmlformats.org/officeDocument/2006/relationships/tags" Target="../tags/tag117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47.png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46.png"/><Relationship Id="rId2" Type="http://schemas.openxmlformats.org/officeDocument/2006/relationships/tags" Target="../tags/tag127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2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tags" Target="../tags/tag137.xml"/><Relationship Id="rId7" Type="http://schemas.openxmlformats.org/officeDocument/2006/relationships/image" Target="../media/image41.png"/><Relationship Id="rId6" Type="http://schemas.openxmlformats.org/officeDocument/2006/relationships/tags" Target="../tags/tag136.xml"/><Relationship Id="rId5" Type="http://schemas.openxmlformats.org/officeDocument/2006/relationships/image" Target="../media/image49.png"/><Relationship Id="rId4" Type="http://schemas.openxmlformats.org/officeDocument/2006/relationships/tags" Target="../tags/tag135.xml"/><Relationship Id="rId3" Type="http://schemas.openxmlformats.org/officeDocument/2006/relationships/image" Target="../media/image48.png"/><Relationship Id="rId23" Type="http://schemas.openxmlformats.org/officeDocument/2006/relationships/slideLayout" Target="../slideLayouts/slideLayout3.xml"/><Relationship Id="rId22" Type="http://schemas.openxmlformats.org/officeDocument/2006/relationships/tags" Target="../tags/tag146.xml"/><Relationship Id="rId21" Type="http://schemas.openxmlformats.org/officeDocument/2006/relationships/image" Target="../media/image22.png"/><Relationship Id="rId20" Type="http://schemas.openxmlformats.org/officeDocument/2006/relationships/tags" Target="../tags/tag145.xml"/><Relationship Id="rId2" Type="http://schemas.openxmlformats.org/officeDocument/2006/relationships/tags" Target="../tags/tag134.xml"/><Relationship Id="rId19" Type="http://schemas.openxmlformats.org/officeDocument/2006/relationships/image" Target="../media/image20.png"/><Relationship Id="rId18" Type="http://schemas.openxmlformats.org/officeDocument/2006/relationships/tags" Target="../tags/tag144.xml"/><Relationship Id="rId17" Type="http://schemas.openxmlformats.org/officeDocument/2006/relationships/image" Target="../media/image18.png"/><Relationship Id="rId16" Type="http://schemas.openxmlformats.org/officeDocument/2006/relationships/tags" Target="../tags/tag143.xml"/><Relationship Id="rId15" Type="http://schemas.openxmlformats.org/officeDocument/2006/relationships/image" Target="../media/image24.png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0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50.pn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24.xml"/><Relationship Id="rId7" Type="http://schemas.openxmlformats.org/officeDocument/2006/relationships/image" Target="../media/image16.png"/><Relationship Id="rId6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tags" Target="../tags/tag22.xml"/><Relationship Id="rId3" Type="http://schemas.openxmlformats.org/officeDocument/2006/relationships/image" Target="../media/image14.png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33.xml"/><Relationship Id="rId25" Type="http://schemas.openxmlformats.org/officeDocument/2006/relationships/image" Target="../media/image25.svg"/><Relationship Id="rId24" Type="http://schemas.openxmlformats.org/officeDocument/2006/relationships/image" Target="../media/image24.png"/><Relationship Id="rId23" Type="http://schemas.openxmlformats.org/officeDocument/2006/relationships/tags" Target="../tags/tag32.xml"/><Relationship Id="rId22" Type="http://schemas.openxmlformats.org/officeDocument/2006/relationships/image" Target="../media/image23.svg"/><Relationship Id="rId21" Type="http://schemas.openxmlformats.org/officeDocument/2006/relationships/image" Target="../media/image22.png"/><Relationship Id="rId20" Type="http://schemas.openxmlformats.org/officeDocument/2006/relationships/tags" Target="../tags/tag31.xml"/><Relationship Id="rId2" Type="http://schemas.openxmlformats.org/officeDocument/2006/relationships/tags" Target="../tags/tag21.xml"/><Relationship Id="rId19" Type="http://schemas.openxmlformats.org/officeDocument/2006/relationships/image" Target="../media/image21.svg"/><Relationship Id="rId18" Type="http://schemas.openxmlformats.org/officeDocument/2006/relationships/image" Target="../media/image20.png"/><Relationship Id="rId17" Type="http://schemas.openxmlformats.org/officeDocument/2006/relationships/tags" Target="../tags/tag30.xml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27.png"/><Relationship Id="rId4" Type="http://schemas.openxmlformats.org/officeDocument/2006/relationships/tags" Target="../tags/tag36.xml"/><Relationship Id="rId3" Type="http://schemas.openxmlformats.org/officeDocument/2006/relationships/image" Target="../media/image26.png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45.xml"/><Relationship Id="rId6" Type="http://schemas.openxmlformats.org/officeDocument/2006/relationships/image" Target="../media/image29.png"/><Relationship Id="rId5" Type="http://schemas.openxmlformats.org/officeDocument/2006/relationships/tags" Target="../tags/tag44.xml"/><Relationship Id="rId4" Type="http://schemas.openxmlformats.org/officeDocument/2006/relationships/image" Target="../media/image28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《涨停横盘二升》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全系列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8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19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:30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考核二（买点）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665" y="842010"/>
            <a:ext cx="3797935" cy="5690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7830" y="842010"/>
            <a:ext cx="3887470" cy="5756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4530" y="790575"/>
            <a:ext cx="3745865" cy="580644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106680" y="789940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4165600" y="790575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224520" y="790575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3b31393939353630343bb7bdd0ced0f2bac5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80335" y="2341880"/>
            <a:ext cx="914400" cy="914400"/>
          </a:xfrm>
          <a:prstGeom prst="rect">
            <a:avLst/>
          </a:prstGeom>
        </p:spPr>
      </p:pic>
      <p:pic>
        <p:nvPicPr>
          <p:cNvPr id="10" name="图片 9" descr="3b31393939353630353bb7bdd0ced0f2bac5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71945" y="2341880"/>
            <a:ext cx="914400" cy="914400"/>
          </a:xfrm>
          <a:prstGeom prst="rect">
            <a:avLst/>
          </a:prstGeom>
        </p:spPr>
      </p:pic>
      <p:pic>
        <p:nvPicPr>
          <p:cNvPr id="12" name="图片 11" descr="3b31393939353630363bb7bdd0ced0f2bac53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901680" y="2428875"/>
            <a:ext cx="914400" cy="9144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卖点规则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、个股盈利多少个点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即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减半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（根据市场环境自设，例如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、个股盈利多少个点再出光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（根据市场环境自设，例如冲高回落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3%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止损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设置（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，可自行微调）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注：本身对于该方法而言就是一个短线策略，所以在上涨中减仓是最优法；特别是比如在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减过之后，就相当于保住了一部分利润，即使个股另一半仓跌回到了止损价位，也只是打平而已。所以但凡在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减过半仓，后面的另一半大家就可以去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博取更大的利润空间了。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条件单的运用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什么是条件单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761365" y="1094105"/>
            <a:ext cx="10705465" cy="170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400"/>
              <a:t>智能交易：</a:t>
            </a:r>
            <a:r>
              <a:rPr lang="en-US" altLang="zh-CN" sz="2400"/>
              <a:t>由电脑模拟交易员的下单操作进行机器交易的过程。电脑根据预先编辑好的交易策略程序来执行交易定单。</a:t>
            </a:r>
            <a:r>
              <a:rPr lang="zh-CN" altLang="en-US" sz="2400"/>
              <a:t>做到计划交易，交易计划。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自动交易策略主要包括三要素：定单执行，风险管理和资金管理。</a:t>
            </a:r>
            <a:endParaRPr lang="en-US" altLang="zh-CN" sz="2400"/>
          </a:p>
          <a:p>
            <a:endParaRPr lang="zh-CN" altLang="en-US" sz="2400"/>
          </a:p>
        </p:txBody>
      </p:sp>
      <p:sp>
        <p:nvSpPr>
          <p:cNvPr id="16" name="任意多边形 15"/>
          <p:cNvSpPr/>
          <p:nvPr>
            <p:custDataLst>
              <p:tags r:id="rId3"/>
            </p:custDataLst>
          </p:nvPr>
        </p:nvSpPr>
        <p:spPr>
          <a:xfrm>
            <a:off x="1177318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4"/>
            </p:custDataLst>
          </p:nvPr>
        </p:nvCxnSpPr>
        <p:spPr>
          <a:xfrm>
            <a:off x="1017041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823388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 20"/>
          <p:cNvSpPr/>
          <p:nvPr>
            <p:custDataLst>
              <p:tags r:id="rId6"/>
            </p:custDataLst>
          </p:nvPr>
        </p:nvSpPr>
        <p:spPr>
          <a:xfrm>
            <a:off x="4749193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7"/>
            </p:custDataLst>
          </p:nvPr>
        </p:nvCxnSpPr>
        <p:spPr>
          <a:xfrm>
            <a:off x="4588916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4395263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9"/>
            </p:custDataLst>
          </p:nvPr>
        </p:nvSpPr>
        <p:spPr>
          <a:xfrm>
            <a:off x="8321068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0"/>
            </p:custDataLst>
          </p:nvPr>
        </p:nvCxnSpPr>
        <p:spPr>
          <a:xfrm>
            <a:off x="8160791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7967138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1276878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节约宝贵时间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4848753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保证的执行力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8420628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提高风险控制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50"/>
          <p:cNvSpPr txBox="1"/>
          <p:nvPr>
            <p:custDataLst>
              <p:tags r:id="rId15"/>
            </p:custDataLst>
          </p:nvPr>
        </p:nvSpPr>
        <p:spPr>
          <a:xfrm>
            <a:off x="3907669" y="3120928"/>
            <a:ext cx="4413492" cy="57785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有效解决三大问题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两者对比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10368" y="927204"/>
          <a:ext cx="9571355" cy="48641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14120"/>
                <a:gridCol w="4178617"/>
                <a:gridCol w="4178617"/>
              </a:tblGrid>
              <a:tr h="829945">
                <a:tc gridSpan="3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2400" b="1" spc="13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普通委托</a:t>
                      </a:r>
                      <a:r>
                        <a:rPr lang="en-US" altLang="zh-CN" sz="2400" b="1" spc="13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VS</a:t>
                      </a:r>
                      <a:r>
                        <a:rPr lang="zh-CN" altLang="en-US" sz="2400" b="1" spc="13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条件单</a:t>
                      </a:r>
                      <a:endParaRPr lang="zh-CN" altLang="en-US" sz="2400" b="1" spc="130" dirty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108192" marR="108192" marT="54096" marB="54096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108192" marR="108192" marT="54096" marB="54096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传统交易软件</a:t>
                      </a: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智能交易软件</a:t>
                      </a: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决策效率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盯盘决策、随机多变、情绪易受行情影响波动、眼花缭乱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提前判断、提前计划、冷静决策、轻松管理账户各项交易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委托模式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规则约束（如无法设止损）、委托单无法过夜、必须每天委托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条件单无规则限制、自定义时间、指令下达后可持续到触发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资金使用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挂单会占用资金或股票数量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条件单不会占用资金或股票、更多的条件单可以把握更多机会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交易方向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单一，只能买或卖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多变，可在同一只个股买卖自由转换交易，例如网格交易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交易方式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只能按价格委托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多样化，可涨幅委托、可价格委托、可时间委托等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119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总结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条件单是“委托的委托”；条件单是“半自动”交易；条件单是“最后一公里”；</a:t>
                      </a:r>
                      <a:endParaRPr lang="zh-CN" altLang="en-US" sz="1600" b="1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93408" marR="93408" marT="46704" marB="46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E4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8080" y="772795"/>
            <a:ext cx="1722120" cy="57524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0970" y="851535"/>
            <a:ext cx="7367270" cy="1868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50970" y="3094355"/>
            <a:ext cx="3486150" cy="32143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30820" y="3093720"/>
            <a:ext cx="3444875" cy="29984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B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点买入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16445" y="958850"/>
            <a:ext cx="43319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智能交易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B---&gt;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上穿（蓝线价）买入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8775" y="1057275"/>
            <a:ext cx="4107815" cy="5287010"/>
          </a:xfrm>
          <a:prstGeom prst="rect">
            <a:avLst/>
          </a:prstGeom>
        </p:spPr>
      </p:pic>
      <p:sp>
        <p:nvSpPr>
          <p:cNvPr id="5" name="右箭头 4"/>
          <p:cNvSpPr/>
          <p:nvPr>
            <p:custDataLst>
              <p:tags r:id="rId5"/>
            </p:custDataLst>
          </p:nvPr>
        </p:nvSpPr>
        <p:spPr>
          <a:xfrm>
            <a:off x="5788660" y="2654300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蓝线价格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16445" y="1579245"/>
            <a:ext cx="4136390" cy="4669790"/>
          </a:xfrm>
          <a:prstGeom prst="rect">
            <a:avLst/>
          </a:prstGeom>
        </p:spPr>
      </p:pic>
      <p:sp>
        <p:nvSpPr>
          <p:cNvPr id="10" name="右箭头 9"/>
          <p:cNvSpPr/>
          <p:nvPr>
            <p:custDataLst>
              <p:tags r:id="rId8"/>
            </p:custDataLst>
          </p:nvPr>
        </p:nvSpPr>
        <p:spPr>
          <a:xfrm>
            <a:off x="5788660" y="5461000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当天有效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智能交易回踩蓝线买入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1480" y="842010"/>
            <a:ext cx="4990465" cy="5706745"/>
          </a:xfrm>
          <a:prstGeom prst="rect">
            <a:avLst/>
          </a:prstGeom>
        </p:spPr>
      </p:pic>
      <p:sp>
        <p:nvSpPr>
          <p:cNvPr id="6" name="右箭头 5"/>
          <p:cNvSpPr/>
          <p:nvPr>
            <p:custDataLst>
              <p:tags r:id="rId4"/>
            </p:custDataLst>
          </p:nvPr>
        </p:nvSpPr>
        <p:spPr>
          <a:xfrm>
            <a:off x="6417310" y="2567305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蓝线价格</a:t>
            </a:r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6417310" y="5083175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当天有效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45095" y="1629410"/>
            <a:ext cx="3660140" cy="45288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手机版操作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795" y="768350"/>
            <a:ext cx="2689860" cy="5829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31845" y="773430"/>
            <a:ext cx="2688590" cy="58286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33795" y="732155"/>
            <a:ext cx="2717165" cy="5889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283065" y="773430"/>
            <a:ext cx="2699385" cy="5848350"/>
          </a:xfrm>
          <a:prstGeom prst="rect">
            <a:avLst/>
          </a:prstGeom>
        </p:spPr>
      </p:pic>
      <p:sp>
        <p:nvSpPr>
          <p:cNvPr id="7" name="左箭头 6"/>
          <p:cNvSpPr/>
          <p:nvPr>
            <p:custDataLst>
              <p:tags r:id="rId10"/>
            </p:custDataLst>
          </p:nvPr>
        </p:nvSpPr>
        <p:spPr>
          <a:xfrm rot="16200000">
            <a:off x="1712595" y="3832860"/>
            <a:ext cx="814705" cy="44577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11"/>
            </p:custDataLst>
          </p:nvPr>
        </p:nvSpPr>
        <p:spPr>
          <a:xfrm>
            <a:off x="2343150" y="6202045"/>
            <a:ext cx="988695" cy="4940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1456055" y="4535170"/>
            <a:ext cx="1270000" cy="54229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3b31393939353630343bb7bdd0ced0f2bac53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13255" y="77343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53bb7bdd0ced0f2bac5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06035" y="773430"/>
            <a:ext cx="914400" cy="914400"/>
          </a:xfrm>
          <a:prstGeom prst="rect">
            <a:avLst/>
          </a:prstGeom>
        </p:spPr>
      </p:pic>
      <p:pic>
        <p:nvPicPr>
          <p:cNvPr id="18" name="图片 17" descr="3b31393939353630363bb7bdd0ced0f2bac5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036560" y="732155"/>
            <a:ext cx="914400" cy="914400"/>
          </a:xfrm>
          <a:prstGeom prst="rect">
            <a:avLst/>
          </a:prstGeom>
        </p:spPr>
      </p:pic>
      <p:pic>
        <p:nvPicPr>
          <p:cNvPr id="19" name="图片 18" descr="3b31393939353630373bb7bdd0ced0f2bac53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1068050" y="773430"/>
            <a:ext cx="914400" cy="91440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止盈止损单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2490" y="1902460"/>
            <a:ext cx="4070985" cy="4581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26885" y="1902460"/>
            <a:ext cx="4070985" cy="458152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664970" y="880110"/>
            <a:ext cx="24866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-5%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止损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315518" y="1007110"/>
            <a:ext cx="263969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+5%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减半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2284730" y="31349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全部股数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161655" y="31349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一半股数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2208213" y="5551170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*0.95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8241348" y="4979035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*1.05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选股的规则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买卖点规则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条件单运用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57090" y="4814570"/>
            <a:ext cx="6414770" cy="824865"/>
            <a:chOff x="7100" y="2172"/>
            <a:chExt cx="10102" cy="1299"/>
          </a:xfrm>
        </p:grpSpPr>
        <p:pic>
          <p:nvPicPr>
            <p:cNvPr id="17" name="图片 16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四章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资金的管理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追踪条件单（冲高回落）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9145" y="1221105"/>
            <a:ext cx="5284470" cy="22275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4530" y="3902075"/>
            <a:ext cx="5379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、追踪卖出：</a:t>
            </a:r>
            <a:r>
              <a:rPr lang="zh-CN" altLang="en-US">
                <a:sym typeface="+mn-ea"/>
              </a:rPr>
              <a:t>超过基准价之后的回落则委托下单。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举个例子：个股只要在涨则不出，一旦由高点回落达到对应的条件则卖出。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4410" y="920750"/>
            <a:ext cx="3928110" cy="5452110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8573453" y="2105025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*1.05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877935" y="36937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一半股数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手机版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83065" y="765175"/>
            <a:ext cx="2691130" cy="5831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4585" y="773430"/>
            <a:ext cx="2696845" cy="5843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795" y="768350"/>
            <a:ext cx="2689860" cy="5829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31845" y="773430"/>
            <a:ext cx="2688590" cy="5828665"/>
          </a:xfrm>
          <a:prstGeom prst="rect">
            <a:avLst/>
          </a:prstGeom>
        </p:spPr>
      </p:pic>
      <p:sp>
        <p:nvSpPr>
          <p:cNvPr id="7" name="左箭头 6"/>
          <p:cNvSpPr/>
          <p:nvPr>
            <p:custDataLst>
              <p:tags r:id="rId10"/>
            </p:custDataLst>
          </p:nvPr>
        </p:nvSpPr>
        <p:spPr>
          <a:xfrm rot="16200000">
            <a:off x="1712595" y="3832860"/>
            <a:ext cx="814705" cy="44577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11"/>
            </p:custDataLst>
          </p:nvPr>
        </p:nvSpPr>
        <p:spPr>
          <a:xfrm>
            <a:off x="2343150" y="6202045"/>
            <a:ext cx="988695" cy="4940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1456055" y="4535170"/>
            <a:ext cx="1270000" cy="54229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843405" y="6240145"/>
            <a:ext cx="383540" cy="407035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3b31393939353630343bb7bdd0ced0f2bac53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13255" y="77343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53bb7bdd0ced0f2bac5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06035" y="773430"/>
            <a:ext cx="914400" cy="914400"/>
          </a:xfrm>
          <a:prstGeom prst="rect">
            <a:avLst/>
          </a:prstGeom>
        </p:spPr>
      </p:pic>
      <p:pic>
        <p:nvPicPr>
          <p:cNvPr id="18" name="图片 17" descr="3b31393939353630363bb7bdd0ced0f2bac53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036560" y="773430"/>
            <a:ext cx="914400" cy="914400"/>
          </a:xfrm>
          <a:prstGeom prst="rect">
            <a:avLst/>
          </a:prstGeom>
        </p:spPr>
      </p:pic>
      <p:pic>
        <p:nvPicPr>
          <p:cNvPr id="19" name="图片 18" descr="3b31393939353630373bb7bdd0ced0f2bac53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068050" y="773430"/>
            <a:ext cx="914400" cy="91440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为什么要使用条件单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条件单就是相当于：本来需要实盘才能下单的，现在可以提前下好单委托着。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条件单的好处：解放我们的双手，解放我们的时间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为什么要用条件单：因为人性、因为时间。条件单需要建立在提前想好后续的操作，如果没有想好，就代表没有明确的方法。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而没有方法，那么每一次操作都是随性的，这样的操作想做好真的很难很难。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炒股想要做好，第一步就是计划交易：将想要做的操作提前想好；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第二步就是交易计划：按计划的节奏来操作，不轻易随市场的波动而改变。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总论：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传统交易就像砖木取火，而条件单就是你可以用打火机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直接点了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。</a:t>
            </a:r>
            <a:endParaRPr lang="zh-CN" sz="2000" b="1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资金的管理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资金的管理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、首先将参与的资金分配成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等份。（例如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万资金参与涨停横盘二升方法）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、每只个股将分到等额的资金。（例如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只个股，每只就是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万的资金）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、当平均股价的流动资金是绿的时候，则只买一半。（例如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当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平均股价的流动资金是绿的时候，则买满。（例如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、没有个股符合的时候就持币等，一定不要去做不符合的或别的方法。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每月统计记录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25930" y="1166495"/>
            <a:ext cx="8162925" cy="16192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308735" y="3187700"/>
            <a:ext cx="936371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将每只符合方法并有出现买点的个股做记录，最终月度总结，看实际结果情况。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用户们也可以利用软件的模似炒股做条件单的设置学习，看看跟自己实战的区别。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专注某个方法，也许效果超很多人的想像，但很考验一个人的耐力。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每月统计记录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98600" y="1595120"/>
            <a:ext cx="936371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9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 +1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11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+1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15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+2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lang="zh-CN" altLang="en-US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持有</a:t>
            </a:r>
            <a:r>
              <a:rPr lang="en-US" altLang="zh-CN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           -5</a:t>
            </a:r>
            <a:endParaRPr lang="en-US" altLang="zh-CN" sz="2000" b="1" dirty="0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总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         -1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---------------------------------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8  --&gt;   17   --&gt; 12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           +4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底仓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+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浮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仓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65480" y="1288415"/>
            <a:ext cx="1036828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、底仓：突破智能辅助线买、缩量回踩智能辅助线买、低位捕捞季节金叉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、浮仓：捕捞季节死叉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卖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当个股一波涨幅达到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50%-100%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附近时，不再做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浮仓。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------------------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趋势配置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----------------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个方向：智能制造、低估白马（消费、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医药）、有色金属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---&gt;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股票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池（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3-5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只个股（只限制在股票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池）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、均分资金（例如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30W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10W/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选股的规则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《涨停横盘二升》规则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559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2-3</a:t>
            </a: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连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板（至少要有一个实体板，创业板的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20cm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计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个涨停板）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、涨停的时候，水手突破是黄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、主力状态处于红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、主力动向资金红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紫色较多，</a:t>
            </a:r>
            <a:r>
              <a:rPr lang="zh-CN" altLang="en-US" sz="28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不能出现蓝色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5、调整过程中水手突破保持黄紫色；</a:t>
            </a:r>
            <a:endParaRPr lang="zh-CN" altLang="en-US" sz="28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-----------------------------------------------------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注：无须添加其它条件，比如流动资金、周线等。只需要符合上面的条件即可。</a:t>
            </a:r>
            <a:endParaRPr lang="zh-CN" sz="2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考核一（选股）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355" y="794385"/>
            <a:ext cx="2912745" cy="5744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04870" y="785495"/>
            <a:ext cx="2727325" cy="5717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81775" y="789940"/>
            <a:ext cx="2561590" cy="5828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16745" y="844550"/>
            <a:ext cx="2532380" cy="578358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106680" y="789940"/>
            <a:ext cx="2980690" cy="582739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3222625" y="799465"/>
            <a:ext cx="2969895" cy="582866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6329045" y="799465"/>
            <a:ext cx="2990850" cy="582358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9456420" y="804545"/>
            <a:ext cx="2593340" cy="582358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3b31393939353630353bb7bdd0ced0f2bac53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0960" y="2326640"/>
            <a:ext cx="914400" cy="914400"/>
          </a:xfrm>
          <a:prstGeom prst="rect">
            <a:avLst/>
          </a:prstGeom>
        </p:spPr>
      </p:pic>
      <p:pic>
        <p:nvPicPr>
          <p:cNvPr id="12" name="图片 11" descr="3b31393939353630363bb7bdd0ced0f2bac5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58125" y="226441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73bb7bdd0ced0f2bac53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17885" y="2514600"/>
            <a:ext cx="914400" cy="914400"/>
          </a:xfrm>
          <a:prstGeom prst="rect">
            <a:avLst/>
          </a:prstGeom>
        </p:spPr>
      </p:pic>
      <p:pic>
        <p:nvPicPr>
          <p:cNvPr id="16" name="图片 15" descr="3b31393939353630343bb7bdd0ced0f2bac53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40890" y="2632710"/>
            <a:ext cx="914400" cy="91440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智能盯盘选股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4070" y="1016000"/>
            <a:ext cx="3716020" cy="3094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12255" y="1033145"/>
            <a:ext cx="3880485" cy="2935605"/>
          </a:xfrm>
          <a:prstGeom prst="rect">
            <a:avLst/>
          </a:prstGeom>
        </p:spPr>
      </p:pic>
      <p:sp>
        <p:nvSpPr>
          <p:cNvPr id="6" name="上箭头标注 5"/>
          <p:cNvSpPr/>
          <p:nvPr>
            <p:custDataLst>
              <p:tags r:id="rId6"/>
            </p:custDataLst>
          </p:nvPr>
        </p:nvSpPr>
        <p:spPr>
          <a:xfrm>
            <a:off x="1249680" y="4302760"/>
            <a:ext cx="3197860" cy="1210945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10cm</a:t>
            </a:r>
            <a:r>
              <a:rPr lang="zh-CN" altLang="en-US" sz="2400">
                <a:solidFill>
                  <a:schemeClr val="tx1"/>
                </a:solidFill>
              </a:rPr>
              <a:t>个股的选股方法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" name="上箭头标注 6"/>
          <p:cNvSpPr/>
          <p:nvPr>
            <p:custDataLst>
              <p:tags r:id="rId7"/>
            </p:custDataLst>
          </p:nvPr>
        </p:nvSpPr>
        <p:spPr>
          <a:xfrm>
            <a:off x="7035800" y="4302760"/>
            <a:ext cx="3197860" cy="1210945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20cm</a:t>
            </a:r>
            <a:r>
              <a:rPr lang="zh-CN" altLang="en-US" sz="2400">
                <a:solidFill>
                  <a:schemeClr val="tx1"/>
                </a:solidFill>
              </a:rPr>
              <a:t>个股的选股方法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17525" y="5847715"/>
            <a:ext cx="108826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、该方法可以每天选，盘后选一次即可；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、将符合条件的个股纳入到股票池当中。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几个细节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调好指标组合，直接用指标组合看股票；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、只选择死叉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天的个股，这样可以减少关注的时间。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0325" y="1316990"/>
            <a:ext cx="3743325" cy="3105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83425" y="713740"/>
            <a:ext cx="3471545" cy="58070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买卖点规则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买点规则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、个股死叉第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点区，则第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天开始以智能交易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蓝线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个股死叉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，则第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天开始出现智能交易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个股死叉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，且没有出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点，捕捞季节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金叉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：</a:t>
            </a:r>
            <a:r>
              <a:rPr 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只操作第一个符合的买点，过后的买点都不再参与。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3"/>
  <p:tag name="KSO_WM_UNIT_ID" val="diagram747_3*m_h_i*151_1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1"/>
  <p:tag name="KSO_WM_UNIT_ID" val="diagram747_3*m_h_i*15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2"/>
  <p:tag name="KSO_WM_UNIT_ID" val="diagram747_3*m_h_i*15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3"/>
  <p:tag name="KSO_WM_UNIT_ID" val="diagram747_3*m_h_i*151_2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1"/>
  <p:tag name="KSO_WM_UNIT_ID" val="diagram747_3*m_h_i*15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2"/>
  <p:tag name="KSO_WM_UNIT_ID" val="diagram747_3*m_h_i*15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3"/>
  <p:tag name="KSO_WM_UNIT_ID" val="diagram747_3*m_h_i*151_3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2"/>
  <p:tag name="KSO_WM_UNIT_ID" val="diagram747_3*m_h_i*15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1"/>
  <p:tag name="KSO_WM_UNIT_ID" val="diagram747_3*m_h_i*15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1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1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2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2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3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3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747"/>
  <p:tag name="KSO_WM_UNIT_TYPE" val="a"/>
  <p:tag name="KSO_WM_UNIT_INDEX" val="1"/>
  <p:tag name="KSO_WM_UNIT_ID" val="diagram747_3*a*1"/>
  <p:tag name="KSO_WM_UNIT_LAYERLEVEL" val="1"/>
  <p:tag name="KSO_WM_UNIT_VALUE" val="15"/>
  <p:tag name="KSO_WM_UNIT_HIGHLIGHT" val="0"/>
  <p:tag name="KSO_WM_UNIT_COMPATIBLE" val="0"/>
  <p:tag name="KSO_WM_UNIT_RELATE_UNITID" val="diagram747_3*l*1"/>
  <p:tag name="KSO_WM_UNIT_ISCONTENTSTIT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标题"/>
  <p:tag name="KSO_WM_UNIT_DIAGRAM_IS_NEED_ADD_PATH_ANIM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TABLE_BEAUTIFY" val="smartTable{461e0913-a899-4aa1-a582-075572a54dc4}"/>
  <p:tag name="KSO_WM_UNIT_VALUE" val="1018*2506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2676</Words>
  <Application>WPS 演示</Application>
  <PresentationFormat>宽屏</PresentationFormat>
  <Paragraphs>291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283</cp:revision>
  <dcterms:created xsi:type="dcterms:W3CDTF">2019-06-19T02:08:00Z</dcterms:created>
  <dcterms:modified xsi:type="dcterms:W3CDTF">2024-11-13T02:17:24Z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39340004071C426FBDD6E1D047E39033_13</vt:lpwstr>
  </property>
</Properties>
</file>