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9.svg" ContentType="image/svg+xml"/>
  <Override PartName="/ppt/media/image21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sldIdLst>
    <p:sldId id="302" r:id="rId3"/>
    <p:sldId id="327" r:id="rId4"/>
    <p:sldId id="328" r:id="rId5"/>
    <p:sldId id="521" r:id="rId6"/>
    <p:sldId id="528" r:id="rId7"/>
    <p:sldId id="535" r:id="rId8"/>
    <p:sldId id="543" r:id="rId9"/>
    <p:sldId id="559" r:id="rId10"/>
    <p:sldId id="560" r:id="rId11"/>
    <p:sldId id="561" r:id="rId12"/>
    <p:sldId id="563" r:id="rId13"/>
    <p:sldId id="564" r:id="rId14"/>
    <p:sldId id="568" r:id="rId15"/>
    <p:sldId id="569" r:id="rId16"/>
    <p:sldId id="571" r:id="rId17"/>
    <p:sldId id="572" r:id="rId18"/>
    <p:sldId id="573" r:id="rId19"/>
    <p:sldId id="574" r:id="rId20"/>
    <p:sldId id="575" r:id="rId21"/>
    <p:sldId id="576" r:id="rId22"/>
    <p:sldId id="392" r:id="rId23"/>
    <p:sldId id="455" r:id="rId24"/>
    <p:sldId id="562" r:id="rId25"/>
    <p:sldId id="479" r:id="rId26"/>
    <p:sldId id="566" r:id="rId27"/>
    <p:sldId id="567" r:id="rId28"/>
    <p:sldId id="394" r:id="rId29"/>
    <p:sldId id="459" r:id="rId30"/>
    <p:sldId id="506" r:id="rId31"/>
    <p:sldId id="514" r:id="rId32"/>
    <p:sldId id="551" r:id="rId33"/>
    <p:sldId id="536" r:id="rId34"/>
    <p:sldId id="565" r:id="rId35"/>
    <p:sldId id="464" r:id="rId36"/>
    <p:sldId id="465" r:id="rId37"/>
    <p:sldId id="466" r:id="rId38"/>
    <p:sldId id="467" r:id="rId39"/>
    <p:sldId id="468" r:id="rId40"/>
    <p:sldId id="325" r:id="rId41"/>
  </p:sldIdLst>
  <p:sldSz cx="12192000" cy="6858000"/>
  <p:notesSz cx="6858000" cy="9144000"/>
  <p:custDataLst>
    <p:tags r:id="rId4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4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Q" initials="D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017"/>
    <a:srgbClr val="AB0503"/>
    <a:srgbClr val="D30301"/>
    <a:srgbClr val="F8BF87"/>
    <a:srgbClr val="FFFDE6"/>
    <a:srgbClr val="930909"/>
    <a:srgbClr val="FBE4C2"/>
    <a:srgbClr val="EBC78C"/>
    <a:srgbClr val="F7DEB7"/>
    <a:srgbClr val="A4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8"/>
        <p:guide pos="384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7" Type="http://schemas.openxmlformats.org/officeDocument/2006/relationships/tags" Target="tags/tag127.xml"/><Relationship Id="rId46" Type="http://schemas.openxmlformats.org/officeDocument/2006/relationships/commentAuthors" Target="commentAuthors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notesMaster" Target="notesMasters/notesMaster1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tags" Target="../tags/tag4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>
            <p:custDataLst>
              <p:tags r:id="rId3"/>
            </p:custDataLst>
          </p:nvPr>
        </p:nvSpPr>
        <p:spPr>
          <a:xfrm>
            <a:off x="4806950" y="6068695"/>
            <a:ext cx="7156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注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社群专属服务时间为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;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社群解散时间为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点。</a:t>
            </a:r>
            <a:endParaRPr lang="zh-CN" altLang="en-US" sz="12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内页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-635"/>
            <a:ext cx="12192000" cy="685800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1330" y="261620"/>
            <a:ext cx="1372870" cy="294640"/>
          </a:xfrm>
          <a:prstGeom prst="rect">
            <a:avLst/>
          </a:prstGeom>
        </p:spPr>
      </p:pic>
      <p:pic>
        <p:nvPicPr>
          <p:cNvPr id="12" name="图片 11" descr="双12 icon_166804628526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4640" y="117475"/>
            <a:ext cx="1179195" cy="50673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635" y="681990"/>
            <a:ext cx="12193270" cy="6176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35" y="6557010"/>
            <a:ext cx="12190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 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蔡英姿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丨执业编号: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A1120613090011</a:t>
            </a:r>
            <a:r>
              <a:rPr 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 b="1">
              <a:ln>
                <a:noFill/>
              </a:ln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//192.168.10.86/素材/营销策划/1.活动/1-活动-设计需求/2023年/11月/11-12月猎手活动/12月猎手活动/双十二直播/课件模板/00设计/1920x1080 拷贝 9.png1920x1080 拷贝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pic>
        <p:nvPicPr>
          <p:cNvPr id="11" name="图片 10" descr="苏柏安1980（无课表）  拷贝 20000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矩形 8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5" y="682625"/>
            <a:ext cx="12192000" cy="6175375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10"/>
            </p:custDataLst>
          </p:nvPr>
        </p:nvSpPr>
        <p:spPr>
          <a:xfrm>
            <a:off x="648970" y="6579235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 descr="内页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苏柏安1980（无课表）  拷贝 20000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>
            <p:custDataLst>
              <p:tags r:id="rId6"/>
            </p:custDataLst>
          </p:nvPr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.png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4"/>
            </p:custDataLst>
          </p:nvPr>
        </p:nvSpPr>
        <p:spPr>
          <a:xfrm>
            <a:off x="648970" y="5942330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../media/image14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82.xml"/><Relationship Id="rId1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8.xml"/><Relationship Id="rId1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4.xml"/><Relationship Id="rId1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6.xml"/><Relationship Id="rId2" Type="http://schemas.openxmlformats.org/officeDocument/2006/relationships/image" Target="../media/image16.png"/><Relationship Id="rId1" Type="http://schemas.openxmlformats.org/officeDocument/2006/relationships/tags" Target="../tags/tag115.xml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18.xml"/><Relationship Id="rId4" Type="http://schemas.openxmlformats.org/officeDocument/2006/relationships/image" Target="../media/image19.sv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117.xml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20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119.xml"/><Relationship Id="rId1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22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121.xml"/><Relationship Id="rId1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24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123.xml"/><Relationship Id="rId1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6.xml"/><Relationship Id="rId1" Type="http://schemas.openxmlformats.org/officeDocument/2006/relationships/tags" Target="../tags/tag12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5239385" y="451739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endParaRPr lang="en-US" altLang="zh-CN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39385" y="4791075"/>
            <a:ext cx="5216525" cy="820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经传十大金牌讲师，从事证券行业10余年，自创一套“股海钓鱼操作系统”，真正教中小投资者能够理解市场，更好的适应市场，在市场当中稳定的获利。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9" name="文本框 18" descr="7b0a2020202022776f7264617274223a2022220a7d0a"/>
          <p:cNvSpPr txBox="1"/>
          <p:nvPr/>
        </p:nvSpPr>
        <p:spPr>
          <a:xfrm>
            <a:off x="5010785" y="1151255"/>
            <a:ext cx="6650355" cy="18719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l" fontAlgn="auto">
              <a:lnSpc>
                <a:spcPct val="90000"/>
              </a:lnSpc>
            </a:pP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《</a:t>
            </a:r>
            <a:r>
              <a:rPr 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爱志方实盘录</a:t>
            </a: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》</a:t>
            </a:r>
            <a:endParaRPr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39385" y="4006215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方建伟</a:t>
            </a:r>
            <a:r>
              <a:rPr lang="en-US" altLang="zh-CN" sz="12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执业编号：A1120613090012</a:t>
            </a:r>
            <a:endParaRPr lang="zh-CN" altLang="en-US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66385" y="311023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直播时间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:2025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年</a:t>
            </a:r>
            <a:endParaRPr lang="en-US" altLang="zh-CN" sz="2800" b="1">
              <a:solidFill>
                <a:srgbClr val="BD0017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季节昨天金叉，短期上看有一个技术性的反弹走势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、由于流动资金过去三天是翻绿的，故当下仓位注意控制在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、从当下的量能表现来看，流动资金今天有翻红的可能。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今天两会所释放出来的信号（下午</a:t>
            </a:r>
            <a:r>
              <a:rPr lang="en-US" altLang="zh-CN" dirty="0"/>
              <a:t>3</a:t>
            </a:r>
            <a:r>
              <a:rPr lang="zh-CN" altLang="en-US" dirty="0"/>
              <a:t>点经济部长通道：发改委、央行、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方老师认为：今年</a:t>
            </a:r>
            <a:r>
              <a:rPr lang="en-US" altLang="zh-CN" sz="2800" b="1" dirty="0">
                <a:solidFill>
                  <a:srgbClr val="FF0000"/>
                </a:solidFill>
              </a:rPr>
              <a:t>2025</a:t>
            </a:r>
            <a:r>
              <a:rPr lang="zh-CN" altLang="en-US" sz="2800" b="1" dirty="0">
                <a:solidFill>
                  <a:srgbClr val="FF0000"/>
                </a:solidFill>
              </a:rPr>
              <a:t>年的政策是积极的，我们要用积极的态度去看今年的行情，全年我认为机会大于风险。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从发展方向来看，大科技是主流（机器人、</a:t>
            </a:r>
            <a:r>
              <a:rPr lang="zh-CN" altLang="en-US" sz="2800" b="1" dirty="0">
                <a:solidFill>
                  <a:srgbClr val="FF0000"/>
                </a:solidFill>
              </a:rPr>
              <a:t>芯片、大模型、智能制造）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并且方老师认为大科技有望成为</a:t>
            </a:r>
            <a:r>
              <a:rPr lang="en-US" altLang="zh-CN" sz="2800" b="1" dirty="0">
                <a:solidFill>
                  <a:srgbClr val="FF0000"/>
                </a:solidFill>
              </a:rPr>
              <a:t>2019</a:t>
            </a:r>
            <a:r>
              <a:rPr lang="zh-CN" altLang="en-US" sz="2800" b="1" dirty="0">
                <a:solidFill>
                  <a:srgbClr val="FF0000"/>
                </a:solidFill>
              </a:rPr>
              <a:t>年底时的新能源车。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2025-3-19/20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1514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、从软件来看，牛线上移，并且流动资金前面连续两天翻绿，今天也翻绿的概率大，加上捕捞</a:t>
            </a:r>
            <a:r>
              <a:rPr lang="en-US" altLang="zh-CN" dirty="0"/>
              <a:t> </a:t>
            </a:r>
            <a:r>
              <a:rPr lang="zh-CN" altLang="en-US" dirty="0"/>
              <a:t>季节死叉。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短期我们认为市场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的概率较大，仓位建议控制在</a:t>
            </a:r>
            <a:r>
              <a:rPr lang="en-US" altLang="zh-CN" sz="2800" b="1" dirty="0">
                <a:solidFill>
                  <a:srgbClr val="FF0000"/>
                </a:solidFill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</a:rPr>
              <a:t>成以内。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（只是看调整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，并非看空，相反，全年是看多。）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85775" y="2654300"/>
            <a:ext cx="11271885" cy="343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、从软件可以看到，牛线走平，流动资金翻绿</a:t>
            </a:r>
            <a:r>
              <a:rPr lang="en-US" altLang="zh-CN" dirty="0"/>
              <a:t>3</a:t>
            </a:r>
            <a:r>
              <a:rPr lang="zh-CN" altLang="en-US" dirty="0"/>
              <a:t>天，今天目前看也是翻绿的概率大一些；死叉第</a:t>
            </a:r>
            <a:r>
              <a:rPr lang="en-US" altLang="zh-CN" dirty="0"/>
              <a:t>2</a:t>
            </a:r>
            <a:r>
              <a:rPr lang="zh-CN" altLang="en-US" dirty="0"/>
              <a:t>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短期的调整</a:t>
            </a:r>
            <a:r>
              <a:rPr lang="en-US" altLang="zh-CN" dirty="0"/>
              <a:t> </a:t>
            </a:r>
            <a:r>
              <a:rPr lang="zh-CN" altLang="en-US" dirty="0"/>
              <a:t>，我们先看是否会在这两天出现</a:t>
            </a:r>
            <a:r>
              <a:rPr lang="en-US" altLang="zh-CN" dirty="0"/>
              <a:t>S</a:t>
            </a:r>
            <a:r>
              <a:rPr lang="zh-CN" altLang="en-US" dirty="0"/>
              <a:t>点，如若会，则就有可能牛线下移。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近期比较重要的一件事：年报！防止可能性的雷区。可能考虑做</a:t>
            </a:r>
            <a:r>
              <a:rPr lang="en-US" altLang="zh-CN" dirty="0"/>
              <a:t>ETF</a:t>
            </a:r>
            <a:r>
              <a:rPr lang="zh-CN" altLang="en-US" dirty="0"/>
              <a:t>（指数、主题）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近期有一些用户是采用了网格交易（例如中证</a:t>
            </a:r>
            <a:r>
              <a:rPr lang="en-US" altLang="zh-CN" dirty="0"/>
              <a:t>A500ETF</a:t>
            </a:r>
            <a:r>
              <a:rPr lang="zh-CN" altLang="en-US" dirty="0"/>
              <a:t>，网格间隔</a:t>
            </a:r>
            <a:r>
              <a:rPr lang="en-US" altLang="zh-CN" dirty="0"/>
              <a:t>2%</a:t>
            </a:r>
            <a:r>
              <a:rPr lang="zh-CN" altLang="en-US" dirty="0"/>
              <a:t>左右）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【政策：宽松货币政策、积极的财政政策】【技术上，</a:t>
            </a:r>
            <a:r>
              <a:rPr lang="en-US" altLang="zh-CN" dirty="0"/>
              <a:t>A</a:t>
            </a:r>
            <a:r>
              <a:rPr lang="zh-CN" altLang="en-US" dirty="0"/>
              <a:t>股明显低估】【</a:t>
            </a:r>
            <a:r>
              <a:rPr lang="en-US" altLang="zh-CN" dirty="0"/>
              <a:t>3</a:t>
            </a:r>
            <a:r>
              <a:rPr lang="zh-CN" altLang="en-US" dirty="0"/>
              <a:t>成仓底仓，然后等低吸时机加仓】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当然，中期我们仍然是看好市场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，故调整下来反而是等待低吸。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特别是捕捞季节再出金叉，以及流动资金翻红之时，是我们新一轮机会。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方向上：大科技（智能制造：机器人、芯片）、大消费（低估，大</a:t>
            </a:r>
            <a:r>
              <a:rPr lang="zh-CN" altLang="en-US" sz="2800" b="1" dirty="0">
                <a:solidFill>
                  <a:srgbClr val="FF0000"/>
                </a:solidFill>
              </a:rPr>
              <a:t>循环）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、从软件来看，无论是上证指数还是平均股价，捕捞</a:t>
            </a:r>
            <a:r>
              <a:rPr lang="en-US" altLang="zh-CN" dirty="0"/>
              <a:t> </a:t>
            </a:r>
            <a:r>
              <a:rPr lang="zh-CN" altLang="en-US" dirty="0"/>
              <a:t>季节都</a:t>
            </a:r>
            <a:r>
              <a:rPr lang="en-US" altLang="zh-CN" dirty="0"/>
              <a:t>  </a:t>
            </a:r>
            <a:r>
              <a:rPr lang="zh-CN" altLang="en-US" dirty="0"/>
              <a:t>已经出现了金叉，则短期可以看反弹；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反弹的强度取决于市场的流动资金，如果绿则先看</a:t>
            </a:r>
            <a:r>
              <a:rPr lang="en-US" altLang="zh-CN" dirty="0"/>
              <a:t>3</a:t>
            </a:r>
            <a:r>
              <a:rPr lang="zh-CN" altLang="en-US" dirty="0"/>
              <a:t>天，如果红则可以看远一些，并且可以看反转。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（自行决定是否参与这个反弹，合理仓位：</a:t>
            </a:r>
            <a:r>
              <a:rPr lang="en-US" altLang="zh-CN" dirty="0"/>
              <a:t>3-5</a:t>
            </a:r>
            <a:r>
              <a:rPr lang="zh-CN" altLang="en-US" dirty="0"/>
              <a:t>之间为宜）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S</a:t>
            </a:r>
            <a:r>
              <a:rPr lang="zh-CN" altLang="en-US" dirty="0"/>
              <a:t>点的出现，原则上代表前热点休息；那么新一轮的行情上涨也是需要新热点来带动，如果后期流动资金翻红，则是会有新热点出现，关注是哪个主题？！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、关于【机器人】，我始终认为这是一个全新的，有空间的领域。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各位用户自行决定是否参与这个反弹，要把后面所有可能发生的走势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都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做个预设，然后自己提前想好应对方案，这个就是规则。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然后按规则去处理市场的实际走势就行，不要预测怎么走。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169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、今天是捕捞</a:t>
            </a:r>
            <a:r>
              <a:rPr lang="en-US" altLang="zh-CN" dirty="0"/>
              <a:t> </a:t>
            </a:r>
            <a:r>
              <a:rPr lang="zh-CN" altLang="en-US" dirty="0"/>
              <a:t>季节金叉的第三天，也是到了关键时间了。如果流动资金翻绿，则要防止下周再出现死叉后的二次下探。而从今天的表现来看，今天流动资金翻绿的概率较大，故在今天反弹的过程</a:t>
            </a:r>
            <a:r>
              <a:rPr lang="en-US" altLang="zh-CN" dirty="0"/>
              <a:t> </a:t>
            </a:r>
            <a:r>
              <a:rPr lang="zh-CN" altLang="en-US" dirty="0"/>
              <a:t>当中，可适当下降仓位。提前做好相应的准备，</a:t>
            </a:r>
            <a:r>
              <a:rPr lang="en-US" altLang="zh-CN" dirty="0"/>
              <a:t>3</a:t>
            </a:r>
            <a:r>
              <a:rPr lang="zh-CN" altLang="en-US" dirty="0"/>
              <a:t>成以内为宜；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从信号上看，一旦在流动资金翻绿下，再出死叉，则这个调整是有可能往</a:t>
            </a:r>
            <a:r>
              <a:rPr lang="en-US" altLang="zh-CN" dirty="0"/>
              <a:t> </a:t>
            </a:r>
            <a:r>
              <a:rPr lang="zh-CN" altLang="en-US" dirty="0"/>
              <a:t>熊线去的，再加上</a:t>
            </a:r>
            <a:r>
              <a:rPr lang="en-US" altLang="zh-CN" dirty="0"/>
              <a:t>4</a:t>
            </a:r>
            <a:r>
              <a:rPr lang="zh-CN" altLang="en-US" dirty="0"/>
              <a:t>月本身就是一个不稳定周期窗口（年报）。所以只要流动资金翻绿，就多一份谨慎，控制</a:t>
            </a:r>
            <a:r>
              <a:rPr lang="en-US" altLang="zh-CN" dirty="0"/>
              <a:t> </a:t>
            </a:r>
            <a:r>
              <a:rPr lang="zh-CN" altLang="en-US" dirty="0"/>
              <a:t>好仓位参与。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、万一</a:t>
            </a:r>
            <a:r>
              <a:rPr lang="zh-CN" dirty="0">
                <a:sym typeface="+mn-ea"/>
              </a:rPr>
              <a:t>如果流动资金翻红，则可以继续持股。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假如下周真的出现：死叉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流动资金翻绿，那么牛线就基本上会下移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自行决定策略，同时自已</a:t>
            </a:r>
            <a:r>
              <a:rPr lang="zh-CN" altLang="en-US" sz="2800" b="1" dirty="0">
                <a:solidFill>
                  <a:srgbClr val="FF0000"/>
                </a:solidFill>
              </a:rPr>
              <a:t>承担市场最终实际走出来的结果。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2025-4-2/3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、首先从技术上看，捕捞</a:t>
            </a:r>
            <a:r>
              <a:rPr lang="en-US" altLang="zh-CN" dirty="0"/>
              <a:t> </a:t>
            </a:r>
            <a:r>
              <a:rPr lang="zh-CN" altLang="en-US" dirty="0"/>
              <a:t>季节是金叉的，有一个反弹的需求；但是从量能来看，明显没有放出来，而流动资金表现决定反弹的力度，红则大，绿则受限。而从今天目前的量能来看，明显没有放出来。再加上节前交易情绪相对会低迷一些，故短期大概率是一个窄震荡为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、操作上：可考虑小仓位参与反弹，对于节后的看法，由于这里横向统计红色数值是个位数，所以下跌空间有限（最多熊线），当下可能需要一个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消息</a:t>
            </a:r>
            <a:r>
              <a:rPr lang="zh-CN" altLang="en-US" dirty="0">
                <a:sym typeface="+mn-ea"/>
              </a:rPr>
              <a:t>来刺激，引领市场放量。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从理论上来讲，流动资金翻红只需要</a:t>
            </a:r>
            <a:r>
              <a:rPr lang="en-US" altLang="zh-CN" dirty="0">
                <a:sym typeface="+mn-ea"/>
              </a:rPr>
              <a:t>1.4</a:t>
            </a:r>
            <a:r>
              <a:rPr lang="zh-CN" altLang="en-US" dirty="0">
                <a:sym typeface="+mn-ea"/>
              </a:rPr>
              <a:t>万亿，而当天是</a:t>
            </a:r>
            <a:r>
              <a:rPr lang="en-US" altLang="zh-CN" dirty="0">
                <a:sym typeface="+mn-ea"/>
              </a:rPr>
              <a:t>1.1</a:t>
            </a:r>
            <a:r>
              <a:rPr lang="zh-CN" altLang="en-US" dirty="0">
                <a:sym typeface="+mn-ea"/>
              </a:rPr>
              <a:t>万亿，也就是说其实市场翻红的难度并不大。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以小仓位参与其中，同时随着准备流动资金翻红的到来，随时准备启动的各项预案（股票池、热点分析、交易买卖）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流动资金红的当天，主题的涨停棱镜谁排在名前三（一般就是第一名）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</a:t>
            </a:r>
            <a:r>
              <a:rPr lang="zh-CN" altLang="en-US" b="1" dirty="0">
                <a:solidFill>
                  <a:srgbClr val="FF0000"/>
                </a:solidFill>
              </a:rPr>
              <a:t>关税增加对今天开盘不利</a:t>
            </a:r>
            <a:r>
              <a:rPr lang="zh-CN" altLang="en-US" dirty="0"/>
              <a:t>，所以</a:t>
            </a:r>
            <a:r>
              <a:rPr lang="en-US" altLang="zh-CN" dirty="0"/>
              <a:t> </a:t>
            </a:r>
            <a:r>
              <a:rPr lang="zh-CN" altLang="en-US" dirty="0"/>
              <a:t>今天早上也惯性下挫。但我们也有对应的方案，例如鼓励回购，还有长线资金入场等等，后期还可以再期待一下工具（财政政策与货币政策）。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从消息角度，今天有可能走出</a:t>
            </a:r>
            <a:r>
              <a:rPr lang="zh-CN" altLang="en-US" b="1" dirty="0">
                <a:solidFill>
                  <a:srgbClr val="FF0000"/>
                </a:solidFill>
              </a:rPr>
              <a:t>下挫后的回升</a:t>
            </a:r>
            <a:r>
              <a:rPr lang="zh-CN" altLang="en-US" dirty="0"/>
              <a:t>，但不着急过份乐观，只是不用过份悲观。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、从技术角度，平均股价处于牛线熊线下方，非理性杀跌，并且已经群体看跌，技术上等待平均股价牛线再走平，稳健的用户就等大盘金叉的时候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再参与抄底之类的动作。（明天较大概率出金叉）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、从消息角度，关税的增加即使再增已经脱敏了，主要看我们的扶持（回购、长期资金入市、后续待出的工具类），压力已经下降，反而会让我们制订更多有利的</a:t>
            </a:r>
            <a:r>
              <a:rPr lang="en-US" altLang="zh-CN" dirty="0"/>
              <a:t>ZC</a:t>
            </a:r>
            <a:r>
              <a:rPr lang="zh-CN" altLang="en-US" dirty="0"/>
              <a:t>出来。短期内偏向好多一些。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、从技术角度，平均股价处于牛线熊线下方，非理性杀跌，并且已经群体看跌，当下金叉下看反弹，加上流动资金连续翻红，故这里看反弹，初步空间可以先看牛熊线附近。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、操作上，到达牛熊线时，对于前面抄底的资金，有获利的可以考虑部分了结。只要流动资金仍然翻红，则可以保留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成左右仓位继续观看，而如果流动资金转绿，则应控制在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成以内。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、关注流动资金以此来决定参与的仓位水平。绿则尽量</a:t>
            </a:r>
            <a:r>
              <a:rPr lang="en-US" altLang="zh-CN" dirty="0"/>
              <a:t>3</a:t>
            </a:r>
            <a:r>
              <a:rPr lang="zh-CN" altLang="en-US" dirty="0"/>
              <a:t>以内，红则可</a:t>
            </a:r>
            <a:r>
              <a:rPr lang="en-US" altLang="zh-CN" dirty="0"/>
              <a:t>3-5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今天翻绿的条件是？（</a:t>
            </a:r>
            <a:r>
              <a:rPr lang="en-US" altLang="zh-CN" dirty="0"/>
              <a:t>1</a:t>
            </a:r>
            <a:r>
              <a:rPr lang="zh-CN" altLang="en-US" dirty="0"/>
              <a:t>）昨天是</a:t>
            </a:r>
            <a:r>
              <a:rPr lang="en-US" altLang="zh-CN" dirty="0"/>
              <a:t>1.6</a:t>
            </a:r>
            <a:r>
              <a:rPr lang="zh-CN" altLang="en-US" dirty="0"/>
              <a:t>万亿；（</a:t>
            </a:r>
            <a:r>
              <a:rPr lang="en-US" altLang="zh-CN" dirty="0"/>
              <a:t>2</a:t>
            </a:r>
            <a:r>
              <a:rPr lang="zh-CN" altLang="en-US" dirty="0"/>
              <a:t>）翻红的要求</a:t>
            </a:r>
            <a:r>
              <a:rPr lang="en-US" altLang="zh-CN" dirty="0"/>
              <a:t>1.43</a:t>
            </a:r>
            <a:r>
              <a:rPr lang="zh-CN" altLang="en-US" dirty="0"/>
              <a:t>万亿；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结论：今天缩小要求在</a:t>
            </a:r>
            <a:r>
              <a:rPr lang="en-US" altLang="zh-CN" dirty="0"/>
              <a:t>1700</a:t>
            </a:r>
            <a:r>
              <a:rPr lang="zh-CN" altLang="en-US" dirty="0"/>
              <a:t>以内则红的概率大，超过</a:t>
            </a:r>
            <a:r>
              <a:rPr lang="en-US" altLang="zh-CN" dirty="0"/>
              <a:t>1700</a:t>
            </a:r>
            <a:r>
              <a:rPr lang="zh-CN" altLang="en-US" dirty="0"/>
              <a:t>则绿的概率大。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、周末可能影响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的就是这个</a:t>
            </a:r>
            <a:r>
              <a:rPr lang="en-US" altLang="zh-CN" dirty="0">
                <a:sym typeface="+mn-ea"/>
              </a:rPr>
              <a:t>GS</a:t>
            </a:r>
            <a:r>
              <a:rPr lang="zh-CN" altLang="en-US" dirty="0">
                <a:sym typeface="+mn-ea"/>
              </a:rPr>
              <a:t>问题是如何转变，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未知！</a:t>
            </a:r>
            <a:r>
              <a:rPr lang="zh-CN" altLang="en-US" dirty="0">
                <a:sym typeface="+mn-ea"/>
              </a:rPr>
              <a:t>周末是有变数，可好不好坏。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基于此，不建议大家重仓满仓，尽量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以内，这样真的下挫的时候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，你有仓位可以去做补。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因为我们肯定是有了对策，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点附近就会有相应的措施出来。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、整体来看，考虑到今天的流动资金翻绿的概率大，故操作上今天更多是上涨过程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当中减仓为主，将仓位控制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在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成以内</a:t>
            </a:r>
            <a:r>
              <a:rPr lang="zh-CN" altLang="en-US" dirty="0">
                <a:sym typeface="+mn-ea"/>
              </a:rPr>
              <a:t>为宜。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2025-4-16/17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、超跌之后的反弹，在本周一平均股价正式遇到牛熊线压力位，我们在上周讲过，到附近应该以减仓为主（前面抄底的资金是有获利），同时我们看到当下流动资金连续翻绿，那么突破压力位就很难了。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、今天捕捞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季节正式死叉，则进入短期调整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，操作上应以多看少动为主，仓位尽量控制在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以内为宜。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因为下方有资金（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点附近是有无形支撑的），所以下跌空间有限，更多的可能会以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时间换空间</a:t>
            </a:r>
            <a:r>
              <a:rPr lang="zh-CN" altLang="en-US" dirty="0">
                <a:sym typeface="+mn-ea"/>
              </a:rPr>
              <a:t>来调整。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从大的节奏来看，无须太担忧。（比如缺口支撑），故未来几天，看窄调整多一些。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等待下一次金叉的启动，那个时候的行情可能会更有机会，（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）箱体下移，有利于出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点；（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）量缩到极致，再翻红难度下降，流动资金更容易翻红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  ---&gt; 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下一次金叉，是很大概率伴随着流动资金翻红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+B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点的。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所以是不是机会？（候补方向：房地产、）（明天关注点要高一些）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、金叉如期而至，</a:t>
            </a:r>
            <a:r>
              <a:rPr lang="en-US" altLang="zh-CN" dirty="0"/>
              <a:t>B</a:t>
            </a:r>
            <a:r>
              <a:rPr lang="zh-CN" altLang="en-US" dirty="0"/>
              <a:t>点也如期而至，唯可惜的是流动资金没有翻红，那么这个定性就是反弹；初步目标就是补</a:t>
            </a:r>
            <a:r>
              <a:rPr lang="zh-CN" altLang="en-US" dirty="0"/>
              <a:t>缺口，上证指数差不多了，但平均股价还有点距离。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、考虑到平均股价已经突破智能辅助线，形成突破之势，这里如若流动资金是翻绿的，则在上方震荡为主；如若能翻红，则补缺口会更快，甚至突破。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故整体来看，这里就看反弹，操作上可</a:t>
            </a:r>
            <a:r>
              <a:rPr lang="en-US" altLang="zh-CN" dirty="0"/>
              <a:t>5</a:t>
            </a:r>
            <a:r>
              <a:rPr lang="zh-CN" altLang="en-US" dirty="0"/>
              <a:t>成仓左右参与即可；如若流动资金转红，则可提高仓位。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全年的方向在两会主题的时候，已经讲过：智能制造（机器人、国产芯片）、大消费</a:t>
            </a:r>
            <a:r>
              <a:rPr lang="en-US" altLang="zh-CN" dirty="0"/>
              <a:t>/</a:t>
            </a:r>
            <a:r>
              <a:rPr lang="zh-CN" altLang="en-US" dirty="0"/>
              <a:t>医药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75" y="2987040"/>
            <a:ext cx="2827655" cy="1343025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4657090" y="1802130"/>
            <a:ext cx="6414770" cy="824865"/>
            <a:chOff x="7100" y="2172"/>
            <a:chExt cx="10102" cy="1299"/>
          </a:xfrm>
        </p:grpSpPr>
        <p:pic>
          <p:nvPicPr>
            <p:cNvPr id="4" name="图片 3" descr="组 2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第一章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市场行情看法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7"/>
            </p:custDataLst>
          </p:nvPr>
        </p:nvGrpSpPr>
        <p:grpSpPr>
          <a:xfrm>
            <a:off x="4657090" y="2802890"/>
            <a:ext cx="6414770" cy="824865"/>
            <a:chOff x="7100" y="2172"/>
            <a:chExt cx="10102" cy="1299"/>
          </a:xfrm>
        </p:grpSpPr>
        <p:pic>
          <p:nvPicPr>
            <p:cNvPr id="9" name="图片 8" descr="组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二章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落袋为安的策略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11"/>
            </p:custDataLst>
          </p:nvPr>
        </p:nvGrpSpPr>
        <p:grpSpPr>
          <a:xfrm>
            <a:off x="4657090" y="3803650"/>
            <a:ext cx="6414770" cy="824865"/>
            <a:chOff x="7100" y="2172"/>
            <a:chExt cx="10102" cy="1299"/>
          </a:xfrm>
        </p:grpSpPr>
        <p:pic>
          <p:nvPicPr>
            <p:cNvPr id="13" name="图片 12" descr="组 2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>
              <p:custDataLst>
                <p:tags r:id="rId13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三章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4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利润奔跑的策略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2025-4-24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、今天早上大盘死叉出现，意味着短期有技术性的调整，这个调整</a:t>
            </a:r>
            <a:r>
              <a:rPr lang="en-US" altLang="zh-CN" dirty="0"/>
              <a:t> </a:t>
            </a:r>
            <a:r>
              <a:rPr lang="zh-CN" altLang="en-US" dirty="0"/>
              <a:t>的下方支撑位。一是牛线，二是智能辅助线，通过软件可以看到，这个调整</a:t>
            </a:r>
            <a:r>
              <a:rPr lang="en-US" altLang="zh-CN" dirty="0"/>
              <a:t> </a:t>
            </a:r>
            <a:r>
              <a:rPr lang="zh-CN" altLang="en-US" dirty="0"/>
              <a:t>空间有限制。而市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想要向上，则需要流动资金翻红支持，但目</a:t>
            </a:r>
            <a:r>
              <a:rPr lang="en-US" altLang="zh-CN" dirty="0"/>
              <a:t> </a:t>
            </a:r>
            <a:r>
              <a:rPr lang="zh-CN" altLang="en-US" dirty="0"/>
              <a:t>前来看，有点难翻红。故今天整</a:t>
            </a:r>
            <a:r>
              <a:rPr lang="en-US" altLang="zh-CN" dirty="0"/>
              <a:t> </a:t>
            </a:r>
            <a:r>
              <a:rPr lang="zh-CN" altLang="en-US" dirty="0"/>
              <a:t>体看震荡为主。操作上，可以继续</a:t>
            </a:r>
            <a:r>
              <a:rPr lang="en-US" altLang="zh-CN" dirty="0"/>
              <a:t>5</a:t>
            </a:r>
            <a:r>
              <a:rPr lang="zh-CN" altLang="en-US" dirty="0"/>
              <a:t>成左右仓位参与，然后等待加仓时机。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、从流动资金翻红，随着时间的推移</a:t>
            </a:r>
            <a:r>
              <a:rPr lang="en-US" altLang="zh-CN" dirty="0"/>
              <a:t>1.2</a:t>
            </a:r>
            <a:r>
              <a:rPr lang="zh-CN" altLang="en-US" dirty="0"/>
              <a:t>万亿左右就够了，所以其实近期流动资金要转红并不难。要么节前，节么节后，基本上是大概率事件。故从这一点来看，节前可考虑持股过节（仓位同上）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、最大的挑战就是谁将会是主流热点？等待流动资金翻红的当天再进入确认。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交易思想</a:t>
            </a:r>
            <a:endParaRPr lang="en-US" altLang="zh-CN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一、妙语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4954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上涨时，看多的观点显得特别有深度！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下跌时，看空的观点显得特别有</a:t>
            </a:r>
            <a:r>
              <a:rPr lang="zh-CN" altLang="en-US" sz="4000">
                <a:sym typeface="+mn-ea"/>
              </a:rPr>
              <a:t>远见。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不可胜在已，而可胜在敌！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【不亏大钱取决于自己，办法就是不要有坏习惯。想赚大钱取决于市场】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交易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精髓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、不少用户</a:t>
            </a:r>
            <a:r>
              <a:rPr lang="zh-CN" altLang="en-US" dirty="0"/>
              <a:t>疑惑：为什么控盘在增加，股票却不涨？类似这样的问题。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我的见解：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）不要把信号与股价的涨跌</a:t>
            </a:r>
            <a:r>
              <a:rPr lang="zh-CN" altLang="en-US" dirty="0"/>
              <a:t>划等号；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）我们是控制不了个股的涨跌；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）更多的是：我们是要通过某些信号来确认自己的操作。比如：金叉买，死叉卖。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比如：突破智能辅助线买，涨</a:t>
            </a:r>
            <a:r>
              <a:rPr lang="en-US" altLang="zh-CN" dirty="0"/>
              <a:t>10%</a:t>
            </a:r>
            <a:r>
              <a:rPr lang="zh-CN" altLang="en-US" dirty="0"/>
              <a:t>减</a:t>
            </a:r>
            <a:r>
              <a:rPr lang="en-US" altLang="zh-CN" dirty="0"/>
              <a:t>1/3</a:t>
            </a:r>
            <a:r>
              <a:rPr lang="zh-CN" altLang="en-US" dirty="0"/>
              <a:t>，破位智能辅助线下</a:t>
            </a:r>
            <a:r>
              <a:rPr lang="en-US" altLang="zh-CN" dirty="0"/>
              <a:t>3%</a:t>
            </a:r>
            <a:r>
              <a:rPr lang="zh-CN" altLang="en-US" dirty="0"/>
              <a:t>则止盈出局，</a:t>
            </a:r>
            <a:r>
              <a:rPr lang="en-US" altLang="zh-CN" dirty="0"/>
              <a:t>-5%</a:t>
            </a:r>
            <a:r>
              <a:rPr lang="zh-CN" altLang="en-US" dirty="0"/>
              <a:t>（成本价）则止损。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鼓励我们的用户，尽量要把我们的操作焦点放在信号</a:t>
            </a:r>
            <a:r>
              <a:rPr lang="en-US" altLang="zh-CN" dirty="0"/>
              <a:t>+</a:t>
            </a:r>
            <a:r>
              <a:rPr lang="zh-CN" altLang="en-US" dirty="0"/>
              <a:t>执行，而不是个股的涨跌上。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牛市是如何亏钱的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8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9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    +1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10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11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+1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13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15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+2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17</a:t>
            </a:r>
            <a:r>
              <a:rPr lang="zh-CN" altLang="en-US" sz="4000">
                <a:sym typeface="+mn-ea"/>
              </a:rPr>
              <a:t>元买入，持到</a:t>
            </a:r>
            <a:r>
              <a:rPr lang="en-US" altLang="zh-CN" sz="4000">
                <a:sym typeface="+mn-ea"/>
              </a:rPr>
              <a:t>12</a:t>
            </a:r>
            <a:r>
              <a:rPr lang="zh-CN" altLang="en-US" sz="4000">
                <a:sym typeface="+mn-ea"/>
              </a:rPr>
              <a:t>元。</a:t>
            </a:r>
            <a:r>
              <a:rPr lang="en-US" altLang="zh-CN" sz="4000">
                <a:sym typeface="+mn-ea"/>
              </a:rPr>
              <a:t>    -5</a:t>
            </a:r>
            <a:r>
              <a:rPr lang="zh-CN" altLang="en-US" sz="4000">
                <a:sym typeface="+mn-ea"/>
              </a:rPr>
              <a:t>（正常止损</a:t>
            </a:r>
            <a:r>
              <a:rPr lang="en-US" altLang="zh-CN" sz="4000">
                <a:sym typeface="+mn-ea"/>
              </a:rPr>
              <a:t>-1</a:t>
            </a:r>
            <a:r>
              <a:rPr lang="zh-CN" altLang="en-US" sz="4000">
                <a:sym typeface="+mn-ea"/>
              </a:rPr>
              <a:t>）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（会找各种理由）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一、资金管理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、每一只股票要买多少资金，尽量在最早的时候就定好，这样也清楚了自己要做多少股票。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比如：某用户是</a:t>
            </a:r>
            <a:r>
              <a:rPr lang="en-US" altLang="zh-CN" dirty="0"/>
              <a:t>30</a:t>
            </a:r>
            <a:r>
              <a:rPr lang="zh-CN" altLang="en-US" dirty="0"/>
              <a:t>万资金，计划做</a:t>
            </a:r>
            <a:r>
              <a:rPr lang="en-US" altLang="zh-CN" dirty="0"/>
              <a:t>3</a:t>
            </a:r>
            <a:r>
              <a:rPr lang="zh-CN" altLang="en-US" dirty="0"/>
              <a:t>只个股，则每只个股的资金额度是</a:t>
            </a:r>
            <a:r>
              <a:rPr lang="en-US" altLang="zh-CN" dirty="0"/>
              <a:t>10</a:t>
            </a:r>
            <a:r>
              <a:rPr lang="zh-CN" altLang="en-US" dirty="0"/>
              <a:t>万。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、每个月做复盘总结，将自己每一笔交易记录都给打</a:t>
            </a:r>
            <a:r>
              <a:rPr lang="zh-CN" altLang="en-US" dirty="0"/>
              <a:t>印出来，然后对比自己的交易系统，是否有严格执行。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、每个月做总结时，将盈利资金转出，先考虑将自己的本金</a:t>
            </a:r>
            <a:r>
              <a:rPr lang="zh-CN" altLang="en-US" dirty="0"/>
              <a:t>逐步转出，以此来降低自己的资金总风险。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同时也是考验自己的方法是否有效。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、任何一个方法都没办法百分百，所以一定要考虑止损，就是对自己的资金作保护。（一般止损</a:t>
            </a:r>
            <a:r>
              <a:rPr lang="en-US" altLang="zh-CN" dirty="0"/>
              <a:t>-5%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、大盘流动资金红时，仓位可以在</a:t>
            </a:r>
            <a:r>
              <a:rPr lang="en-US" altLang="zh-CN" dirty="0"/>
              <a:t>5</a:t>
            </a:r>
            <a:r>
              <a:rPr lang="zh-CN" altLang="en-US" dirty="0"/>
              <a:t>成以上；大盘流动资金绿时，仓位尽量在</a:t>
            </a:r>
            <a:r>
              <a:rPr lang="en-US" altLang="zh-CN" dirty="0"/>
              <a:t>5</a:t>
            </a:r>
            <a:r>
              <a:rPr lang="zh-CN" altLang="en-US" dirty="0"/>
              <a:t>成以内。（控制大仓位）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二、方法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zh-CN" altLang="en-US" b="1" dirty="0">
                <a:solidFill>
                  <a:srgbClr val="FF0000"/>
                </a:solidFill>
              </a:rPr>
              <a:t>产业筛选</a:t>
            </a:r>
            <a:r>
              <a:rPr lang="zh-CN" altLang="en-US" dirty="0"/>
              <a:t>：先定下来全年计划关注的产业链，并从中选出细分主题当中的龙头个股；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比如我在去年讲的智能制造，然后从产业链当中结合龙头选出</a:t>
            </a:r>
            <a:r>
              <a:rPr lang="en-US" altLang="zh-CN" dirty="0"/>
              <a:t>30</a:t>
            </a:r>
            <a:r>
              <a:rPr lang="zh-CN" altLang="en-US" dirty="0"/>
              <a:t>只的</a:t>
            </a:r>
            <a:r>
              <a:rPr lang="zh-CN" altLang="en-US" b="1" dirty="0">
                <a:solidFill>
                  <a:srgbClr val="FF0000"/>
                </a:solidFill>
              </a:rPr>
              <a:t>核心股票池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接下来就只做核心股票池当中的个股（一般建议核心股票池一个月更新一次就可以了，不要经常更新）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、技术确认：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）主力状态要有红色网状；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30</a:t>
            </a:r>
            <a:r>
              <a:rPr lang="zh-CN" altLang="en-US" dirty="0"/>
              <a:t>日均线站在智能辅助线下方为宜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K</a:t>
            </a:r>
            <a:r>
              <a:rPr lang="zh-CN" altLang="en-US" dirty="0"/>
              <a:t>线站智能辅助线上方为趋势向好。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、买卖规则：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）个股突破智能辅助线为买入时机；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）底仓则是不破智能辅助线不出；浮仓则是捕捞</a:t>
            </a:r>
            <a:r>
              <a:rPr lang="en-US" altLang="zh-CN" dirty="0"/>
              <a:t> </a:t>
            </a:r>
            <a:r>
              <a:rPr lang="zh-CN" altLang="en-US" dirty="0"/>
              <a:t>季节死叉时出，缩量回踩智能辅助线时重入。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）止损设</a:t>
            </a:r>
            <a:r>
              <a:rPr lang="en-US" altLang="zh-CN" dirty="0"/>
              <a:t>-5%</a:t>
            </a:r>
            <a:endParaRPr lang="en-US" altLang="zh-CN" dirty="0"/>
          </a:p>
        </p:txBody>
      </p:sp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利润奔跑的策略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第三章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底仓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浮仓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、底仓：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）买入：突破智能辅助线（主力动向紫</a:t>
            </a:r>
            <a:r>
              <a:rPr lang="zh-CN" altLang="en-US" dirty="0"/>
              <a:t>色）、回踩智能辅助线（缩量小阳、小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）卖出：破位智能辅助线（止损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-5%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，线下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、浮仓：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）突破智能辅助线、回踩智能辅助线、捕捞季节低位金叉（乖离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）捕捞季节死叉（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盘中）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选股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条件：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）主力状态红色；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）上升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通道。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）一波涨幅不能过大（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80%+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日均线走平、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向上，在智能线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涨幅卖出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法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、买入：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）突破</a:t>
            </a:r>
            <a:r>
              <a:rPr lang="en-US" altLang="zh-CN" dirty="0"/>
              <a:t>+30</a:t>
            </a:r>
            <a:r>
              <a:rPr lang="zh-CN" altLang="en-US" dirty="0"/>
              <a:t>日均线平或上（主力动向紫、主力动向红</a:t>
            </a:r>
            <a:r>
              <a:rPr lang="en-US" altLang="zh-CN" dirty="0"/>
              <a:t>+</a:t>
            </a:r>
            <a:r>
              <a:rPr lang="zh-CN" altLang="en-US" dirty="0"/>
              <a:t>突破</a:t>
            </a:r>
            <a:r>
              <a:rPr lang="en-US" altLang="zh-CN" dirty="0"/>
              <a:t>30</a:t>
            </a:r>
            <a:r>
              <a:rPr lang="zh-CN" altLang="en-US" dirty="0"/>
              <a:t>日均</a:t>
            </a:r>
            <a:r>
              <a:rPr lang="zh-CN" altLang="en-US" dirty="0"/>
              <a:t>线）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）回踩智能辅助线（缩量</a:t>
            </a:r>
            <a:r>
              <a:rPr lang="en-US" altLang="zh-CN" dirty="0"/>
              <a:t>+</a:t>
            </a:r>
            <a:r>
              <a:rPr lang="zh-CN" altLang="en-US" dirty="0"/>
              <a:t>小阳小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zh-CN" altLang="en-US" dirty="0"/>
              <a:t>卖出：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-5%</a:t>
            </a:r>
            <a:r>
              <a:rPr lang="zh-CN" altLang="en-US" dirty="0"/>
              <a:t>止损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+5%  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+30%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  <a:r>
              <a:rPr lang="en-US" altLang="zh-CN" dirty="0"/>
              <a:t>+50%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以上直接设止盈止损条件</a:t>
            </a:r>
            <a:r>
              <a:rPr lang="zh-CN" altLang="en-US" dirty="0"/>
              <a:t>单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sz="58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市场行情看法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第一章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趋势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、定方向：政策（两会）、社会发展</a:t>
            </a:r>
            <a:r>
              <a:rPr lang="en-US" altLang="zh-CN" dirty="0"/>
              <a:t>    ---&gt;   </a:t>
            </a:r>
            <a:r>
              <a:rPr lang="zh-CN" altLang="en-US" dirty="0"/>
              <a:t>产业方向（</a:t>
            </a:r>
            <a:r>
              <a:rPr lang="zh-CN" altLang="en-US" dirty="0"/>
              <a:t>智能制造）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、研究产业链：上、中、下游</a:t>
            </a:r>
            <a:r>
              <a:rPr lang="en-US" altLang="zh-CN" dirty="0"/>
              <a:t>  </a:t>
            </a:r>
            <a:r>
              <a:rPr lang="zh-CN" altLang="en-US" dirty="0"/>
              <a:t>（上</a:t>
            </a:r>
            <a:r>
              <a:rPr lang="zh-CN" altLang="en-US" dirty="0"/>
              <a:t>中）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、龙头集合：细分主题龙头（</a:t>
            </a:r>
            <a:r>
              <a:rPr lang="en-US" altLang="zh-CN" dirty="0"/>
              <a:t>20-30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、技术确认，选出核心股（做</a:t>
            </a:r>
            <a:r>
              <a:rPr lang="en-US" altLang="zh-CN" dirty="0"/>
              <a:t>3</a:t>
            </a:r>
            <a:r>
              <a:rPr lang="zh-CN" altLang="en-US" dirty="0"/>
              <a:t>只，选</a:t>
            </a:r>
            <a:r>
              <a:rPr lang="en-US" altLang="zh-CN" dirty="0"/>
              <a:t>6-10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、买卖</a:t>
            </a:r>
            <a:r>
              <a:rPr lang="zh-CN" altLang="en-US" dirty="0"/>
              <a:t>规则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智能制造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产业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一、感知层：</a:t>
            </a:r>
            <a:r>
              <a:rPr lang="zh-CN" altLang="en-US" b="1" dirty="0">
                <a:solidFill>
                  <a:srgbClr val="FF0000"/>
                </a:solidFill>
              </a:rPr>
              <a:t>芯片</a:t>
            </a:r>
            <a:r>
              <a:rPr lang="zh-CN" altLang="en-US" dirty="0"/>
              <a:t>、传感器、控制器、</a:t>
            </a:r>
            <a:r>
              <a:rPr lang="en-US" altLang="zh-CN" dirty="0"/>
              <a:t>RFID</a:t>
            </a:r>
            <a:r>
              <a:rPr lang="zh-CN" altLang="en-US" dirty="0"/>
              <a:t>，机器视觉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二、网络层：云计算、工业互联网、人工智能、工业软件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三、执行层：</a:t>
            </a:r>
            <a:r>
              <a:rPr lang="zh-CN" altLang="en-US" b="1" dirty="0">
                <a:solidFill>
                  <a:srgbClr val="FF0000"/>
                </a:solidFill>
              </a:rPr>
              <a:t>机器人</a:t>
            </a:r>
            <a:r>
              <a:rPr lang="zh-CN" altLang="en-US" dirty="0"/>
              <a:t>、数控机床、制造装备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四、应用层：汽车、</a:t>
            </a:r>
            <a:r>
              <a:rPr lang="en-US" altLang="zh-CN" dirty="0"/>
              <a:t>3C</a:t>
            </a:r>
            <a:r>
              <a:rPr lang="zh-CN" altLang="en-US" dirty="0"/>
              <a:t>、智能家居、医药制造、轨道交通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某个股涨到</a:t>
            </a:r>
            <a:r>
              <a:rPr lang="en-US" altLang="zh-CN" dirty="0"/>
              <a:t>20</a:t>
            </a:r>
            <a:r>
              <a:rPr lang="zh-CN" altLang="en-US" dirty="0"/>
              <a:t>元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趋势的人，可能是在</a:t>
            </a:r>
            <a:r>
              <a:rPr lang="en-US" altLang="zh-CN" dirty="0"/>
              <a:t>10</a:t>
            </a:r>
            <a:r>
              <a:rPr lang="zh-CN" altLang="en-US" dirty="0"/>
              <a:t>元的时候</a:t>
            </a:r>
            <a:r>
              <a:rPr lang="en-US" altLang="zh-CN" dirty="0"/>
              <a:t> </a:t>
            </a:r>
            <a:r>
              <a:rPr lang="zh-CN" altLang="en-US" dirty="0"/>
              <a:t>买入的，赚了</a:t>
            </a:r>
            <a:r>
              <a:rPr lang="en-US" altLang="zh-CN" dirty="0"/>
              <a:t>100%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短线的人，可能是在</a:t>
            </a:r>
            <a:r>
              <a:rPr lang="en-US" altLang="zh-CN" dirty="0"/>
              <a:t>15</a:t>
            </a:r>
            <a:r>
              <a:rPr lang="zh-CN" altLang="en-US" dirty="0"/>
              <a:t>元买入的，赚了</a:t>
            </a:r>
            <a:r>
              <a:rPr lang="en-US" altLang="zh-CN" dirty="0"/>
              <a:t>30%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中长线的人，可能是在</a:t>
            </a:r>
            <a:r>
              <a:rPr lang="en-US" altLang="zh-CN" dirty="0"/>
              <a:t>5</a:t>
            </a:r>
            <a:r>
              <a:rPr lang="zh-CN" altLang="en-US" dirty="0"/>
              <a:t>元买入的，赚了</a:t>
            </a:r>
            <a:r>
              <a:rPr lang="en-US" altLang="zh-CN" dirty="0"/>
              <a:t>300%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月小结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复盘总结：解决两样事件：一是有没有方法？二是方法行不行？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、收益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）绝对收益：赚</a:t>
            </a:r>
            <a:r>
              <a:rPr lang="en-US" altLang="zh-CN" dirty="0"/>
              <a:t>OR</a:t>
            </a:r>
            <a:r>
              <a:rPr lang="zh-CN" altLang="en-US" dirty="0"/>
              <a:t>亏？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）相对收益：是否跑赢市场（平均股价</a:t>
            </a:r>
            <a:r>
              <a:rPr lang="en-US" altLang="zh-CN" dirty="0"/>
              <a:t>1</a:t>
            </a:r>
            <a:r>
              <a:rPr lang="zh-CN" altLang="en-US" dirty="0"/>
              <a:t>月</a:t>
            </a:r>
            <a:r>
              <a:rPr lang="en-US" altLang="zh-CN" dirty="0"/>
              <a:t>-0.64%</a:t>
            </a:r>
            <a:r>
              <a:rPr lang="zh-CN" altLang="en-US" dirty="0"/>
              <a:t>、中证</a:t>
            </a:r>
            <a:r>
              <a:rPr lang="en-US" altLang="zh-CN" dirty="0"/>
              <a:t>A500</a:t>
            </a:r>
            <a:r>
              <a:rPr lang="zh-CN" altLang="en-US" dirty="0"/>
              <a:t>的</a:t>
            </a:r>
            <a:r>
              <a:rPr lang="en-US" altLang="zh-CN" dirty="0"/>
              <a:t>1</a:t>
            </a:r>
            <a:r>
              <a:rPr lang="zh-CN" altLang="en-US" dirty="0"/>
              <a:t>月</a:t>
            </a:r>
            <a:r>
              <a:rPr lang="en-US" altLang="zh-CN" dirty="0"/>
              <a:t>-2.83%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、交易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）交易规则是怎么样？为什么选？哪里买？哪里卖？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）有没有执行规则？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炒股赚钱的核心就是找到一个有效的方法，一个可复制持续的方法。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大牛股之路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第四章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以史为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10" y="857885"/>
            <a:ext cx="10683240" cy="51060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1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" y="852805"/>
            <a:ext cx="10961370" cy="51117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36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8973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865" y="835660"/>
            <a:ext cx="10570845" cy="510921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120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910" y="860425"/>
            <a:ext cx="10584180" cy="508190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3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228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540" y="831215"/>
            <a:ext cx="10757535" cy="513524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4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160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310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/>
        </p:nvSpPr>
        <p:spPr>
          <a:xfrm>
            <a:off x="1344930" y="1469390"/>
            <a:ext cx="932688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l" fontAlgn="auto"/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经传多赢，让投资遇见</a:t>
            </a:r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美好</a:t>
            </a:r>
            <a:endParaRPr lang="zh-CN" altLang="en-US" sz="60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1450975" y="2553970"/>
            <a:ext cx="8990965" cy="271208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750060" y="2880360"/>
            <a:ext cx="8393430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、流动资金，从今天的整</a:t>
            </a:r>
            <a:r>
              <a:rPr lang="en-US" altLang="zh-CN" dirty="0"/>
              <a:t> </a:t>
            </a:r>
            <a:r>
              <a:rPr lang="zh-CN" altLang="en-US" dirty="0"/>
              <a:t>体估算来看，翻红的机率是比较高的；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</a:t>
            </a:r>
            <a:r>
              <a:rPr lang="en-US" altLang="zh-CN" dirty="0"/>
              <a:t> </a:t>
            </a:r>
            <a:r>
              <a:rPr lang="zh-CN" altLang="en-US" dirty="0"/>
              <a:t>季节当下是金叉第二天，故还有延续的机会；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、从平均股价来看，也有可能出现</a:t>
            </a:r>
            <a:r>
              <a:rPr lang="en-US" altLang="zh-CN" dirty="0"/>
              <a:t>B</a:t>
            </a:r>
            <a:r>
              <a:rPr lang="zh-CN" altLang="en-US" dirty="0"/>
              <a:t>点信号；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、横向统计的红、黄线是向上拐的。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综合上述：以上所有大盘信号都</a:t>
            </a:r>
            <a:r>
              <a:rPr lang="en-US" altLang="zh-CN" dirty="0"/>
              <a:t> </a:t>
            </a:r>
            <a:r>
              <a:rPr lang="zh-CN" altLang="en-US" dirty="0"/>
              <a:t>是偏</a:t>
            </a:r>
            <a:r>
              <a:rPr lang="en-US" altLang="zh-CN" dirty="0"/>
              <a:t> </a:t>
            </a:r>
            <a:r>
              <a:rPr lang="zh-CN" altLang="en-US" dirty="0"/>
              <a:t>好的，故策略上应该是持股待涨主。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、捕捞季节昨天死叉，故技术上是有</a:t>
            </a:r>
            <a:r>
              <a:rPr lang="en-US" altLang="zh-CN" dirty="0"/>
              <a:t> </a:t>
            </a:r>
            <a:r>
              <a:rPr lang="zh-CN" altLang="en-US" dirty="0"/>
              <a:t>调整</a:t>
            </a:r>
            <a:r>
              <a:rPr lang="en-US" altLang="zh-CN" dirty="0"/>
              <a:t> </a:t>
            </a:r>
            <a:r>
              <a:rPr lang="zh-CN" altLang="en-US" dirty="0"/>
              <a:t>的需求的；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、牛熊线走平，故进入震荡行情，调整</a:t>
            </a:r>
            <a:r>
              <a:rPr lang="en-US" altLang="zh-CN" dirty="0"/>
              <a:t> </a:t>
            </a:r>
            <a:r>
              <a:rPr lang="zh-CN" altLang="en-US" dirty="0"/>
              <a:t>下方支撑位在智能辅助线；</a:t>
            </a:r>
            <a:r>
              <a:rPr lang="en-US" altLang="zh-CN" dirty="0"/>
              <a:t>15.4-15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、从流动资金来看，近期的量能基本上持平，</a:t>
            </a:r>
            <a:r>
              <a:rPr lang="en-US" altLang="zh-CN" dirty="0"/>
              <a:t>12000</a:t>
            </a:r>
            <a:r>
              <a:rPr lang="zh-CN" altLang="en-US" dirty="0"/>
              <a:t>左右，介于翻绿翻红之间。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、横向统计整</a:t>
            </a:r>
            <a:r>
              <a:rPr lang="en-US" altLang="zh-CN" dirty="0"/>
              <a:t> </a:t>
            </a:r>
            <a:r>
              <a:rPr lang="zh-CN" altLang="en-US" dirty="0"/>
              <a:t>体走平；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、大盘属于</a:t>
            </a:r>
            <a:r>
              <a:rPr lang="en-US" altLang="zh-CN" dirty="0"/>
              <a:t>B</a:t>
            </a:r>
            <a:r>
              <a:rPr lang="zh-CN" altLang="en-US" dirty="0"/>
              <a:t>点区域；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综合上述：短期技术上有调整</a:t>
            </a:r>
            <a:r>
              <a:rPr lang="en-US" altLang="zh-CN" dirty="0"/>
              <a:t> </a:t>
            </a:r>
            <a:r>
              <a:rPr lang="zh-CN" altLang="en-US" dirty="0"/>
              <a:t>需求，下方空间有，但由于量能维持，故这里也有变盘的可能性，由于流动资金是绿的，故仓位合理</a:t>
            </a:r>
            <a:r>
              <a:rPr lang="en-US" altLang="zh-CN" dirty="0"/>
              <a:t>3-5</a:t>
            </a:r>
            <a:r>
              <a:rPr lang="zh-CN" altLang="en-US" dirty="0"/>
              <a:t>之间为宜，等待流动资金转红再加即可。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操作策略：控制好仓位即可，个股就按个股的策略去操作即可，一旦流动资金转红，则要有市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反转的意识。（可用策略：【涨停横盘二升】、【网格交易】）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11271885" cy="4631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、熊线下移并不是坏事，牛线下移才是，熊线下移是中性的；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、捕捞季节死叉多日</a:t>
            </a:r>
            <a:r>
              <a:rPr lang="en-US" altLang="zh-CN" dirty="0"/>
              <a:t> </a:t>
            </a:r>
            <a:r>
              <a:rPr lang="zh-CN" altLang="en-US" dirty="0"/>
              <a:t>，理论上接下来是大概率要出金叉，所以节后可看反弹；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、流动资金今天翻红只需要</a:t>
            </a:r>
            <a:r>
              <a:rPr lang="en-US" altLang="zh-CN" dirty="0"/>
              <a:t>13000</a:t>
            </a:r>
            <a:r>
              <a:rPr lang="zh-CN" altLang="en-US" dirty="0"/>
              <a:t>（估算</a:t>
            </a:r>
            <a:r>
              <a:rPr lang="en-US" altLang="zh-CN" dirty="0"/>
              <a:t>10</a:t>
            </a:r>
            <a:r>
              <a:rPr lang="zh-CN" altLang="en-US" dirty="0"/>
              <a:t>点半的量为</a:t>
            </a:r>
            <a:r>
              <a:rPr lang="en-US" altLang="zh-CN" dirty="0"/>
              <a:t>6000</a:t>
            </a:r>
            <a:r>
              <a:rPr lang="zh-CN" altLang="en-US" dirty="0"/>
              <a:t>），从当下来看，红的概率大。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综合上述：节后的几个交易日</a:t>
            </a:r>
            <a:r>
              <a:rPr lang="en-US" altLang="zh-CN" dirty="0"/>
              <a:t> </a:t>
            </a:r>
            <a:r>
              <a:rPr lang="zh-CN" altLang="en-US" dirty="0"/>
              <a:t>，可看震荡偏上的走势。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你的策略：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智能制造：工业互联网、机器人、人工智能、</a:t>
            </a:r>
            <a:r>
              <a:rPr lang="zh-CN" altLang="en-US" dirty="0"/>
              <a:t>芯片、机床、智能控制器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用方法来分析个股，而不是先分析个股的涨跌再来决定操作。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方法：龙头趋势跟踪（智能制造）、涨停横盘二升（短线）、异动跟风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牛线上移属于中性信号，一般伴随的是震荡；</a:t>
            </a:r>
            <a:endParaRPr lang="zh-CN" altLang="en-US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、捕捞季节昨天死叉，这是一个短期调整信号；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、昨天流动资金是翻红的，今天待定。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、大盘分析当下是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综合上述：短期有技术调整</a:t>
            </a:r>
            <a:r>
              <a:rPr lang="en-US" altLang="zh-CN" dirty="0"/>
              <a:t> </a:t>
            </a:r>
            <a:r>
              <a:rPr lang="zh-CN" altLang="en-US" dirty="0"/>
              <a:t>的需求，调整</a:t>
            </a:r>
            <a:r>
              <a:rPr lang="en-US" altLang="zh-CN" dirty="0"/>
              <a:t> </a:t>
            </a:r>
            <a:r>
              <a:rPr lang="zh-CN" altLang="en-US" dirty="0"/>
              <a:t>下方支撑位，首先是牛线。但注意，不一定会到牛线，因为流动资金是翻红的，所以市场</a:t>
            </a:r>
            <a:r>
              <a:rPr lang="en-US" altLang="zh-CN" dirty="0"/>
              <a:t> </a:t>
            </a:r>
            <a:r>
              <a:rPr lang="zh-CN" altLang="en-US" dirty="0"/>
              <a:t>如果流动资金保持翻红，则更大概率是时间换空间，或者较快的结束调整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策略上：调整</a:t>
            </a:r>
            <a:r>
              <a:rPr lang="en-US" altLang="zh-CN" dirty="0"/>
              <a:t> </a:t>
            </a:r>
            <a:r>
              <a:rPr lang="zh-CN" altLang="en-US" dirty="0"/>
              <a:t>反而是低吸的机会。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对后期：会迎来一波较好的【慢涨】行情。</a:t>
            </a:r>
            <a:r>
              <a:rPr lang="en-US" altLang="zh-CN" sz="2800" b="1" dirty="0">
                <a:solidFill>
                  <a:srgbClr val="FF0000"/>
                </a:solidFill>
              </a:rPr>
              <a:t>---&gt;   </a:t>
            </a:r>
            <a:r>
              <a:rPr lang="zh-CN" altLang="en-US" sz="2800" b="1" dirty="0">
                <a:solidFill>
                  <a:srgbClr val="FF0000"/>
                </a:solidFill>
              </a:rPr>
              <a:t>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、方向（智能制造）</a:t>
            </a:r>
            <a:r>
              <a:rPr lang="en-US" altLang="zh-CN" sz="2800" b="1" dirty="0">
                <a:solidFill>
                  <a:srgbClr val="FF0000"/>
                </a:solidFill>
              </a:rPr>
              <a:t>   2</a:t>
            </a:r>
            <a:r>
              <a:rPr lang="zh-CN" altLang="en-US" sz="2800" b="1" dirty="0">
                <a:solidFill>
                  <a:srgbClr val="FF0000"/>
                </a:solidFill>
              </a:rPr>
              <a:t>、分散</a:t>
            </a:r>
            <a:r>
              <a:rPr lang="en-US" altLang="zh-CN" sz="2800" b="1" dirty="0">
                <a:solidFill>
                  <a:srgbClr val="FF0000"/>
                </a:solidFill>
              </a:rPr>
              <a:t>3-5</a:t>
            </a:r>
            <a:r>
              <a:rPr lang="zh-CN" altLang="en-US" sz="2800" b="1" dirty="0">
                <a:solidFill>
                  <a:srgbClr val="FF0000"/>
                </a:solidFill>
              </a:rPr>
              <a:t>只</a:t>
            </a:r>
            <a:r>
              <a:rPr lang="en-US" altLang="zh-CN" sz="2800" b="1" dirty="0">
                <a:solidFill>
                  <a:srgbClr val="FF0000"/>
                </a:solidFill>
              </a:rPr>
              <a:t>     3</a:t>
            </a:r>
            <a:r>
              <a:rPr lang="zh-CN" altLang="en-US" sz="2800" b="1" dirty="0">
                <a:solidFill>
                  <a:srgbClr val="FF0000"/>
                </a:solidFill>
              </a:rPr>
              <a:t>、条件单（省力、执行力）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130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仍然看好市场是一个【慢涨】行情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策略：趋势（底仓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想要做好趋势：（</a:t>
            </a: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）买点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好心情；（</a:t>
            </a:r>
            <a:r>
              <a:rPr lang="en-US" altLang="zh-CN" sz="2800" b="1" dirty="0">
                <a:solidFill>
                  <a:srgbClr val="FF0000"/>
                </a:solidFill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</a:rPr>
              <a:t>）持股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赚大钱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季节今天金叉，短期上看有一个技术性的反弹走势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、由于流动资金过去两天是翻绿的，故当下仓位注意控制在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、从当下的量能表现来看，流动资金今天翻绿的概率比较大。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这两天大家关注的肯定是两会所释放出来的信号（部长通道央行、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特别提醒：如果金叉</a:t>
            </a:r>
            <a:r>
              <a:rPr lang="en-US" altLang="zh-CN" sz="2800" b="1" dirty="0">
                <a:solidFill>
                  <a:srgbClr val="FF0000"/>
                </a:solidFill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</a:rPr>
              <a:t>天，流动资金依然翻绿，则要注意牛线上移之后的死叉，因为往往：死叉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资金绿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牛线上移过。这样的信号都是不好。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建议：买前就要想好，哪里买，买多少，什么情况下要卖，止损。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【胜者先胜而后求战】</a:t>
            </a:r>
            <a:r>
              <a:rPr lang="en-US" altLang="zh-CN" sz="2800" b="1" dirty="0">
                <a:solidFill>
                  <a:srgbClr val="FF0000"/>
                </a:solidFill>
              </a:rPr>
              <a:t>---</a:t>
            </a:r>
            <a:r>
              <a:rPr lang="zh-CN" altLang="en-US" sz="2800" b="1" dirty="0">
                <a:solidFill>
                  <a:srgbClr val="FF0000"/>
                </a:solidFill>
              </a:rPr>
              <a:t>《孙子兵法》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25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7.xml><?xml version="1.0" encoding="utf-8"?>
<p:tagLst xmlns:p="http://schemas.openxmlformats.org/presentationml/2006/main">
  <p:tag name="KSO_WPP_MARK_KEY" val="78063897-b671-48fb-84bb-65fd37104175"/>
  <p:tag name="COMMONDATA" val="eyJoZGlkIjoiMTMzZGI2MjkwNzI0NGI5MzY0NzUwYzMxOTRjZGRmN2UifQ=="/>
  <p:tag name="commondata" val="eyJoZGlkIjoiYjE3NjA4OTk1MzZjYzBiZTUyMTM1N2VjMzlhMThhMmYifQ=="/>
  <p:tag name="resource_record_key" val="{&quot;10&quot;:[3649130],&quot;65&quot;:[20205081]}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8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9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1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2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3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4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5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6962</Words>
  <Application>WPS 演示</Application>
  <PresentationFormat>宽屏</PresentationFormat>
  <Paragraphs>404</Paragraphs>
  <Slides>39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52" baseType="lpstr">
      <vt:lpstr>Arial</vt:lpstr>
      <vt:lpstr>宋体</vt:lpstr>
      <vt:lpstr>Wingdings</vt:lpstr>
      <vt:lpstr>Wingdings</vt:lpstr>
      <vt:lpstr>黑体</vt:lpstr>
      <vt:lpstr>思源黑体 CN Normal</vt:lpstr>
      <vt:lpstr>思源黑体 CN Light</vt:lpstr>
      <vt:lpstr>思源黑体 CN Bold</vt:lpstr>
      <vt:lpstr>思源黑体 CN Medium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阿涛</cp:lastModifiedBy>
  <cp:revision>382</cp:revision>
  <dcterms:created xsi:type="dcterms:W3CDTF">2019-06-19T02:08:00Z</dcterms:created>
  <dcterms:modified xsi:type="dcterms:W3CDTF">2025-04-24T02:31:42Z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39340004071C426FBDD6E1D047E39033_13</vt:lpwstr>
  </property>
</Properties>
</file>