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9.svg" ContentType="image/svg+xml"/>
  <Override PartName="/ppt/media/image21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4"/>
  </p:notesMasterIdLst>
  <p:sldIdLst>
    <p:sldId id="302" r:id="rId3"/>
    <p:sldId id="327" r:id="rId4"/>
    <p:sldId id="328" r:id="rId5"/>
    <p:sldId id="521" r:id="rId6"/>
    <p:sldId id="528" r:id="rId7"/>
    <p:sldId id="535" r:id="rId8"/>
    <p:sldId id="543" r:id="rId9"/>
    <p:sldId id="559" r:id="rId10"/>
    <p:sldId id="560" r:id="rId11"/>
    <p:sldId id="561" r:id="rId12"/>
    <p:sldId id="563" r:id="rId13"/>
    <p:sldId id="564" r:id="rId14"/>
    <p:sldId id="568" r:id="rId15"/>
    <p:sldId id="569" r:id="rId16"/>
    <p:sldId id="571" r:id="rId17"/>
    <p:sldId id="572" r:id="rId18"/>
    <p:sldId id="573" r:id="rId19"/>
    <p:sldId id="574" r:id="rId20"/>
    <p:sldId id="575" r:id="rId21"/>
    <p:sldId id="576" r:id="rId22"/>
    <p:sldId id="577" r:id="rId23"/>
    <p:sldId id="578" r:id="rId24"/>
    <p:sldId id="580" r:id="rId25"/>
    <p:sldId id="581" r:id="rId26"/>
    <p:sldId id="582" r:id="rId27"/>
    <p:sldId id="583" r:id="rId28"/>
    <p:sldId id="584" r:id="rId29"/>
    <p:sldId id="585" r:id="rId30"/>
    <p:sldId id="586" r:id="rId31"/>
    <p:sldId id="587" r:id="rId32"/>
    <p:sldId id="588" r:id="rId33"/>
    <p:sldId id="589" r:id="rId34"/>
    <p:sldId id="590" r:id="rId35"/>
    <p:sldId id="591" r:id="rId36"/>
    <p:sldId id="592" r:id="rId37"/>
    <p:sldId id="593" r:id="rId38"/>
    <p:sldId id="594" r:id="rId39"/>
    <p:sldId id="595" r:id="rId40"/>
    <p:sldId id="596" r:id="rId41"/>
    <p:sldId id="597" r:id="rId42"/>
    <p:sldId id="598" r:id="rId43"/>
    <p:sldId id="599" r:id="rId44"/>
    <p:sldId id="392" r:id="rId45"/>
    <p:sldId id="455" r:id="rId46"/>
    <p:sldId id="562" r:id="rId47"/>
    <p:sldId id="479" r:id="rId48"/>
    <p:sldId id="566" r:id="rId49"/>
    <p:sldId id="567" r:id="rId50"/>
    <p:sldId id="394" r:id="rId51"/>
    <p:sldId id="459" r:id="rId52"/>
    <p:sldId id="506" r:id="rId53"/>
    <p:sldId id="514" r:id="rId54"/>
    <p:sldId id="551" r:id="rId55"/>
    <p:sldId id="536" r:id="rId56"/>
    <p:sldId id="565" r:id="rId57"/>
    <p:sldId id="464" r:id="rId58"/>
    <p:sldId id="465" r:id="rId59"/>
    <p:sldId id="466" r:id="rId60"/>
    <p:sldId id="467" r:id="rId61"/>
    <p:sldId id="468" r:id="rId62"/>
    <p:sldId id="325" r:id="rId63"/>
  </p:sldIdLst>
  <p:sldSz cx="12192000" cy="6858000"/>
  <p:notesSz cx="6858000" cy="9144000"/>
  <p:custDataLst>
    <p:tags r:id="rId6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8" userDrawn="1">
          <p15:clr>
            <a:srgbClr val="A4A3A4"/>
          </p15:clr>
        </p15:guide>
        <p15:guide id="2" pos="385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Q" initials="D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0017"/>
    <a:srgbClr val="AB0503"/>
    <a:srgbClr val="D30301"/>
    <a:srgbClr val="F8BF87"/>
    <a:srgbClr val="FFFDE6"/>
    <a:srgbClr val="930909"/>
    <a:srgbClr val="FBE4C2"/>
    <a:srgbClr val="EBC78C"/>
    <a:srgbClr val="F7DEB7"/>
    <a:srgbClr val="A4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88"/>
        <p:guide pos="385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9" Type="http://schemas.openxmlformats.org/officeDocument/2006/relationships/tags" Target="tags/tag192.xml"/><Relationship Id="rId68" Type="http://schemas.openxmlformats.org/officeDocument/2006/relationships/commentAuthors" Target="commentAuthors.xml"/><Relationship Id="rId67" Type="http://schemas.openxmlformats.org/officeDocument/2006/relationships/tableStyles" Target="tableStyles.xml"/><Relationship Id="rId66" Type="http://schemas.openxmlformats.org/officeDocument/2006/relationships/viewProps" Target="viewProps.xml"/><Relationship Id="rId65" Type="http://schemas.openxmlformats.org/officeDocument/2006/relationships/presProps" Target="presProps.xml"/><Relationship Id="rId64" Type="http://schemas.openxmlformats.org/officeDocument/2006/relationships/notesMaster" Target="notesMasters/notesMaster1.xml"/><Relationship Id="rId63" Type="http://schemas.openxmlformats.org/officeDocument/2006/relationships/slide" Target="slides/slide61.xml"/><Relationship Id="rId62" Type="http://schemas.openxmlformats.org/officeDocument/2006/relationships/slide" Target="slides/slide60.xml"/><Relationship Id="rId61" Type="http://schemas.openxmlformats.org/officeDocument/2006/relationships/slide" Target="slides/slide59.xml"/><Relationship Id="rId60" Type="http://schemas.openxmlformats.org/officeDocument/2006/relationships/slide" Target="slides/slide58.xml"/><Relationship Id="rId6" Type="http://schemas.openxmlformats.org/officeDocument/2006/relationships/slide" Target="slides/slide4.xml"/><Relationship Id="rId59" Type="http://schemas.openxmlformats.org/officeDocument/2006/relationships/slide" Target="slides/slide57.xml"/><Relationship Id="rId58" Type="http://schemas.openxmlformats.org/officeDocument/2006/relationships/slide" Target="slides/slide56.xml"/><Relationship Id="rId57" Type="http://schemas.openxmlformats.org/officeDocument/2006/relationships/slide" Target="slides/slide55.xml"/><Relationship Id="rId56" Type="http://schemas.openxmlformats.org/officeDocument/2006/relationships/slide" Target="slides/slide54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2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0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tags" Target="../tags/tag4.xml"/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tags" Target="../tags/tag6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方建伟1980（无课表） 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>
            <p:custDataLst>
              <p:tags r:id="rId3"/>
            </p:custDataLst>
          </p:nvPr>
        </p:nvSpPr>
        <p:spPr>
          <a:xfrm>
            <a:off x="4806950" y="6068695"/>
            <a:ext cx="71564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注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社群专属服务时间为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2024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月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日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-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2024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年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月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日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;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社群解散时间为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2024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年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月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日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0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点。</a:t>
            </a:r>
            <a:endParaRPr lang="zh-CN" altLang="en-US" sz="12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方建伟1980（无课表） 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2矢量智能对象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53670" y="193675"/>
            <a:ext cx="1369060" cy="295275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9290050" y="6362700"/>
            <a:ext cx="28384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股市有风险</a:t>
            </a:r>
            <a:r>
              <a:rPr lang="en-US" altLang="zh-CN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·</a:t>
            </a:r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投资需谨慎！</a:t>
            </a:r>
            <a:endParaRPr lang="zh-CN" altLang="en-US" sz="14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内页拷贝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" y="-635"/>
            <a:ext cx="12192000" cy="6858000"/>
          </a:xfrm>
          <a:prstGeom prst="rect">
            <a:avLst/>
          </a:prstGeom>
        </p:spPr>
      </p:pic>
      <p:pic>
        <p:nvPicPr>
          <p:cNvPr id="7" name="图片 6" descr="矢量智能对象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1330" y="261620"/>
            <a:ext cx="1372870" cy="294640"/>
          </a:xfrm>
          <a:prstGeom prst="rect">
            <a:avLst/>
          </a:prstGeom>
        </p:spPr>
      </p:pic>
      <p:pic>
        <p:nvPicPr>
          <p:cNvPr id="12" name="图片 11" descr="双12 icon_166804628526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54640" y="117475"/>
            <a:ext cx="1179195" cy="50673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-635" y="681990"/>
            <a:ext cx="12193270" cy="6176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/>
        </p:nvSpPr>
        <p:spPr>
          <a:xfrm>
            <a:off x="635" y="6557010"/>
            <a:ext cx="121907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经传多赢投资顾问 :</a:t>
            </a:r>
            <a:r>
              <a:rPr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蔡英姿</a:t>
            </a:r>
            <a:r>
              <a:rPr lang="zh-CN" alt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丨执业编号:</a:t>
            </a:r>
            <a:r>
              <a:rPr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A1120613090011</a:t>
            </a:r>
            <a:r>
              <a:rPr 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 </a:t>
            </a:r>
            <a:r>
              <a:rPr lang="zh-CN" alt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风险提示:观点基于软件数据和理论模型分析，仅供参考，不构成投资建议，股市有风险，投资需谨慎。</a:t>
            </a:r>
            <a:endParaRPr lang="zh-CN" altLang="en-US" sz="1200" b="1">
              <a:ln>
                <a:noFill/>
              </a:ln>
              <a:solidFill>
                <a:schemeClr val="bg1">
                  <a:lumMod val="50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6" name="图片 5" descr="//192.168.10.86/素材/营销策划/1.活动/1-活动-设计需求/2023年/11月/11-12月猎手活动/12月猎手活动/双十二直播/课件模板/00设计/1920x1080 拷贝 9.png1920x1080 拷贝 9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  <p:pic>
        <p:nvPicPr>
          <p:cNvPr id="11" name="图片 10" descr="苏柏安1980（无课表）  拷贝 20000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矩形 817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35" y="682625"/>
            <a:ext cx="12192000" cy="6175375"/>
          </a:xfrm>
          <a:prstGeom prst="rect">
            <a:avLst/>
          </a:prstGeom>
        </p:spPr>
      </p:pic>
      <p:pic>
        <p:nvPicPr>
          <p:cNvPr id="10" name="图片 9" descr="2矢量智能对象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53670" y="193675"/>
            <a:ext cx="1369060" cy="295275"/>
          </a:xfrm>
          <a:prstGeom prst="rect">
            <a:avLst/>
          </a:prstGeom>
        </p:spPr>
      </p:pic>
      <p:sp>
        <p:nvSpPr>
          <p:cNvPr id="14" name="文本框 13"/>
          <p:cNvSpPr txBox="1"/>
          <p:nvPr userDrawn="1">
            <p:custDataLst>
              <p:tags r:id="rId10"/>
            </p:custDataLst>
          </p:nvPr>
        </p:nvSpPr>
        <p:spPr>
          <a:xfrm>
            <a:off x="648970" y="6579235"/>
            <a:ext cx="108813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经传多赢资深投顾: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方建伟丨执业编号: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A1120613090012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风险提示:观点基于软件数据和理论模型分析，仅供参考，不构成买卖建议，股市有风险，投资需谨慎！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5" name="图片 4" descr="内页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苏柏安1980（无课表）  拷贝 20000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2矢量智能对象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53670" y="193675"/>
            <a:ext cx="1369060" cy="295275"/>
          </a:xfrm>
          <a:prstGeom prst="rect">
            <a:avLst/>
          </a:prstGeom>
        </p:spPr>
      </p:pic>
      <p:sp>
        <p:nvSpPr>
          <p:cNvPr id="12" name="文本框 11"/>
          <p:cNvSpPr txBox="1"/>
          <p:nvPr userDrawn="1">
            <p:custDataLst>
              <p:tags r:id="rId6"/>
            </p:custDataLst>
          </p:nvPr>
        </p:nvSpPr>
        <p:spPr>
          <a:xfrm>
            <a:off x="9290050" y="6362700"/>
            <a:ext cx="28384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股市有风险</a:t>
            </a:r>
            <a:r>
              <a:rPr lang="en-US" altLang="zh-CN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·</a:t>
            </a:r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投资需谨慎！</a:t>
            </a:r>
            <a:endParaRPr lang="zh-CN" altLang="en-US" sz="14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pt.png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  <p:sp>
        <p:nvSpPr>
          <p:cNvPr id="14" name="文本框 13"/>
          <p:cNvSpPr txBox="1"/>
          <p:nvPr userDrawn="1">
            <p:custDataLst>
              <p:tags r:id="rId4"/>
            </p:custDataLst>
          </p:nvPr>
        </p:nvSpPr>
        <p:spPr>
          <a:xfrm>
            <a:off x="648970" y="5942330"/>
            <a:ext cx="108813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经传多赢资深投顾: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方建伟丨执业编号: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A1120613090012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风险提示:观点基于软件数据和理论模型分析，仅供参考，不构成买卖建议，股市有风险，投资需谨慎！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8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9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1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image" Target="../media/image14.png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6" Type="http://schemas.openxmlformats.org/officeDocument/2006/relationships/slideLayout" Target="../slideLayouts/slideLayout4.xml"/><Relationship Id="rId15" Type="http://schemas.openxmlformats.org/officeDocument/2006/relationships/tags" Target="../tags/tag28.xml"/><Relationship Id="rId14" Type="http://schemas.openxmlformats.org/officeDocument/2006/relationships/tags" Target="../tags/tag27.xml"/><Relationship Id="rId13" Type="http://schemas.openxmlformats.org/officeDocument/2006/relationships/tags" Target="../tags/tag26.xml"/><Relationship Id="rId12" Type="http://schemas.openxmlformats.org/officeDocument/2006/relationships/tags" Target="../tags/tag25.xml"/><Relationship Id="rId11" Type="http://schemas.openxmlformats.org/officeDocument/2006/relationships/tags" Target="../tags/tag24.xml"/><Relationship Id="rId10" Type="http://schemas.openxmlformats.org/officeDocument/2006/relationships/tags" Target="../tags/tag23.xml"/><Relationship Id="rId1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tags" Target="../tags/tag82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tags" Target="../tags/tag88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tags" Target="../tags/tag100.xml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tags" Target="../tags/tag10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07.xml"/><Relationship Id="rId1" Type="http://schemas.openxmlformats.org/officeDocument/2006/relationships/tags" Target="../tags/tag10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9.xml"/><Relationship Id="rId1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tags" Target="../tags/tag108.xml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" Type="http://schemas.openxmlformats.org/officeDocument/2006/relationships/tags" Target="../tags/tag111.xml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" Type="http://schemas.openxmlformats.org/officeDocument/2006/relationships/tags" Target="../tags/tag114.xml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tags" Target="../tags/tag117.xml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" Type="http://schemas.openxmlformats.org/officeDocument/2006/relationships/tags" Target="../tags/tag120.xml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" Type="http://schemas.openxmlformats.org/officeDocument/2006/relationships/tags" Target="../tags/tag123.xml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" Type="http://schemas.openxmlformats.org/officeDocument/2006/relationships/tags" Target="../tags/tag126.xml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" Type="http://schemas.openxmlformats.org/officeDocument/2006/relationships/tags" Target="../tags/tag129.xml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" Type="http://schemas.openxmlformats.org/officeDocument/2006/relationships/tags" Target="../tags/tag132.xml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" Type="http://schemas.openxmlformats.org/officeDocument/2006/relationships/tags" Target="../tags/tag135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40.xml"/><Relationship Id="rId2" Type="http://schemas.openxmlformats.org/officeDocument/2006/relationships/tags" Target="../tags/tag139.xml"/><Relationship Id="rId1" Type="http://schemas.openxmlformats.org/officeDocument/2006/relationships/tags" Target="../tags/tag138.xml"/></Relationships>
</file>

<file path=ppt/slides/_rels/slide4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43.xml"/><Relationship Id="rId2" Type="http://schemas.openxmlformats.org/officeDocument/2006/relationships/tags" Target="../tags/tag142.xml"/><Relationship Id="rId1" Type="http://schemas.openxmlformats.org/officeDocument/2006/relationships/tags" Target="../tags/tag141.xml"/></Relationships>
</file>

<file path=ppt/slides/_rels/slide4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46.xml"/><Relationship Id="rId2" Type="http://schemas.openxmlformats.org/officeDocument/2006/relationships/tags" Target="../tags/tag145.xml"/><Relationship Id="rId1" Type="http://schemas.openxmlformats.org/officeDocument/2006/relationships/tags" Target="../tags/tag14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47.xml"/><Relationship Id="rId1" Type="http://schemas.openxmlformats.org/officeDocument/2006/relationships/image" Target="../media/image15.png"/></Relationships>
</file>

<file path=ppt/slides/_rels/slide4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50.xml"/><Relationship Id="rId2" Type="http://schemas.openxmlformats.org/officeDocument/2006/relationships/tags" Target="../tags/tag149.xml"/><Relationship Id="rId1" Type="http://schemas.openxmlformats.org/officeDocument/2006/relationships/tags" Target="../tags/tag148.xml"/></Relationships>
</file>

<file path=ppt/slides/_rels/slide4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53.xml"/><Relationship Id="rId2" Type="http://schemas.openxmlformats.org/officeDocument/2006/relationships/tags" Target="../tags/tag152.xml"/><Relationship Id="rId1" Type="http://schemas.openxmlformats.org/officeDocument/2006/relationships/tags" Target="../tags/tag151.xml"/></Relationships>
</file>

<file path=ppt/slides/_rels/slide4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56.xml"/><Relationship Id="rId2" Type="http://schemas.openxmlformats.org/officeDocument/2006/relationships/tags" Target="../tags/tag155.xml"/><Relationship Id="rId1" Type="http://schemas.openxmlformats.org/officeDocument/2006/relationships/tags" Target="../tags/tag154.xml"/></Relationships>
</file>

<file path=ppt/slides/_rels/slide4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59.xml"/><Relationship Id="rId2" Type="http://schemas.openxmlformats.org/officeDocument/2006/relationships/tags" Target="../tags/tag158.xml"/><Relationship Id="rId1" Type="http://schemas.openxmlformats.org/officeDocument/2006/relationships/tags" Target="../tags/tag157.xml"/></Relationships>
</file>

<file path=ppt/slides/_rels/slide4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62.xml"/><Relationship Id="rId2" Type="http://schemas.openxmlformats.org/officeDocument/2006/relationships/tags" Target="../tags/tag161.xml"/><Relationship Id="rId1" Type="http://schemas.openxmlformats.org/officeDocument/2006/relationships/tags" Target="../tags/tag16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63.xml"/><Relationship Id="rId1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s/_rels/slide5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66.xml"/><Relationship Id="rId2" Type="http://schemas.openxmlformats.org/officeDocument/2006/relationships/tags" Target="../tags/tag165.xml"/><Relationship Id="rId1" Type="http://schemas.openxmlformats.org/officeDocument/2006/relationships/tags" Target="../tags/tag164.xml"/></Relationships>
</file>

<file path=ppt/slides/_rels/slide5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69.xml"/><Relationship Id="rId2" Type="http://schemas.openxmlformats.org/officeDocument/2006/relationships/tags" Target="../tags/tag168.xml"/><Relationship Id="rId1" Type="http://schemas.openxmlformats.org/officeDocument/2006/relationships/tags" Target="../tags/tag167.xml"/></Relationships>
</file>

<file path=ppt/slides/_rels/slide5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72.xml"/><Relationship Id="rId2" Type="http://schemas.openxmlformats.org/officeDocument/2006/relationships/tags" Target="../tags/tag171.xml"/><Relationship Id="rId1" Type="http://schemas.openxmlformats.org/officeDocument/2006/relationships/tags" Target="../tags/tag170.xml"/></Relationships>
</file>

<file path=ppt/slides/_rels/slide5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75.xml"/><Relationship Id="rId2" Type="http://schemas.openxmlformats.org/officeDocument/2006/relationships/tags" Target="../tags/tag174.xml"/><Relationship Id="rId1" Type="http://schemas.openxmlformats.org/officeDocument/2006/relationships/tags" Target="../tags/tag173.xml"/></Relationships>
</file>

<file path=ppt/slides/_rels/slide5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78.xml"/><Relationship Id="rId2" Type="http://schemas.openxmlformats.org/officeDocument/2006/relationships/tags" Target="../tags/tag177.xml"/><Relationship Id="rId1" Type="http://schemas.openxmlformats.org/officeDocument/2006/relationships/tags" Target="../tags/tag17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79.xml"/><Relationship Id="rId1" Type="http://schemas.openxmlformats.org/officeDocument/2006/relationships/image" Target="../media/image15.png"/></Relationships>
</file>

<file path=ppt/slides/_rels/slide5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81.xml"/><Relationship Id="rId2" Type="http://schemas.openxmlformats.org/officeDocument/2006/relationships/image" Target="../media/image16.png"/><Relationship Id="rId1" Type="http://schemas.openxmlformats.org/officeDocument/2006/relationships/tags" Target="../tags/tag180.xml"/></Relationships>
</file>

<file path=ppt/slides/_rels/slide5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183.xml"/><Relationship Id="rId4" Type="http://schemas.openxmlformats.org/officeDocument/2006/relationships/image" Target="../media/image19.sv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tags" Target="../tags/tag182.xml"/></Relationships>
</file>

<file path=ppt/slides/_rels/slide5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185.xml"/><Relationship Id="rId4" Type="http://schemas.openxmlformats.org/officeDocument/2006/relationships/image" Target="../media/image21.svg"/><Relationship Id="rId3" Type="http://schemas.openxmlformats.org/officeDocument/2006/relationships/image" Target="../media/image18.png"/><Relationship Id="rId2" Type="http://schemas.openxmlformats.org/officeDocument/2006/relationships/tags" Target="../tags/tag184.xml"/><Relationship Id="rId1" Type="http://schemas.openxmlformats.org/officeDocument/2006/relationships/image" Target="../media/image20.png"/></Relationships>
</file>

<file path=ppt/slides/_rels/slide5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187.xml"/><Relationship Id="rId4" Type="http://schemas.openxmlformats.org/officeDocument/2006/relationships/image" Target="../media/image21.svg"/><Relationship Id="rId3" Type="http://schemas.openxmlformats.org/officeDocument/2006/relationships/image" Target="../media/image18.png"/><Relationship Id="rId2" Type="http://schemas.openxmlformats.org/officeDocument/2006/relationships/tags" Target="../tags/tag186.xml"/><Relationship Id="rId1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s/_rels/slide6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189.xml"/><Relationship Id="rId4" Type="http://schemas.openxmlformats.org/officeDocument/2006/relationships/image" Target="../media/image21.svg"/><Relationship Id="rId3" Type="http://schemas.openxmlformats.org/officeDocument/2006/relationships/image" Target="../media/image18.png"/><Relationship Id="rId2" Type="http://schemas.openxmlformats.org/officeDocument/2006/relationships/tags" Target="../tags/tag188.xml"/><Relationship Id="rId1" Type="http://schemas.openxmlformats.org/officeDocument/2006/relationships/image" Target="../media/image2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91.xml"/><Relationship Id="rId1" Type="http://schemas.openxmlformats.org/officeDocument/2006/relationships/tags" Target="../tags/tag190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" name="文本框 16"/>
          <p:cNvSpPr txBox="1"/>
          <p:nvPr/>
        </p:nvSpPr>
        <p:spPr>
          <a:xfrm>
            <a:off x="5239385" y="4517390"/>
            <a:ext cx="5579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经传多赢资深投顾。</a:t>
            </a:r>
            <a:endParaRPr lang="zh-CN" altLang="en-US" sz="1400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  <a:p>
            <a:endParaRPr lang="en-US" altLang="zh-CN" sz="1400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239385" y="4791075"/>
            <a:ext cx="5216525" cy="8204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经传十大金牌讲师，从事证券行业10余年，自创一套“股海钓鱼操作系统”，真正教中小投资者能够理解市场，更好的适应市场，在市场当中稳定的获利。</a:t>
            </a:r>
            <a:endParaRPr lang="zh-CN" altLang="en-US" sz="1400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sp>
        <p:nvSpPr>
          <p:cNvPr id="19" name="文本框 18" descr="7b0a2020202022776f7264617274223a2022220a7d0a"/>
          <p:cNvSpPr txBox="1"/>
          <p:nvPr/>
        </p:nvSpPr>
        <p:spPr>
          <a:xfrm>
            <a:off x="5010785" y="1151255"/>
            <a:ext cx="6650355" cy="187198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algn="l" fontAlgn="auto">
              <a:lnSpc>
                <a:spcPct val="90000"/>
              </a:lnSpc>
            </a:pPr>
            <a:r>
              <a:rPr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《</a:t>
            </a:r>
            <a:r>
              <a:rPr lang="zh-CN"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爱志方实盘录</a:t>
            </a:r>
            <a:r>
              <a:rPr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》</a:t>
            </a:r>
            <a:endParaRPr sz="6800" b="1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5239385" y="4006215"/>
            <a:ext cx="5579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方建伟</a:t>
            </a:r>
            <a:r>
              <a:rPr lang="en-US" altLang="zh-CN" sz="12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执业编号：A1120613090012</a:t>
            </a:r>
            <a:endParaRPr lang="zh-CN" altLang="en-US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5366385" y="3110230"/>
            <a:ext cx="5579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直播时间</a:t>
            </a:r>
            <a:r>
              <a:rPr lang="en-US" altLang="zh-CN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:2025</a:t>
            </a:r>
            <a:r>
              <a:rPr lang="zh-CN" altLang="en-US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年</a:t>
            </a:r>
            <a:endParaRPr lang="en-US" altLang="zh-CN" sz="2800" b="1">
              <a:solidFill>
                <a:srgbClr val="BD0017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2025-3-06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捕捞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季节昨天金叉，短期上看有一个技术性的反弹走势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；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、由于流动资金过去三天是翻绿的，故当下仓位注意控制在</a:t>
            </a:r>
            <a:r>
              <a:rPr lang="en-US" altLang="zh-CN" dirty="0"/>
              <a:t>5</a:t>
            </a:r>
            <a:r>
              <a:rPr lang="zh-CN" altLang="en-US" dirty="0"/>
              <a:t>以内为宜；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、平均股价牛线上移，上方的压力位来自牛线；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、也有可能流动资金翻红，再次出现启动行情。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、从当下的量能表现来看，流动资金今天有翻红的可能。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今天两会所释放出来的信号（下午</a:t>
            </a:r>
            <a:r>
              <a:rPr lang="en-US" altLang="zh-CN" dirty="0"/>
              <a:t>3</a:t>
            </a:r>
            <a:r>
              <a:rPr lang="zh-CN" altLang="en-US" dirty="0"/>
              <a:t>点经济部长通道：发改委、央行、</a:t>
            </a:r>
            <a:r>
              <a:rPr lang="en-US" altLang="zh-CN" dirty="0"/>
              <a:t>CZB</a:t>
            </a:r>
            <a:r>
              <a:rPr lang="zh-CN" altLang="en-US" dirty="0"/>
              <a:t>、</a:t>
            </a:r>
            <a:r>
              <a:rPr lang="en-US" altLang="zh-CN" dirty="0"/>
              <a:t>ZJH</a:t>
            </a:r>
            <a:r>
              <a:rPr lang="zh-CN" altLang="en-US" dirty="0"/>
              <a:t>、商务部的发言）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方老师认为：今年</a:t>
            </a:r>
            <a:r>
              <a:rPr lang="en-US" altLang="zh-CN" sz="2800" b="1" dirty="0">
                <a:solidFill>
                  <a:srgbClr val="FF0000"/>
                </a:solidFill>
              </a:rPr>
              <a:t>2025</a:t>
            </a:r>
            <a:r>
              <a:rPr lang="zh-CN" altLang="en-US" sz="2800" b="1" dirty="0">
                <a:solidFill>
                  <a:srgbClr val="FF0000"/>
                </a:solidFill>
              </a:rPr>
              <a:t>年的政策是积极的，我们要用积极的态度去看今年的行情，全年我认为机会大于风险。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从发展方向来看，大科技是主流（机器人、</a:t>
            </a:r>
            <a:r>
              <a:rPr lang="zh-CN" altLang="en-US" sz="2800" b="1" dirty="0">
                <a:solidFill>
                  <a:srgbClr val="FF0000"/>
                </a:solidFill>
              </a:rPr>
              <a:t>芯片、大模型、智能制造）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并且方老师认为大科技有望成为</a:t>
            </a:r>
            <a:r>
              <a:rPr lang="en-US" altLang="zh-CN" sz="2800" b="1" dirty="0">
                <a:solidFill>
                  <a:srgbClr val="FF0000"/>
                </a:solidFill>
              </a:rPr>
              <a:t>2019</a:t>
            </a:r>
            <a:r>
              <a:rPr lang="zh-CN" altLang="en-US" sz="2800" b="1" dirty="0">
                <a:solidFill>
                  <a:srgbClr val="FF0000"/>
                </a:solidFill>
              </a:rPr>
              <a:t>年底时的新能源车。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2025-3-19/20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15144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、从软件来看，牛线上移，并且流动资金前面连续两天翻绿，今天也翻绿的概率大，加上捕捞</a:t>
            </a:r>
            <a:r>
              <a:rPr lang="en-US" altLang="zh-CN" dirty="0"/>
              <a:t> </a:t>
            </a:r>
            <a:r>
              <a:rPr lang="zh-CN" altLang="en-US" dirty="0"/>
              <a:t>季节死叉。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短期我们认为市场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调整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的概率较大，仓位建议控制在</a:t>
            </a:r>
            <a:r>
              <a:rPr lang="en-US" altLang="zh-CN" sz="2800" b="1" dirty="0">
                <a:solidFill>
                  <a:srgbClr val="FF0000"/>
                </a:solidFill>
              </a:rPr>
              <a:t>5</a:t>
            </a:r>
            <a:r>
              <a:rPr lang="zh-CN" altLang="en-US" sz="2800" b="1" dirty="0">
                <a:solidFill>
                  <a:srgbClr val="FF0000"/>
                </a:solidFill>
              </a:rPr>
              <a:t>成以内。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（只是看调整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，并非看空，相反，全年是看多。）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485775" y="2654300"/>
            <a:ext cx="11271885" cy="3438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、从软件可以看到，牛线走平，流动资金翻绿</a:t>
            </a:r>
            <a:r>
              <a:rPr lang="en-US" altLang="zh-CN" dirty="0"/>
              <a:t>3</a:t>
            </a:r>
            <a:r>
              <a:rPr lang="zh-CN" altLang="en-US" dirty="0"/>
              <a:t>天，今天目前看也是翻绿的概率大一些；死叉第</a:t>
            </a:r>
            <a:r>
              <a:rPr lang="en-US" altLang="zh-CN" dirty="0"/>
              <a:t>2</a:t>
            </a:r>
            <a:r>
              <a:rPr lang="zh-CN" altLang="en-US" dirty="0"/>
              <a:t>天。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短期的调整</a:t>
            </a:r>
            <a:r>
              <a:rPr lang="en-US" altLang="zh-CN" dirty="0"/>
              <a:t> </a:t>
            </a:r>
            <a:r>
              <a:rPr lang="zh-CN" altLang="en-US" dirty="0"/>
              <a:t>，我们先看是否会在这两天出现</a:t>
            </a:r>
            <a:r>
              <a:rPr lang="en-US" altLang="zh-CN" dirty="0"/>
              <a:t>S</a:t>
            </a:r>
            <a:r>
              <a:rPr lang="zh-CN" altLang="en-US" dirty="0"/>
              <a:t>点，如若会，则就有可能牛线下移。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近期比较重要的一件事：年报！防止可能性的雷区。可能考虑做</a:t>
            </a:r>
            <a:r>
              <a:rPr lang="en-US" altLang="zh-CN" dirty="0"/>
              <a:t>ETF</a:t>
            </a:r>
            <a:r>
              <a:rPr lang="zh-CN" altLang="en-US" dirty="0"/>
              <a:t>（指数、主题）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近期有一些用户是采用了网格交易（例如中证</a:t>
            </a:r>
            <a:r>
              <a:rPr lang="en-US" altLang="zh-CN" dirty="0"/>
              <a:t>A500ETF</a:t>
            </a:r>
            <a:r>
              <a:rPr lang="zh-CN" altLang="en-US" dirty="0"/>
              <a:t>，网格间隔</a:t>
            </a:r>
            <a:r>
              <a:rPr lang="en-US" altLang="zh-CN" dirty="0"/>
              <a:t>2%</a:t>
            </a:r>
            <a:r>
              <a:rPr lang="zh-CN" altLang="en-US" dirty="0"/>
              <a:t>左右）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【政策：宽松货币政策、积极的财政政策】【技术上，</a:t>
            </a:r>
            <a:r>
              <a:rPr lang="en-US" altLang="zh-CN" dirty="0"/>
              <a:t>A</a:t>
            </a:r>
            <a:r>
              <a:rPr lang="zh-CN" altLang="en-US" dirty="0"/>
              <a:t>股明显低估】【</a:t>
            </a:r>
            <a:r>
              <a:rPr lang="en-US" altLang="zh-CN" dirty="0"/>
              <a:t>3</a:t>
            </a:r>
            <a:r>
              <a:rPr lang="zh-CN" altLang="en-US" dirty="0"/>
              <a:t>成仓底仓，然后等低吸时机加仓】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当然，中期我们仍然是看好市场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，故调整下来反而是等待低吸。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特别是捕捞季节再出金叉，以及流动资金翻红之时，是我们新一轮机会。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方向上：大科技（智能制造：机器人、芯片）、大消费（低估，大</a:t>
            </a:r>
            <a:r>
              <a:rPr lang="zh-CN" altLang="en-US" sz="2800" b="1" dirty="0">
                <a:solidFill>
                  <a:srgbClr val="FF0000"/>
                </a:solidFill>
              </a:rPr>
              <a:t>循环）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2025-3-26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5015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、从软件来看，无论是上证指数还是平均股价，捕捞</a:t>
            </a:r>
            <a:r>
              <a:rPr lang="en-US" altLang="zh-CN" dirty="0"/>
              <a:t> </a:t>
            </a:r>
            <a:r>
              <a:rPr lang="zh-CN" altLang="en-US" dirty="0"/>
              <a:t>季节都</a:t>
            </a:r>
            <a:r>
              <a:rPr lang="en-US" altLang="zh-CN" dirty="0"/>
              <a:t>  </a:t>
            </a:r>
            <a:r>
              <a:rPr lang="zh-CN" altLang="en-US" dirty="0"/>
              <a:t>已经出现了金叉，则短期可以看反弹；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反弹的强度取决于市场的流动资金，如果绿则先看</a:t>
            </a:r>
            <a:r>
              <a:rPr lang="en-US" altLang="zh-CN" dirty="0"/>
              <a:t>3</a:t>
            </a:r>
            <a:r>
              <a:rPr lang="zh-CN" altLang="en-US" dirty="0"/>
              <a:t>天，如果红则可以看远一些，并且可以看反转。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（自行决定是否参与这个反弹，合理仓位：</a:t>
            </a:r>
            <a:r>
              <a:rPr lang="en-US" altLang="zh-CN" dirty="0"/>
              <a:t>3-5</a:t>
            </a:r>
            <a:r>
              <a:rPr lang="zh-CN" altLang="en-US" dirty="0"/>
              <a:t>之间为宜）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</a:t>
            </a:r>
            <a:r>
              <a:rPr lang="en-US" altLang="zh-CN" dirty="0"/>
              <a:t>S</a:t>
            </a:r>
            <a:r>
              <a:rPr lang="zh-CN" altLang="en-US" dirty="0"/>
              <a:t>点的出现，原则上代表前热点休息；那么新一轮的行情上涨也是需要新热点来带动，如果后期流动资金翻红，则是会有新热点出现，关注是哪个主题？！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、关于【机器人】，我始终认为这是一个全新的，有空间的领域。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各位用户自行决定是否参与这个反弹，要把后面所有可能发生的走势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都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做个预设，然后自己提前想好应对方案，这个就是规则。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然后按规则去处理市场的实际走势就行，不要预测怎么走。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2025-3-28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51695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、今天是捕捞</a:t>
            </a:r>
            <a:r>
              <a:rPr lang="en-US" altLang="zh-CN" dirty="0"/>
              <a:t> </a:t>
            </a:r>
            <a:r>
              <a:rPr lang="zh-CN" altLang="en-US" dirty="0"/>
              <a:t>季节金叉的第三天，也是到了关键时间了。如果流动资金翻绿，则要防止下周再出现死叉后的二次下探。而从今天的表现来看，今天流动资金翻绿的概率较大，故在今天反弹的过程</a:t>
            </a:r>
            <a:r>
              <a:rPr lang="en-US" altLang="zh-CN" dirty="0"/>
              <a:t> </a:t>
            </a:r>
            <a:r>
              <a:rPr lang="zh-CN" altLang="en-US" dirty="0"/>
              <a:t>当中，可适当下降仓位。提前做好相应的准备，</a:t>
            </a:r>
            <a:r>
              <a:rPr lang="en-US" altLang="zh-CN" dirty="0"/>
              <a:t>3</a:t>
            </a:r>
            <a:r>
              <a:rPr lang="zh-CN" altLang="en-US" dirty="0"/>
              <a:t>成以内为宜；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从信号上看，一旦在流动资金翻绿下，再出死叉，则这个调整是有可能往</a:t>
            </a:r>
            <a:r>
              <a:rPr lang="en-US" altLang="zh-CN" dirty="0"/>
              <a:t> </a:t>
            </a:r>
            <a:r>
              <a:rPr lang="zh-CN" altLang="en-US" dirty="0"/>
              <a:t>熊线去的，再加上</a:t>
            </a:r>
            <a:r>
              <a:rPr lang="en-US" altLang="zh-CN" dirty="0"/>
              <a:t>4</a:t>
            </a:r>
            <a:r>
              <a:rPr lang="zh-CN" altLang="en-US" dirty="0"/>
              <a:t>月本身就是一个不稳定周期窗口（年报）。所以只要流动资金翻绿，就多一份谨慎，控制</a:t>
            </a:r>
            <a:r>
              <a:rPr lang="en-US" altLang="zh-CN" dirty="0"/>
              <a:t> </a:t>
            </a:r>
            <a:r>
              <a:rPr lang="zh-CN" altLang="en-US" dirty="0"/>
              <a:t>好仓位参与。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、万一</a:t>
            </a:r>
            <a:r>
              <a:rPr lang="zh-CN" dirty="0">
                <a:sym typeface="+mn-ea"/>
              </a:rPr>
              <a:t>如果流动资金翻红，则可以继续持股。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假如下周真的出现：死叉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流动资金翻绿，那么牛线就基本上会下移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自行决定策略，同时自已</a:t>
            </a:r>
            <a:r>
              <a:rPr lang="zh-CN" altLang="en-US" sz="2800" b="1" dirty="0">
                <a:solidFill>
                  <a:srgbClr val="FF0000"/>
                </a:solidFill>
              </a:rPr>
              <a:t>承担市场最终实际走出来的结果。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2025-4-2/3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82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、首先从技术上看，捕捞</a:t>
            </a:r>
            <a:r>
              <a:rPr lang="en-US" altLang="zh-CN" dirty="0"/>
              <a:t> </a:t>
            </a:r>
            <a:r>
              <a:rPr lang="zh-CN" altLang="en-US" dirty="0"/>
              <a:t>季节是金叉的，有一个反弹的需求；但是从量能来看，明显没有放出来，而流动资金表现决定反弹的力度，红则大，绿则受限。而从今天目前的量能来看，明显没有放出来。再加上节前交易情绪相对会低迷一些，故短期大概率是一个窄震荡为主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、操作上：可考虑小仓位参与反弹，对于节后的看法，由于这里横向统计红色数值是个位数，所以下跌空间有限（最多熊线），当下可能需要一个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消息</a:t>
            </a:r>
            <a:r>
              <a:rPr lang="zh-CN" altLang="en-US" dirty="0">
                <a:sym typeface="+mn-ea"/>
              </a:rPr>
              <a:t>来刺激，引领市场放量。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从理论上来讲，流动资金翻红只需要</a:t>
            </a:r>
            <a:r>
              <a:rPr lang="en-US" altLang="zh-CN" dirty="0">
                <a:sym typeface="+mn-ea"/>
              </a:rPr>
              <a:t>1.4</a:t>
            </a:r>
            <a:r>
              <a:rPr lang="zh-CN" altLang="en-US" dirty="0">
                <a:sym typeface="+mn-ea"/>
              </a:rPr>
              <a:t>万亿，而当天是</a:t>
            </a:r>
            <a:r>
              <a:rPr lang="en-US" altLang="zh-CN" dirty="0">
                <a:sym typeface="+mn-ea"/>
              </a:rPr>
              <a:t>1.1</a:t>
            </a:r>
            <a:r>
              <a:rPr lang="zh-CN" altLang="en-US" dirty="0">
                <a:sym typeface="+mn-ea"/>
              </a:rPr>
              <a:t>万亿，也就是说其实市场翻红的难度并不大。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以小仓位参与其中，同时随着准备流动资金翻红的到来，随时准备启动的各项预案（股票池、热点分析、交易买卖）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流动资金红的当天，主题的涨停棱镜谁排在名前三（一般就是第一名）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2025-4-9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784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、从消息角度，</a:t>
            </a:r>
            <a:r>
              <a:rPr lang="zh-CN" altLang="en-US" b="1" dirty="0">
                <a:solidFill>
                  <a:srgbClr val="FF0000"/>
                </a:solidFill>
              </a:rPr>
              <a:t>关税增加对今天开盘不利</a:t>
            </a:r>
            <a:r>
              <a:rPr lang="zh-CN" altLang="en-US" dirty="0"/>
              <a:t>，所以</a:t>
            </a:r>
            <a:r>
              <a:rPr lang="en-US" altLang="zh-CN" dirty="0"/>
              <a:t> </a:t>
            </a:r>
            <a:r>
              <a:rPr lang="zh-CN" altLang="en-US" dirty="0"/>
              <a:t>今天早上也惯性下挫。但我们也有对应的方案，例如鼓励回购，还有长线资金入场等等，后期还可以再期待一下工具（财政政策与货币政策）。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从消息角度，今天有可能走出</a:t>
            </a:r>
            <a:r>
              <a:rPr lang="zh-CN" altLang="en-US" b="1" dirty="0">
                <a:solidFill>
                  <a:srgbClr val="FF0000"/>
                </a:solidFill>
              </a:rPr>
              <a:t>下挫后的回升</a:t>
            </a:r>
            <a:r>
              <a:rPr lang="zh-CN" altLang="en-US" dirty="0"/>
              <a:t>，但不着急过份乐观，只是不用过份悲观。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、从技术角度，平均股价处于牛线熊线下方，非理性杀跌，并且已经群体看跌，技术上等待平均股价牛线再走平，稳健的用户就等大盘金叉的时候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再参与抄底之类的动作。（明天较大概率出金叉）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、短线选股方案：海洋寻底的大底或绝对底的个股，牛上穿马线为买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波段机会：选择主力资金介入多的大消费（低估品种）、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农业。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2025-4-10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47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、从消息角度，关税的增加即使再增已经脱敏了，主要看我们的扶持（回购、长期资金入市、后续待出的工具类），压力已经下降，反而会让我们制订更多有利的</a:t>
            </a:r>
            <a:r>
              <a:rPr lang="en-US" altLang="zh-CN" dirty="0"/>
              <a:t>ZC</a:t>
            </a:r>
            <a:r>
              <a:rPr lang="zh-CN" altLang="en-US" dirty="0"/>
              <a:t>出来。短期内偏向好多一些。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、从技术角度，平均股价处于牛线熊线下方，非理性杀跌，并且已经群体看跌，当下金叉下看反弹，加上流动资金连续翻红，故这里看反弹，初步空间可以先看牛熊线附近。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en-US" altLang="zh-CN" dirty="0">
                <a:sym typeface="+mn-ea"/>
              </a:rPr>
              <a:t>3</a:t>
            </a:r>
            <a:r>
              <a:rPr lang="zh-CN" altLang="en-US" dirty="0">
                <a:sym typeface="+mn-ea"/>
              </a:rPr>
              <a:t>、操作上，到达牛熊线时，对于前面抄底的资金，有获利的可以考虑部分了结。只要流动资金仍然翻红，则可以保留</a:t>
            </a:r>
            <a:r>
              <a:rPr lang="en-US" altLang="zh-CN" dirty="0">
                <a:sym typeface="+mn-ea"/>
              </a:rPr>
              <a:t>5</a:t>
            </a:r>
            <a:r>
              <a:rPr lang="zh-CN" altLang="en-US" dirty="0">
                <a:sym typeface="+mn-ea"/>
              </a:rPr>
              <a:t>成左右仓位继续观看，而如果流动资金转绿，则应控制在</a:t>
            </a:r>
            <a:r>
              <a:rPr lang="en-US" altLang="zh-CN" dirty="0">
                <a:sym typeface="+mn-ea"/>
              </a:rPr>
              <a:t>3</a:t>
            </a:r>
            <a:r>
              <a:rPr lang="zh-CN" altLang="en-US" dirty="0">
                <a:sym typeface="+mn-ea"/>
              </a:rPr>
              <a:t>成以内。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、短线选股方案：海洋寻底的大底或绝对底的个股，牛上穿马线为买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波段机会：选择主力资金介入多的大消费（低估品种）、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农业。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2025-4-11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55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、关注流动资金以此来决定参与的仓位水平。绿则尽量</a:t>
            </a:r>
            <a:r>
              <a:rPr lang="en-US" altLang="zh-CN" dirty="0"/>
              <a:t>3</a:t>
            </a:r>
            <a:r>
              <a:rPr lang="zh-CN" altLang="en-US" dirty="0"/>
              <a:t>以内，红则可</a:t>
            </a:r>
            <a:r>
              <a:rPr lang="en-US" altLang="zh-CN" dirty="0"/>
              <a:t>3-5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今天翻绿的条件是？（</a:t>
            </a:r>
            <a:r>
              <a:rPr lang="en-US" altLang="zh-CN" dirty="0"/>
              <a:t>1</a:t>
            </a:r>
            <a:r>
              <a:rPr lang="zh-CN" altLang="en-US" dirty="0"/>
              <a:t>）昨天是</a:t>
            </a:r>
            <a:r>
              <a:rPr lang="en-US" altLang="zh-CN" dirty="0"/>
              <a:t>1.6</a:t>
            </a:r>
            <a:r>
              <a:rPr lang="zh-CN" altLang="en-US" dirty="0"/>
              <a:t>万亿；（</a:t>
            </a:r>
            <a:r>
              <a:rPr lang="en-US" altLang="zh-CN" dirty="0"/>
              <a:t>2</a:t>
            </a:r>
            <a:r>
              <a:rPr lang="zh-CN" altLang="en-US" dirty="0"/>
              <a:t>）翻红的要求</a:t>
            </a:r>
            <a:r>
              <a:rPr lang="en-US" altLang="zh-CN" dirty="0"/>
              <a:t>1.43</a:t>
            </a:r>
            <a:r>
              <a:rPr lang="zh-CN" altLang="en-US" dirty="0"/>
              <a:t>万亿；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结论：今天缩小要求在</a:t>
            </a:r>
            <a:r>
              <a:rPr lang="en-US" altLang="zh-CN" dirty="0"/>
              <a:t>1700</a:t>
            </a:r>
            <a:r>
              <a:rPr lang="zh-CN" altLang="en-US" dirty="0"/>
              <a:t>以内则红的概率大，超过</a:t>
            </a:r>
            <a:r>
              <a:rPr lang="en-US" altLang="zh-CN" dirty="0"/>
              <a:t>1700</a:t>
            </a:r>
            <a:r>
              <a:rPr lang="zh-CN" altLang="en-US" dirty="0"/>
              <a:t>则绿的概率大。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、周末可能影响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的就是这个</a:t>
            </a:r>
            <a:r>
              <a:rPr lang="en-US" altLang="zh-CN" dirty="0">
                <a:sym typeface="+mn-ea"/>
              </a:rPr>
              <a:t>GS</a:t>
            </a:r>
            <a:r>
              <a:rPr lang="zh-CN" altLang="en-US" dirty="0">
                <a:sym typeface="+mn-ea"/>
              </a:rPr>
              <a:t>问题是如何转变，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未知！</a:t>
            </a:r>
            <a:r>
              <a:rPr lang="zh-CN" altLang="en-US" dirty="0">
                <a:sym typeface="+mn-ea"/>
              </a:rPr>
              <a:t>周末是有变数，可好不好坏。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基于此，不建议大家重仓满仓，尽量</a:t>
            </a:r>
            <a:r>
              <a:rPr lang="en-US" altLang="zh-CN" dirty="0">
                <a:sym typeface="+mn-ea"/>
              </a:rPr>
              <a:t>5</a:t>
            </a:r>
            <a:r>
              <a:rPr lang="zh-CN" altLang="en-US" dirty="0">
                <a:sym typeface="+mn-ea"/>
              </a:rPr>
              <a:t>以内，这样真的下挫的时候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，你有仓位可以去做补。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因为我们肯定是有了对策，</a:t>
            </a:r>
            <a:r>
              <a:rPr lang="en-US" altLang="zh-CN" dirty="0">
                <a:sym typeface="+mn-ea"/>
              </a:rPr>
              <a:t>3000</a:t>
            </a:r>
            <a:r>
              <a:rPr lang="zh-CN" altLang="en-US" dirty="0">
                <a:sym typeface="+mn-ea"/>
              </a:rPr>
              <a:t>点附近就会有相应的措施出来。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en-US" altLang="zh-CN" dirty="0">
                <a:sym typeface="+mn-ea"/>
              </a:rPr>
              <a:t>3</a:t>
            </a:r>
            <a:r>
              <a:rPr lang="zh-CN" altLang="en-US" dirty="0">
                <a:sym typeface="+mn-ea"/>
              </a:rPr>
              <a:t>、整体来看，考虑到今天的流动资金翻绿的概率大，故操作上今天更多是上涨过程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当中减仓为主，将仓位控制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在</a:t>
            </a:r>
            <a:r>
              <a:rPr lang="en-US" altLang="zh-CN" b="1" dirty="0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成以内</a:t>
            </a:r>
            <a:r>
              <a:rPr lang="zh-CN" altLang="en-US" dirty="0">
                <a:sym typeface="+mn-ea"/>
              </a:rPr>
              <a:t>为宜。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2025-4-16/17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、超跌之后的反弹，在本周一平均股价正式遇到牛熊线压力位，我们在上周讲过，到附近应该以减仓为主（前面抄底的资金是有获利），同时我们看到当下流动资金连续翻绿，那么突破压力位就很难了。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、今天捕捞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季节正式死叉，则进入短期调整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，操作上应以多看少动为主，仓位尽量控制在</a:t>
            </a:r>
            <a:r>
              <a:rPr lang="en-US" altLang="zh-CN" dirty="0">
                <a:sym typeface="+mn-ea"/>
              </a:rPr>
              <a:t>3</a:t>
            </a:r>
            <a:r>
              <a:rPr lang="zh-CN" altLang="en-US" dirty="0">
                <a:sym typeface="+mn-ea"/>
              </a:rPr>
              <a:t>以内为宜。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因为下方有资金（</a:t>
            </a:r>
            <a:r>
              <a:rPr lang="en-US" altLang="zh-CN" dirty="0">
                <a:sym typeface="+mn-ea"/>
              </a:rPr>
              <a:t>3000</a:t>
            </a:r>
            <a:r>
              <a:rPr lang="zh-CN" altLang="en-US" dirty="0">
                <a:sym typeface="+mn-ea"/>
              </a:rPr>
              <a:t>点附近是有无形支撑的），所以下跌空间有限，更多的可能会以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时间换空间</a:t>
            </a:r>
            <a:r>
              <a:rPr lang="zh-CN" altLang="en-US" dirty="0">
                <a:sym typeface="+mn-ea"/>
              </a:rPr>
              <a:t>来调整。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从大的节奏来看，无须太担忧。（比如缺口支撑），故未来几天，看窄调整多一些。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等待下一次金叉的启动，那个时候的行情可能会更有机会，（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）箱体下移，有利于出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B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点；（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）量缩到极致，再翻红难度下降，流动资金更容易翻红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  ---&gt; 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下一次金叉，是很大概率伴随着流动资金翻红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+B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点的。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所以是不是机会？（候补方向：房地产、）（明天关注点要高一些）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2025-4-23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20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、金叉如期而至，</a:t>
            </a:r>
            <a:r>
              <a:rPr lang="en-US" altLang="zh-CN" dirty="0"/>
              <a:t>B</a:t>
            </a:r>
            <a:r>
              <a:rPr lang="zh-CN" altLang="en-US" dirty="0"/>
              <a:t>点也如期而至，唯可惜的是流动资金没有翻红，那么这个定性就是反弹；初步目标就是补</a:t>
            </a:r>
            <a:r>
              <a:rPr lang="zh-CN" altLang="en-US" dirty="0"/>
              <a:t>缺口，上证指数差不多了，但平均股价还有点距离。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、考虑到平均股价已经突破智能辅助线，形成突破之势，这里如若流动资金是翻绿的，则在上方震荡为主；如若能翻红，则补缺口会更快，甚至突破。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故整体来看，这里就看反弹，操作上可</a:t>
            </a:r>
            <a:r>
              <a:rPr lang="en-US" altLang="zh-CN" dirty="0"/>
              <a:t>5</a:t>
            </a:r>
            <a:r>
              <a:rPr lang="zh-CN" altLang="en-US" dirty="0"/>
              <a:t>成仓左右参与即可；如若流动资金转红，则可提高仓位。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全年的方向在两会主题的时候，已经讲过：智能制造（机器人、国产芯片）、大消费</a:t>
            </a:r>
            <a:r>
              <a:rPr lang="en-US" altLang="zh-CN" dirty="0"/>
              <a:t>/</a:t>
            </a:r>
            <a:r>
              <a:rPr lang="zh-CN" altLang="en-US" dirty="0"/>
              <a:t>医药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3475" y="2987040"/>
            <a:ext cx="2827655" cy="1343025"/>
          </a:xfrm>
          <a:prstGeom prst="rect">
            <a:avLst/>
          </a:prstGeom>
        </p:spPr>
      </p:pic>
      <p:grpSp>
        <p:nvGrpSpPr>
          <p:cNvPr id="7" name="组合 6"/>
          <p:cNvGrpSpPr/>
          <p:nvPr>
            <p:custDataLst>
              <p:tags r:id="rId2"/>
            </p:custDataLst>
          </p:nvPr>
        </p:nvGrpSpPr>
        <p:grpSpPr>
          <a:xfrm>
            <a:off x="4657090" y="1802130"/>
            <a:ext cx="6414770" cy="824865"/>
            <a:chOff x="7100" y="2172"/>
            <a:chExt cx="10102" cy="1299"/>
          </a:xfrm>
        </p:grpSpPr>
        <p:pic>
          <p:nvPicPr>
            <p:cNvPr id="4" name="图片 3" descr="组 2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100" y="2172"/>
              <a:ext cx="10102" cy="1299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>
              <p:custDataLst>
                <p:tags r:id="rId5"/>
              </p:custDataLst>
            </p:nvPr>
          </p:nvSpPr>
          <p:spPr>
            <a:xfrm>
              <a:off x="7517" y="229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第一章</a:t>
              </a:r>
              <a:endParaRPr lang="zh-CN" altLang="en-US" sz="3000">
                <a:solidFill>
                  <a:srgbClr val="D3030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6" name="文本框 5"/>
            <p:cNvSpPr txBox="1"/>
            <p:nvPr>
              <p:custDataLst>
                <p:tags r:id="rId6"/>
              </p:custDataLst>
            </p:nvPr>
          </p:nvSpPr>
          <p:spPr>
            <a:xfrm>
              <a:off x="10573" y="245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市场行情看法</a:t>
              </a:r>
              <a:endParaRPr lang="zh-CN" altLang="en-US" sz="3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7"/>
            </p:custDataLst>
          </p:nvPr>
        </p:nvGrpSpPr>
        <p:grpSpPr>
          <a:xfrm>
            <a:off x="4657090" y="2802890"/>
            <a:ext cx="6414770" cy="824865"/>
            <a:chOff x="7100" y="2172"/>
            <a:chExt cx="10102" cy="1299"/>
          </a:xfrm>
        </p:grpSpPr>
        <p:pic>
          <p:nvPicPr>
            <p:cNvPr id="9" name="图片 8" descr="组 21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100" y="2172"/>
              <a:ext cx="10102" cy="1299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>
              <p:custDataLst>
                <p:tags r:id="rId9"/>
              </p:custDataLst>
            </p:nvPr>
          </p:nvSpPr>
          <p:spPr>
            <a:xfrm>
              <a:off x="7517" y="229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第</a:t>
              </a:r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二章</a:t>
              </a:r>
              <a:endParaRPr lang="zh-CN" altLang="en-US" sz="3000">
                <a:solidFill>
                  <a:srgbClr val="D3030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11" name="文本框 10"/>
            <p:cNvSpPr txBox="1"/>
            <p:nvPr>
              <p:custDataLst>
                <p:tags r:id="rId10"/>
              </p:custDataLst>
            </p:nvPr>
          </p:nvSpPr>
          <p:spPr>
            <a:xfrm>
              <a:off x="10573" y="245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落袋为安的策略</a:t>
              </a:r>
              <a:endParaRPr lang="zh-CN" altLang="en-US" sz="3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grpSp>
        <p:nvGrpSpPr>
          <p:cNvPr id="12" name="组合 11"/>
          <p:cNvGrpSpPr/>
          <p:nvPr>
            <p:custDataLst>
              <p:tags r:id="rId11"/>
            </p:custDataLst>
          </p:nvPr>
        </p:nvGrpSpPr>
        <p:grpSpPr>
          <a:xfrm>
            <a:off x="4657090" y="3803650"/>
            <a:ext cx="6414770" cy="824865"/>
            <a:chOff x="7100" y="2172"/>
            <a:chExt cx="10102" cy="1299"/>
          </a:xfrm>
        </p:grpSpPr>
        <p:pic>
          <p:nvPicPr>
            <p:cNvPr id="13" name="图片 12" descr="组 21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100" y="2172"/>
              <a:ext cx="10102" cy="1299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>
              <p:custDataLst>
                <p:tags r:id="rId13"/>
              </p:custDataLst>
            </p:nvPr>
          </p:nvSpPr>
          <p:spPr>
            <a:xfrm>
              <a:off x="7517" y="229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第</a:t>
              </a:r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三章</a:t>
              </a:r>
              <a:endParaRPr lang="zh-CN" altLang="en-US" sz="3000">
                <a:solidFill>
                  <a:srgbClr val="D3030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15" name="文本框 14"/>
            <p:cNvSpPr txBox="1"/>
            <p:nvPr>
              <p:custDataLst>
                <p:tags r:id="rId14"/>
              </p:custDataLst>
            </p:nvPr>
          </p:nvSpPr>
          <p:spPr>
            <a:xfrm>
              <a:off x="10573" y="245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利润奔跑的策略</a:t>
              </a:r>
              <a:endParaRPr lang="zh-CN" altLang="en-US" sz="3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</p:spTree>
    <p:custDataLst>
      <p:tags r:id="rId15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2025-4-24/25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55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、今天早上大盘死叉出现，意味着短期有技术性的调整，这个调整的下方支撑位。一是牛线，二是智能辅助线（牛线至智能辅助线的空间约在</a:t>
            </a:r>
            <a:r>
              <a:rPr lang="en-US" altLang="zh-CN" dirty="0"/>
              <a:t>1.6%</a:t>
            </a:r>
            <a:r>
              <a:rPr lang="zh-CN" altLang="en-US" dirty="0"/>
              <a:t>），通过软件可以看到，这个调整空间有限制。而市</a:t>
            </a:r>
            <a:r>
              <a:rPr lang="en-US" altLang="zh-CN" dirty="0"/>
              <a:t> </a:t>
            </a:r>
            <a:r>
              <a:rPr lang="zh-CN" altLang="en-US" dirty="0"/>
              <a:t>场</a:t>
            </a:r>
            <a:r>
              <a:rPr lang="en-US" altLang="zh-CN" dirty="0"/>
              <a:t> </a:t>
            </a:r>
            <a:r>
              <a:rPr lang="zh-CN" altLang="en-US" dirty="0"/>
              <a:t>想要向上，则需要流动资金翻红支持，但目前看，有点难翻红。故今天整体看震荡为主。操作上，可以继续</a:t>
            </a:r>
            <a:r>
              <a:rPr lang="en-US" altLang="zh-CN" dirty="0"/>
              <a:t>5</a:t>
            </a:r>
            <a:r>
              <a:rPr lang="zh-CN" altLang="en-US" dirty="0"/>
              <a:t>成左右仓位参与，然后等待加仓时机。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、从流动资金翻红，随着时间的推移</a:t>
            </a:r>
            <a:r>
              <a:rPr lang="en-US" altLang="zh-CN" dirty="0"/>
              <a:t>1.2</a:t>
            </a:r>
            <a:r>
              <a:rPr lang="zh-CN" altLang="en-US" dirty="0"/>
              <a:t>万亿左右就够了，所以其实近期流动资金要转红并不难。要么节前，节么节后，基本上是大概率事件。故从这一点来看，节前可考虑持股过节（仓位同上）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、最大的挑战就是谁将会是主流热点？等待流动资金翻红的当天再进入确认。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（流动资金确定性翻红的当天，主力净买额超</a:t>
            </a:r>
            <a:r>
              <a:rPr lang="en-US" altLang="zh-CN" dirty="0"/>
              <a:t>100</a:t>
            </a:r>
            <a:r>
              <a:rPr lang="zh-CN" altLang="en-US" dirty="0"/>
              <a:t>亿以上，然后在前三榜，涨停家数多）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2025-4-30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、平均股价金叉，代表短期技术性反弹开始，先看</a:t>
            </a:r>
            <a:r>
              <a:rPr lang="en-US" altLang="zh-CN" dirty="0"/>
              <a:t>3</a:t>
            </a:r>
            <a:r>
              <a:rPr lang="zh-CN" altLang="en-US" dirty="0"/>
              <a:t>天；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、本身市场</a:t>
            </a:r>
            <a:r>
              <a:rPr lang="en-US" altLang="zh-CN" dirty="0"/>
              <a:t> </a:t>
            </a:r>
            <a:r>
              <a:rPr lang="zh-CN" altLang="en-US" dirty="0"/>
              <a:t>就是一个</a:t>
            </a:r>
            <a:r>
              <a:rPr lang="en-US" altLang="zh-CN" dirty="0"/>
              <a:t>B</a:t>
            </a:r>
            <a:r>
              <a:rPr lang="zh-CN" altLang="en-US" dirty="0"/>
              <a:t>点区域</a:t>
            </a:r>
            <a:r>
              <a:rPr lang="en-US" altLang="zh-CN" dirty="0"/>
              <a:t> </a:t>
            </a:r>
            <a:r>
              <a:rPr lang="zh-CN" altLang="en-US" dirty="0"/>
              <a:t>，如若流动资金能翻红，则我们可以定性为反转，故重点看流动资金变化。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、业绩公告影响的因素到今天正式落幕，</a:t>
            </a:r>
            <a:r>
              <a:rPr lang="en-US" altLang="zh-CN" dirty="0"/>
              <a:t>5</a:t>
            </a:r>
            <a:r>
              <a:rPr lang="zh-CN" altLang="en-US" dirty="0"/>
              <a:t>月将恢复到技术性分析应有的走势。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、人工智能、机器人、国产芯片</a:t>
            </a:r>
            <a:r>
              <a:rPr lang="en-US" altLang="zh-CN" dirty="0"/>
              <a:t>-----</a:t>
            </a:r>
            <a:r>
              <a:rPr lang="zh-CN" altLang="en-US" dirty="0"/>
              <a:t>【智能制造】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2025-5-7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900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、早上的高开与</a:t>
            </a:r>
            <a:r>
              <a:rPr lang="en-US" altLang="zh-CN" dirty="0"/>
              <a:t>9</a:t>
            </a:r>
            <a:r>
              <a:rPr lang="zh-CN" altLang="en-US" dirty="0"/>
              <a:t>点的发布会有关，大家对于政策的预期偏乐观的。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、早上高开之后的回落与人的情绪有关。人性是厌恶风险的。这个位置</a:t>
            </a:r>
            <a:r>
              <a:rPr lang="en-US" altLang="zh-CN" dirty="0"/>
              <a:t> </a:t>
            </a:r>
            <a:r>
              <a:rPr lang="zh-CN" altLang="en-US" dirty="0"/>
              <a:t>就会有不少的短期获利抛压。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（半小时）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、从软件信号看：</a:t>
            </a:r>
            <a:r>
              <a:rPr lang="en-US" altLang="zh-CN" dirty="0"/>
              <a:t>B+</a:t>
            </a:r>
            <a:r>
              <a:rPr lang="zh-CN" altLang="en-US" dirty="0"/>
              <a:t>流动资金翻红</a:t>
            </a:r>
            <a:r>
              <a:rPr lang="en-US" altLang="zh-CN" dirty="0"/>
              <a:t>+</a:t>
            </a:r>
            <a:r>
              <a:rPr lang="zh-CN" altLang="en-US" dirty="0"/>
              <a:t>金叉，三个大盘信号都是好的。自然就是看好市场</a:t>
            </a:r>
            <a:r>
              <a:rPr lang="en-US" altLang="zh-CN" dirty="0"/>
              <a:t> 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、在流动资金连续翻红下，熊线极有可能上移！！！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、绝大多数股民（含我们用户）想的是：通过分析股票的涨跌来决定今天买还是卖。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而我的建议是：提前定好买卖的规则，到了相应的规则（信号）则执行相应的买卖。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2025-5-8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2515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、当下大盘捕捞季节金叉第</a:t>
            </a:r>
            <a:r>
              <a:rPr lang="en-US" altLang="zh-CN" dirty="0"/>
              <a:t>4</a:t>
            </a:r>
            <a:r>
              <a:rPr lang="zh-CN" altLang="en-US" dirty="0"/>
              <a:t>天，有死叉的趋势，但是流动资金如若翻红，加上熊线上移，则无须太担心死叉的到来。整</a:t>
            </a:r>
            <a:r>
              <a:rPr lang="en-US" altLang="zh-CN" dirty="0"/>
              <a:t> </a:t>
            </a:r>
            <a:r>
              <a:rPr lang="zh-CN" altLang="en-US" dirty="0"/>
              <a:t>体仍然是看涨为主，但从操作上，有短线的回调顾虑的，则可以考虑减掉浮仓。底仓还是保留为宜。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、关于平均股价当下离牛线有点远，是否有风险？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答：熊线能上移，其次</a:t>
            </a:r>
            <a:r>
              <a:rPr lang="zh-CN" altLang="en-US" b="1" dirty="0">
                <a:solidFill>
                  <a:srgbClr val="FF0000"/>
                </a:solidFill>
              </a:rPr>
              <a:t>牛线接下来大概率也会上移</a:t>
            </a:r>
            <a:r>
              <a:rPr lang="zh-CN" altLang="en-US" dirty="0"/>
              <a:t>，使得平均股价与牛线之间的距离缩短。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、主题方向上，机器人仍然表现活跃</a:t>
            </a:r>
            <a:r>
              <a:rPr lang="en-US" altLang="zh-CN" dirty="0"/>
              <a:t> </a:t>
            </a:r>
            <a:r>
              <a:rPr lang="zh-CN" altLang="en-US" dirty="0"/>
              <a:t>，可作为重点关注的主题方向。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2025-5-14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0538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、软件显示大盘牛线继续上移，则还将继续震荡；而捕捞</a:t>
            </a:r>
            <a:r>
              <a:rPr lang="en-US" altLang="zh-CN" dirty="0"/>
              <a:t> </a:t>
            </a:r>
            <a:r>
              <a:rPr lang="zh-CN" altLang="en-US" dirty="0"/>
              <a:t>季节是死叉的，故震荡方向偏</a:t>
            </a:r>
            <a:r>
              <a:rPr lang="en-US" altLang="zh-CN" dirty="0"/>
              <a:t> </a:t>
            </a:r>
            <a:r>
              <a:rPr lang="zh-CN" altLang="en-US" dirty="0"/>
              <a:t>向下为主；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、流动资金从当下来看，翻绿的概率较大，故短期不宜再开新仓，看调整</a:t>
            </a:r>
            <a:r>
              <a:rPr lang="en-US" altLang="zh-CN" dirty="0"/>
              <a:t> </a:t>
            </a:r>
            <a:r>
              <a:rPr lang="zh-CN" altLang="en-US" dirty="0"/>
              <a:t>为主；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、仓位方面，建议控制</a:t>
            </a:r>
            <a:r>
              <a:rPr lang="en-US" altLang="zh-CN" dirty="0"/>
              <a:t> </a:t>
            </a:r>
            <a:r>
              <a:rPr lang="zh-CN" altLang="en-US" dirty="0"/>
              <a:t>在</a:t>
            </a:r>
            <a:r>
              <a:rPr lang="en-US" altLang="zh-CN" dirty="0"/>
              <a:t>5</a:t>
            </a:r>
            <a:r>
              <a:rPr lang="zh-CN" altLang="en-US" dirty="0"/>
              <a:t>以内，今天的操作是：只卖不买。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懂得在：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正确的时间做正确的事情，赚钱就是顺带的。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2025-5-15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323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平均股价进入到牛线之内，离牛线近，离熊线远。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、如果这里流动资金转绿，则要防止后期调整</a:t>
            </a:r>
            <a:r>
              <a:rPr lang="en-US" altLang="zh-CN" dirty="0"/>
              <a:t> </a:t>
            </a:r>
            <a:r>
              <a:rPr lang="zh-CN" altLang="en-US" dirty="0"/>
              <a:t>向下的走势</a:t>
            </a:r>
            <a:r>
              <a:rPr lang="en-US" altLang="zh-CN" dirty="0"/>
              <a:t> </a:t>
            </a:r>
            <a:r>
              <a:rPr lang="zh-CN" altLang="en-US" dirty="0"/>
              <a:t>；甚至后期出</a:t>
            </a:r>
            <a:r>
              <a:rPr lang="en-US" altLang="zh-CN" dirty="0"/>
              <a:t>S</a:t>
            </a:r>
            <a:r>
              <a:rPr lang="zh-CN" altLang="en-US" dirty="0"/>
              <a:t>点有可能的。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、反之，流动资金如若能翻红，则有望短期内出金叉再走一波反弹。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、而今天早上虽同比放大，但问题是昨天下午放的量才是关键，故今天的流动资金不一定能红，待定。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en-US" altLang="zh-CN" dirty="0"/>
              <a:t>10</a:t>
            </a:r>
            <a:r>
              <a:rPr lang="zh-CN" altLang="en-US" dirty="0"/>
              <a:t>点半要</a:t>
            </a:r>
            <a:r>
              <a:rPr lang="en-US" altLang="zh-CN" dirty="0"/>
              <a:t>5700</a:t>
            </a:r>
            <a:r>
              <a:rPr lang="zh-CN" altLang="en-US" dirty="0"/>
              <a:t>，最好是</a:t>
            </a:r>
            <a:r>
              <a:rPr lang="en-US" altLang="zh-CN" dirty="0"/>
              <a:t>6000+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故：以静制动，仍然持股等卖为主，不宜开新仓。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2025-5-21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746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、捕捞季节周二金叉，先看一波技术性反弹，为期</a:t>
            </a:r>
            <a:r>
              <a:rPr lang="en-US" altLang="zh-CN" dirty="0"/>
              <a:t>3</a:t>
            </a:r>
            <a:r>
              <a:rPr lang="zh-CN" altLang="en-US" dirty="0"/>
              <a:t>天左右。同时关注流动资金是否翻红，决定反弹的力度。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、当下上方面临牛线压力位，流动资金如若不翻红，则要防止死叉过后向下的调整。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、假设接下来流动资金一直绿，然后死叉，则有可能出现较大的调整</a:t>
            </a:r>
            <a:r>
              <a:rPr lang="en-US" altLang="zh-CN" dirty="0"/>
              <a:t> </a:t>
            </a:r>
            <a:r>
              <a:rPr lang="zh-CN" altLang="en-US" dirty="0"/>
              <a:t>，这个时候出</a:t>
            </a:r>
            <a:r>
              <a:rPr lang="en-US" altLang="zh-CN" dirty="0"/>
              <a:t>S</a:t>
            </a:r>
            <a:r>
              <a:rPr lang="zh-CN" altLang="en-US" dirty="0"/>
              <a:t>点。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、一个习惯（只要买入股票，就第一时间设好</a:t>
            </a:r>
            <a:r>
              <a:rPr lang="en-US" altLang="zh-CN" dirty="0"/>
              <a:t>-5%</a:t>
            </a:r>
            <a:r>
              <a:rPr lang="zh-CN" altLang="en-US" dirty="0"/>
              <a:t>的止损）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故：等待反弹，看资金决定下一步动作。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红则持，绿则卖。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2025-5-22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9770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、从软件信号来看，捕捞</a:t>
            </a:r>
            <a:r>
              <a:rPr lang="en-US" altLang="zh-CN" dirty="0"/>
              <a:t> </a:t>
            </a:r>
            <a:r>
              <a:rPr lang="zh-CN" altLang="en-US" dirty="0"/>
              <a:t>季节金第</a:t>
            </a:r>
            <a:r>
              <a:rPr lang="en-US" altLang="zh-CN" dirty="0"/>
              <a:t>3</a:t>
            </a:r>
            <a:r>
              <a:rPr lang="zh-CN" altLang="en-US" dirty="0"/>
              <a:t>天了，如若流动资金翻绿，加上牛线上移，则很大概率会走出：死叉</a:t>
            </a:r>
            <a:r>
              <a:rPr lang="en-US" altLang="zh-CN" dirty="0"/>
              <a:t>+</a:t>
            </a:r>
            <a:r>
              <a:rPr lang="zh-CN" altLang="en-US" dirty="0"/>
              <a:t>流动资金绿的走势</a:t>
            </a:r>
            <a:r>
              <a:rPr lang="en-US" altLang="zh-CN" dirty="0"/>
              <a:t> </a:t>
            </a:r>
            <a:r>
              <a:rPr lang="zh-CN" altLang="en-US" dirty="0"/>
              <a:t>，那么后续发展出</a:t>
            </a:r>
            <a:r>
              <a:rPr lang="en-US" altLang="zh-CN" dirty="0"/>
              <a:t>S</a:t>
            </a:r>
            <a:r>
              <a:rPr lang="zh-CN" altLang="en-US" dirty="0"/>
              <a:t>点就是大概率事。故从以上分析来看，今天不宜开新仓。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、更多的是原有仓位在等卖，仓位方面，如若资金还是绿，死叉出现，则应该是</a:t>
            </a:r>
            <a:r>
              <a:rPr lang="en-US" altLang="zh-CN" dirty="0"/>
              <a:t>3</a:t>
            </a:r>
            <a:r>
              <a:rPr lang="zh-CN" altLang="en-US" dirty="0"/>
              <a:t>以内，保守的用户朋友还可以再低。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、假设走势：死叉，下跌，出</a:t>
            </a:r>
            <a:r>
              <a:rPr lang="en-US" altLang="zh-CN" dirty="0"/>
              <a:t>S</a:t>
            </a:r>
            <a:r>
              <a:rPr lang="zh-CN" altLang="en-US" dirty="0"/>
              <a:t>，破智能辅助线一下，然后再收小阴小阳，重新出金叉，此时资金大概率会红。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故：短期看调整</a:t>
            </a:r>
            <a:r>
              <a:rPr lang="en-US" altLang="zh-CN" sz="4000" b="1" dirty="0">
                <a:solidFill>
                  <a:srgbClr val="FF0000"/>
                </a:solidFill>
              </a:rPr>
              <a:t> </a:t>
            </a:r>
            <a:r>
              <a:rPr lang="zh-CN" altLang="en-US" sz="4000" b="1" dirty="0">
                <a:solidFill>
                  <a:srgbClr val="FF0000"/>
                </a:solidFill>
              </a:rPr>
              <a:t>，调后看机会。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2025-5-28/29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746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、捕捞季节金叉，技术性反弹，而反弹力度取决于流动资金情况，红则强，绿则弱。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从今天的表现来看，流动资金绿的可能性要大一些，故如若参与，则控制仓位在</a:t>
            </a:r>
            <a:r>
              <a:rPr lang="en-US" altLang="zh-CN" dirty="0"/>
              <a:t>3</a:t>
            </a:r>
            <a:r>
              <a:rPr lang="zh-CN" altLang="en-US" dirty="0"/>
              <a:t>成为宜。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、金叉先看</a:t>
            </a:r>
            <a:r>
              <a:rPr lang="en-US" altLang="zh-CN" dirty="0"/>
              <a:t>3</a:t>
            </a:r>
            <a:r>
              <a:rPr lang="zh-CN" altLang="en-US" dirty="0"/>
              <a:t>天，如若到周五流动资金还是绿</a:t>
            </a:r>
            <a:r>
              <a:rPr lang="en-US" altLang="zh-CN" dirty="0"/>
              <a:t> </a:t>
            </a:r>
            <a:r>
              <a:rPr lang="zh-CN" altLang="en-US" dirty="0"/>
              <a:t>，则更多是持币过节为主了，本次与五一最大的不同是：五一时是</a:t>
            </a:r>
            <a:r>
              <a:rPr lang="en-US" altLang="zh-CN" dirty="0"/>
              <a:t>B</a:t>
            </a:r>
            <a:r>
              <a:rPr lang="zh-CN" altLang="en-US" dirty="0"/>
              <a:t>点，当下是</a:t>
            </a:r>
            <a:r>
              <a:rPr lang="en-US" altLang="zh-CN" dirty="0"/>
              <a:t>S</a:t>
            </a:r>
            <a:r>
              <a:rPr lang="zh-CN" altLang="en-US" dirty="0"/>
              <a:t>点。我们要防止端午节回来之后，牛线上移甚至掉头下移的可能性。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、马上</a:t>
            </a:r>
            <a:r>
              <a:rPr lang="en-US" altLang="zh-CN" dirty="0"/>
              <a:t>5</a:t>
            </a:r>
            <a:r>
              <a:rPr lang="zh-CN" altLang="en-US" dirty="0"/>
              <a:t>月底了，大家要开始做【复盘总结】了。（绝对收益，相对收益</a:t>
            </a:r>
            <a:r>
              <a:rPr lang="en-US" altLang="zh-CN" dirty="0"/>
              <a:t>2%</a:t>
            </a:r>
            <a:r>
              <a:rPr lang="zh-CN" altLang="en-US" dirty="0"/>
              <a:t>，个股交易）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个股交易分析：什么时间，什么价格，买什么</a:t>
            </a:r>
            <a:r>
              <a:rPr lang="en-US" altLang="zh-CN" dirty="0"/>
              <a:t>/</a:t>
            </a:r>
            <a:r>
              <a:rPr lang="zh-CN" altLang="en-US" dirty="0"/>
              <a:t>卖出哪只个股？有没有按交易规则执行？</a:t>
            </a:r>
            <a:endParaRPr 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故：可做可不做，绿则</a:t>
            </a:r>
            <a:r>
              <a:rPr lang="en-US" altLang="zh-CN" sz="4000" b="1" dirty="0">
                <a:solidFill>
                  <a:srgbClr val="FF0000"/>
                </a:solidFill>
              </a:rPr>
              <a:t>3</a:t>
            </a:r>
            <a:r>
              <a:rPr lang="zh-CN" altLang="en-US" sz="4000" b="1" dirty="0">
                <a:solidFill>
                  <a:srgbClr val="FF0000"/>
                </a:solidFill>
              </a:rPr>
              <a:t>成反弹，不红则持币为主。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简单，不等于，容易！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485775" y="1017270"/>
            <a:ext cx="11271885" cy="19761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sz="4000" b="1" dirty="0">
                <a:solidFill>
                  <a:srgbClr val="FF0000"/>
                </a:solidFill>
              </a:rPr>
              <a:t>炒股不怕没机会，最怕你觉得哪里都是机会</a:t>
            </a:r>
            <a:endParaRPr lang="zh-CN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结果处处都</a:t>
            </a:r>
            <a:r>
              <a:rPr lang="en-US" altLang="zh-CN" sz="4000" b="1" dirty="0">
                <a:solidFill>
                  <a:srgbClr val="FF0000"/>
                </a:solidFill>
              </a:rPr>
              <a:t> </a:t>
            </a:r>
            <a:r>
              <a:rPr lang="zh-CN" altLang="en-US" sz="4000" b="1" dirty="0">
                <a:solidFill>
                  <a:srgbClr val="FF0000"/>
                </a:solidFill>
              </a:rPr>
              <a:t>是坑！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sz="58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市场行情看法</a:t>
            </a:r>
            <a:endParaRPr lang="zh-CN" altLang="en-US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第一章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2025-6-4/5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、市场方向选择到来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）向上则出</a:t>
            </a:r>
            <a:r>
              <a:rPr lang="en-US" altLang="zh-CN" dirty="0"/>
              <a:t>B</a:t>
            </a:r>
            <a:r>
              <a:rPr lang="zh-CN" altLang="en-US" dirty="0"/>
              <a:t>点，流动资金翻红则反转；（先看反弹，本身是金叉信号区域）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）流动资金翻绿，一旦死叉，则要防止牛线下移。（一旦死叉出现，则应部分获利落袋为安）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、接下来就是等市场的确定性信号出现，当下操作上，</a:t>
            </a:r>
            <a:r>
              <a:rPr lang="en-US" altLang="zh-CN" dirty="0"/>
              <a:t>3</a:t>
            </a:r>
            <a:r>
              <a:rPr lang="zh-CN" altLang="en-US" dirty="0"/>
              <a:t>参与这个反弹即可。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、软件今天盘中出现</a:t>
            </a:r>
            <a:r>
              <a:rPr lang="en-US" altLang="zh-CN" dirty="0"/>
              <a:t>B</a:t>
            </a:r>
            <a:r>
              <a:rPr lang="zh-CN" altLang="en-US" dirty="0"/>
              <a:t>点了，但是流动资金还不太够，看看盘中有没有领涨主题带一下，放放量。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从目前（早上</a:t>
            </a:r>
            <a:r>
              <a:rPr lang="en-US" altLang="zh-CN" dirty="0"/>
              <a:t>10</a:t>
            </a:r>
            <a:r>
              <a:rPr lang="zh-CN" altLang="en-US" dirty="0"/>
              <a:t>点）的表现来看，主力净买额前三分别是：</a:t>
            </a:r>
            <a:r>
              <a:rPr lang="en-US" altLang="zh-CN" dirty="0"/>
              <a:t>5G</a:t>
            </a:r>
            <a:r>
              <a:rPr lang="zh-CN" altLang="en-US" dirty="0"/>
              <a:t>、</a:t>
            </a:r>
            <a:r>
              <a:rPr lang="zh-CN" altLang="en-US" sz="3200" b="1" dirty="0">
                <a:solidFill>
                  <a:srgbClr val="FF0000"/>
                </a:solidFill>
              </a:rPr>
              <a:t>区块链</a:t>
            </a:r>
            <a:r>
              <a:rPr lang="zh-CN" altLang="en-US" dirty="0"/>
              <a:t>、光伏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从今天（</a:t>
            </a:r>
            <a:r>
              <a:rPr lang="en-US" altLang="zh-CN" sz="4000" b="1" dirty="0">
                <a:solidFill>
                  <a:srgbClr val="FF0000"/>
                </a:solidFill>
              </a:rPr>
              <a:t>5</a:t>
            </a:r>
            <a:r>
              <a:rPr lang="zh-CN" altLang="en-US" sz="4000" b="1" dirty="0">
                <a:solidFill>
                  <a:srgbClr val="FF0000"/>
                </a:solidFill>
              </a:rPr>
              <a:t>号）的信号表现来看，看突破大一些。</a:t>
            </a:r>
            <a:endParaRPr 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en-US" sz="4000" b="1" dirty="0">
                <a:solidFill>
                  <a:srgbClr val="FF0000"/>
                </a:solidFill>
              </a:rPr>
              <a:t>5</a:t>
            </a:r>
            <a:r>
              <a:rPr lang="zh-CN" altLang="en-US" sz="4000" b="1" dirty="0">
                <a:solidFill>
                  <a:srgbClr val="FF0000"/>
                </a:solidFill>
              </a:rPr>
              <a:t>月复盘总结？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2025-6-11/12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9770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、软件信号显示当下是：</a:t>
            </a:r>
            <a:r>
              <a:rPr lang="en-US" altLang="zh-CN" dirty="0"/>
              <a:t>B+</a:t>
            </a:r>
            <a:r>
              <a:rPr lang="zh-CN" altLang="en-US" dirty="0"/>
              <a:t>流动资金红，虽然有死叉，但是死叉的级别最小，故哪怕是技术调整</a:t>
            </a:r>
            <a:r>
              <a:rPr lang="en-US" altLang="zh-CN" dirty="0"/>
              <a:t> </a:t>
            </a:r>
            <a:r>
              <a:rPr lang="zh-CN" altLang="en-US" dirty="0"/>
              <a:t>，也不一定会跌。两大信号向好，如若下一个金叉出现，有没有可能走出较好的行情。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、死叉不是一定要跌，死叉是代表调整</a:t>
            </a:r>
            <a:r>
              <a:rPr lang="en-US" altLang="zh-CN" dirty="0"/>
              <a:t> </a:t>
            </a:r>
            <a:r>
              <a:rPr lang="zh-CN" altLang="en-US" dirty="0"/>
              <a:t>，而调整</a:t>
            </a:r>
            <a:r>
              <a:rPr lang="en-US" altLang="zh-CN" dirty="0"/>
              <a:t> </a:t>
            </a:r>
            <a:r>
              <a:rPr lang="zh-CN" altLang="en-US" dirty="0"/>
              <a:t>有三种</a:t>
            </a:r>
            <a:r>
              <a:rPr lang="en-US" altLang="zh-CN" dirty="0"/>
              <a:t> </a:t>
            </a:r>
            <a:r>
              <a:rPr lang="zh-CN" altLang="en-US" dirty="0"/>
              <a:t>方式：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）打压式调整：下跌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  <a:r>
              <a:rPr lang="zh-CN" altLang="en-US" dirty="0">
                <a:solidFill>
                  <a:srgbClr val="FF0000"/>
                </a:solidFill>
              </a:rPr>
              <a:t>横盘式调整：横盘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）边拉边洗：涨。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、从平均股价的均线系统（</a:t>
            </a:r>
            <a:r>
              <a:rPr lang="en-US" altLang="zh-CN" dirty="0"/>
              <a:t>5-10-20-30</a:t>
            </a:r>
            <a:r>
              <a:rPr lang="zh-CN" altLang="en-US" dirty="0"/>
              <a:t>），是处于多头排列，故我们认为趋势向好。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策略：持股待涨（趋势不坏，唯信号论）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2025-6-18/19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284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、从软件信号上看：早上平均股价出金叉，技术上先看反弹；量能相对昨天（</a:t>
            </a:r>
            <a:r>
              <a:rPr lang="en-US" altLang="zh-CN" dirty="0"/>
              <a:t>10</a:t>
            </a:r>
            <a:r>
              <a:rPr lang="zh-CN" altLang="en-US" dirty="0"/>
              <a:t>点）放大了一些些，关注有没有可能流动资金翻红，如若翻红则更有利于市场的上涨。（</a:t>
            </a:r>
            <a:r>
              <a:rPr lang="en-US" altLang="zh-CN" dirty="0"/>
              <a:t>10</a:t>
            </a:r>
            <a:r>
              <a:rPr lang="zh-CN" altLang="en-US" dirty="0"/>
              <a:t>：</a:t>
            </a:r>
            <a:r>
              <a:rPr lang="en-US" altLang="zh-CN" dirty="0"/>
              <a:t>30</a:t>
            </a:r>
            <a:r>
              <a:rPr lang="zh-CN" altLang="en-US" dirty="0"/>
              <a:t>要求</a:t>
            </a:r>
            <a:r>
              <a:rPr lang="en-US" altLang="zh-CN" dirty="0"/>
              <a:t>5600+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、哪怕早上这个时候</a:t>
            </a:r>
            <a:r>
              <a:rPr lang="en-US" altLang="zh-CN" dirty="0"/>
              <a:t> </a:t>
            </a:r>
            <a:r>
              <a:rPr lang="zh-CN" altLang="en-US" dirty="0"/>
              <a:t>是在跌的，我们也以信号为准，看反弹。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、分析是有可能会错的，也允许错。但操作一定不能错。（举例：趋势，买智能辅助，</a:t>
            </a:r>
            <a:r>
              <a:rPr lang="en-US" altLang="zh-CN" dirty="0"/>
              <a:t>-5%</a:t>
            </a:r>
            <a:r>
              <a:rPr lang="zh-CN" altLang="en-US" dirty="0"/>
              <a:t>止损）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策略：持股做这一波反弹。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2025-6-25/26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47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、消息上：国内：继续资金支持</a:t>
            </a:r>
            <a:r>
              <a:rPr lang="en-US" altLang="zh-CN" dirty="0"/>
              <a:t>              </a:t>
            </a:r>
            <a:r>
              <a:rPr lang="zh-CN" altLang="en-US" dirty="0"/>
              <a:t>伊以：停战</a:t>
            </a:r>
            <a:r>
              <a:rPr lang="en-US" altLang="zh-CN" dirty="0"/>
              <a:t>                </a:t>
            </a:r>
            <a:r>
              <a:rPr lang="zh-CN" altLang="en-US" dirty="0"/>
              <a:t>美联储：降息预期提前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、信号：周一金叉，进入反弹；周二流动资金翻红，延续强势上攻；周三出</a:t>
            </a:r>
            <a:r>
              <a:rPr lang="en-US" altLang="zh-CN" dirty="0"/>
              <a:t>B</a:t>
            </a:r>
            <a:r>
              <a:rPr lang="zh-CN" altLang="en-US" dirty="0"/>
              <a:t>点，并且熊线上移。反转！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、方向上：昨天主力净流入多并且涨停多的主题有【固态电池】、【机器人概念】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策略：把握好机会，多想办法吃下利润。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【大周期决定小周期】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底仓（不要轻易出，趋势好则持），浮仓（可减）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2025-7-2/3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6309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、迟迟不来的死叉，今天大概率会出现，故短期看技术性调整</a:t>
            </a:r>
            <a:r>
              <a:rPr lang="en-US" altLang="zh-CN" dirty="0"/>
              <a:t> </a:t>
            </a:r>
            <a:r>
              <a:rPr lang="zh-CN" altLang="en-US" dirty="0"/>
              <a:t>，可减浮仓，不宜追高；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、调整是行情的一部分，不是不调才叫好，理解调整</a:t>
            </a:r>
            <a:r>
              <a:rPr lang="en-US" altLang="zh-CN" dirty="0"/>
              <a:t> </a:t>
            </a:r>
            <a:r>
              <a:rPr lang="zh-CN" altLang="en-US" dirty="0"/>
              <a:t>是为了更好的上涨。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、【月度总结】：（</a:t>
            </a:r>
            <a:r>
              <a:rPr lang="en-US" altLang="zh-CN" dirty="0"/>
              <a:t>1</a:t>
            </a:r>
            <a:r>
              <a:rPr lang="zh-CN" altLang="en-US" dirty="0"/>
              <a:t>）收益（绝对</a:t>
            </a:r>
            <a:r>
              <a:rPr lang="en-US" altLang="zh-CN" dirty="0"/>
              <a:t>/</a:t>
            </a:r>
            <a:r>
              <a:rPr lang="zh-CN" altLang="en-US" dirty="0"/>
              <a:t>相对）</a:t>
            </a:r>
            <a:r>
              <a:rPr lang="en-US" altLang="zh-CN" dirty="0"/>
              <a:t>   </a:t>
            </a: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）每一笔交易（方法、执行）</a:t>
            </a:r>
            <a:r>
              <a:rPr lang="en-US" altLang="zh-CN" dirty="0"/>
              <a:t>---</a:t>
            </a:r>
            <a:r>
              <a:rPr lang="zh-CN" altLang="en-US" dirty="0"/>
              <a:t>知行合一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r>
              <a:rPr lang="en-US" altLang="zh-CN" dirty="0"/>
              <a:t>7</a:t>
            </a:r>
            <a:r>
              <a:rPr lang="zh-CN" altLang="en-US" dirty="0"/>
              <a:t>月</a:t>
            </a:r>
            <a:r>
              <a:rPr lang="en-US" altLang="zh-CN" dirty="0"/>
              <a:t>3</a:t>
            </a:r>
            <a:r>
              <a:rPr lang="zh-CN" altLang="en-US" dirty="0"/>
              <a:t>日</a:t>
            </a:r>
            <a:r>
              <a:rPr lang="en-US" altLang="zh-CN" dirty="0"/>
              <a:t>  + </a:t>
            </a:r>
            <a:r>
              <a:rPr lang="zh-CN" altLang="en-US" dirty="0"/>
              <a:t>目前红的概率只有</a:t>
            </a:r>
            <a:r>
              <a:rPr lang="en-US" altLang="zh-CN" dirty="0"/>
              <a:t>10%</a:t>
            </a:r>
            <a:r>
              <a:rPr lang="zh-CN" altLang="en-US" dirty="0"/>
              <a:t>，那操作上应该是冲高减。</a:t>
            </a:r>
            <a:r>
              <a:rPr lang="en-US" altLang="zh-CN" dirty="0"/>
              <a:t>    </a:t>
            </a:r>
            <a:r>
              <a:rPr lang="zh-CN" altLang="en-US" dirty="0"/>
              <a:t>【买阴卖阳】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策略：高抛的浮仓，可在后借机低吸（有利）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2025-7-9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746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en-US" altLang="zh-CN" dirty="0"/>
              <a:t>3500</a:t>
            </a:r>
            <a:r>
              <a:rPr lang="zh-CN" altLang="en-US" dirty="0"/>
              <a:t>是一个心理关卡，加上短期获利明显，不排除有抛压。但是由于这里从平均股价来看，早就被突破了，所以解套类的抛压是不大的，更多的是短期获利的抛压。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、软件信号上，流动资金翻红，</a:t>
            </a:r>
            <a:r>
              <a:rPr lang="en-US" altLang="zh-CN" dirty="0"/>
              <a:t>B</a:t>
            </a:r>
            <a:r>
              <a:rPr lang="zh-CN" altLang="en-US" dirty="0"/>
              <a:t>点，捕捞</a:t>
            </a:r>
            <a:r>
              <a:rPr lang="en-US" altLang="zh-CN" dirty="0"/>
              <a:t> </a:t>
            </a:r>
            <a:r>
              <a:rPr lang="zh-CN" altLang="en-US" dirty="0"/>
              <a:t>季节金叉才</a:t>
            </a:r>
            <a:r>
              <a:rPr lang="en-US" altLang="zh-CN" dirty="0"/>
              <a:t>2</a:t>
            </a:r>
            <a:r>
              <a:rPr lang="zh-CN" altLang="en-US" dirty="0"/>
              <a:t>天，故我们看继续上攻多一些。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、只有市场</a:t>
            </a:r>
            <a:r>
              <a:rPr lang="en-US" altLang="zh-CN" dirty="0"/>
              <a:t> </a:t>
            </a:r>
            <a:r>
              <a:rPr lang="zh-CN" altLang="en-US" dirty="0"/>
              <a:t>在这一波上涨出现明显的捕捞</a:t>
            </a:r>
            <a:r>
              <a:rPr lang="en-US" altLang="zh-CN" dirty="0"/>
              <a:t> </a:t>
            </a:r>
            <a:r>
              <a:rPr lang="zh-CN" altLang="en-US" dirty="0"/>
              <a:t>季节顶背离，并且来到牛线附近时才是真正的压力。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、可胜在敌，而不可胜在已！</a:t>
            </a:r>
            <a:r>
              <a:rPr lang="en-US" altLang="zh-CN" dirty="0"/>
              <a:t>   ------    </a:t>
            </a:r>
            <a:r>
              <a:rPr lang="zh-CN" altLang="en-US" dirty="0"/>
              <a:t>赚大钱取决市场（持股、可减），不大亏在于自己！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10</a:t>
            </a:r>
            <a:r>
              <a:rPr lang="zh-CN" altLang="en-US" dirty="0"/>
              <a:t>只，每只止损是</a:t>
            </a:r>
            <a:r>
              <a:rPr lang="en-US" altLang="zh-CN" dirty="0"/>
              <a:t>10%</a:t>
            </a:r>
            <a:r>
              <a:rPr lang="zh-CN" altLang="en-US" dirty="0"/>
              <a:t>，相当于一只股票才亏总仓位的</a:t>
            </a:r>
            <a:r>
              <a:rPr lang="en-US" altLang="zh-CN" dirty="0"/>
              <a:t>1%</a:t>
            </a:r>
            <a:r>
              <a:rPr lang="zh-CN" altLang="en-US" dirty="0"/>
              <a:t>）（</a:t>
            </a:r>
            <a:r>
              <a:rPr lang="en-US" altLang="zh-CN" dirty="0"/>
              <a:t>3~5</a:t>
            </a:r>
            <a:r>
              <a:rPr lang="zh-CN" altLang="en-US" dirty="0"/>
              <a:t>只，趋势，破位或亏损</a:t>
            </a:r>
            <a:r>
              <a:rPr lang="en-US" altLang="zh-CN" dirty="0"/>
              <a:t>5%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策略：底仓</a:t>
            </a:r>
            <a:r>
              <a:rPr lang="en-US" altLang="zh-CN" sz="4000" b="1" dirty="0">
                <a:solidFill>
                  <a:srgbClr val="FF0000"/>
                </a:solidFill>
              </a:rPr>
              <a:t>+</a:t>
            </a:r>
            <a:r>
              <a:rPr lang="zh-CN" altLang="en-US" sz="4000" b="1" dirty="0">
                <a:solidFill>
                  <a:srgbClr val="FF0000"/>
                </a:solidFill>
              </a:rPr>
              <a:t>浮仓的方式，少</a:t>
            </a:r>
            <a:r>
              <a:rPr lang="zh-CN" altLang="en-US" sz="4000" b="1" dirty="0">
                <a:solidFill>
                  <a:srgbClr val="FF0000"/>
                </a:solidFill>
              </a:rPr>
              <a:t>折腾。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（成本价：</a:t>
            </a:r>
            <a:r>
              <a:rPr lang="en-US" altLang="zh-CN" sz="4000" b="1" dirty="0">
                <a:solidFill>
                  <a:srgbClr val="FF0000"/>
                </a:solidFill>
              </a:rPr>
              <a:t>10-30-50</a:t>
            </a:r>
            <a:r>
              <a:rPr lang="zh-CN" altLang="en-US" sz="4000" b="1" dirty="0">
                <a:solidFill>
                  <a:srgbClr val="FF0000"/>
                </a:solidFill>
              </a:rPr>
              <a:t>）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2025-7-10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、捕捞季节今天开盘就死叉了，本身背离情况下，死叉技术性调整</a:t>
            </a:r>
            <a:r>
              <a:rPr lang="en-US" altLang="zh-CN" dirty="0"/>
              <a:t> </a:t>
            </a:r>
            <a:r>
              <a:rPr lang="zh-CN" altLang="en-US" dirty="0"/>
              <a:t>；银行类的上涨，平均股价就回落。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、接下来重点看流动资金变化，红则有惊无险，但如若绿还是要</a:t>
            </a:r>
            <a:r>
              <a:rPr lang="zh-CN" altLang="en-US" dirty="0"/>
              <a:t>谨慎对待，至少获利部分减仓是需要的。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10</a:t>
            </a:r>
            <a:r>
              <a:rPr lang="zh-CN" altLang="en-US" dirty="0"/>
              <a:t>点半</a:t>
            </a:r>
            <a:r>
              <a:rPr lang="en-US" altLang="zh-CN" dirty="0"/>
              <a:t>6500</a:t>
            </a:r>
            <a:r>
              <a:rPr lang="zh-CN" altLang="en-US" dirty="0"/>
              <a:t>，故今天流动资金可以翻红，那么死叉就不用过于担心，但是适当减仓，特别是对于满仓、重仓的人来讲是可以的。当下合理仓位是</a:t>
            </a:r>
            <a:r>
              <a:rPr lang="en-US" altLang="zh-CN" dirty="0"/>
              <a:t>5~7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、可胜在敌，而不可胜在已！</a:t>
            </a:r>
            <a:r>
              <a:rPr lang="en-US" altLang="zh-CN" dirty="0"/>
              <a:t>   ------    </a:t>
            </a:r>
            <a:r>
              <a:rPr lang="zh-CN" altLang="en-US" dirty="0"/>
              <a:t>赚大钱取决市场（持股、可减），不大亏在于自己！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）行情好，容易赚钱，甚至</a:t>
            </a:r>
            <a:r>
              <a:rPr lang="en-US" altLang="zh-CN" dirty="0"/>
              <a:t> </a:t>
            </a:r>
            <a:r>
              <a:rPr lang="zh-CN" altLang="en-US" dirty="0"/>
              <a:t>赚大钱；</a:t>
            </a:r>
            <a:r>
              <a:rPr lang="en-US" altLang="zh-CN" dirty="0"/>
              <a:t>        </a:t>
            </a: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）个股强，个股强势上涨的时候</a:t>
            </a:r>
            <a:r>
              <a:rPr lang="en-US" altLang="zh-CN" dirty="0"/>
              <a:t> </a:t>
            </a:r>
            <a:r>
              <a:rPr lang="zh-CN" altLang="en-US" dirty="0"/>
              <a:t>不要轻易下车；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）设止损（</a:t>
            </a:r>
            <a:r>
              <a:rPr lang="en-US" altLang="zh-CN" dirty="0"/>
              <a:t>-5%~10%</a:t>
            </a:r>
            <a:r>
              <a:rPr lang="zh-CN" altLang="en-US" dirty="0"/>
              <a:t>）；</a:t>
            </a:r>
            <a:r>
              <a:rPr lang="en-US" altLang="zh-CN" dirty="0"/>
              <a:t>           </a:t>
            </a:r>
            <a:r>
              <a:rPr lang="zh-CN" altLang="en-US" dirty="0"/>
              <a:t>（</a:t>
            </a:r>
            <a:r>
              <a:rPr lang="en-US" altLang="zh-CN" dirty="0"/>
              <a:t>4</a:t>
            </a:r>
            <a:r>
              <a:rPr lang="zh-CN" altLang="en-US" dirty="0"/>
              <a:t>）分散（</a:t>
            </a:r>
            <a:r>
              <a:rPr lang="en-US" altLang="zh-CN" dirty="0"/>
              <a:t>5</a:t>
            </a:r>
            <a:r>
              <a:rPr lang="zh-CN" altLang="en-US" dirty="0"/>
              <a:t>、</a:t>
            </a:r>
            <a:r>
              <a:rPr lang="en-US" altLang="zh-CN" dirty="0"/>
              <a:t>10</a:t>
            </a:r>
            <a:r>
              <a:rPr lang="zh-CN" altLang="en-US" dirty="0"/>
              <a:t>、</a:t>
            </a:r>
            <a:r>
              <a:rPr lang="en-US" altLang="zh-CN" dirty="0"/>
              <a:t>20</a:t>
            </a:r>
            <a:r>
              <a:rPr lang="zh-CN" altLang="en-US" dirty="0"/>
              <a:t>只）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2025-7-16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3999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、举例</a:t>
            </a:r>
            <a:r>
              <a:rPr lang="en-US" altLang="zh-CN" dirty="0"/>
              <a:t>+</a:t>
            </a:r>
            <a:r>
              <a:rPr lang="en-US" dirty="0"/>
              <a:t>30%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</a:t>
            </a:r>
            <a:r>
              <a:rPr lang="en-US" altLang="zh-CN" dirty="0"/>
              <a:t>10</a:t>
            </a:r>
            <a:r>
              <a:rPr lang="zh-CN" altLang="en-US" dirty="0"/>
              <a:t>只股赚总</a:t>
            </a:r>
            <a:r>
              <a:rPr lang="en-US" altLang="zh-CN" dirty="0"/>
              <a:t>15</a:t>
            </a:r>
            <a:r>
              <a:rPr lang="en-US" altLang="zh-CN" dirty="0"/>
              <a:t>%</a:t>
            </a:r>
            <a:r>
              <a:rPr lang="zh-CN" altLang="en-US" dirty="0"/>
              <a:t>简单（</a:t>
            </a:r>
            <a:r>
              <a:rPr lang="en-US" altLang="zh-CN" dirty="0"/>
              <a:t>10</a:t>
            </a:r>
            <a:r>
              <a:rPr lang="zh-CN" altLang="en-US" dirty="0"/>
              <a:t>万买</a:t>
            </a:r>
            <a:r>
              <a:rPr lang="en-US" altLang="zh-CN" dirty="0"/>
              <a:t>10</a:t>
            </a:r>
            <a:r>
              <a:rPr lang="zh-CN" altLang="en-US" dirty="0"/>
              <a:t>只）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【</a:t>
            </a:r>
            <a:r>
              <a:rPr lang="en-US" altLang="zh-CN" dirty="0"/>
              <a:t>+80%</a:t>
            </a:r>
            <a:r>
              <a:rPr lang="zh-CN" altLang="en-US" dirty="0"/>
              <a:t>、</a:t>
            </a:r>
            <a:r>
              <a:rPr lang="en-US" altLang="zh-CN" dirty="0"/>
              <a:t>+30%</a:t>
            </a:r>
            <a:r>
              <a:rPr lang="zh-CN" altLang="en-US" dirty="0"/>
              <a:t>、</a:t>
            </a:r>
            <a:r>
              <a:rPr lang="en-US" altLang="zh-CN" dirty="0"/>
              <a:t>+20%</a:t>
            </a:r>
            <a:r>
              <a:rPr lang="zh-CN" altLang="en-US" dirty="0"/>
              <a:t>、</a:t>
            </a:r>
            <a:r>
              <a:rPr lang="en-US" altLang="zh-CN" dirty="0"/>
              <a:t>+20%</a:t>
            </a:r>
            <a:r>
              <a:rPr lang="zh-CN" altLang="en-US" dirty="0"/>
              <a:t>、</a:t>
            </a:r>
            <a:r>
              <a:rPr lang="en-US" altLang="zh-CN" dirty="0"/>
              <a:t>+10%</a:t>
            </a:r>
            <a:r>
              <a:rPr lang="zh-CN" altLang="en-US" dirty="0"/>
              <a:t>、</a:t>
            </a:r>
            <a:r>
              <a:rPr lang="en-US" altLang="zh-CN" dirty="0"/>
              <a:t>+10%</a:t>
            </a:r>
            <a:r>
              <a:rPr lang="zh-CN" altLang="en-US" dirty="0"/>
              <a:t>、</a:t>
            </a:r>
            <a:r>
              <a:rPr lang="en-US" altLang="zh-CN" dirty="0"/>
              <a:t>0</a:t>
            </a:r>
            <a:r>
              <a:rPr lang="zh-CN" altLang="en-US" dirty="0"/>
              <a:t>、</a:t>
            </a:r>
            <a:r>
              <a:rPr lang="en-US" altLang="zh-CN" dirty="0"/>
              <a:t>0</a:t>
            </a:r>
            <a:r>
              <a:rPr lang="zh-CN" altLang="en-US" dirty="0"/>
              <a:t>、</a:t>
            </a:r>
            <a:r>
              <a:rPr lang="en-US" altLang="zh-CN" dirty="0"/>
              <a:t>-10%</a:t>
            </a:r>
            <a:r>
              <a:rPr lang="zh-CN" altLang="en-US" dirty="0"/>
              <a:t>、</a:t>
            </a:r>
            <a:r>
              <a:rPr lang="en-US" altLang="zh-CN" dirty="0"/>
              <a:t>-10%</a:t>
            </a:r>
            <a:r>
              <a:rPr lang="zh-CN" altLang="en-US" dirty="0"/>
              <a:t>】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策略：以终为始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2025-7-17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746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、平均股价的捕捞</a:t>
            </a:r>
            <a:r>
              <a:rPr lang="en-US" altLang="zh-CN" dirty="0"/>
              <a:t> </a:t>
            </a:r>
            <a:r>
              <a:rPr lang="zh-CN" altLang="en-US" dirty="0"/>
              <a:t>季节本身有衰竭的迹像，加上流动资金今天翻绿的概率大，而且上方还有来自牛线的压力位。短期开始谨慎。</a:t>
            </a:r>
            <a:r>
              <a:rPr lang="zh-CN" altLang="en-US" dirty="0">
                <a:sym typeface="+mn-ea"/>
              </a:rPr>
              <a:t>所以先将仓位控制在</a:t>
            </a:r>
            <a:r>
              <a:rPr lang="en-US" altLang="zh-CN" dirty="0">
                <a:sym typeface="+mn-ea"/>
              </a:rPr>
              <a:t>5</a:t>
            </a:r>
            <a:r>
              <a:rPr lang="zh-CN" altLang="en-US" dirty="0">
                <a:sym typeface="+mn-ea"/>
              </a:rPr>
              <a:t>成为宜，并且只出不入，因为新开仓卖不出（</a:t>
            </a:r>
            <a:r>
              <a:rPr lang="en-US" altLang="zh-CN" dirty="0">
                <a:sym typeface="+mn-ea"/>
              </a:rPr>
              <a:t>T+1</a:t>
            </a:r>
            <a:r>
              <a:rPr lang="zh-CN" altLang="en-US" dirty="0">
                <a:sym typeface="+mn-ea"/>
              </a:rPr>
              <a:t>），那么是会吃亏的。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、一旦今天流动资金确定绿，那么就很容易死叉，一旦流动资金翻绿</a:t>
            </a:r>
            <a:r>
              <a:rPr lang="en-US" altLang="zh-CN" dirty="0"/>
              <a:t>+</a:t>
            </a:r>
            <a:r>
              <a:rPr lang="zh-CN" altLang="en-US" dirty="0"/>
              <a:t>死叉，基本上就是</a:t>
            </a:r>
            <a:r>
              <a:rPr lang="en-US" altLang="zh-CN" dirty="0"/>
              <a:t>3</a:t>
            </a:r>
            <a:r>
              <a:rPr lang="zh-CN" altLang="en-US" dirty="0"/>
              <a:t>成以内。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策略：不再新入，而是持股等卖。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2025-7-30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9770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en-US" altLang="zh-CN" dirty="0"/>
              <a:t>B</a:t>
            </a:r>
            <a:r>
              <a:rPr lang="zh-CN" altLang="en-US" dirty="0"/>
              <a:t>点在，流动资金只要翻红，则市场没有大问题，按照流动资金红与绿来做大级别的仓位</a:t>
            </a:r>
            <a:r>
              <a:rPr lang="zh-CN" altLang="en-US" dirty="0"/>
              <a:t>划分。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红则</a:t>
            </a:r>
            <a:r>
              <a:rPr lang="en-US" altLang="zh-CN" dirty="0"/>
              <a:t>5+</a:t>
            </a:r>
            <a:r>
              <a:rPr lang="zh-CN" altLang="en-US" dirty="0"/>
              <a:t>，绿则</a:t>
            </a:r>
            <a:r>
              <a:rPr lang="en-US" altLang="zh-CN" dirty="0"/>
              <a:t>5-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、死叉的出现，代表技术性调整</a:t>
            </a:r>
            <a:r>
              <a:rPr lang="en-US" altLang="zh-CN" dirty="0"/>
              <a:t> </a:t>
            </a:r>
            <a:r>
              <a:rPr lang="zh-CN" altLang="en-US" dirty="0"/>
              <a:t>，但这是一个小级别，哪怕真调整</a:t>
            </a:r>
            <a:r>
              <a:rPr lang="en-US" altLang="zh-CN" dirty="0"/>
              <a:t> </a:t>
            </a:r>
            <a:r>
              <a:rPr lang="zh-CN" altLang="en-US" dirty="0"/>
              <a:t>，更多的人也是为了低吸。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、浮仓：可以结合自己的风格，风险承受能力进行高抛低吸。</a:t>
            </a:r>
            <a:r>
              <a:rPr lang="zh-CN" altLang="en-US" dirty="0">
                <a:sym typeface="+mn-ea"/>
              </a:rPr>
              <a:t>底仓：（最重要的）个股不破智能辅助线则持股待涨。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、大事件：（</a:t>
            </a:r>
            <a:r>
              <a:rPr lang="en-US" altLang="zh-CN" dirty="0"/>
              <a:t>1</a:t>
            </a:r>
            <a:r>
              <a:rPr lang="zh-CN" altLang="en-US" dirty="0"/>
              <a:t>）中美谈</a:t>
            </a:r>
            <a:r>
              <a:rPr lang="en-US" altLang="zh-CN" dirty="0"/>
              <a:t>    </a:t>
            </a: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）美联储议息</a:t>
            </a:r>
            <a:r>
              <a:rPr lang="en-US" altLang="zh-CN" dirty="0"/>
              <a:t>---</a:t>
            </a:r>
            <a:r>
              <a:rPr lang="zh-CN" altLang="en-US" dirty="0"/>
              <a:t>市场预期不会降</a:t>
            </a:r>
            <a:r>
              <a:rPr lang="en-US" altLang="zh-CN" dirty="0"/>
              <a:t>    </a:t>
            </a:r>
            <a:r>
              <a:rPr lang="zh-CN" altLang="en-US" dirty="0"/>
              <a:t>牛市思维，并且思考如何把握机会！！！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策略：【底仓】</a:t>
            </a:r>
            <a:r>
              <a:rPr lang="en-US" altLang="zh-CN" sz="4000" b="1" dirty="0">
                <a:solidFill>
                  <a:srgbClr val="FF0000"/>
                </a:solidFill>
              </a:rPr>
              <a:t>+</a:t>
            </a:r>
            <a:r>
              <a:rPr lang="zh-CN" altLang="en-US" sz="4000" b="1" dirty="0">
                <a:solidFill>
                  <a:srgbClr val="FF0000"/>
                </a:solidFill>
              </a:rPr>
              <a:t>浮仓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2025-1-15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2168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、流动资金，从今天的整</a:t>
            </a:r>
            <a:r>
              <a:rPr lang="en-US" altLang="zh-CN" dirty="0"/>
              <a:t> </a:t>
            </a:r>
            <a:r>
              <a:rPr lang="zh-CN" altLang="en-US" dirty="0"/>
              <a:t>体估算来看，翻红的机率是比较高的；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、捕捞</a:t>
            </a:r>
            <a:r>
              <a:rPr lang="en-US" altLang="zh-CN" dirty="0"/>
              <a:t> </a:t>
            </a:r>
            <a:r>
              <a:rPr lang="zh-CN" altLang="en-US" dirty="0"/>
              <a:t>季节当下是金叉第二天，故还有延续的机会；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、从平均股价来看，也有可能出现</a:t>
            </a:r>
            <a:r>
              <a:rPr lang="en-US" altLang="zh-CN" dirty="0"/>
              <a:t>B</a:t>
            </a:r>
            <a:r>
              <a:rPr lang="zh-CN" altLang="en-US" dirty="0"/>
              <a:t>点信号；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、横向统计的红、黄线是向上拐的。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综合上述：以上所有大盘信号都</a:t>
            </a:r>
            <a:r>
              <a:rPr lang="en-US" altLang="zh-CN" dirty="0"/>
              <a:t> </a:t>
            </a:r>
            <a:r>
              <a:rPr lang="zh-CN" altLang="en-US" dirty="0"/>
              <a:t>是偏</a:t>
            </a:r>
            <a:r>
              <a:rPr lang="en-US" altLang="zh-CN" dirty="0"/>
              <a:t> </a:t>
            </a:r>
            <a:r>
              <a:rPr lang="zh-CN" altLang="en-US" dirty="0"/>
              <a:t>好的，故策略上应该是持股待涨主。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2025-7-31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回看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323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、强烈建议大家利用本周末的时间，采用一天一天的方式来复盘当时</a:t>
            </a:r>
            <a:r>
              <a:rPr lang="en-US" altLang="zh-CN" dirty="0"/>
              <a:t>2014</a:t>
            </a:r>
            <a:r>
              <a:rPr lang="zh-CN" altLang="en-US" dirty="0"/>
              <a:t>年</a:t>
            </a:r>
            <a:r>
              <a:rPr lang="en-US" altLang="zh-CN" dirty="0"/>
              <a:t>7</a:t>
            </a:r>
            <a:r>
              <a:rPr lang="zh-CN" altLang="en-US" dirty="0"/>
              <a:t>月至</a:t>
            </a:r>
            <a:r>
              <a:rPr lang="en-US" altLang="zh-CN" dirty="0"/>
              <a:t>2015</a:t>
            </a:r>
            <a:r>
              <a:rPr lang="zh-CN" altLang="en-US" dirty="0"/>
              <a:t>年</a:t>
            </a:r>
            <a:r>
              <a:rPr lang="en-US" altLang="zh-CN" dirty="0"/>
              <a:t>6</a:t>
            </a:r>
            <a:r>
              <a:rPr lang="zh-CN" altLang="en-US" dirty="0"/>
              <a:t>月的走势</a:t>
            </a:r>
            <a:r>
              <a:rPr lang="en-US" altLang="zh-CN" dirty="0"/>
              <a:t> </a:t>
            </a:r>
            <a:r>
              <a:rPr lang="zh-CN" altLang="en-US" dirty="0"/>
              <a:t>，甚至</a:t>
            </a:r>
            <a:r>
              <a:rPr lang="en-US" altLang="zh-CN" dirty="0"/>
              <a:t> </a:t>
            </a:r>
            <a:r>
              <a:rPr lang="zh-CN" altLang="en-US" dirty="0"/>
              <a:t>还可以复盘</a:t>
            </a:r>
            <a:r>
              <a:rPr lang="en-US" altLang="zh-CN" dirty="0"/>
              <a:t>2015</a:t>
            </a:r>
            <a:r>
              <a:rPr lang="zh-CN" altLang="en-US" dirty="0"/>
              <a:t>年</a:t>
            </a:r>
            <a:r>
              <a:rPr lang="en-US" altLang="zh-CN" dirty="0"/>
              <a:t>6</a:t>
            </a:r>
            <a:r>
              <a:rPr lang="zh-CN" altLang="en-US" dirty="0"/>
              <a:t>月至</a:t>
            </a:r>
            <a:r>
              <a:rPr lang="en-US" altLang="zh-CN" dirty="0"/>
              <a:t>2015</a:t>
            </a:r>
            <a:r>
              <a:rPr lang="zh-CN" altLang="en-US" dirty="0"/>
              <a:t>年</a:t>
            </a:r>
            <a:r>
              <a:rPr lang="en-US" altLang="zh-CN" dirty="0"/>
              <a:t>12</a:t>
            </a:r>
            <a:r>
              <a:rPr lang="zh-CN" altLang="en-US" dirty="0"/>
              <a:t>月的行情。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、个股也可以看一下当年自己做过的股，如果没有经历过，那就统计一下当年振幅大的个股是如何走出来的。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、凡事预则立，不预则</a:t>
            </a:r>
            <a:r>
              <a:rPr lang="zh-CN" altLang="en-US" dirty="0"/>
              <a:t>废。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过了这个村，就没了这个店。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机不可失，时不再来。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</a:t>
            </a:r>
            <a:r>
              <a:rPr lang="zh-CN" altLang="en-US" sz="4000" b="1" dirty="0">
                <a:solidFill>
                  <a:srgbClr val="FF0000"/>
                </a:solidFill>
                <a:sym typeface="+mn-ea"/>
              </a:rPr>
              <a:t>以史为鉴，可以知兴替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2025-8-6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6309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、短期平均股价到了牛线压力位，这两天将是关键拐点。想要突破牛线，则需要放量，这是必不可少的。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如若不突破，则遇牛后死叉易出现，先调整再说。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、从整体趋势来看，我仍然是看好后市</a:t>
            </a:r>
            <a:r>
              <a:rPr lang="en-US" altLang="zh-CN" dirty="0"/>
              <a:t> 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、方向上：智能制造（机器人、芯片、工业互联网），具身智能，</a:t>
            </a:r>
            <a:r>
              <a:rPr lang="zh-CN" altLang="en-US" dirty="0"/>
              <a:t>券商。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策略：【底仓】，浮仓可自由高抛低吸。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选股做股逻辑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dirty="0"/>
              <a:t>问：某某股能不能做中线？</a:t>
            </a:r>
            <a:endParaRPr lang="zh-CN" dirty="0"/>
          </a:p>
          <a:p>
            <a:pPr algn="just">
              <a:lnSpc>
                <a:spcPct val="125000"/>
              </a:lnSpc>
            </a:pPr>
            <a:endParaRPr lang="zh-CN" dirty="0"/>
          </a:p>
          <a:p>
            <a:pPr algn="just">
              <a:lnSpc>
                <a:spcPct val="125000"/>
              </a:lnSpc>
            </a:pPr>
            <a:r>
              <a:rPr lang="zh-CN" dirty="0"/>
              <a:t>答：组合（</a:t>
            </a:r>
            <a:r>
              <a:rPr lang="en-US" altLang="zh-CN" dirty="0"/>
              <a:t>3</a:t>
            </a:r>
            <a:r>
              <a:rPr lang="zh-CN" altLang="en-US" dirty="0"/>
              <a:t>只</a:t>
            </a:r>
            <a:r>
              <a:rPr lang="en-US" altLang="zh-CN" dirty="0"/>
              <a:t>-5</a:t>
            </a:r>
            <a:r>
              <a:rPr lang="zh-CN" altLang="en-US" dirty="0"/>
              <a:t>只</a:t>
            </a:r>
            <a:r>
              <a:rPr lang="en-US" altLang="zh-CN" dirty="0"/>
              <a:t>-10</a:t>
            </a:r>
            <a:r>
              <a:rPr lang="zh-CN" altLang="en-US" dirty="0"/>
              <a:t>只</a:t>
            </a:r>
            <a:r>
              <a:rPr lang="en-US" altLang="zh-CN" dirty="0"/>
              <a:t>-20</a:t>
            </a:r>
            <a:r>
              <a:rPr lang="zh-CN" altLang="en-US" dirty="0"/>
              <a:t>只</a:t>
            </a:r>
            <a:r>
              <a:rPr lang="zh-CN" dirty="0"/>
              <a:t>）</a:t>
            </a:r>
            <a:endParaRPr 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、做中线是一个预判，但不代表确定要做中线了，就真的能跑出中线。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从哪方面去预判：</a:t>
            </a:r>
            <a:r>
              <a:rPr lang="zh-CN" altLang="en-US" b="1" dirty="0">
                <a:solidFill>
                  <a:srgbClr val="FF0000"/>
                </a:solidFill>
              </a:rPr>
              <a:t>产业链</a:t>
            </a:r>
            <a:r>
              <a:rPr lang="zh-CN" altLang="en-US" dirty="0"/>
              <a:t>。寻找有发展的产业，这样就能确保这些是有机会的。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、接着就从产业链当中选择各细分主题的龙头。（形成一个核心股票池）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、用技术确认，选择符合技术条件的个股（主力状态、智能辅助线、</a:t>
            </a:r>
            <a:r>
              <a:rPr lang="en-US" altLang="zh-CN" dirty="0"/>
              <a:t>30</a:t>
            </a:r>
            <a:r>
              <a:rPr lang="zh-CN" altLang="en-US" dirty="0"/>
              <a:t>日均线、位置）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、最后一步：买入就是智能辅助附近，卖出就涨幅卖出法（</a:t>
            </a:r>
            <a:r>
              <a:rPr lang="en-US" altLang="zh-CN" dirty="0"/>
              <a:t>10%-30%-50%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破位：止损（</a:t>
            </a:r>
            <a:r>
              <a:rPr lang="en-US" altLang="zh-CN" sz="4000" b="1" dirty="0">
                <a:solidFill>
                  <a:srgbClr val="FF0000"/>
                </a:solidFill>
              </a:rPr>
              <a:t>-5%-10%</a:t>
            </a:r>
            <a:r>
              <a:rPr lang="zh-CN" altLang="en-US" sz="4000" b="1" dirty="0">
                <a:solidFill>
                  <a:srgbClr val="FF0000"/>
                </a:solidFill>
              </a:rPr>
              <a:t>）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altLang="en-US" sz="60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交易思想</a:t>
            </a:r>
            <a:endParaRPr lang="en-US" altLang="zh-CN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第二章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一、妙语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680085" y="1080770"/>
            <a:ext cx="10800715" cy="49542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None/>
            </a:pPr>
            <a:endParaRPr lang="en-US" altLang="zh-CN">
              <a:sym typeface="+mn-ea"/>
            </a:endParaRPr>
          </a:p>
          <a:p>
            <a:pPr algn="l">
              <a:buClrTx/>
              <a:buSzTx/>
              <a:buNone/>
            </a:pPr>
            <a:endParaRPr lang="en-US" altLang="zh-CN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上涨时，看多的观点显得特别有深度！</a:t>
            </a: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下跌时，看空的观点显得特别有</a:t>
            </a:r>
            <a:r>
              <a:rPr lang="zh-CN" altLang="en-US" sz="4000">
                <a:sym typeface="+mn-ea"/>
              </a:rPr>
              <a:t>远见。</a:t>
            </a: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不可胜在已，而可胜在敌！</a:t>
            </a: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【不亏大钱取决于自己，办法就是不要有坏习惯。想赚大钱取决于市场】</a:t>
            </a:r>
            <a:endParaRPr lang="zh-CN" altLang="en-US" sz="4000"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交易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精髓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20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、不少用户</a:t>
            </a:r>
            <a:r>
              <a:rPr lang="zh-CN" altLang="en-US" dirty="0"/>
              <a:t>疑惑：为什么控盘在增加，股票却不涨？类似这样的问题。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我的见解：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）不要把信号与股价的涨跌</a:t>
            </a:r>
            <a:r>
              <a:rPr lang="zh-CN" altLang="en-US" dirty="0"/>
              <a:t>划等号；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）我们是控制不了个股的涨跌；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）更多的是：我们是要通过某些信号来确认自己的操作。比如：金叉买，死叉卖。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比如：突破智能辅助线买，涨</a:t>
            </a:r>
            <a:r>
              <a:rPr lang="en-US" altLang="zh-CN" dirty="0"/>
              <a:t>10%</a:t>
            </a:r>
            <a:r>
              <a:rPr lang="zh-CN" altLang="en-US" dirty="0"/>
              <a:t>减</a:t>
            </a:r>
            <a:r>
              <a:rPr lang="en-US" altLang="zh-CN" dirty="0"/>
              <a:t>1/3</a:t>
            </a:r>
            <a:r>
              <a:rPr lang="zh-CN" altLang="en-US" dirty="0"/>
              <a:t>，破位智能辅助线下</a:t>
            </a:r>
            <a:r>
              <a:rPr lang="en-US" altLang="zh-CN" dirty="0"/>
              <a:t>3%</a:t>
            </a:r>
            <a:r>
              <a:rPr lang="zh-CN" altLang="en-US" dirty="0"/>
              <a:t>则止盈出局，</a:t>
            </a:r>
            <a:r>
              <a:rPr lang="en-US" altLang="zh-CN" dirty="0"/>
              <a:t>-5%</a:t>
            </a:r>
            <a:r>
              <a:rPr lang="zh-CN" altLang="en-US" dirty="0"/>
              <a:t>（成本价）则止损。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鼓励我们的用户，尽量要把我们的操作焦点放在信号</a:t>
            </a:r>
            <a:r>
              <a:rPr lang="en-US" altLang="zh-CN" dirty="0"/>
              <a:t>+</a:t>
            </a:r>
            <a:r>
              <a:rPr lang="zh-CN" altLang="en-US" dirty="0"/>
              <a:t>执行，而不是个股的涨跌上。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牛市是如何亏钱的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680085" y="1080770"/>
            <a:ext cx="10800715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8</a:t>
            </a:r>
            <a:r>
              <a:rPr lang="zh-CN" altLang="en-US" sz="4000">
                <a:sym typeface="+mn-ea"/>
              </a:rPr>
              <a:t>元买入，</a:t>
            </a:r>
            <a:r>
              <a:rPr lang="en-US" altLang="zh-CN" sz="4000">
                <a:sym typeface="+mn-ea"/>
              </a:rPr>
              <a:t>9</a:t>
            </a:r>
            <a:r>
              <a:rPr lang="zh-CN" altLang="en-US" sz="4000">
                <a:sym typeface="+mn-ea"/>
              </a:rPr>
              <a:t>元卖出；</a:t>
            </a:r>
            <a:r>
              <a:rPr lang="en-US" altLang="zh-CN" sz="4000">
                <a:sym typeface="+mn-ea"/>
              </a:rPr>
              <a:t>       +1</a:t>
            </a: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10</a:t>
            </a:r>
            <a:r>
              <a:rPr lang="zh-CN" altLang="en-US" sz="4000">
                <a:sym typeface="+mn-ea"/>
              </a:rPr>
              <a:t>元买入，</a:t>
            </a:r>
            <a:r>
              <a:rPr lang="en-US" altLang="zh-CN" sz="4000">
                <a:sym typeface="+mn-ea"/>
              </a:rPr>
              <a:t>11</a:t>
            </a:r>
            <a:r>
              <a:rPr lang="zh-CN" altLang="en-US" sz="4000">
                <a:sym typeface="+mn-ea"/>
              </a:rPr>
              <a:t>元卖出；</a:t>
            </a:r>
            <a:r>
              <a:rPr lang="en-US" altLang="zh-CN" sz="4000">
                <a:sym typeface="+mn-ea"/>
              </a:rPr>
              <a:t>   +1</a:t>
            </a:r>
            <a:endParaRPr lang="en-US" altLang="zh-CN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13</a:t>
            </a:r>
            <a:r>
              <a:rPr lang="zh-CN" altLang="en-US" sz="4000">
                <a:sym typeface="+mn-ea"/>
              </a:rPr>
              <a:t>元买入，</a:t>
            </a:r>
            <a:r>
              <a:rPr lang="en-US" altLang="zh-CN" sz="4000">
                <a:sym typeface="+mn-ea"/>
              </a:rPr>
              <a:t>15</a:t>
            </a:r>
            <a:r>
              <a:rPr lang="zh-CN" altLang="en-US" sz="4000">
                <a:sym typeface="+mn-ea"/>
              </a:rPr>
              <a:t>元卖出；</a:t>
            </a:r>
            <a:r>
              <a:rPr lang="en-US" altLang="zh-CN" sz="4000">
                <a:sym typeface="+mn-ea"/>
              </a:rPr>
              <a:t>   +2</a:t>
            </a:r>
            <a:endParaRPr lang="en-US" altLang="zh-CN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17</a:t>
            </a:r>
            <a:r>
              <a:rPr lang="zh-CN" altLang="en-US" sz="4000">
                <a:sym typeface="+mn-ea"/>
              </a:rPr>
              <a:t>元买入，持到</a:t>
            </a:r>
            <a:r>
              <a:rPr lang="en-US" altLang="zh-CN" sz="4000">
                <a:sym typeface="+mn-ea"/>
              </a:rPr>
              <a:t>12</a:t>
            </a:r>
            <a:r>
              <a:rPr lang="zh-CN" altLang="en-US" sz="4000">
                <a:sym typeface="+mn-ea"/>
              </a:rPr>
              <a:t>元。</a:t>
            </a:r>
            <a:r>
              <a:rPr lang="en-US" altLang="zh-CN" sz="4000">
                <a:sym typeface="+mn-ea"/>
              </a:rPr>
              <a:t>    -5</a:t>
            </a:r>
            <a:r>
              <a:rPr lang="zh-CN" altLang="en-US" sz="4000">
                <a:sym typeface="+mn-ea"/>
              </a:rPr>
              <a:t>（正常止损</a:t>
            </a:r>
            <a:r>
              <a:rPr lang="en-US" altLang="zh-CN" sz="4000">
                <a:sym typeface="+mn-ea"/>
              </a:rPr>
              <a:t>-1</a:t>
            </a:r>
            <a:r>
              <a:rPr lang="zh-CN" altLang="en-US" sz="4000">
                <a:sym typeface="+mn-ea"/>
              </a:rPr>
              <a:t>）</a:t>
            </a:r>
            <a:endParaRPr lang="en-US" altLang="zh-CN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（会找各种理由）</a:t>
            </a:r>
            <a:endParaRPr lang="zh-CN" altLang="en-US" sz="4000"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股海钓鱼趋势龙头跟踪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altLang="en-US" dirty="0"/>
              <a:t>一、资金管理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、每一只股票要买多少资金，尽量在最早的时候就定好，这样也清楚了自己要做多少股票。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比如：某用户是</a:t>
            </a:r>
            <a:r>
              <a:rPr lang="en-US" altLang="zh-CN" dirty="0"/>
              <a:t>30</a:t>
            </a:r>
            <a:r>
              <a:rPr lang="zh-CN" altLang="en-US" dirty="0"/>
              <a:t>万资金，计划做</a:t>
            </a:r>
            <a:r>
              <a:rPr lang="en-US" altLang="zh-CN" dirty="0"/>
              <a:t>3</a:t>
            </a:r>
            <a:r>
              <a:rPr lang="zh-CN" altLang="en-US" dirty="0"/>
              <a:t>只个股，则每只个股的资金额度是</a:t>
            </a:r>
            <a:r>
              <a:rPr lang="en-US" altLang="zh-CN" dirty="0"/>
              <a:t>10</a:t>
            </a:r>
            <a:r>
              <a:rPr lang="zh-CN" altLang="en-US" dirty="0"/>
              <a:t>万。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、每个月做复盘总结，将自己每一笔交易记录都给打</a:t>
            </a:r>
            <a:r>
              <a:rPr lang="zh-CN" altLang="en-US" dirty="0"/>
              <a:t>印出来，然后对比自己的交易系统，是否有严格执行。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、每个月做总结时，将盈利资金转出，先考虑将自己的本金</a:t>
            </a:r>
            <a:r>
              <a:rPr lang="zh-CN" altLang="en-US" dirty="0"/>
              <a:t>逐步转出，以此来降低自己的资金总风险。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同时也是考验自己的方法是否有效。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、任何一个方法都没办法百分百，所以一定要考虑止损，就是对自己的资金作保护。（一般止损</a:t>
            </a:r>
            <a:r>
              <a:rPr lang="en-US" altLang="zh-CN" dirty="0"/>
              <a:t>-5%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、大盘流动资金红时，仓位可以在</a:t>
            </a:r>
            <a:r>
              <a:rPr lang="en-US" altLang="zh-CN" dirty="0"/>
              <a:t>5</a:t>
            </a:r>
            <a:r>
              <a:rPr lang="zh-CN" altLang="en-US" dirty="0"/>
              <a:t>成以上；大盘流动资金绿时，仓位尽量在</a:t>
            </a:r>
            <a:r>
              <a:rPr lang="en-US" altLang="zh-CN" dirty="0"/>
              <a:t>5</a:t>
            </a:r>
            <a:r>
              <a:rPr lang="zh-CN" altLang="en-US" dirty="0"/>
              <a:t>成以内。（控制大仓位）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股海钓鱼趋势龙头跟踪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939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altLang="en-US" dirty="0"/>
              <a:t>二、方法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</a:t>
            </a:r>
            <a:r>
              <a:rPr lang="zh-CN" altLang="en-US" b="1" dirty="0">
                <a:solidFill>
                  <a:srgbClr val="FF0000"/>
                </a:solidFill>
              </a:rPr>
              <a:t>产业筛选</a:t>
            </a:r>
            <a:r>
              <a:rPr lang="zh-CN" altLang="en-US" dirty="0"/>
              <a:t>：先定下来全年计划关注的产业链，并从中选出细分主题当中的龙头个股；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比如我在去年讲的智能制造，然后从产业链当中结合龙头选出</a:t>
            </a:r>
            <a:r>
              <a:rPr lang="en-US" altLang="zh-CN" dirty="0"/>
              <a:t>30</a:t>
            </a:r>
            <a:r>
              <a:rPr lang="zh-CN" altLang="en-US" dirty="0"/>
              <a:t>只的</a:t>
            </a:r>
            <a:r>
              <a:rPr lang="zh-CN" altLang="en-US" b="1" dirty="0">
                <a:solidFill>
                  <a:srgbClr val="FF0000"/>
                </a:solidFill>
              </a:rPr>
              <a:t>核心股票池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接下来就只做核心股票池当中的个股（一般建议核心股票池一个月更新一次就可以了，不要经常更新）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、技术确认：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）主力状态要有红色网状；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  <a:r>
              <a:rPr lang="en-US" altLang="zh-CN" dirty="0"/>
              <a:t>30</a:t>
            </a:r>
            <a:r>
              <a:rPr lang="zh-CN" altLang="en-US" dirty="0"/>
              <a:t>日均线站在智能辅助线下方为宜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</a:t>
            </a:r>
            <a:r>
              <a:rPr lang="en-US" altLang="zh-CN" dirty="0"/>
              <a:t>K</a:t>
            </a:r>
            <a:r>
              <a:rPr lang="zh-CN" altLang="en-US" dirty="0"/>
              <a:t>线站智能辅助线上方为趋势向好。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、买卖规则：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）个股突破智能辅助线为买入时机；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）底仓则是不破智能辅助线不出；浮仓则是捕捞</a:t>
            </a:r>
            <a:r>
              <a:rPr lang="en-US" altLang="zh-CN" dirty="0"/>
              <a:t> </a:t>
            </a:r>
            <a:r>
              <a:rPr lang="zh-CN" altLang="en-US" dirty="0"/>
              <a:t>季节死叉时出，缩量回踩智能辅助线时重入。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）止损设</a:t>
            </a:r>
            <a:r>
              <a:rPr lang="en-US" altLang="zh-CN" dirty="0"/>
              <a:t>-5%</a:t>
            </a:r>
            <a:endParaRPr lang="en-US" altLang="zh-CN" dirty="0"/>
          </a:p>
        </p:txBody>
      </p:sp>
    </p:spTree>
    <p:custDataLst>
      <p:tags r:id="rId3"/>
    </p:custData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altLang="en-US" sz="60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利润奔跑的策略</a:t>
            </a:r>
            <a:endParaRPr lang="zh-CN" altLang="en-US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第三章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2025-1-22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、捕捞季节昨天死叉，故技术上是有</a:t>
            </a:r>
            <a:r>
              <a:rPr lang="en-US" altLang="zh-CN" dirty="0"/>
              <a:t> </a:t>
            </a:r>
            <a:r>
              <a:rPr lang="zh-CN" altLang="en-US" dirty="0"/>
              <a:t>调整</a:t>
            </a:r>
            <a:r>
              <a:rPr lang="en-US" altLang="zh-CN" dirty="0"/>
              <a:t> </a:t>
            </a:r>
            <a:r>
              <a:rPr lang="zh-CN" altLang="en-US" dirty="0"/>
              <a:t>的需求的；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、牛熊线走平，故进入震荡行情，调整</a:t>
            </a:r>
            <a:r>
              <a:rPr lang="en-US" altLang="zh-CN" dirty="0"/>
              <a:t> </a:t>
            </a:r>
            <a:r>
              <a:rPr lang="zh-CN" altLang="en-US" dirty="0"/>
              <a:t>下方支撑位在智能辅助线；</a:t>
            </a:r>
            <a:r>
              <a:rPr lang="en-US" altLang="zh-CN" dirty="0"/>
              <a:t>15.4-15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、从流动资金来看，近期的量能基本上持平，</a:t>
            </a:r>
            <a:r>
              <a:rPr lang="en-US" altLang="zh-CN" dirty="0"/>
              <a:t>12000</a:t>
            </a:r>
            <a:r>
              <a:rPr lang="zh-CN" altLang="en-US" dirty="0"/>
              <a:t>左右，介于翻绿翻红之间。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、横向统计整</a:t>
            </a:r>
            <a:r>
              <a:rPr lang="en-US" altLang="zh-CN" dirty="0"/>
              <a:t> </a:t>
            </a:r>
            <a:r>
              <a:rPr lang="zh-CN" altLang="en-US" dirty="0"/>
              <a:t>体走平；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、大盘属于</a:t>
            </a:r>
            <a:r>
              <a:rPr lang="en-US" altLang="zh-CN" dirty="0"/>
              <a:t>B</a:t>
            </a:r>
            <a:r>
              <a:rPr lang="zh-CN" altLang="en-US" dirty="0"/>
              <a:t>点区域；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综合上述：短期技术上有调整</a:t>
            </a:r>
            <a:r>
              <a:rPr lang="en-US" altLang="zh-CN" dirty="0"/>
              <a:t> </a:t>
            </a:r>
            <a:r>
              <a:rPr lang="zh-CN" altLang="en-US" dirty="0"/>
              <a:t>需求，下方空间有，但由于量能维持，故这里也有变盘的可能性，由于流动资金是绿的，故仓位合理</a:t>
            </a:r>
            <a:r>
              <a:rPr lang="en-US" altLang="zh-CN" dirty="0"/>
              <a:t>3-5</a:t>
            </a:r>
            <a:r>
              <a:rPr lang="zh-CN" altLang="en-US" dirty="0"/>
              <a:t>之间为宜，等待流动资金转红再加即可。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操作策略：控制好仓位即可，个股就按个股的策略去操作即可，一旦流动资金转红，则要有市</a:t>
            </a:r>
            <a:r>
              <a:rPr lang="en-US" altLang="zh-CN" dirty="0"/>
              <a:t> </a:t>
            </a:r>
            <a:r>
              <a:rPr lang="zh-CN" altLang="en-US" dirty="0"/>
              <a:t>场</a:t>
            </a:r>
            <a:r>
              <a:rPr lang="en-US" altLang="zh-CN" dirty="0"/>
              <a:t> </a:t>
            </a:r>
            <a:r>
              <a:rPr lang="zh-CN" altLang="en-US" dirty="0"/>
              <a:t>反转的意识。（可用策略：【涨停横盘二升】、【网格交易】）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底仓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+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浮仓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4592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、底仓：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）买入：突破智能辅助线（主力动向紫</a:t>
            </a:r>
            <a:r>
              <a:rPr lang="zh-CN" altLang="en-US" dirty="0"/>
              <a:t>色）、回踩智能辅助线（缩量小阳、小</a:t>
            </a:r>
            <a:r>
              <a:rPr lang="zh-CN" altLang="en-US" dirty="0"/>
              <a:t>阴）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）卖出：破位智能辅助线（止损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-5%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，线下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-3%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、浮仓：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）突破智能辅助线、回踩智能辅助线、捕捞季节低位金叉（乖离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3%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）捕捞季节死叉（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盘中）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选股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条件：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）主力状态红色；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）上升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通道。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）一波涨幅不能过大（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80%+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30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日均线走平、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向上，在智能线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涨幅卖出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法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、买入：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）突破</a:t>
            </a:r>
            <a:r>
              <a:rPr lang="en-US" altLang="zh-CN" dirty="0"/>
              <a:t>+30</a:t>
            </a:r>
            <a:r>
              <a:rPr lang="zh-CN" altLang="en-US" dirty="0"/>
              <a:t>日均线平或上（主力动向紫、主力动向红</a:t>
            </a:r>
            <a:r>
              <a:rPr lang="en-US" altLang="zh-CN" dirty="0"/>
              <a:t>+</a:t>
            </a:r>
            <a:r>
              <a:rPr lang="zh-CN" altLang="en-US" dirty="0"/>
              <a:t>突破</a:t>
            </a:r>
            <a:r>
              <a:rPr lang="en-US" altLang="zh-CN" dirty="0"/>
              <a:t>30</a:t>
            </a:r>
            <a:r>
              <a:rPr lang="zh-CN" altLang="en-US" dirty="0"/>
              <a:t>日均</a:t>
            </a:r>
            <a:r>
              <a:rPr lang="zh-CN" altLang="en-US" dirty="0"/>
              <a:t>线）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）回踩智能辅助线（缩量</a:t>
            </a:r>
            <a:r>
              <a:rPr lang="en-US" altLang="zh-CN" dirty="0"/>
              <a:t>+</a:t>
            </a:r>
            <a:r>
              <a:rPr lang="zh-CN" altLang="en-US" dirty="0"/>
              <a:t>小阳小</a:t>
            </a:r>
            <a:r>
              <a:rPr lang="zh-CN" altLang="en-US" dirty="0"/>
              <a:t>阴）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</a:t>
            </a:r>
            <a:r>
              <a:rPr lang="zh-CN" altLang="en-US" dirty="0"/>
              <a:t>卖出：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</a:t>
            </a:r>
            <a:r>
              <a:rPr lang="en-US" altLang="zh-CN" dirty="0"/>
              <a:t>-5%</a:t>
            </a:r>
            <a:r>
              <a:rPr lang="zh-CN" altLang="en-US" dirty="0"/>
              <a:t>止损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  <a:r>
              <a:rPr lang="en-US" altLang="zh-CN" dirty="0"/>
              <a:t>+5%     </a:t>
            </a:r>
            <a:r>
              <a:rPr lang="zh-CN" altLang="en-US" dirty="0"/>
              <a:t>减仓</a:t>
            </a:r>
            <a:r>
              <a:rPr lang="en-US" altLang="zh-CN" dirty="0"/>
              <a:t>1/3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</a:t>
            </a:r>
            <a:r>
              <a:rPr lang="en-US" altLang="zh-CN" dirty="0"/>
              <a:t>+30%   </a:t>
            </a:r>
            <a:r>
              <a:rPr lang="zh-CN" altLang="en-US" dirty="0"/>
              <a:t>减仓</a:t>
            </a:r>
            <a:r>
              <a:rPr lang="en-US" altLang="zh-CN" dirty="0"/>
              <a:t>1/3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4</a:t>
            </a:r>
            <a:r>
              <a:rPr lang="zh-CN" altLang="en-US" dirty="0"/>
              <a:t>）</a:t>
            </a:r>
            <a:r>
              <a:rPr lang="en-US" altLang="zh-CN" dirty="0"/>
              <a:t>+50%   </a:t>
            </a:r>
            <a:r>
              <a:rPr lang="zh-CN" altLang="en-US" dirty="0"/>
              <a:t>减仓</a:t>
            </a:r>
            <a:r>
              <a:rPr lang="en-US" altLang="zh-CN" dirty="0"/>
              <a:t>1/3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以上直接设止盈止损条件</a:t>
            </a:r>
            <a:r>
              <a:rPr lang="zh-CN" altLang="en-US" dirty="0"/>
              <a:t>单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趋势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320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、定方向：政策（两会）、社会发展</a:t>
            </a:r>
            <a:r>
              <a:rPr lang="en-US" altLang="zh-CN" dirty="0"/>
              <a:t>    ---&gt;   </a:t>
            </a:r>
            <a:r>
              <a:rPr lang="zh-CN" altLang="en-US" dirty="0"/>
              <a:t>产业方向（</a:t>
            </a:r>
            <a:r>
              <a:rPr lang="zh-CN" altLang="en-US" dirty="0"/>
              <a:t>智能制造）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、研究产业链：上、中、下游</a:t>
            </a:r>
            <a:r>
              <a:rPr lang="en-US" altLang="zh-CN" dirty="0"/>
              <a:t>  </a:t>
            </a:r>
            <a:r>
              <a:rPr lang="zh-CN" altLang="en-US" dirty="0"/>
              <a:t>（上</a:t>
            </a:r>
            <a:r>
              <a:rPr lang="zh-CN" altLang="en-US" dirty="0"/>
              <a:t>中）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、龙头集合：细分主题龙头（</a:t>
            </a:r>
            <a:r>
              <a:rPr lang="en-US" altLang="zh-CN" dirty="0"/>
              <a:t>20-30</a:t>
            </a:r>
            <a:r>
              <a:rPr lang="zh-CN" altLang="en-US" dirty="0"/>
              <a:t>只）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、技术确认，选出核心股（做</a:t>
            </a:r>
            <a:r>
              <a:rPr lang="en-US" altLang="zh-CN" dirty="0"/>
              <a:t>3</a:t>
            </a:r>
            <a:r>
              <a:rPr lang="zh-CN" altLang="en-US" dirty="0"/>
              <a:t>只，选</a:t>
            </a:r>
            <a:r>
              <a:rPr lang="en-US" altLang="zh-CN" dirty="0"/>
              <a:t>6-10</a:t>
            </a:r>
            <a:r>
              <a:rPr lang="zh-CN" altLang="en-US" dirty="0"/>
              <a:t>只）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、买卖</a:t>
            </a:r>
            <a:r>
              <a:rPr lang="zh-CN" altLang="en-US" dirty="0"/>
              <a:t>规则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智能制造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产业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592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altLang="en-US" dirty="0"/>
              <a:t>一、感知层：</a:t>
            </a:r>
            <a:r>
              <a:rPr lang="zh-CN" altLang="en-US" b="1" dirty="0">
                <a:solidFill>
                  <a:srgbClr val="FF0000"/>
                </a:solidFill>
              </a:rPr>
              <a:t>芯片</a:t>
            </a:r>
            <a:r>
              <a:rPr lang="zh-CN" altLang="en-US" dirty="0"/>
              <a:t>、传感器、控制器、</a:t>
            </a:r>
            <a:r>
              <a:rPr lang="en-US" altLang="zh-CN" dirty="0"/>
              <a:t>RFID</a:t>
            </a:r>
            <a:r>
              <a:rPr lang="zh-CN" altLang="en-US" dirty="0"/>
              <a:t>，机器视觉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二、网络层：云计算、工业互联网、人工智能、工业软件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三、执行层：</a:t>
            </a:r>
            <a:r>
              <a:rPr lang="zh-CN" altLang="en-US" b="1" dirty="0">
                <a:solidFill>
                  <a:srgbClr val="FF0000"/>
                </a:solidFill>
              </a:rPr>
              <a:t>机器人</a:t>
            </a:r>
            <a:r>
              <a:rPr lang="zh-CN" altLang="en-US" dirty="0"/>
              <a:t>、数控机床、制造装备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四、应用层：汽车、</a:t>
            </a:r>
            <a:r>
              <a:rPr lang="en-US" altLang="zh-CN" dirty="0"/>
              <a:t>3C</a:t>
            </a:r>
            <a:r>
              <a:rPr lang="zh-CN" altLang="en-US" dirty="0"/>
              <a:t>、智能家居、医药制造、轨道交通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某个股涨到</a:t>
            </a:r>
            <a:r>
              <a:rPr lang="en-US" altLang="zh-CN" dirty="0"/>
              <a:t>20</a:t>
            </a:r>
            <a:r>
              <a:rPr lang="zh-CN" altLang="en-US" dirty="0"/>
              <a:t>元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趋势的人，可能是在</a:t>
            </a:r>
            <a:r>
              <a:rPr lang="en-US" altLang="zh-CN" dirty="0"/>
              <a:t>10</a:t>
            </a:r>
            <a:r>
              <a:rPr lang="zh-CN" altLang="en-US" dirty="0"/>
              <a:t>元的时候</a:t>
            </a:r>
            <a:r>
              <a:rPr lang="en-US" altLang="zh-CN" dirty="0"/>
              <a:t> </a:t>
            </a:r>
            <a:r>
              <a:rPr lang="zh-CN" altLang="en-US" dirty="0"/>
              <a:t>买入的，赚了</a:t>
            </a:r>
            <a:r>
              <a:rPr lang="en-US" altLang="zh-CN" dirty="0"/>
              <a:t>100%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短线的人，可能是在</a:t>
            </a:r>
            <a:r>
              <a:rPr lang="en-US" altLang="zh-CN" dirty="0"/>
              <a:t>15</a:t>
            </a:r>
            <a:r>
              <a:rPr lang="zh-CN" altLang="en-US" dirty="0"/>
              <a:t>元买入的，赚了</a:t>
            </a:r>
            <a:r>
              <a:rPr lang="en-US" altLang="zh-CN" dirty="0"/>
              <a:t>30%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中长线的人，可能是在</a:t>
            </a:r>
            <a:r>
              <a:rPr lang="en-US" altLang="zh-CN" dirty="0"/>
              <a:t>5</a:t>
            </a:r>
            <a:r>
              <a:rPr lang="zh-CN" altLang="en-US" dirty="0"/>
              <a:t>元买入的，赚了</a:t>
            </a:r>
            <a:r>
              <a:rPr lang="en-US" altLang="zh-CN" dirty="0"/>
              <a:t>300%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月小结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530080" cy="3900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dirty="0"/>
              <a:t>复盘总结：解决两样事件：一是有没有方法？二是方法行不行？</a:t>
            </a:r>
            <a:endParaRPr lang="zh-CN" dirty="0"/>
          </a:p>
          <a:p>
            <a:pPr algn="just">
              <a:lnSpc>
                <a:spcPct val="125000"/>
              </a:lnSpc>
            </a:pPr>
            <a:endParaRPr 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、收益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）绝对收益：赚</a:t>
            </a:r>
            <a:r>
              <a:rPr lang="en-US" altLang="zh-CN" dirty="0"/>
              <a:t>OR</a:t>
            </a:r>
            <a:r>
              <a:rPr lang="zh-CN" altLang="en-US" dirty="0"/>
              <a:t>亏？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）相对收益：是否跑赢市场（平均股价</a:t>
            </a:r>
            <a:r>
              <a:rPr lang="en-US" altLang="zh-CN" dirty="0"/>
              <a:t>5</a:t>
            </a:r>
            <a:r>
              <a:rPr lang="zh-CN" altLang="en-US" dirty="0"/>
              <a:t>月</a:t>
            </a:r>
            <a:r>
              <a:rPr lang="en-US" altLang="zh-CN" dirty="0"/>
              <a:t>+2.37%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、交易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）交易规则是怎么样？为什么选？哪里买？哪里卖？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）有没有执行规则？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炒股赚钱的核心就是找到一个有效的方法，一个可复制持续的方法。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altLang="en-US" sz="60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大牛股之路</a:t>
            </a:r>
            <a:endParaRPr lang="zh-CN" altLang="en-US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第四章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以史为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鉴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710" y="857885"/>
            <a:ext cx="10683240" cy="51060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1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315" y="852805"/>
            <a:ext cx="10961370" cy="511175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468120" y="1630680"/>
            <a:ext cx="12001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36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189730" y="1630680"/>
            <a:ext cx="12001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91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7865" y="835660"/>
            <a:ext cx="10570845" cy="5109210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468120" y="1630680"/>
            <a:ext cx="12001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61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3541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120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3910" y="860425"/>
            <a:ext cx="10584180" cy="508190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3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1380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100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3541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228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2025-2-5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11271885" cy="46310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、熊线下移并不是坏事，牛线下移才是，熊线下移是中性的；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、捕捞季节死叉多日</a:t>
            </a:r>
            <a:r>
              <a:rPr lang="en-US" altLang="zh-CN" dirty="0"/>
              <a:t> </a:t>
            </a:r>
            <a:r>
              <a:rPr lang="zh-CN" altLang="en-US" dirty="0"/>
              <a:t>，理论上接下来是大概率要出金叉，所以节后可看反弹；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、流动资金今天翻红只需要</a:t>
            </a:r>
            <a:r>
              <a:rPr lang="en-US" altLang="zh-CN" dirty="0"/>
              <a:t>13000</a:t>
            </a:r>
            <a:r>
              <a:rPr lang="zh-CN" altLang="en-US" dirty="0"/>
              <a:t>（估算</a:t>
            </a:r>
            <a:r>
              <a:rPr lang="en-US" altLang="zh-CN" dirty="0"/>
              <a:t>10</a:t>
            </a:r>
            <a:r>
              <a:rPr lang="zh-CN" altLang="en-US" dirty="0"/>
              <a:t>点半的量为</a:t>
            </a:r>
            <a:r>
              <a:rPr lang="en-US" altLang="zh-CN" dirty="0"/>
              <a:t>6000</a:t>
            </a:r>
            <a:r>
              <a:rPr lang="zh-CN" altLang="en-US" dirty="0"/>
              <a:t>），从当下来看，红的概率大。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综合上述：节后的几个交易日</a:t>
            </a:r>
            <a:r>
              <a:rPr lang="en-US" altLang="zh-CN" dirty="0"/>
              <a:t> </a:t>
            </a:r>
            <a:r>
              <a:rPr lang="zh-CN" altLang="en-US" dirty="0"/>
              <a:t>，可看震荡偏上的走势。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你的策略：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智能制造：工业互联网、机器人、人工智能、</a:t>
            </a:r>
            <a:r>
              <a:rPr lang="zh-CN" altLang="en-US" dirty="0"/>
              <a:t>芯片、机床、智能控制器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用方法来分析个股，而不是先分析个股的涨跌再来决定操作。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方法：龙头趋势跟踪（智能制造）、涨停横盘二升（短线）、异动跟风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7540" y="831215"/>
            <a:ext cx="10757535" cy="513524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4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1380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160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3541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310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 userDrawn="1"/>
        </p:nvSpPr>
        <p:spPr>
          <a:xfrm>
            <a:off x="1344930" y="1469390"/>
            <a:ext cx="9326880" cy="101473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l" fontAlgn="auto"/>
            <a:r>
              <a:rPr lang="zh-CN" altLang="en-US" sz="60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经传多赢，让投资遇见</a:t>
            </a:r>
            <a:r>
              <a:rPr lang="zh-CN" altLang="en-US" sz="60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美好</a:t>
            </a:r>
            <a:endParaRPr lang="zh-CN" altLang="en-US" sz="6000" b="1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3" name="圆角矩形 2"/>
          <p:cNvSpPr/>
          <p:nvPr userDrawn="1"/>
        </p:nvSpPr>
        <p:spPr>
          <a:xfrm>
            <a:off x="1450975" y="2553970"/>
            <a:ext cx="8990965" cy="271208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 userDrawn="1">
            <p:custDataLst>
              <p:tags r:id="rId1"/>
            </p:custDataLst>
          </p:nvPr>
        </p:nvSpPr>
        <p:spPr>
          <a:xfrm>
            <a:off x="1750060" y="2880360"/>
            <a:ext cx="8393430" cy="20599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我司所有工作人员均不允许推荐股票、不允许承诺收益、不允许代客理财、不允许合作分成、不允许私下收款，如您发现有任何违规行为，可联系400-</a:t>
            </a:r>
            <a:r>
              <a:rPr lang="en-US" altLang="zh-CN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9088-988</a:t>
            </a: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2025-2-12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82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牛线上移属于中性信号，一般伴随的是震荡；</a:t>
            </a:r>
            <a:endParaRPr lang="zh-CN" altLang="en-US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、捕捞季节昨天死叉，这是一个短期调整信号；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、昨天流动资金是翻红的，今天待定。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、大盘分析当下是</a:t>
            </a:r>
            <a:r>
              <a:rPr lang="en-US" altLang="zh-CN" dirty="0"/>
              <a:t>B</a:t>
            </a:r>
            <a:r>
              <a:rPr lang="zh-CN" altLang="en-US" dirty="0"/>
              <a:t>点区域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综合上述：短期有技术调整</a:t>
            </a:r>
            <a:r>
              <a:rPr lang="en-US" altLang="zh-CN" dirty="0"/>
              <a:t> </a:t>
            </a:r>
            <a:r>
              <a:rPr lang="zh-CN" altLang="en-US" dirty="0"/>
              <a:t>的需求，调整</a:t>
            </a:r>
            <a:r>
              <a:rPr lang="en-US" altLang="zh-CN" dirty="0"/>
              <a:t> </a:t>
            </a:r>
            <a:r>
              <a:rPr lang="zh-CN" altLang="en-US" dirty="0"/>
              <a:t>下方支撑位，首先是牛线。但注意，不一定会到牛线，因为流动资金是翻红的，所以市场</a:t>
            </a:r>
            <a:r>
              <a:rPr lang="en-US" altLang="zh-CN" dirty="0"/>
              <a:t> </a:t>
            </a:r>
            <a:r>
              <a:rPr lang="zh-CN" altLang="en-US" dirty="0"/>
              <a:t>如果流动资金保持翻红，则更大概率是时间换空间，或者较快的结束调整</a:t>
            </a:r>
            <a:r>
              <a:rPr lang="en-US" altLang="zh-CN" dirty="0"/>
              <a:t> 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策略上：调整</a:t>
            </a:r>
            <a:r>
              <a:rPr lang="en-US" altLang="zh-CN" dirty="0"/>
              <a:t> </a:t>
            </a:r>
            <a:r>
              <a:rPr lang="zh-CN" altLang="en-US" dirty="0"/>
              <a:t>反而是低吸的机会。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对后期：会迎来一波较好的【慢涨】行情。</a:t>
            </a:r>
            <a:r>
              <a:rPr lang="en-US" altLang="zh-CN" sz="2800" b="1" dirty="0">
                <a:solidFill>
                  <a:srgbClr val="FF0000"/>
                </a:solidFill>
              </a:rPr>
              <a:t>---&gt;   </a:t>
            </a:r>
            <a:r>
              <a:rPr lang="zh-CN" altLang="en-US" sz="2800" b="1" dirty="0">
                <a:solidFill>
                  <a:srgbClr val="FF0000"/>
                </a:solidFill>
              </a:rPr>
              <a:t>趋势（底仓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浮仓）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en-US" altLang="zh-CN" sz="2800" b="1" dirty="0">
                <a:solidFill>
                  <a:srgbClr val="FF0000"/>
                </a:solidFill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</a:rPr>
              <a:t>、方向（智能制造）</a:t>
            </a:r>
            <a:r>
              <a:rPr lang="en-US" altLang="zh-CN" sz="2800" b="1" dirty="0">
                <a:solidFill>
                  <a:srgbClr val="FF0000"/>
                </a:solidFill>
              </a:rPr>
              <a:t>   2</a:t>
            </a:r>
            <a:r>
              <a:rPr lang="zh-CN" altLang="en-US" sz="2800" b="1" dirty="0">
                <a:solidFill>
                  <a:srgbClr val="FF0000"/>
                </a:solidFill>
              </a:rPr>
              <a:t>、分散</a:t>
            </a:r>
            <a:r>
              <a:rPr lang="en-US" altLang="zh-CN" sz="2800" b="1" dirty="0">
                <a:solidFill>
                  <a:srgbClr val="FF0000"/>
                </a:solidFill>
              </a:rPr>
              <a:t>3-5</a:t>
            </a:r>
            <a:r>
              <a:rPr lang="zh-CN" altLang="en-US" sz="2800" b="1" dirty="0">
                <a:solidFill>
                  <a:srgbClr val="FF0000"/>
                </a:solidFill>
              </a:rPr>
              <a:t>只</a:t>
            </a:r>
            <a:r>
              <a:rPr lang="en-US" altLang="zh-CN" sz="2800" b="1" dirty="0">
                <a:solidFill>
                  <a:srgbClr val="FF0000"/>
                </a:solidFill>
              </a:rPr>
              <a:t>     3</a:t>
            </a:r>
            <a:r>
              <a:rPr lang="zh-CN" altLang="en-US" sz="2800" b="1" dirty="0">
                <a:solidFill>
                  <a:srgbClr val="FF0000"/>
                </a:solidFill>
              </a:rPr>
              <a:t>、条件单（省力、执行力）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2025-2-26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1305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仍然看好市场是一个【慢涨】行情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策略：趋势（底仓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浮仓）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想要做好趋势：（</a:t>
            </a:r>
            <a:r>
              <a:rPr lang="en-US" altLang="zh-CN" sz="2800" b="1" dirty="0">
                <a:solidFill>
                  <a:srgbClr val="FF0000"/>
                </a:solidFill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</a:rPr>
              <a:t>）买点</a:t>
            </a:r>
            <a:r>
              <a:rPr lang="en-US" altLang="zh-CN" sz="2800" b="1" dirty="0">
                <a:solidFill>
                  <a:srgbClr val="FF0000"/>
                </a:solidFill>
              </a:rPr>
              <a:t>--&gt;</a:t>
            </a:r>
            <a:r>
              <a:rPr lang="zh-CN" altLang="en-US" sz="2800" b="1" dirty="0">
                <a:solidFill>
                  <a:srgbClr val="FF0000"/>
                </a:solidFill>
              </a:rPr>
              <a:t>好心情；（</a:t>
            </a:r>
            <a:r>
              <a:rPr lang="en-US" altLang="zh-CN" sz="2800" b="1" dirty="0">
                <a:solidFill>
                  <a:srgbClr val="FF0000"/>
                </a:solidFill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</a:rPr>
              <a:t>）持股</a:t>
            </a:r>
            <a:r>
              <a:rPr lang="en-US" altLang="zh-CN" sz="2800" b="1" dirty="0">
                <a:solidFill>
                  <a:srgbClr val="FF0000"/>
                </a:solidFill>
              </a:rPr>
              <a:t>--&gt;</a:t>
            </a:r>
            <a:r>
              <a:rPr lang="zh-CN" altLang="en-US" sz="2800" b="1" dirty="0">
                <a:solidFill>
                  <a:srgbClr val="FF0000"/>
                </a:solidFill>
              </a:rPr>
              <a:t>赚大钱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2025-3-05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捕捞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季节今天金叉，短期上看有一个技术性的反弹走势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；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、由于流动资金过去两天是翻绿的，故当下仓位注意控制在</a:t>
            </a:r>
            <a:r>
              <a:rPr lang="en-US" altLang="zh-CN" dirty="0"/>
              <a:t>5</a:t>
            </a:r>
            <a:r>
              <a:rPr lang="zh-CN" altLang="en-US" dirty="0"/>
              <a:t>以内为宜；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、平均股价牛线上移，上方的压力位来自牛线；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、也有可能流动资金翻红，再次出现启动行情。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、从当下的量能表现来看，流动资金今天翻绿的概率比较大。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这两天大家关注的肯定是两会所释放出来的信号（部长通道央行、</a:t>
            </a:r>
            <a:r>
              <a:rPr lang="en-US" altLang="zh-CN" dirty="0"/>
              <a:t>CZB</a:t>
            </a:r>
            <a:r>
              <a:rPr lang="zh-CN" altLang="en-US" dirty="0"/>
              <a:t>、</a:t>
            </a:r>
            <a:r>
              <a:rPr lang="en-US" altLang="zh-CN" dirty="0"/>
              <a:t>ZJH</a:t>
            </a:r>
            <a:r>
              <a:rPr lang="zh-CN" altLang="en-US" dirty="0"/>
              <a:t>、商务部的发言）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特别提醒：如果金叉</a:t>
            </a:r>
            <a:r>
              <a:rPr lang="en-US" altLang="zh-CN" sz="2800" b="1" dirty="0">
                <a:solidFill>
                  <a:srgbClr val="FF0000"/>
                </a:solidFill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</a:rPr>
              <a:t>天，流动资金依然翻绿，则要注意牛线上移之后的死叉，因为往往：死叉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资金绿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牛线上移过。这样的信号都是不好。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建议：买前就要想好，哪里买，买多少，什么情况下要卖，止损。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【胜者先胜而后求战】</a:t>
            </a:r>
            <a:r>
              <a:rPr lang="en-US" altLang="zh-CN" sz="2800" b="1" dirty="0">
                <a:solidFill>
                  <a:srgbClr val="FF0000"/>
                </a:solidFill>
              </a:rPr>
              <a:t>---</a:t>
            </a:r>
            <a:r>
              <a:rPr lang="zh-CN" altLang="en-US" sz="2800" b="1" dirty="0">
                <a:solidFill>
                  <a:srgbClr val="FF0000"/>
                </a:solidFill>
              </a:rPr>
              <a:t>《孙子兵法》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"/>
</p:tagLst>
</file>

<file path=ppt/tags/tag15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KSO_WM_BEAUTIFY_FLAG" val=""/>
</p:tagLst>
</file>

<file path=ppt/tags/tag15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BEAUTIFY_FLAG" val=""/>
</p:tagLst>
</file>

<file path=ppt/tags/tag16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4.xml><?xml version="1.0" encoding="utf-8"?>
<p:tagLst xmlns:p="http://schemas.openxmlformats.org/presentationml/2006/main">
  <p:tag name="KSO_WM_BEAUTIFY_FLAG" val=""/>
</p:tagLst>
</file>

<file path=ppt/tags/tag165.xml><?xml version="1.0" encoding="utf-8"?>
<p:tagLst xmlns:p="http://schemas.openxmlformats.org/presentationml/2006/main">
  <p:tag name="KSO_WM_BEAUTIFY_FLAG" val=""/>
</p:tagLst>
</file>

<file path=ppt/tags/tag1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7.xml><?xml version="1.0" encoding="utf-8"?>
<p:tagLst xmlns:p="http://schemas.openxmlformats.org/presentationml/2006/main">
  <p:tag name="KSO_WM_BEAUTIFY_FLAG" val=""/>
</p:tagLst>
</file>

<file path=ppt/tags/tag168.xml><?xml version="1.0" encoding="utf-8"?>
<p:tagLst xmlns:p="http://schemas.openxmlformats.org/presentationml/2006/main">
  <p:tag name="KSO_WM_BEAUTIFY_FLAG" val=""/>
</p:tagLst>
</file>

<file path=ppt/tags/tag1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170.xml><?xml version="1.0" encoding="utf-8"?>
<p:tagLst xmlns:p="http://schemas.openxmlformats.org/presentationml/2006/main">
  <p:tag name="KSO_WM_BEAUTIFY_FLAG" val=""/>
</p:tagLst>
</file>

<file path=ppt/tags/tag171.xml><?xml version="1.0" encoding="utf-8"?>
<p:tagLst xmlns:p="http://schemas.openxmlformats.org/presentationml/2006/main">
  <p:tag name="KSO_WM_BEAUTIFY_FLAG" val=""/>
</p:tagLst>
</file>

<file path=ppt/tags/tag1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3.xml><?xml version="1.0" encoding="utf-8"?>
<p:tagLst xmlns:p="http://schemas.openxmlformats.org/presentationml/2006/main">
  <p:tag name="KSO_WM_BEAUTIFY_FLAG" val=""/>
</p:tagLst>
</file>

<file path=ppt/tags/tag174.xml><?xml version="1.0" encoding="utf-8"?>
<p:tagLst xmlns:p="http://schemas.openxmlformats.org/presentationml/2006/main">
  <p:tag name="KSO_WM_BEAUTIFY_FLAG" val=""/>
</p:tagLst>
</file>

<file path=ppt/tags/tag1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6.xml><?xml version="1.0" encoding="utf-8"?>
<p:tagLst xmlns:p="http://schemas.openxmlformats.org/presentationml/2006/main">
  <p:tag name="KSO_WM_BEAUTIFY_FLAG" val=""/>
</p:tagLst>
</file>

<file path=ppt/tags/tag177.xml><?xml version="1.0" encoding="utf-8"?>
<p:tagLst xmlns:p="http://schemas.openxmlformats.org/presentationml/2006/main">
  <p:tag name="KSO_WM_BEAUTIFY_FLAG" val=""/>
</p:tagLst>
</file>

<file path=ppt/tags/tag1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8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180.xml><?xml version="1.0" encoding="utf-8"?>
<p:tagLst xmlns:p="http://schemas.openxmlformats.org/presentationml/2006/main">
  <p:tag name="KSO_WM_BEAUTIFY_FLAG" val=""/>
</p:tagLst>
</file>

<file path=ppt/tags/tag1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82.xml><?xml version="1.0" encoding="utf-8"?>
<p:tagLst xmlns:p="http://schemas.openxmlformats.org/presentationml/2006/main">
  <p:tag name="KSO_WM_BEAUTIFY_FLAG" val=""/>
</p:tagLst>
</file>

<file path=ppt/tags/tag1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184.xml><?xml version="1.0" encoding="utf-8"?>
<p:tagLst xmlns:p="http://schemas.openxmlformats.org/presentationml/2006/main">
  <p:tag name="KSO_WM_BEAUTIFY_FLAG" val=""/>
</p:tagLst>
</file>

<file path=ppt/tags/tag1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186.xml><?xml version="1.0" encoding="utf-8"?>
<p:tagLst xmlns:p="http://schemas.openxmlformats.org/presentationml/2006/main">
  <p:tag name="KSO_WM_BEAUTIFY_FLAG" val=""/>
</p:tagLst>
</file>

<file path=ppt/tags/tag1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188.xml><?xml version="1.0" encoding="utf-8"?>
<p:tagLst xmlns:p="http://schemas.openxmlformats.org/presentationml/2006/main">
  <p:tag name="KSO_WM_BEAUTIFY_FLAG" val=""/>
</p:tagLst>
</file>

<file path=ppt/tags/tag18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19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190.xml><?xml version="1.0" encoding="utf-8"?>
<p:tagLst xmlns:p="http://schemas.openxmlformats.org/presentationml/2006/main">
  <p:tag name="KSO_WM_UNIT_PLACING_PICTURE_USER_VIEWPORT" val="{&quot;height&quot;:1539,&quot;width&quot;:39003}"/>
</p:tagLst>
</file>

<file path=ppt/tags/tag19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92.xml><?xml version="1.0" encoding="utf-8"?>
<p:tagLst xmlns:p="http://schemas.openxmlformats.org/presentationml/2006/main">
  <p:tag name="KSO_WPP_MARK_KEY" val="78063897-b671-48fb-84bb-65fd37104175"/>
  <p:tag name="COMMONDATA" val="eyJoZGlkIjoiMTMzZGI2MjkwNzI0NGI5MzY0NzUwYzMxOTRjZGRmN2UifQ=="/>
  <p:tag name="commondata" val="eyJoZGlkIjoiYjE3NjA4OTk1MzZjYzBiZTUyMTM1N2VjMzlhMThhMmYifQ=="/>
  <p:tag name="resource_record_key" val="{&quot;10&quot;:[3649130],&quot;65&quot;:[20205081]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1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2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3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4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5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6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7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11467</Words>
  <Application>WPS 演示</Application>
  <PresentationFormat>宽屏</PresentationFormat>
  <Paragraphs>665</Paragraphs>
  <Slides>61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61</vt:i4>
      </vt:variant>
    </vt:vector>
  </HeadingPairs>
  <TitlesOfParts>
    <vt:vector size="74" baseType="lpstr">
      <vt:lpstr>Arial</vt:lpstr>
      <vt:lpstr>宋体</vt:lpstr>
      <vt:lpstr>Wingdings</vt:lpstr>
      <vt:lpstr>Wingdings</vt:lpstr>
      <vt:lpstr>黑体</vt:lpstr>
      <vt:lpstr>思源黑体 CN Normal</vt:lpstr>
      <vt:lpstr>思源黑体 CN Light</vt:lpstr>
      <vt:lpstr>思源黑体 CN Bold</vt:lpstr>
      <vt:lpstr>思源黑体 CN Medium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十二猪肠</cp:lastModifiedBy>
  <cp:revision>438</cp:revision>
  <dcterms:created xsi:type="dcterms:W3CDTF">2019-06-19T02:08:00Z</dcterms:created>
  <dcterms:modified xsi:type="dcterms:W3CDTF">2025-08-06T02:31:40Z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39340004071C426FBDD6E1D047E39033_13</vt:lpwstr>
  </property>
</Properties>
</file>