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customXml/itemProps242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20.svg" ContentType="image/svg+xml"/>
  <Override PartName="/ppt/media/image22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3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1"/>
  </p:notesMasterIdLst>
  <p:sldIdLst>
    <p:sldId id="302" r:id="rId3"/>
    <p:sldId id="327" r:id="rId4"/>
    <p:sldId id="328" r:id="rId5"/>
    <p:sldId id="521" r:id="rId6"/>
    <p:sldId id="528" r:id="rId7"/>
    <p:sldId id="535" r:id="rId8"/>
    <p:sldId id="543" r:id="rId9"/>
    <p:sldId id="559" r:id="rId10"/>
    <p:sldId id="560" r:id="rId11"/>
    <p:sldId id="561" r:id="rId12"/>
    <p:sldId id="563" r:id="rId13"/>
    <p:sldId id="564" r:id="rId14"/>
    <p:sldId id="568" r:id="rId15"/>
    <p:sldId id="569" r:id="rId16"/>
    <p:sldId id="571" r:id="rId17"/>
    <p:sldId id="572" r:id="rId18"/>
    <p:sldId id="573" r:id="rId19"/>
    <p:sldId id="574" r:id="rId20"/>
    <p:sldId id="575" r:id="rId21"/>
    <p:sldId id="576" r:id="rId22"/>
    <p:sldId id="577" r:id="rId23"/>
    <p:sldId id="578" r:id="rId24"/>
    <p:sldId id="580" r:id="rId25"/>
    <p:sldId id="581" r:id="rId26"/>
    <p:sldId id="582" r:id="rId27"/>
    <p:sldId id="583" r:id="rId28"/>
    <p:sldId id="584" r:id="rId29"/>
    <p:sldId id="585" r:id="rId30"/>
    <p:sldId id="586" r:id="rId31"/>
    <p:sldId id="587" r:id="rId32"/>
    <p:sldId id="588" r:id="rId33"/>
    <p:sldId id="589" r:id="rId34"/>
    <p:sldId id="590" r:id="rId35"/>
    <p:sldId id="591" r:id="rId36"/>
    <p:sldId id="592" r:id="rId37"/>
    <p:sldId id="593" r:id="rId38"/>
    <p:sldId id="594" r:id="rId39"/>
    <p:sldId id="595" r:id="rId40"/>
    <p:sldId id="596" r:id="rId41"/>
    <p:sldId id="597" r:id="rId42"/>
    <p:sldId id="598" r:id="rId43"/>
    <p:sldId id="600" r:id="rId44"/>
    <p:sldId id="601" r:id="rId45"/>
    <p:sldId id="604" r:id="rId46"/>
    <p:sldId id="605" r:id="rId47"/>
    <p:sldId id="606" r:id="rId48"/>
    <p:sldId id="607" r:id="rId49"/>
    <p:sldId id="608" r:id="rId50"/>
    <p:sldId id="609" r:id="rId51"/>
    <p:sldId id="610" r:id="rId52"/>
    <p:sldId id="611" r:id="rId53"/>
    <p:sldId id="612" r:id="rId54"/>
    <p:sldId id="613" r:id="rId55"/>
    <p:sldId id="614" r:id="rId56"/>
    <p:sldId id="616" r:id="rId57"/>
    <p:sldId id="615" r:id="rId58"/>
    <p:sldId id="392" r:id="rId59"/>
    <p:sldId id="599" r:id="rId60"/>
    <p:sldId id="455" r:id="rId61"/>
    <p:sldId id="562" r:id="rId62"/>
    <p:sldId id="479" r:id="rId63"/>
    <p:sldId id="566" r:id="rId64"/>
    <p:sldId id="567" r:id="rId65"/>
    <p:sldId id="394" r:id="rId66"/>
    <p:sldId id="459" r:id="rId67"/>
    <p:sldId id="506" r:id="rId68"/>
    <p:sldId id="514" r:id="rId69"/>
    <p:sldId id="551" r:id="rId70"/>
    <p:sldId id="536" r:id="rId71"/>
    <p:sldId id="602" r:id="rId72"/>
    <p:sldId id="603" r:id="rId73"/>
    <p:sldId id="565" r:id="rId74"/>
    <p:sldId id="464" r:id="rId75"/>
    <p:sldId id="465" r:id="rId76"/>
    <p:sldId id="466" r:id="rId77"/>
    <p:sldId id="467" r:id="rId78"/>
    <p:sldId id="468" r:id="rId79"/>
    <p:sldId id="325" r:id="rId80"/>
  </p:sldIdLst>
  <p:sldSz cx="12192000" cy="6858000"/>
  <p:notesSz cx="6858000" cy="9144000"/>
  <p:custDataLst>
    <p:tags r:id="rId8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Q" initials="D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017"/>
    <a:srgbClr val="AB0503"/>
    <a:srgbClr val="D30301"/>
    <a:srgbClr val="F8BF87"/>
    <a:srgbClr val="FFFDE6"/>
    <a:srgbClr val="930909"/>
    <a:srgbClr val="FBE4C2"/>
    <a:srgbClr val="EBC78C"/>
    <a:srgbClr val="F7DEB7"/>
    <a:srgbClr val="A4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8"/>
        <p:guide pos="385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8" Type="http://schemas.openxmlformats.org/officeDocument/2006/relationships/tags" Target="tags/tag243.xml"/><Relationship Id="rId87" Type="http://schemas.openxmlformats.org/officeDocument/2006/relationships/customXml" Target="../customXml/item1.xml"/><Relationship Id="rId86" Type="http://schemas.openxmlformats.org/officeDocument/2006/relationships/customXmlProps" Target="../customXml/itemProps242.xml"/><Relationship Id="rId85" Type="http://schemas.openxmlformats.org/officeDocument/2006/relationships/commentAuthors" Target="commentAuthors.xml"/><Relationship Id="rId84" Type="http://schemas.openxmlformats.org/officeDocument/2006/relationships/tableStyles" Target="tableStyles.xml"/><Relationship Id="rId83" Type="http://schemas.openxmlformats.org/officeDocument/2006/relationships/viewProps" Target="viewProps.xml"/><Relationship Id="rId82" Type="http://schemas.openxmlformats.org/officeDocument/2006/relationships/presProps" Target="presProps.xml"/><Relationship Id="rId81" Type="http://schemas.openxmlformats.org/officeDocument/2006/relationships/notesMaster" Target="notesMasters/notesMaster1.xml"/><Relationship Id="rId80" Type="http://schemas.openxmlformats.org/officeDocument/2006/relationships/slide" Target="slides/slide78.xml"/><Relationship Id="rId8" Type="http://schemas.openxmlformats.org/officeDocument/2006/relationships/slide" Target="slides/slide6.xml"/><Relationship Id="rId79" Type="http://schemas.openxmlformats.org/officeDocument/2006/relationships/slide" Target="slides/slide77.xml"/><Relationship Id="rId78" Type="http://schemas.openxmlformats.org/officeDocument/2006/relationships/slide" Target="slides/slide76.xml"/><Relationship Id="rId77" Type="http://schemas.openxmlformats.org/officeDocument/2006/relationships/slide" Target="slides/slide75.xml"/><Relationship Id="rId76" Type="http://schemas.openxmlformats.org/officeDocument/2006/relationships/slide" Target="slides/slide74.xml"/><Relationship Id="rId75" Type="http://schemas.openxmlformats.org/officeDocument/2006/relationships/slide" Target="slides/slide73.xml"/><Relationship Id="rId74" Type="http://schemas.openxmlformats.org/officeDocument/2006/relationships/slide" Target="slides/slide72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>
            <p:custDataLst>
              <p:tags r:id="rId3"/>
            </p:custDataLst>
          </p:nvPr>
        </p:nvSpPr>
        <p:spPr>
          <a:xfrm>
            <a:off x="4806950" y="6068695"/>
            <a:ext cx="7156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社群专属服务时间为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;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社群解散时间为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点。</a:t>
            </a:r>
            <a:endParaRPr lang="zh-CN" altLang="en-US" sz="1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内页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-635"/>
            <a:ext cx="12192000" cy="685800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330" y="261620"/>
            <a:ext cx="1372870" cy="294640"/>
          </a:xfrm>
          <a:prstGeom prst="rect">
            <a:avLst/>
          </a:prstGeom>
        </p:spPr>
      </p:pic>
      <p:pic>
        <p:nvPicPr>
          <p:cNvPr id="12" name="图片 11" descr="双12 icon_166804628526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4640" y="117475"/>
            <a:ext cx="1179195" cy="50673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635" y="681990"/>
            <a:ext cx="12193270" cy="6176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35" y="6557010"/>
            <a:ext cx="12190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 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蔡英姿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丨执业编号: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A1120613090011</a:t>
            </a:r>
            <a:r>
              <a:rPr 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 b="1">
              <a:ln>
                <a:noFill/>
              </a:ln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//192.168.10.86/素材/营销策划/1.活动/1-活动-设计需求/2023年/11月/11-12月猎手活动/12月猎手活动/双十二直播/课件模板/00设计/1920x1080 拷贝 9.png1920x1080 拷贝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pic>
        <p:nvPicPr>
          <p:cNvPr id="11" name="图片 10" descr="苏柏安1980（无课表）  拷贝 20000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矩形 8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5" y="682625"/>
            <a:ext cx="12192000" cy="6175375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10"/>
            </p:custDataLst>
          </p:nvPr>
        </p:nvSpPr>
        <p:spPr>
          <a:xfrm>
            <a:off x="648970" y="6579235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内页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苏柏安1980（无课表）  拷贝 20000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6"/>
            </p:custDataLst>
          </p:nvPr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.png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4"/>
            </p:custDataLst>
          </p:nvPr>
        </p:nvSpPr>
        <p:spPr>
          <a:xfrm>
            <a:off x="648970" y="5819140"/>
            <a:ext cx="10881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经传多赢资深投顾:方建伟丨投顾执业编号: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基金从业编号：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A2025062200022x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../media/image14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ags" Target="../tags/tag171.xml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/Relationships>
</file>

<file path=ppt/slides/_rels/slide5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tags" Target="../tags/tag183.xml"/></Relationships>
</file>

<file path=ppt/slides/_rels/slide5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87.xml"/><Relationship Id="rId2" Type="http://schemas.openxmlformats.org/officeDocument/2006/relationships/image" Target="../media/image16.png"/><Relationship Id="rId1" Type="http://schemas.openxmlformats.org/officeDocument/2006/relationships/tags" Target="../tags/tag18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88.xml"/><Relationship Id="rId1" Type="http://schemas.openxmlformats.org/officeDocument/2006/relationships/image" Target="../media/image15.png"/></Relationships>
</file>

<file path=ppt/slides/_rels/slide5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/Relationships>
</file>

<file path=ppt/slides/_rels/slide5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/Relationships>
</file>

<file path=ppt/slides/_rels/slide6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tags" Target="../tags/tag198.xml"/></Relationships>
</file>

<file path=ppt/slides/_rels/slide6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/Relationships>
</file>

<file path=ppt/slides/_rels/slide6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07.xml"/><Relationship Id="rId1" Type="http://schemas.openxmlformats.org/officeDocument/2006/relationships/image" Target="../media/image15.png"/></Relationships>
</file>

<file path=ppt/slides/_rels/slide6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/Relationships>
</file>

<file path=ppt/slides/_rels/slide6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tags" Target="../tags/tag211.xml"/></Relationships>
</file>

<file path=ppt/slides/_rels/slide6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/Relationships>
</file>

<file path=ppt/slides/_rels/slide6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" Type="http://schemas.openxmlformats.org/officeDocument/2006/relationships/tags" Target="../tags/tag217.xml"/></Relationships>
</file>

<file path=ppt/slides/_rels/slide6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7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tags" Target="../tags/tag223.xml"/></Relationships>
</file>

<file path=ppt/slides/_rels/slide7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tags" Target="../tags/tag22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29.xml"/><Relationship Id="rId1" Type="http://schemas.openxmlformats.org/officeDocument/2006/relationships/image" Target="../media/image15.png"/></Relationships>
</file>

<file path=ppt/slides/_rels/slide7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31.xml"/><Relationship Id="rId2" Type="http://schemas.openxmlformats.org/officeDocument/2006/relationships/image" Target="../media/image17.png"/><Relationship Id="rId1" Type="http://schemas.openxmlformats.org/officeDocument/2006/relationships/tags" Target="../tags/tag230.xml"/></Relationships>
</file>

<file path=ppt/slides/_rels/slide7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33.xml"/><Relationship Id="rId4" Type="http://schemas.openxmlformats.org/officeDocument/2006/relationships/image" Target="../media/image20.sv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232.xml"/></Relationships>
</file>

<file path=ppt/slides/_rels/slide7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35.xml"/><Relationship Id="rId4" Type="http://schemas.openxmlformats.org/officeDocument/2006/relationships/image" Target="../media/image22.svg"/><Relationship Id="rId3" Type="http://schemas.openxmlformats.org/officeDocument/2006/relationships/image" Target="../media/image19.png"/><Relationship Id="rId2" Type="http://schemas.openxmlformats.org/officeDocument/2006/relationships/tags" Target="../tags/tag234.xml"/><Relationship Id="rId1" Type="http://schemas.openxmlformats.org/officeDocument/2006/relationships/image" Target="../media/image21.png"/></Relationships>
</file>

<file path=ppt/slides/_rels/slide7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37.xml"/><Relationship Id="rId4" Type="http://schemas.openxmlformats.org/officeDocument/2006/relationships/image" Target="../media/image22.svg"/><Relationship Id="rId3" Type="http://schemas.openxmlformats.org/officeDocument/2006/relationships/image" Target="../media/image19.png"/><Relationship Id="rId2" Type="http://schemas.openxmlformats.org/officeDocument/2006/relationships/tags" Target="../tags/tag236.xml"/><Relationship Id="rId1" Type="http://schemas.openxmlformats.org/officeDocument/2006/relationships/image" Target="../media/image23.png"/></Relationships>
</file>

<file path=ppt/slides/_rels/slide7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39.xml"/><Relationship Id="rId4" Type="http://schemas.openxmlformats.org/officeDocument/2006/relationships/image" Target="../media/image22.svg"/><Relationship Id="rId3" Type="http://schemas.openxmlformats.org/officeDocument/2006/relationships/image" Target="../media/image19.png"/><Relationship Id="rId2" Type="http://schemas.openxmlformats.org/officeDocument/2006/relationships/tags" Target="../tags/tag238.xml"/><Relationship Id="rId1" Type="http://schemas.openxmlformats.org/officeDocument/2006/relationships/image" Target="../media/image2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41.xml"/><Relationship Id="rId1" Type="http://schemas.openxmlformats.org/officeDocument/2006/relationships/tags" Target="../tags/tag240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5239385" y="451739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endParaRPr lang="en-US" altLang="zh-CN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39385" y="4791075"/>
            <a:ext cx="5216525" cy="820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经传十大金牌讲师，从事证券行业10余年，自创一套“股海钓鱼操作系统”，真正教中小投资者能够理解市场，更好的适应市场，在市场当中稳定的获利。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 descr="7b0a2020202022776f7264617274223a2022220a7d0a"/>
          <p:cNvSpPr txBox="1"/>
          <p:nvPr/>
        </p:nvSpPr>
        <p:spPr>
          <a:xfrm>
            <a:off x="5010785" y="1151255"/>
            <a:ext cx="6650355" cy="18719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l" fontAlgn="auto">
              <a:lnSpc>
                <a:spcPct val="90000"/>
              </a:lnSpc>
            </a:pP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《</a:t>
            </a: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爱志方实盘录</a:t>
            </a: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》</a:t>
            </a:r>
            <a:endParaRPr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39385" y="4006215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方建伟</a:t>
            </a:r>
            <a:r>
              <a:rPr lang="en-US" altLang="zh-CN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执业编号：A1120613090012</a:t>
            </a:r>
            <a:endParaRPr lang="zh-CN" altLang="en-US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66385" y="311023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直播时间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:2025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</a:t>
            </a:r>
            <a:endParaRPr lang="en-US" altLang="zh-CN" sz="2800" b="1">
              <a:solidFill>
                <a:srgbClr val="BD0017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季节昨天金叉，短期上看有一个技术性的反弹走势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、由于流动资金过去三天是翻绿的，故当下仓位注意控制在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、从当下的量能表现来看，流动资金今天有翻红的可能。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今天两会所释放出来的信号（下午</a:t>
            </a:r>
            <a:r>
              <a:rPr lang="en-US" altLang="zh-CN" dirty="0"/>
              <a:t>3</a:t>
            </a:r>
            <a:r>
              <a:rPr lang="zh-CN" altLang="en-US" dirty="0"/>
              <a:t>点经济部长通道：发改委、央行、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方老师认为：今年</a:t>
            </a:r>
            <a:r>
              <a:rPr lang="en-US" altLang="zh-CN" sz="2800" b="1" dirty="0">
                <a:solidFill>
                  <a:srgbClr val="FF0000"/>
                </a:solidFill>
              </a:rPr>
              <a:t>2025</a:t>
            </a:r>
            <a:r>
              <a:rPr lang="zh-CN" altLang="en-US" sz="2800" b="1" dirty="0">
                <a:solidFill>
                  <a:srgbClr val="FF0000"/>
                </a:solidFill>
              </a:rPr>
              <a:t>年的政策是积极的，我们要用积极的态度去看今年的行情，全年我认为机会大于风险。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从发展方向来看，大科技是主流（机器人、</a:t>
            </a:r>
            <a:r>
              <a:rPr lang="zh-CN" altLang="en-US" sz="2800" b="1" dirty="0">
                <a:solidFill>
                  <a:srgbClr val="FF0000"/>
                </a:solidFill>
              </a:rPr>
              <a:t>芯片、大模型、智能制造）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并且方老师认为大科技有望成为</a:t>
            </a:r>
            <a:r>
              <a:rPr lang="en-US" altLang="zh-CN" sz="2800" b="1" dirty="0">
                <a:solidFill>
                  <a:srgbClr val="FF0000"/>
                </a:solidFill>
              </a:rPr>
              <a:t>2019</a:t>
            </a:r>
            <a:r>
              <a:rPr lang="zh-CN" altLang="en-US" sz="2800" b="1" dirty="0">
                <a:solidFill>
                  <a:srgbClr val="FF0000"/>
                </a:solidFill>
              </a:rPr>
              <a:t>年底时的新能源车。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2025-3-19/20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514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、从软件来看，牛线上移，并且流动资金前面连续两天翻绿，今天也翻绿的概率大，加上捕捞</a:t>
            </a:r>
            <a:r>
              <a:rPr lang="en-US" altLang="zh-CN" dirty="0"/>
              <a:t> </a:t>
            </a:r>
            <a:r>
              <a:rPr lang="zh-CN" altLang="en-US" dirty="0"/>
              <a:t>季节死叉。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短期我们认为市场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的概率较大，仓位建议控制在</a:t>
            </a:r>
            <a:r>
              <a:rPr lang="en-US" altLang="zh-CN" sz="2800" b="1" dirty="0">
                <a:solidFill>
                  <a:srgbClr val="FF0000"/>
                </a:solidFill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</a:rPr>
              <a:t>成以内。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（只是看调整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，并非看空，相反，全年是看多。）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85775" y="2654300"/>
            <a:ext cx="11271885" cy="343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、从软件可以看到，牛线走平，流动资金翻绿</a:t>
            </a:r>
            <a:r>
              <a:rPr lang="en-US" altLang="zh-CN" dirty="0"/>
              <a:t>3</a:t>
            </a:r>
            <a:r>
              <a:rPr lang="zh-CN" altLang="en-US" dirty="0"/>
              <a:t>天，今天目前看也是翻绿的概率大一些；死叉第</a:t>
            </a:r>
            <a:r>
              <a:rPr lang="en-US" altLang="zh-CN" dirty="0"/>
              <a:t>2</a:t>
            </a:r>
            <a:r>
              <a:rPr lang="zh-CN" altLang="en-US" dirty="0"/>
              <a:t>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短期的调整</a:t>
            </a:r>
            <a:r>
              <a:rPr lang="en-US" altLang="zh-CN" dirty="0"/>
              <a:t> </a:t>
            </a:r>
            <a:r>
              <a:rPr lang="zh-CN" altLang="en-US" dirty="0"/>
              <a:t>，我们先看是否会在这两天出现</a:t>
            </a:r>
            <a:r>
              <a:rPr lang="en-US" altLang="zh-CN" dirty="0"/>
              <a:t>S</a:t>
            </a:r>
            <a:r>
              <a:rPr lang="zh-CN" altLang="en-US" dirty="0"/>
              <a:t>点，如若会，则就有可能牛线下移。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近期比较重要的一件事：年报！防止可能性的雷区。可能考虑做</a:t>
            </a:r>
            <a:r>
              <a:rPr lang="en-US" altLang="zh-CN" dirty="0"/>
              <a:t>ETF</a:t>
            </a:r>
            <a:r>
              <a:rPr lang="zh-CN" altLang="en-US" dirty="0"/>
              <a:t>（指数、主题）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近期有一些用户是采用了网格交易（例如中证</a:t>
            </a:r>
            <a:r>
              <a:rPr lang="en-US" altLang="zh-CN" dirty="0"/>
              <a:t>A500ETF</a:t>
            </a:r>
            <a:r>
              <a:rPr lang="zh-CN" altLang="en-US" dirty="0"/>
              <a:t>，网格间隔</a:t>
            </a:r>
            <a:r>
              <a:rPr lang="en-US" altLang="zh-CN" dirty="0"/>
              <a:t>2%</a:t>
            </a:r>
            <a:r>
              <a:rPr lang="zh-CN" altLang="en-US" dirty="0"/>
              <a:t>左右）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【政策：宽松货币政策、积极的财政政策】【技术上，</a:t>
            </a:r>
            <a:r>
              <a:rPr lang="en-US" altLang="zh-CN" dirty="0"/>
              <a:t>A</a:t>
            </a:r>
            <a:r>
              <a:rPr lang="zh-CN" altLang="en-US" dirty="0"/>
              <a:t>股明显低估】【</a:t>
            </a:r>
            <a:r>
              <a:rPr lang="en-US" altLang="zh-CN" dirty="0"/>
              <a:t>3</a:t>
            </a:r>
            <a:r>
              <a:rPr lang="zh-CN" altLang="en-US" dirty="0"/>
              <a:t>成仓底仓，然后等低吸时机加仓】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当然，中期我们仍然是看好市场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，故调整下来反而是等待低吸。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特别是捕捞季节再出金叉，以及流动资金翻红之时，是我们新一轮机会。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方向上：大科技（智能制造：机器人、芯片）、大消费（低估，大</a:t>
            </a:r>
            <a:r>
              <a:rPr lang="zh-CN" altLang="en-US" sz="2800" b="1" dirty="0">
                <a:solidFill>
                  <a:srgbClr val="FF0000"/>
                </a:solidFill>
              </a:rPr>
              <a:t>循环）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、从软件来看，无论是上证指数还是平均股价，捕捞</a:t>
            </a:r>
            <a:r>
              <a:rPr lang="en-US" altLang="zh-CN" dirty="0"/>
              <a:t> </a:t>
            </a:r>
            <a:r>
              <a:rPr lang="zh-CN" altLang="en-US" dirty="0"/>
              <a:t>季节都</a:t>
            </a:r>
            <a:r>
              <a:rPr lang="en-US" altLang="zh-CN" dirty="0"/>
              <a:t>  </a:t>
            </a:r>
            <a:r>
              <a:rPr lang="zh-CN" altLang="en-US" dirty="0"/>
              <a:t>已经出现了金叉，则短期可以看反弹；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反弹的强度取决于市场的流动资金，如果绿则先看</a:t>
            </a:r>
            <a:r>
              <a:rPr lang="en-US" altLang="zh-CN" dirty="0"/>
              <a:t>3</a:t>
            </a:r>
            <a:r>
              <a:rPr lang="zh-CN" altLang="en-US" dirty="0"/>
              <a:t>天，如果红则可以看远一些，并且可以看反转。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（自行决定是否参与这个反弹，合理仓位：</a:t>
            </a:r>
            <a:r>
              <a:rPr lang="en-US" altLang="zh-CN" dirty="0"/>
              <a:t>3-5</a:t>
            </a:r>
            <a:r>
              <a:rPr lang="zh-CN" altLang="en-US" dirty="0"/>
              <a:t>之间为宜）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S</a:t>
            </a:r>
            <a:r>
              <a:rPr lang="zh-CN" altLang="en-US" dirty="0"/>
              <a:t>点的出现，原则上代表前热点休息；那么新一轮的行情上涨也是需要新热点来带动，如果后期流动资金翻红，则是会有新热点出现，关注是哪个主题？！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、关于【机器人】，我始终认为这是一个全新的，有空间的领域。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各位用户自行决定是否参与这个反弹，要把后面所有可能发生的走势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都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做个预设，然后自己提前想好应对方案，这个就是规则。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然后按规则去处理市场的实际走势就行，不要预测怎么走。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169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、今天是捕捞</a:t>
            </a:r>
            <a:r>
              <a:rPr lang="en-US" altLang="zh-CN" dirty="0"/>
              <a:t> </a:t>
            </a:r>
            <a:r>
              <a:rPr lang="zh-CN" altLang="en-US" dirty="0"/>
              <a:t>季节金叉的第三天，也是到了关键时间了。如果流动资金翻绿，则要防止下周再出现死叉后的二次下探。而从今天的表现来看，今天流动资金翻绿的概率较大，故在今天反弹的过程</a:t>
            </a:r>
            <a:r>
              <a:rPr lang="en-US" altLang="zh-CN" dirty="0"/>
              <a:t> </a:t>
            </a:r>
            <a:r>
              <a:rPr lang="zh-CN" altLang="en-US" dirty="0"/>
              <a:t>当中，可适当下降仓位。提前做好相应的准备，</a:t>
            </a:r>
            <a:r>
              <a:rPr lang="en-US" altLang="zh-CN" dirty="0"/>
              <a:t>3</a:t>
            </a:r>
            <a:r>
              <a:rPr lang="zh-CN" altLang="en-US" dirty="0"/>
              <a:t>成以内为宜；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从信号上看，一旦在流动资金翻绿下，再出死叉，则这个调整是有可能往</a:t>
            </a:r>
            <a:r>
              <a:rPr lang="en-US" altLang="zh-CN" dirty="0"/>
              <a:t> </a:t>
            </a:r>
            <a:r>
              <a:rPr lang="zh-CN" altLang="en-US" dirty="0"/>
              <a:t>熊线去的，再加上</a:t>
            </a:r>
            <a:r>
              <a:rPr lang="en-US" altLang="zh-CN" dirty="0"/>
              <a:t>4</a:t>
            </a:r>
            <a:r>
              <a:rPr lang="zh-CN" altLang="en-US" dirty="0"/>
              <a:t>月本身就是一个不稳定周期窗口（年报）。所以只要流动资金翻绿，就多一份谨慎，控制</a:t>
            </a:r>
            <a:r>
              <a:rPr lang="en-US" altLang="zh-CN" dirty="0"/>
              <a:t> </a:t>
            </a:r>
            <a:r>
              <a:rPr lang="zh-CN" altLang="en-US" dirty="0"/>
              <a:t>好仓位参与。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、万一</a:t>
            </a:r>
            <a:r>
              <a:rPr lang="zh-CN" dirty="0">
                <a:sym typeface="+mn-ea"/>
              </a:rPr>
              <a:t>如果流动资金翻红，则可以继续持股。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假如下周真的出现：死叉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流动资金翻绿，那么牛线就基本上会下移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自行决定策略，同时自已</a:t>
            </a:r>
            <a:r>
              <a:rPr lang="zh-CN" altLang="en-US" sz="2800" b="1" dirty="0">
                <a:solidFill>
                  <a:srgbClr val="FF0000"/>
                </a:solidFill>
              </a:rPr>
              <a:t>承担市场最终实际走出来的结果。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2025-4-2/3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、首先从技术上看，捕捞</a:t>
            </a:r>
            <a:r>
              <a:rPr lang="en-US" altLang="zh-CN" dirty="0"/>
              <a:t> </a:t>
            </a:r>
            <a:r>
              <a:rPr lang="zh-CN" altLang="en-US" dirty="0"/>
              <a:t>季节是金叉的，有一个反弹的需求；但是从量能来看，明显没有放出来，而流动资金表现决定反弹的力度，红则大，绿则受限。而从今天目前的量能来看，明显没有放出来。再加上节前交易情绪相对会低迷一些，故短期大概率是一个窄震荡为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、操作上：可考虑小仓位参与反弹，对于节后的看法，由于这里横向统计红色数值是个位数，所以下跌空间有限（最多熊线），当下可能需要一个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消息</a:t>
            </a:r>
            <a:r>
              <a:rPr lang="zh-CN" altLang="en-US" dirty="0">
                <a:sym typeface="+mn-ea"/>
              </a:rPr>
              <a:t>来刺激，引领市场放量。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从理论上来讲，流动资金翻红只需要</a:t>
            </a:r>
            <a:r>
              <a:rPr lang="en-US" altLang="zh-CN" dirty="0">
                <a:sym typeface="+mn-ea"/>
              </a:rPr>
              <a:t>1.4</a:t>
            </a:r>
            <a:r>
              <a:rPr lang="zh-CN" altLang="en-US" dirty="0">
                <a:sym typeface="+mn-ea"/>
              </a:rPr>
              <a:t>万亿，而当天是</a:t>
            </a:r>
            <a:r>
              <a:rPr lang="en-US" altLang="zh-CN" dirty="0">
                <a:sym typeface="+mn-ea"/>
              </a:rPr>
              <a:t>1.1</a:t>
            </a:r>
            <a:r>
              <a:rPr lang="zh-CN" altLang="en-US" dirty="0">
                <a:sym typeface="+mn-ea"/>
              </a:rPr>
              <a:t>万亿，也就是说其实市场翻红的难度并不大。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以小仓位参与其中，同时随着准备流动资金翻红的到来，随时准备启动的各项预案（股票池、热点分析、交易买卖）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流动资金红的当天，主题的涨停棱镜谁排在名前三（一般就是第一名）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</a:t>
            </a:r>
            <a:r>
              <a:rPr lang="zh-CN" altLang="en-US" b="1" dirty="0">
                <a:solidFill>
                  <a:srgbClr val="FF0000"/>
                </a:solidFill>
              </a:rPr>
              <a:t>关税增加对今天开盘不利</a:t>
            </a:r>
            <a:r>
              <a:rPr lang="zh-CN" altLang="en-US" dirty="0"/>
              <a:t>，所以</a:t>
            </a:r>
            <a:r>
              <a:rPr lang="en-US" altLang="zh-CN" dirty="0"/>
              <a:t> </a:t>
            </a:r>
            <a:r>
              <a:rPr lang="zh-CN" altLang="en-US" dirty="0"/>
              <a:t>今天早上也惯性下挫。但我们也有对应的方案，例如鼓励回购，还有长线资金入场等等，后期还可以再期待一下工具（财政政策与货币政策）。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从消息角度，今天有可能走出</a:t>
            </a:r>
            <a:r>
              <a:rPr lang="zh-CN" altLang="en-US" b="1" dirty="0">
                <a:solidFill>
                  <a:srgbClr val="FF0000"/>
                </a:solidFill>
              </a:rPr>
              <a:t>下挫后的回升</a:t>
            </a:r>
            <a:r>
              <a:rPr lang="zh-CN" altLang="en-US" dirty="0"/>
              <a:t>，但不着急过份乐观，只是不用过份悲观。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、从技术角度，平均股价处于牛线熊线下方，非理性杀跌，并且已经群体看跌，技术上等待平均股价牛线再走平，稳健的用户就等大盘金叉的时候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再参与抄底之类的动作。（明天较大概率出金叉）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、从消息角度，关税的增加即使再增已经脱敏了，主要看我们的扶持（回购、长期资金入市、后续待出的工具类），压力已经下降，反而会让我们制订更多有利的</a:t>
            </a:r>
            <a:r>
              <a:rPr lang="en-US" altLang="zh-CN" dirty="0"/>
              <a:t>ZC</a:t>
            </a:r>
            <a:r>
              <a:rPr lang="zh-CN" altLang="en-US" dirty="0"/>
              <a:t>出来。短期内偏向好多一些。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、从技术角度，平均股价处于牛线熊线下方，非理性杀跌，并且已经群体看跌，当下金叉下看反弹，加上流动资金连续翻红，故这里看反弹，初步空间可以先看牛熊线附近。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、操作上，到达牛熊线时，对于前面抄底的资金，有获利的可以考虑部分了结。只要流动资金仍然翻红，则可以保留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成左右仓位继续观看，而如果流动资金转绿，则应控制在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成以内。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、关注流动资金以此来决定参与的仓位水平。绿则尽量</a:t>
            </a:r>
            <a:r>
              <a:rPr lang="en-US" altLang="zh-CN" dirty="0"/>
              <a:t>3</a:t>
            </a:r>
            <a:r>
              <a:rPr lang="zh-CN" altLang="en-US" dirty="0"/>
              <a:t>以内，红则可</a:t>
            </a:r>
            <a:r>
              <a:rPr lang="en-US" altLang="zh-CN" dirty="0"/>
              <a:t>3-5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今天翻绿的条件是？（</a:t>
            </a:r>
            <a:r>
              <a:rPr lang="en-US" altLang="zh-CN" dirty="0"/>
              <a:t>1</a:t>
            </a:r>
            <a:r>
              <a:rPr lang="zh-CN" altLang="en-US" dirty="0"/>
              <a:t>）昨天是</a:t>
            </a:r>
            <a:r>
              <a:rPr lang="en-US" altLang="zh-CN" dirty="0"/>
              <a:t>1.6</a:t>
            </a:r>
            <a:r>
              <a:rPr lang="zh-CN" altLang="en-US" dirty="0"/>
              <a:t>万亿；（</a:t>
            </a:r>
            <a:r>
              <a:rPr lang="en-US" altLang="zh-CN" dirty="0"/>
              <a:t>2</a:t>
            </a:r>
            <a:r>
              <a:rPr lang="zh-CN" altLang="en-US" dirty="0"/>
              <a:t>）翻红的要求</a:t>
            </a:r>
            <a:r>
              <a:rPr lang="en-US" altLang="zh-CN" dirty="0"/>
              <a:t>1.43</a:t>
            </a:r>
            <a:r>
              <a:rPr lang="zh-CN" altLang="en-US" dirty="0"/>
              <a:t>万亿；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结论：今天缩小要求在</a:t>
            </a:r>
            <a:r>
              <a:rPr lang="en-US" altLang="zh-CN" dirty="0"/>
              <a:t>1700</a:t>
            </a:r>
            <a:r>
              <a:rPr lang="zh-CN" altLang="en-US" dirty="0"/>
              <a:t>以内则红的概率大，超过</a:t>
            </a:r>
            <a:r>
              <a:rPr lang="en-US" altLang="zh-CN" dirty="0"/>
              <a:t>1700</a:t>
            </a:r>
            <a:r>
              <a:rPr lang="zh-CN" altLang="en-US" dirty="0"/>
              <a:t>则绿的概率大。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、周末可能影响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的就是这个</a:t>
            </a:r>
            <a:r>
              <a:rPr lang="en-US" altLang="zh-CN" dirty="0">
                <a:sym typeface="+mn-ea"/>
              </a:rPr>
              <a:t>GS</a:t>
            </a:r>
            <a:r>
              <a:rPr lang="zh-CN" altLang="en-US" dirty="0">
                <a:sym typeface="+mn-ea"/>
              </a:rPr>
              <a:t>问题是如何转变，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未知！</a:t>
            </a:r>
            <a:r>
              <a:rPr lang="zh-CN" altLang="en-US" dirty="0">
                <a:sym typeface="+mn-ea"/>
              </a:rPr>
              <a:t>周末是有变数，可好不好坏。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基于此，不建议大家重仓满仓，尽量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以内，这样真的下挫的时候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，你有仓位可以去做补。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因为我们肯定是有了对策，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点附近就会有相应的措施出来。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、整体来看，考虑到今天的流动资金翻绿的概率大，故操作上今天更多是上涨过程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当中减仓为主，将仓位控制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在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成以内</a:t>
            </a:r>
            <a:r>
              <a:rPr lang="zh-CN" altLang="en-US" dirty="0">
                <a:sym typeface="+mn-ea"/>
              </a:rPr>
              <a:t>为宜。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2025-4-16/17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、超跌之后的反弹，在本周一平均股价正式遇到牛熊线压力位，我们在上周讲过，到附近应该以减仓为主（前面抄底的资金是有获利），同时我们看到当下流动资金连续翻绿，那么突破压力位就很难了。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、今天捕捞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季节正式死叉，则进入短期调整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，操作上应以多看少动为主，仓位尽量控制在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以内为宜。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因为下方有资金（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点附近是有无形支撑的），所以下跌空间有限，更多的可能会以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时间换空间</a:t>
            </a:r>
            <a:r>
              <a:rPr lang="zh-CN" altLang="en-US" dirty="0">
                <a:sym typeface="+mn-ea"/>
              </a:rPr>
              <a:t>来调整。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从大的节奏来看，无须太担忧。（比如缺口支撑），故未来几天，看窄调整多一些。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等待下一次金叉的启动，那个时候的行情可能会更有机会，（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）箱体下移，有利于出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点；（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）量缩到极致，再翻红难度下降，流动资金更容易翻红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  ---&gt; 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下一次金叉，是很大概率伴随着流动资金翻红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+B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点的。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所以是不是机会？（候补方向：房地产、）（明天关注点要高一些）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、金叉如期而至，</a:t>
            </a:r>
            <a:r>
              <a:rPr lang="en-US" altLang="zh-CN" dirty="0"/>
              <a:t>B</a:t>
            </a:r>
            <a:r>
              <a:rPr lang="zh-CN" altLang="en-US" dirty="0"/>
              <a:t>点也如期而至，唯可惜的是流动资金没有翻红，那么这个定性就是反弹；初步目标就是补</a:t>
            </a:r>
            <a:r>
              <a:rPr lang="zh-CN" altLang="en-US" dirty="0"/>
              <a:t>缺口，上证指数差不多了，但平均股价还有点距离。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、考虑到平均股价已经突破智能辅助线，形成突破之势，这里如若流动资金是翻绿的，则在上方震荡为主；如若能翻红，则补缺口会更快，甚至突破。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故整体来看，这里就看反弹，操作上可</a:t>
            </a:r>
            <a:r>
              <a:rPr lang="en-US" altLang="zh-CN" dirty="0"/>
              <a:t>5</a:t>
            </a:r>
            <a:r>
              <a:rPr lang="zh-CN" altLang="en-US" dirty="0"/>
              <a:t>成仓左右参与即可；如若流动资金转红，则可提高仓位。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全年的方向在两会主题的时候，已经讲过：智能制造（机器人、国产芯片）、大消费</a:t>
            </a:r>
            <a:r>
              <a:rPr lang="en-US" altLang="zh-CN" dirty="0"/>
              <a:t>/</a:t>
            </a:r>
            <a:r>
              <a:rPr lang="zh-CN" altLang="en-US" dirty="0"/>
              <a:t>医药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75" y="2987040"/>
            <a:ext cx="2827655" cy="1343025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4657090" y="1802130"/>
            <a:ext cx="6414770" cy="824865"/>
            <a:chOff x="7100" y="2172"/>
            <a:chExt cx="10102" cy="1299"/>
          </a:xfrm>
        </p:grpSpPr>
        <p:pic>
          <p:nvPicPr>
            <p:cNvPr id="4" name="图片 3" descr="组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第一章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市场行情看法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7"/>
            </p:custDataLst>
          </p:nvPr>
        </p:nvGrpSpPr>
        <p:grpSpPr>
          <a:xfrm>
            <a:off x="4657090" y="2802890"/>
            <a:ext cx="6414770" cy="824865"/>
            <a:chOff x="7100" y="2172"/>
            <a:chExt cx="10102" cy="1299"/>
          </a:xfrm>
        </p:grpSpPr>
        <p:pic>
          <p:nvPicPr>
            <p:cNvPr id="9" name="图片 8" descr="组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二章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落袋为安的策略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11"/>
            </p:custDataLst>
          </p:nvPr>
        </p:nvGrpSpPr>
        <p:grpSpPr>
          <a:xfrm>
            <a:off x="4657090" y="3803650"/>
            <a:ext cx="6414770" cy="824865"/>
            <a:chOff x="7100" y="2172"/>
            <a:chExt cx="10102" cy="1299"/>
          </a:xfrm>
        </p:grpSpPr>
        <p:pic>
          <p:nvPicPr>
            <p:cNvPr id="13" name="图片 12" descr="组 2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三章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4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利润奔跑的策略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2025-4-24/25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、今天早上大盘死叉出现，意味着短期有技术性的调整，这个调整的下方支撑位。一是牛线，二是智能辅助线（牛线至智能辅助线的空间约在</a:t>
            </a:r>
            <a:r>
              <a:rPr lang="en-US" altLang="zh-CN" dirty="0"/>
              <a:t>1.6%</a:t>
            </a:r>
            <a:r>
              <a:rPr lang="zh-CN" altLang="en-US" dirty="0"/>
              <a:t>），通过软件可以看到，这个调整空间有限制。而市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想要向上，则需要流动资金翻红支持，但目前看，有点难翻红。故今天整体看震荡为主。操作上，可以继续</a:t>
            </a:r>
            <a:r>
              <a:rPr lang="en-US" altLang="zh-CN" dirty="0"/>
              <a:t>5</a:t>
            </a:r>
            <a:r>
              <a:rPr lang="zh-CN" altLang="en-US" dirty="0"/>
              <a:t>成左右仓位参与，然后等待加仓时机。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、从流动资金翻红，随着时间的推移</a:t>
            </a:r>
            <a:r>
              <a:rPr lang="en-US" altLang="zh-CN" dirty="0"/>
              <a:t>1.2</a:t>
            </a:r>
            <a:r>
              <a:rPr lang="zh-CN" altLang="en-US" dirty="0"/>
              <a:t>万亿左右就够了，所以其实近期流动资金要转红并不难。要么节前，节么节后，基本上是大概率事件。故从这一点来看，节前可考虑持股过节（仓位同上）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、最大的挑战就是谁将会是主流热点？等待流动资金翻红的当天再进入确认。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（流动资金确定性翻红的当天，主力净买额超</a:t>
            </a:r>
            <a:r>
              <a:rPr lang="en-US" altLang="zh-CN" dirty="0"/>
              <a:t>100</a:t>
            </a:r>
            <a:r>
              <a:rPr lang="zh-CN" altLang="en-US" dirty="0"/>
              <a:t>亿以上，然后在前三榜，涨停家数多）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2025-4-30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、平均股价金叉，代表短期技术性反弹开始，先看</a:t>
            </a:r>
            <a:r>
              <a:rPr lang="en-US" altLang="zh-CN" dirty="0"/>
              <a:t>3</a:t>
            </a:r>
            <a:r>
              <a:rPr lang="zh-CN" altLang="en-US" dirty="0"/>
              <a:t>天；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、本身市场</a:t>
            </a:r>
            <a:r>
              <a:rPr lang="en-US" altLang="zh-CN" dirty="0"/>
              <a:t> </a:t>
            </a:r>
            <a:r>
              <a:rPr lang="zh-CN" altLang="en-US" dirty="0"/>
              <a:t>就是一个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r>
              <a:rPr lang="en-US" altLang="zh-CN" dirty="0"/>
              <a:t> </a:t>
            </a:r>
            <a:r>
              <a:rPr lang="zh-CN" altLang="en-US" dirty="0"/>
              <a:t>，如若流动资金能翻红，则我们可以定性为反转，故重点看流动资金变化。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、业绩公告影响的因素到今天正式落幕，</a:t>
            </a:r>
            <a:r>
              <a:rPr lang="en-US" altLang="zh-CN" dirty="0"/>
              <a:t>5</a:t>
            </a:r>
            <a:r>
              <a:rPr lang="zh-CN" altLang="en-US" dirty="0"/>
              <a:t>月将恢复到技术性分析应有的走势。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、人工智能、机器人、国产芯片</a:t>
            </a:r>
            <a:r>
              <a:rPr lang="en-US" altLang="zh-CN" dirty="0"/>
              <a:t>-----</a:t>
            </a:r>
            <a:r>
              <a:rPr lang="zh-CN" altLang="en-US" dirty="0"/>
              <a:t>【智能制造】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、早上的高开与</a:t>
            </a:r>
            <a:r>
              <a:rPr lang="en-US" altLang="zh-CN" dirty="0"/>
              <a:t>9</a:t>
            </a:r>
            <a:r>
              <a:rPr lang="zh-CN" altLang="en-US" dirty="0"/>
              <a:t>点的发布会有关，大家对于政策的预期偏乐观的。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、早上高开之后的回落与人的情绪有关。人性是厌恶风险的。这个位置</a:t>
            </a:r>
            <a:r>
              <a:rPr lang="en-US" altLang="zh-CN" dirty="0"/>
              <a:t> </a:t>
            </a:r>
            <a:r>
              <a:rPr lang="zh-CN" altLang="en-US" dirty="0"/>
              <a:t>就会有不少的短期获利抛压。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（半小时）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、从软件信号看：</a:t>
            </a:r>
            <a:r>
              <a:rPr lang="en-US" altLang="zh-CN" dirty="0"/>
              <a:t>B+</a:t>
            </a:r>
            <a:r>
              <a:rPr lang="zh-CN" altLang="en-US" dirty="0"/>
              <a:t>流动资金翻红</a:t>
            </a:r>
            <a:r>
              <a:rPr lang="en-US" altLang="zh-CN" dirty="0"/>
              <a:t>+</a:t>
            </a:r>
            <a:r>
              <a:rPr lang="zh-CN" altLang="en-US" dirty="0"/>
              <a:t>金叉，三个大盘信号都是好的。自然就是看好市场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、在流动资金连续翻红下，熊线极有可能上移！！！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、绝大多数股民（含我们用户）想的是：通过分析股票的涨跌来决定今天买还是卖。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而我的建议是：提前定好买卖的规则，到了相应的规则（信号）则执行相应的买卖。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251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、当下大盘捕捞季节金叉第</a:t>
            </a:r>
            <a:r>
              <a:rPr lang="en-US" altLang="zh-CN" dirty="0"/>
              <a:t>4</a:t>
            </a:r>
            <a:r>
              <a:rPr lang="zh-CN" altLang="en-US" dirty="0"/>
              <a:t>天，有死叉的趋势，但是流动资金如若翻红，加上熊线上移，则无须太担心死叉的到来。整</a:t>
            </a:r>
            <a:r>
              <a:rPr lang="en-US" altLang="zh-CN" dirty="0"/>
              <a:t> </a:t>
            </a:r>
            <a:r>
              <a:rPr lang="zh-CN" altLang="en-US" dirty="0"/>
              <a:t>体仍然是看涨为主，但从操作上，有短线的回调顾虑的，则可以考虑减掉浮仓。底仓还是保留为宜。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、关于平均股价当下离牛线有点远，是否有风险？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答：熊线能上移，其次</a:t>
            </a:r>
            <a:r>
              <a:rPr lang="zh-CN" altLang="en-US" b="1" dirty="0">
                <a:solidFill>
                  <a:srgbClr val="FF0000"/>
                </a:solidFill>
              </a:rPr>
              <a:t>牛线接下来大概率也会上移</a:t>
            </a:r>
            <a:r>
              <a:rPr lang="zh-CN" altLang="en-US" dirty="0"/>
              <a:t>，使得平均股价与牛线之间的距离缩短。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、主题方向上，机器人仍然表现活跃</a:t>
            </a:r>
            <a:r>
              <a:rPr lang="en-US" altLang="zh-CN" dirty="0"/>
              <a:t> </a:t>
            </a:r>
            <a:r>
              <a:rPr lang="zh-CN" altLang="en-US" dirty="0"/>
              <a:t>，可作为重点关注的主题方向。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2025-5-14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053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、软件显示大盘牛线继续上移，则还将继续震荡；而捕捞</a:t>
            </a:r>
            <a:r>
              <a:rPr lang="en-US" altLang="zh-CN" dirty="0"/>
              <a:t> </a:t>
            </a:r>
            <a:r>
              <a:rPr lang="zh-CN" altLang="en-US" dirty="0"/>
              <a:t>季节是死叉的，故震荡方向偏</a:t>
            </a:r>
            <a:r>
              <a:rPr lang="en-US" altLang="zh-CN" dirty="0"/>
              <a:t> </a:t>
            </a:r>
            <a:r>
              <a:rPr lang="zh-CN" altLang="en-US" dirty="0"/>
              <a:t>向下为主；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、流动资金从当下来看，翻绿的概率较大，故短期不宜再开新仓，看调整</a:t>
            </a:r>
            <a:r>
              <a:rPr lang="en-US" altLang="zh-CN" dirty="0"/>
              <a:t> </a:t>
            </a:r>
            <a:r>
              <a:rPr lang="zh-CN" altLang="en-US" dirty="0"/>
              <a:t>为主；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、仓位方面，建议控制</a:t>
            </a:r>
            <a:r>
              <a:rPr lang="en-US" altLang="zh-CN" dirty="0"/>
              <a:t> </a:t>
            </a:r>
            <a:r>
              <a:rPr lang="zh-CN" altLang="en-US" dirty="0"/>
              <a:t>在</a:t>
            </a:r>
            <a:r>
              <a:rPr lang="en-US" altLang="zh-CN" dirty="0"/>
              <a:t>5</a:t>
            </a:r>
            <a:r>
              <a:rPr lang="zh-CN" altLang="en-US" dirty="0"/>
              <a:t>以内，今天的操作是：只卖不买。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懂得在：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正确的时间做正确的事情，赚钱就是顺带的。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23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平均股价进入到牛线之内，离牛线近，离熊线远。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、如果这里流动资金转绿，则要防止后期调整</a:t>
            </a:r>
            <a:r>
              <a:rPr lang="en-US" altLang="zh-CN" dirty="0"/>
              <a:t> </a:t>
            </a:r>
            <a:r>
              <a:rPr lang="zh-CN" altLang="en-US" dirty="0"/>
              <a:t>向下的走势</a:t>
            </a:r>
            <a:r>
              <a:rPr lang="en-US" altLang="zh-CN" dirty="0"/>
              <a:t> </a:t>
            </a:r>
            <a:r>
              <a:rPr lang="zh-CN" altLang="en-US" dirty="0"/>
              <a:t>；甚至后期出</a:t>
            </a:r>
            <a:r>
              <a:rPr lang="en-US" altLang="zh-CN" dirty="0"/>
              <a:t>S</a:t>
            </a:r>
            <a:r>
              <a:rPr lang="zh-CN" altLang="en-US" dirty="0"/>
              <a:t>点有可能的。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、反之，流动资金如若能翻红，则有望短期内出金叉再走一波反弹。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、而今天早上虽同比放大，但问题是昨天下午放的量才是关键，故今天的流动资金不一定能红，待定。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点半要</a:t>
            </a:r>
            <a:r>
              <a:rPr lang="en-US" altLang="zh-CN" dirty="0"/>
              <a:t>5700</a:t>
            </a:r>
            <a:r>
              <a:rPr lang="zh-CN" altLang="en-US" dirty="0"/>
              <a:t>，最好是</a:t>
            </a:r>
            <a:r>
              <a:rPr lang="en-US" altLang="zh-CN" dirty="0"/>
              <a:t>6000+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故：以静制动，仍然持股等卖为主，不宜开新仓。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、捕捞季节周二金叉，先看一波技术性反弹，为期</a:t>
            </a:r>
            <a:r>
              <a:rPr lang="en-US" altLang="zh-CN" dirty="0"/>
              <a:t>3</a:t>
            </a:r>
            <a:r>
              <a:rPr lang="zh-CN" altLang="en-US" dirty="0"/>
              <a:t>天左右。同时关注流动资金是否翻红，决定反弹的力度。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、当下上方面临牛线压力位，流动资金如若不翻红，则要防止死叉过后向下的调整。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、假设接下来流动资金一直绿，然后死叉，则有可能出现较大的调整</a:t>
            </a:r>
            <a:r>
              <a:rPr lang="en-US" altLang="zh-CN" dirty="0"/>
              <a:t> </a:t>
            </a:r>
            <a:r>
              <a:rPr lang="zh-CN" altLang="en-US" dirty="0"/>
              <a:t>，这个时候出</a:t>
            </a:r>
            <a:r>
              <a:rPr lang="en-US" altLang="zh-CN" dirty="0"/>
              <a:t>S</a:t>
            </a:r>
            <a:r>
              <a:rPr lang="zh-CN" altLang="en-US" dirty="0"/>
              <a:t>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、一个习惯（只要买入股票，就第一时间设好</a:t>
            </a:r>
            <a:r>
              <a:rPr lang="en-US" altLang="zh-CN" dirty="0"/>
              <a:t>-5%</a:t>
            </a:r>
            <a:r>
              <a:rPr lang="zh-CN" altLang="en-US" dirty="0"/>
              <a:t>的止损）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故：等待反弹，看资金决定下一步动作。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红则持，绿则卖。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、从软件信号来看，捕捞</a:t>
            </a:r>
            <a:r>
              <a:rPr lang="en-US" altLang="zh-CN" dirty="0"/>
              <a:t> </a:t>
            </a:r>
            <a:r>
              <a:rPr lang="zh-CN" altLang="en-US" dirty="0"/>
              <a:t>季节金第</a:t>
            </a:r>
            <a:r>
              <a:rPr lang="en-US" altLang="zh-CN" dirty="0"/>
              <a:t>3</a:t>
            </a:r>
            <a:r>
              <a:rPr lang="zh-CN" altLang="en-US" dirty="0"/>
              <a:t>天了，如若流动资金翻绿，加上牛线上移，则很大概率会走出：死叉</a:t>
            </a:r>
            <a:r>
              <a:rPr lang="en-US" altLang="zh-CN" dirty="0"/>
              <a:t>+</a:t>
            </a:r>
            <a:r>
              <a:rPr lang="zh-CN" altLang="en-US" dirty="0"/>
              <a:t>流动资金绿的走势</a:t>
            </a:r>
            <a:r>
              <a:rPr lang="en-US" altLang="zh-CN" dirty="0"/>
              <a:t> </a:t>
            </a:r>
            <a:r>
              <a:rPr lang="zh-CN" altLang="en-US" dirty="0"/>
              <a:t>，那么后续发展出</a:t>
            </a:r>
            <a:r>
              <a:rPr lang="en-US" altLang="zh-CN" dirty="0"/>
              <a:t>S</a:t>
            </a:r>
            <a:r>
              <a:rPr lang="zh-CN" altLang="en-US" dirty="0"/>
              <a:t>点就是大概率事。故从以上分析来看，今天不宜开新仓。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、更多的是原有仓位在等卖，仓位方面，如若资金还是绿，死叉出现，则应该是</a:t>
            </a:r>
            <a:r>
              <a:rPr lang="en-US" altLang="zh-CN" dirty="0"/>
              <a:t>3</a:t>
            </a:r>
            <a:r>
              <a:rPr lang="zh-CN" altLang="en-US" dirty="0"/>
              <a:t>以内，保守的用户朋友还可以再低。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、假设走势：死叉，下跌，出</a:t>
            </a:r>
            <a:r>
              <a:rPr lang="en-US" altLang="zh-CN" dirty="0"/>
              <a:t>S</a:t>
            </a:r>
            <a:r>
              <a:rPr lang="zh-CN" altLang="en-US" dirty="0"/>
              <a:t>，破智能辅助线一下，然后再收小阴小阳，重新出金叉，此时资金大概率会红。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故：短期看调整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，调后看机会。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2025-5-28/29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、捕捞季节金叉，技术性反弹，而反弹力度取决于流动资金情况，红则强，绿则弱。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从今天的表现来看，流动资金绿的可能性要大一些，故如若参与，则控制仓位在</a:t>
            </a:r>
            <a:r>
              <a:rPr lang="en-US" altLang="zh-CN" dirty="0"/>
              <a:t>3</a:t>
            </a:r>
            <a:r>
              <a:rPr lang="zh-CN" altLang="en-US" dirty="0"/>
              <a:t>成为宜。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、金叉先看</a:t>
            </a:r>
            <a:r>
              <a:rPr lang="en-US" altLang="zh-CN" dirty="0"/>
              <a:t>3</a:t>
            </a:r>
            <a:r>
              <a:rPr lang="zh-CN" altLang="en-US" dirty="0"/>
              <a:t>天，如若到周五流动资金还是绿</a:t>
            </a:r>
            <a:r>
              <a:rPr lang="en-US" altLang="zh-CN" dirty="0"/>
              <a:t> </a:t>
            </a:r>
            <a:r>
              <a:rPr lang="zh-CN" altLang="en-US" dirty="0"/>
              <a:t>，则更多是持币过节为主了，本次与五一最大的不同是：五一时是</a:t>
            </a:r>
            <a:r>
              <a:rPr lang="en-US" altLang="zh-CN" dirty="0"/>
              <a:t>B</a:t>
            </a:r>
            <a:r>
              <a:rPr lang="zh-CN" altLang="en-US" dirty="0"/>
              <a:t>点，当下是</a:t>
            </a:r>
            <a:r>
              <a:rPr lang="en-US" altLang="zh-CN" dirty="0"/>
              <a:t>S</a:t>
            </a:r>
            <a:r>
              <a:rPr lang="zh-CN" altLang="en-US" dirty="0"/>
              <a:t>点。我们要防止端午节回来之后，牛线上移甚至掉头下移的可能性。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、马上</a:t>
            </a:r>
            <a:r>
              <a:rPr lang="en-US" altLang="zh-CN" dirty="0"/>
              <a:t>5</a:t>
            </a:r>
            <a:r>
              <a:rPr lang="zh-CN" altLang="en-US" dirty="0"/>
              <a:t>月底了，大家要开始做【复盘总结】了。（绝对收益，相对收益</a:t>
            </a:r>
            <a:r>
              <a:rPr lang="en-US" altLang="zh-CN" dirty="0"/>
              <a:t>2%</a:t>
            </a:r>
            <a:r>
              <a:rPr lang="zh-CN" altLang="en-US" dirty="0"/>
              <a:t>，个股交易）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个股交易分析：什么时间，什么价格，买什么</a:t>
            </a:r>
            <a:r>
              <a:rPr lang="en-US" altLang="zh-CN" dirty="0"/>
              <a:t>/</a:t>
            </a:r>
            <a:r>
              <a:rPr lang="zh-CN" altLang="en-US" dirty="0"/>
              <a:t>卖出哪只个股？有没有按交易规则执行？</a:t>
            </a: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故：可做可不做，绿则</a:t>
            </a:r>
            <a:r>
              <a:rPr lang="en-US" altLang="zh-CN" sz="4000" b="1" dirty="0">
                <a:solidFill>
                  <a:srgbClr val="FF0000"/>
                </a:solidFill>
              </a:rPr>
              <a:t>3</a:t>
            </a:r>
            <a:r>
              <a:rPr lang="zh-CN" altLang="en-US" sz="4000" b="1" dirty="0">
                <a:solidFill>
                  <a:srgbClr val="FF0000"/>
                </a:solidFill>
              </a:rPr>
              <a:t>成反弹，不红则持币为主。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简单，不等于，容易！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85775" y="1017270"/>
            <a:ext cx="11271885" cy="1976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sz="4000" b="1" dirty="0">
                <a:solidFill>
                  <a:srgbClr val="FF0000"/>
                </a:solidFill>
              </a:rPr>
              <a:t>炒股不怕没机会，最怕你觉得哪里都是机会</a:t>
            </a:r>
            <a:endParaRPr lang="zh-CN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结果处处都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是坑！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sz="58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市场行情看法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第一章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2025-6-4/5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、市场方向选择到来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）向上则出</a:t>
            </a:r>
            <a:r>
              <a:rPr lang="en-US" altLang="zh-CN" dirty="0"/>
              <a:t>B</a:t>
            </a:r>
            <a:r>
              <a:rPr lang="zh-CN" altLang="en-US" dirty="0"/>
              <a:t>点，流动资金翻红则反转；（先看反弹，本身是金叉信号区域）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）流动资金翻绿，一旦死叉，则要防止牛线下移。（一旦死叉出现，则应部分获利落袋为安）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、接下来就是等市场的确定性信号出现，当下操作上，</a:t>
            </a:r>
            <a:r>
              <a:rPr lang="en-US" altLang="zh-CN" dirty="0"/>
              <a:t>3</a:t>
            </a:r>
            <a:r>
              <a:rPr lang="zh-CN" altLang="en-US" dirty="0"/>
              <a:t>参与这个反弹即可。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、软件今天盘中出现</a:t>
            </a:r>
            <a:r>
              <a:rPr lang="en-US" altLang="zh-CN" dirty="0"/>
              <a:t>B</a:t>
            </a:r>
            <a:r>
              <a:rPr lang="zh-CN" altLang="en-US" dirty="0"/>
              <a:t>点了，但是流动资金还不太够，看看盘中有没有领涨主题带一下，放放量。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从目前（早上</a:t>
            </a:r>
            <a:r>
              <a:rPr lang="en-US" altLang="zh-CN" dirty="0"/>
              <a:t>10</a:t>
            </a:r>
            <a:r>
              <a:rPr lang="zh-CN" altLang="en-US" dirty="0"/>
              <a:t>点）的表现来看，主力净买额前三分别是：</a:t>
            </a:r>
            <a:r>
              <a:rPr lang="en-US" altLang="zh-CN" dirty="0"/>
              <a:t>5G</a:t>
            </a:r>
            <a:r>
              <a:rPr lang="zh-CN" altLang="en-US" dirty="0"/>
              <a:t>、</a:t>
            </a:r>
            <a:r>
              <a:rPr lang="zh-CN" altLang="en-US" sz="3200" b="1" dirty="0">
                <a:solidFill>
                  <a:srgbClr val="FF0000"/>
                </a:solidFill>
              </a:rPr>
              <a:t>区块链</a:t>
            </a:r>
            <a:r>
              <a:rPr lang="zh-CN" altLang="en-US" dirty="0"/>
              <a:t>、光伏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从今天（</a:t>
            </a:r>
            <a:r>
              <a:rPr lang="en-US" altLang="zh-CN" sz="4000" b="1" dirty="0">
                <a:solidFill>
                  <a:srgbClr val="FF0000"/>
                </a:solidFill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</a:rPr>
              <a:t>号）的信号表现来看，看突破大一些。</a:t>
            </a:r>
            <a:endParaRPr 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sz="4000" b="1" dirty="0">
                <a:solidFill>
                  <a:srgbClr val="FF0000"/>
                </a:solidFill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</a:rPr>
              <a:t>月复盘总结？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2025-6-11/12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、软件信号显示当下是：</a:t>
            </a:r>
            <a:r>
              <a:rPr lang="en-US" altLang="zh-CN" dirty="0"/>
              <a:t>B+</a:t>
            </a:r>
            <a:r>
              <a:rPr lang="zh-CN" altLang="en-US" dirty="0"/>
              <a:t>流动资金红，虽然有死叉，但是死叉的级别最小，故哪怕是技术调整</a:t>
            </a:r>
            <a:r>
              <a:rPr lang="en-US" altLang="zh-CN" dirty="0"/>
              <a:t> </a:t>
            </a:r>
            <a:r>
              <a:rPr lang="zh-CN" altLang="en-US" dirty="0"/>
              <a:t>，也不一定会跌。两大信号向好，如若下一个金叉出现，有没有可能走出较好的行情。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、死叉不是一定要跌，死叉是代表调整</a:t>
            </a:r>
            <a:r>
              <a:rPr lang="en-US" altLang="zh-CN" dirty="0"/>
              <a:t> </a:t>
            </a:r>
            <a:r>
              <a:rPr lang="zh-CN" altLang="en-US" dirty="0"/>
              <a:t>，而调整</a:t>
            </a:r>
            <a:r>
              <a:rPr lang="en-US" altLang="zh-CN" dirty="0"/>
              <a:t> </a:t>
            </a:r>
            <a:r>
              <a:rPr lang="zh-CN" altLang="en-US" dirty="0"/>
              <a:t>有三种</a:t>
            </a:r>
            <a:r>
              <a:rPr lang="en-US" altLang="zh-CN" dirty="0"/>
              <a:t> </a:t>
            </a:r>
            <a:r>
              <a:rPr lang="zh-CN" altLang="en-US" dirty="0"/>
              <a:t>方式：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）打压式调整：下跌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zh-CN" altLang="en-US" dirty="0">
                <a:solidFill>
                  <a:srgbClr val="FF0000"/>
                </a:solidFill>
              </a:rPr>
              <a:t>横盘式调整：横盘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）边拉边洗：涨。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、从平均股价的均线系统（</a:t>
            </a:r>
            <a:r>
              <a:rPr lang="en-US" altLang="zh-CN" dirty="0"/>
              <a:t>5-10-20-30</a:t>
            </a:r>
            <a:r>
              <a:rPr lang="zh-CN" altLang="en-US" dirty="0"/>
              <a:t>），是处于多头排列，故我们认为趋势向好。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策略：持股待涨（趋势不坏，唯信号论）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2025-6-18/19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84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、从软件信号上看：早上平均股价出金叉，技术上先看反弹；量能相对昨天（</a:t>
            </a:r>
            <a:r>
              <a:rPr lang="en-US" altLang="zh-CN" dirty="0"/>
              <a:t>10</a:t>
            </a:r>
            <a:r>
              <a:rPr lang="zh-CN" altLang="en-US" dirty="0"/>
              <a:t>点）放大了一些些，关注有没有可能流动资金翻红，如若翻红则更有利于市场的上涨。（</a:t>
            </a:r>
            <a:r>
              <a:rPr lang="en-US" altLang="zh-CN" dirty="0"/>
              <a:t>10</a:t>
            </a:r>
            <a:r>
              <a:rPr lang="zh-CN" altLang="en-US" dirty="0"/>
              <a:t>：</a:t>
            </a:r>
            <a:r>
              <a:rPr lang="en-US" altLang="zh-CN" dirty="0"/>
              <a:t>30</a:t>
            </a:r>
            <a:r>
              <a:rPr lang="zh-CN" altLang="en-US" dirty="0"/>
              <a:t>要求</a:t>
            </a:r>
            <a:r>
              <a:rPr lang="en-US" altLang="zh-CN" dirty="0"/>
              <a:t>5600+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、哪怕早上这个时候</a:t>
            </a:r>
            <a:r>
              <a:rPr lang="en-US" altLang="zh-CN" dirty="0"/>
              <a:t> </a:t>
            </a:r>
            <a:r>
              <a:rPr lang="zh-CN" altLang="en-US" dirty="0"/>
              <a:t>是在跌的，我们也以信号为准，看反弹。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、分析是有可能会错的，也允许错。但操作一定不能错。（举例：趋势，买智能辅助，</a:t>
            </a:r>
            <a:r>
              <a:rPr lang="en-US" altLang="zh-CN" dirty="0"/>
              <a:t>-5%</a:t>
            </a:r>
            <a:r>
              <a:rPr lang="zh-CN" altLang="en-US" dirty="0"/>
              <a:t>止损）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策略：持股做这一波反弹。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2025-6-25/26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、消息上：国内：继续资金支持</a:t>
            </a:r>
            <a:r>
              <a:rPr lang="en-US" altLang="zh-CN" dirty="0"/>
              <a:t>              </a:t>
            </a:r>
            <a:r>
              <a:rPr lang="zh-CN" altLang="en-US" dirty="0"/>
              <a:t>伊以：停战</a:t>
            </a:r>
            <a:r>
              <a:rPr lang="en-US" altLang="zh-CN" dirty="0"/>
              <a:t>                </a:t>
            </a:r>
            <a:r>
              <a:rPr lang="zh-CN" altLang="en-US" dirty="0"/>
              <a:t>美联储：降息预期提前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、信号：周一金叉，进入反弹；周二流动资金翻红，延续强势上攻；周三出</a:t>
            </a:r>
            <a:r>
              <a:rPr lang="en-US" altLang="zh-CN" dirty="0"/>
              <a:t>B</a:t>
            </a:r>
            <a:r>
              <a:rPr lang="zh-CN" altLang="en-US" dirty="0"/>
              <a:t>点，并且熊线上移。反转！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、方向上：昨天主力净流入多并且涨停多的主题有【固态电池】、【机器人概念】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策略：把握好机会，多想办法吃下利润。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【大周期决定小周期】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底仓（不要轻易出，趋势好则持），浮仓（可减）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2025-7-2/3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630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、迟迟不来的死叉，今天大概率会出现，故短期看技术性调整</a:t>
            </a:r>
            <a:r>
              <a:rPr lang="en-US" altLang="zh-CN" dirty="0"/>
              <a:t> </a:t>
            </a:r>
            <a:r>
              <a:rPr lang="zh-CN" altLang="en-US" dirty="0"/>
              <a:t>，可减浮仓，不宜追高；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、调整是行情的一部分，不是不调才叫好，理解调整</a:t>
            </a:r>
            <a:r>
              <a:rPr lang="en-US" altLang="zh-CN" dirty="0"/>
              <a:t> </a:t>
            </a:r>
            <a:r>
              <a:rPr lang="zh-CN" altLang="en-US" dirty="0"/>
              <a:t>是为了更好的上涨。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、【月度总结】：（</a:t>
            </a:r>
            <a:r>
              <a:rPr lang="en-US" altLang="zh-CN" dirty="0"/>
              <a:t>1</a:t>
            </a:r>
            <a:r>
              <a:rPr lang="zh-CN" altLang="en-US" dirty="0"/>
              <a:t>）收益（绝对</a:t>
            </a:r>
            <a:r>
              <a:rPr lang="en-US" altLang="zh-CN" dirty="0"/>
              <a:t>/</a:t>
            </a:r>
            <a:r>
              <a:rPr lang="zh-CN" altLang="en-US" dirty="0"/>
              <a:t>相对）</a:t>
            </a:r>
            <a:r>
              <a:rPr lang="en-US" altLang="zh-CN" dirty="0"/>
              <a:t>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）每一笔交易（方法、执行）</a:t>
            </a:r>
            <a:r>
              <a:rPr lang="en-US" altLang="zh-CN" dirty="0"/>
              <a:t>---</a:t>
            </a:r>
            <a:r>
              <a:rPr lang="zh-CN" altLang="en-US" dirty="0"/>
              <a:t>知行合一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en-US" altLang="zh-CN" dirty="0"/>
              <a:t>7</a:t>
            </a:r>
            <a:r>
              <a:rPr lang="zh-CN" altLang="en-US" dirty="0"/>
              <a:t>月</a:t>
            </a:r>
            <a:r>
              <a:rPr lang="en-US" altLang="zh-CN" dirty="0"/>
              <a:t>3</a:t>
            </a:r>
            <a:r>
              <a:rPr lang="zh-CN" altLang="en-US" dirty="0"/>
              <a:t>日</a:t>
            </a:r>
            <a:r>
              <a:rPr lang="en-US" altLang="zh-CN" dirty="0"/>
              <a:t>  + </a:t>
            </a:r>
            <a:r>
              <a:rPr lang="zh-CN" altLang="en-US" dirty="0"/>
              <a:t>目前红的概率只有</a:t>
            </a:r>
            <a:r>
              <a:rPr lang="en-US" altLang="zh-CN" dirty="0"/>
              <a:t>10%</a:t>
            </a:r>
            <a:r>
              <a:rPr lang="zh-CN" altLang="en-US" dirty="0"/>
              <a:t>，那操作上应该是冲高减。</a:t>
            </a:r>
            <a:r>
              <a:rPr lang="en-US" altLang="zh-CN" dirty="0"/>
              <a:t>    </a:t>
            </a:r>
            <a:r>
              <a:rPr lang="zh-CN" altLang="en-US" dirty="0"/>
              <a:t>【买阴卖阳】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策略：高抛的浮仓，可在后借机低吸（有利）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3500</a:t>
            </a:r>
            <a:r>
              <a:rPr lang="zh-CN" altLang="en-US" dirty="0"/>
              <a:t>是一个心理关卡，加上短期获利明显，不排除有抛压。但是由于这里从平均股价来看，早就被突破了，所以解套类的抛压是不大的，更多的是短期获利的抛压。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、软件信号上，流动资金翻红，</a:t>
            </a:r>
            <a:r>
              <a:rPr lang="en-US" altLang="zh-CN" dirty="0"/>
              <a:t>B</a:t>
            </a:r>
            <a:r>
              <a:rPr lang="zh-CN" altLang="en-US" dirty="0"/>
              <a:t>点，捕捞</a:t>
            </a:r>
            <a:r>
              <a:rPr lang="en-US" altLang="zh-CN" dirty="0"/>
              <a:t> </a:t>
            </a:r>
            <a:r>
              <a:rPr lang="zh-CN" altLang="en-US" dirty="0"/>
              <a:t>季节金叉才</a:t>
            </a:r>
            <a:r>
              <a:rPr lang="en-US" altLang="zh-CN" dirty="0"/>
              <a:t>2</a:t>
            </a:r>
            <a:r>
              <a:rPr lang="zh-CN" altLang="en-US" dirty="0"/>
              <a:t>天，故我们看继续上攻多一些。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、只有市场</a:t>
            </a:r>
            <a:r>
              <a:rPr lang="en-US" altLang="zh-CN" dirty="0"/>
              <a:t> </a:t>
            </a:r>
            <a:r>
              <a:rPr lang="zh-CN" altLang="en-US" dirty="0"/>
              <a:t>在这一波上涨出现明显的捕捞</a:t>
            </a:r>
            <a:r>
              <a:rPr lang="en-US" altLang="zh-CN" dirty="0"/>
              <a:t> </a:t>
            </a:r>
            <a:r>
              <a:rPr lang="zh-CN" altLang="en-US" dirty="0"/>
              <a:t>季节顶背离，并且来到牛线附近时才是真正的压力。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、可胜在敌，而不可胜在已！</a:t>
            </a:r>
            <a:r>
              <a:rPr lang="en-US" altLang="zh-CN" dirty="0"/>
              <a:t>   ------    </a:t>
            </a:r>
            <a:r>
              <a:rPr lang="zh-CN" altLang="en-US" dirty="0"/>
              <a:t>赚大钱取决市场（持股、可减），不大亏在于自己！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10</a:t>
            </a:r>
            <a:r>
              <a:rPr lang="zh-CN" altLang="en-US" dirty="0"/>
              <a:t>只，每只止损是</a:t>
            </a:r>
            <a:r>
              <a:rPr lang="en-US" altLang="zh-CN" dirty="0"/>
              <a:t>10%</a:t>
            </a:r>
            <a:r>
              <a:rPr lang="zh-CN" altLang="en-US" dirty="0"/>
              <a:t>，相当于一只股票才亏总仓位的</a:t>
            </a:r>
            <a:r>
              <a:rPr lang="en-US" altLang="zh-CN" dirty="0"/>
              <a:t>1%</a:t>
            </a:r>
            <a:r>
              <a:rPr lang="zh-CN" altLang="en-US" dirty="0"/>
              <a:t>）（</a:t>
            </a:r>
            <a:r>
              <a:rPr lang="en-US" altLang="zh-CN" dirty="0"/>
              <a:t>3~5</a:t>
            </a:r>
            <a:r>
              <a:rPr lang="zh-CN" altLang="en-US" dirty="0"/>
              <a:t>只，趋势，破位或亏损</a:t>
            </a:r>
            <a:r>
              <a:rPr lang="en-US" altLang="zh-CN" dirty="0"/>
              <a:t>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策略：底仓</a:t>
            </a:r>
            <a:r>
              <a:rPr lang="en-US" altLang="zh-CN" sz="4000" b="1" dirty="0">
                <a:solidFill>
                  <a:srgbClr val="FF0000"/>
                </a:solidFill>
              </a:rPr>
              <a:t>+</a:t>
            </a:r>
            <a:r>
              <a:rPr lang="zh-CN" altLang="en-US" sz="4000" b="1" dirty="0">
                <a:solidFill>
                  <a:srgbClr val="FF0000"/>
                </a:solidFill>
              </a:rPr>
              <a:t>浮仓的方式，少</a:t>
            </a:r>
            <a:r>
              <a:rPr lang="zh-CN" altLang="en-US" sz="4000" b="1" dirty="0">
                <a:solidFill>
                  <a:srgbClr val="FF0000"/>
                </a:solidFill>
              </a:rPr>
              <a:t>折腾。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（成本价：</a:t>
            </a:r>
            <a:r>
              <a:rPr lang="en-US" altLang="zh-CN" sz="4000" b="1" dirty="0">
                <a:solidFill>
                  <a:srgbClr val="FF0000"/>
                </a:solidFill>
              </a:rPr>
              <a:t>10-30-50</a:t>
            </a:r>
            <a:r>
              <a:rPr lang="zh-CN" altLang="en-US" sz="4000" b="1" dirty="0">
                <a:solidFill>
                  <a:srgbClr val="FF0000"/>
                </a:solidFill>
              </a:rPr>
              <a:t>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、捕捞季节今天开盘就死叉了，本身背离情况下，死叉技术性调整</a:t>
            </a:r>
            <a:r>
              <a:rPr lang="en-US" altLang="zh-CN" dirty="0"/>
              <a:t> </a:t>
            </a:r>
            <a:r>
              <a:rPr lang="zh-CN" altLang="en-US" dirty="0"/>
              <a:t>；银行类的上涨，平均股价就回落。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、接下来重点看流动资金变化，红则有惊无险，但如若绿还是要</a:t>
            </a:r>
            <a:r>
              <a:rPr lang="zh-CN" altLang="en-US" dirty="0"/>
              <a:t>谨慎对待，至少获利部分减仓是需要的。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10</a:t>
            </a:r>
            <a:r>
              <a:rPr lang="zh-CN" altLang="en-US" dirty="0"/>
              <a:t>点半</a:t>
            </a:r>
            <a:r>
              <a:rPr lang="en-US" altLang="zh-CN" dirty="0"/>
              <a:t>6500</a:t>
            </a:r>
            <a:r>
              <a:rPr lang="zh-CN" altLang="en-US" dirty="0"/>
              <a:t>，故今天流动资金可以翻红，那么死叉就不用过于担心，但是适当减仓，特别是对于满仓、重仓的人来讲是可以的。当下合理仓位是</a:t>
            </a:r>
            <a:r>
              <a:rPr lang="en-US" altLang="zh-CN" dirty="0"/>
              <a:t>5~7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、可胜在敌，而不可胜在已！</a:t>
            </a:r>
            <a:r>
              <a:rPr lang="en-US" altLang="zh-CN" dirty="0"/>
              <a:t>   ------    </a:t>
            </a:r>
            <a:r>
              <a:rPr lang="zh-CN" altLang="en-US" dirty="0"/>
              <a:t>赚大钱取决市场（持股、可减），不大亏在于自己！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）行情好，容易赚钱，甚至</a:t>
            </a:r>
            <a:r>
              <a:rPr lang="en-US" altLang="zh-CN" dirty="0"/>
              <a:t> </a:t>
            </a:r>
            <a:r>
              <a:rPr lang="zh-CN" altLang="en-US" dirty="0"/>
              <a:t>赚大钱；</a:t>
            </a:r>
            <a:r>
              <a:rPr lang="en-US" altLang="zh-CN" dirty="0"/>
              <a:t>    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）个股强，个股强势上涨的时候</a:t>
            </a:r>
            <a:r>
              <a:rPr lang="en-US" altLang="zh-CN" dirty="0"/>
              <a:t> </a:t>
            </a:r>
            <a:r>
              <a:rPr lang="zh-CN" altLang="en-US" dirty="0"/>
              <a:t>不要轻易下车；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）设止损（</a:t>
            </a:r>
            <a:r>
              <a:rPr lang="en-US" altLang="zh-CN" dirty="0"/>
              <a:t>-5%~10%</a:t>
            </a:r>
            <a:r>
              <a:rPr lang="zh-CN" altLang="en-US" dirty="0"/>
              <a:t>）；</a:t>
            </a:r>
            <a:r>
              <a:rPr lang="en-US" altLang="zh-CN" dirty="0"/>
              <a:t>           </a:t>
            </a: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）分散（</a:t>
            </a:r>
            <a:r>
              <a:rPr lang="en-US" altLang="zh-CN" dirty="0"/>
              <a:t>5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、</a:t>
            </a:r>
            <a:r>
              <a:rPr lang="en-US" altLang="zh-CN" dirty="0"/>
              <a:t>20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、举例</a:t>
            </a:r>
            <a:r>
              <a:rPr lang="en-US" altLang="zh-CN" dirty="0"/>
              <a:t>+</a:t>
            </a:r>
            <a:r>
              <a:rPr lang="en-US" dirty="0"/>
              <a:t>30%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只股赚总</a:t>
            </a:r>
            <a:r>
              <a:rPr lang="en-US" altLang="zh-CN" dirty="0"/>
              <a:t>15</a:t>
            </a:r>
            <a:r>
              <a:rPr lang="en-US" altLang="zh-CN" dirty="0"/>
              <a:t>%</a:t>
            </a:r>
            <a:r>
              <a:rPr lang="zh-CN" altLang="en-US" dirty="0"/>
              <a:t>简单（</a:t>
            </a:r>
            <a:r>
              <a:rPr lang="en-US" altLang="zh-CN" dirty="0"/>
              <a:t>10</a:t>
            </a:r>
            <a:r>
              <a:rPr lang="zh-CN" altLang="en-US" dirty="0"/>
              <a:t>万买</a:t>
            </a:r>
            <a:r>
              <a:rPr lang="en-US" altLang="zh-CN" dirty="0"/>
              <a:t>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</a:t>
            </a:r>
            <a:r>
              <a:rPr lang="en-US" altLang="zh-CN" dirty="0"/>
              <a:t>+80%</a:t>
            </a:r>
            <a:r>
              <a:rPr lang="zh-CN" altLang="en-US" dirty="0"/>
              <a:t>、</a:t>
            </a:r>
            <a:r>
              <a:rPr lang="en-US" altLang="zh-CN" dirty="0"/>
              <a:t>+30%</a:t>
            </a:r>
            <a:r>
              <a:rPr lang="zh-CN" altLang="en-US" dirty="0"/>
              <a:t>、</a:t>
            </a:r>
            <a:r>
              <a:rPr lang="en-US" altLang="zh-CN" dirty="0"/>
              <a:t>+20%</a:t>
            </a:r>
            <a:r>
              <a:rPr lang="zh-CN" altLang="en-US" dirty="0"/>
              <a:t>、</a:t>
            </a:r>
            <a:r>
              <a:rPr lang="en-US" altLang="zh-CN" dirty="0"/>
              <a:t>+20%</a:t>
            </a:r>
            <a:r>
              <a:rPr lang="zh-CN" altLang="en-US" dirty="0"/>
              <a:t>、</a:t>
            </a:r>
            <a:r>
              <a:rPr lang="en-US" altLang="zh-CN" dirty="0"/>
              <a:t>+10%</a:t>
            </a:r>
            <a:r>
              <a:rPr lang="zh-CN" altLang="en-US" dirty="0"/>
              <a:t>、</a:t>
            </a:r>
            <a:r>
              <a:rPr lang="en-US" altLang="zh-CN" dirty="0"/>
              <a:t>+10%</a:t>
            </a:r>
            <a:r>
              <a:rPr lang="zh-CN" altLang="en-US" dirty="0"/>
              <a:t>、</a:t>
            </a:r>
            <a:r>
              <a:rPr lang="en-US" altLang="zh-CN" dirty="0"/>
              <a:t>0</a:t>
            </a:r>
            <a:r>
              <a:rPr lang="zh-CN" altLang="en-US" dirty="0"/>
              <a:t>、</a:t>
            </a:r>
            <a:r>
              <a:rPr lang="en-US" altLang="zh-CN" dirty="0"/>
              <a:t>0</a:t>
            </a:r>
            <a:r>
              <a:rPr lang="zh-CN" altLang="en-US" dirty="0"/>
              <a:t>、</a:t>
            </a:r>
            <a:r>
              <a:rPr lang="en-US" altLang="zh-CN" dirty="0"/>
              <a:t>-10%</a:t>
            </a:r>
            <a:r>
              <a:rPr lang="zh-CN" altLang="en-US" dirty="0"/>
              <a:t>、</a:t>
            </a:r>
            <a:r>
              <a:rPr lang="en-US" altLang="zh-CN" dirty="0"/>
              <a:t>-10%</a:t>
            </a:r>
            <a:r>
              <a:rPr lang="zh-CN" altLang="en-US" dirty="0"/>
              <a:t>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策略：以终为始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、平均股价的捕捞</a:t>
            </a:r>
            <a:r>
              <a:rPr lang="en-US" altLang="zh-CN" dirty="0"/>
              <a:t> </a:t>
            </a:r>
            <a:r>
              <a:rPr lang="zh-CN" altLang="en-US" dirty="0"/>
              <a:t>季节本身有衰竭的迹像，加上流动资金今天翻绿的概率大，而且上方还有来自牛线的压力位。短期开始谨慎。</a:t>
            </a:r>
            <a:r>
              <a:rPr lang="zh-CN" altLang="en-US" dirty="0">
                <a:sym typeface="+mn-ea"/>
              </a:rPr>
              <a:t>所以先将仓位控制在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成为宜，并且只出不入，因为新开仓卖不出（</a:t>
            </a:r>
            <a:r>
              <a:rPr lang="en-US" altLang="zh-CN" dirty="0">
                <a:sym typeface="+mn-ea"/>
              </a:rPr>
              <a:t>T+1</a:t>
            </a:r>
            <a:r>
              <a:rPr lang="zh-CN" altLang="en-US" dirty="0">
                <a:sym typeface="+mn-ea"/>
              </a:rPr>
              <a:t>），那么是会吃亏的。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、一旦今天流动资金确定绿，那么就很容易死叉，一旦流动资金翻绿</a:t>
            </a:r>
            <a:r>
              <a:rPr lang="en-US" altLang="zh-CN" dirty="0"/>
              <a:t>+</a:t>
            </a:r>
            <a:r>
              <a:rPr lang="zh-CN" altLang="en-US" dirty="0"/>
              <a:t>死叉，基本上就是</a:t>
            </a:r>
            <a:r>
              <a:rPr lang="en-US" altLang="zh-CN" dirty="0"/>
              <a:t>3</a:t>
            </a:r>
            <a:r>
              <a:rPr lang="zh-CN" altLang="en-US" dirty="0"/>
              <a:t>成以内。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策略：不再新入，而是持股等卖。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2025-7-30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B</a:t>
            </a:r>
            <a:r>
              <a:rPr lang="zh-CN" altLang="en-US" dirty="0"/>
              <a:t>点在，流动资金只要翻红，则市场没有大问题，按照流动资金红与绿来做大级别的仓位</a:t>
            </a:r>
            <a:r>
              <a:rPr lang="zh-CN" altLang="en-US" dirty="0"/>
              <a:t>划分。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红则</a:t>
            </a:r>
            <a:r>
              <a:rPr lang="en-US" altLang="zh-CN" dirty="0"/>
              <a:t>5+</a:t>
            </a:r>
            <a:r>
              <a:rPr lang="zh-CN" altLang="en-US" dirty="0"/>
              <a:t>，绿则</a:t>
            </a:r>
            <a:r>
              <a:rPr lang="en-US" altLang="zh-CN" dirty="0"/>
              <a:t>5-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、死叉的出现，代表技术性调整</a:t>
            </a:r>
            <a:r>
              <a:rPr lang="en-US" altLang="zh-CN" dirty="0"/>
              <a:t> </a:t>
            </a:r>
            <a:r>
              <a:rPr lang="zh-CN" altLang="en-US" dirty="0"/>
              <a:t>，但这是一个小级别，哪怕真调整</a:t>
            </a:r>
            <a:r>
              <a:rPr lang="en-US" altLang="zh-CN" dirty="0"/>
              <a:t> </a:t>
            </a:r>
            <a:r>
              <a:rPr lang="zh-CN" altLang="en-US" dirty="0"/>
              <a:t>，更多的人也是为了低吸。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、浮仓：可以结合自己的风格，风险承受能力进行高抛低吸。</a:t>
            </a:r>
            <a:r>
              <a:rPr lang="zh-CN" altLang="en-US" dirty="0">
                <a:sym typeface="+mn-ea"/>
              </a:rPr>
              <a:t>底仓：（最重要的）个股不破智能辅助线则持股待涨。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、大事件：（</a:t>
            </a:r>
            <a:r>
              <a:rPr lang="en-US" altLang="zh-CN" dirty="0"/>
              <a:t>1</a:t>
            </a:r>
            <a:r>
              <a:rPr lang="zh-CN" altLang="en-US" dirty="0"/>
              <a:t>）中美谈</a:t>
            </a:r>
            <a:r>
              <a:rPr lang="en-US" altLang="zh-CN" dirty="0"/>
              <a:t>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）美联储议息</a:t>
            </a:r>
            <a:r>
              <a:rPr lang="en-US" altLang="zh-CN" dirty="0"/>
              <a:t>---</a:t>
            </a:r>
            <a:r>
              <a:rPr lang="zh-CN" altLang="en-US" dirty="0"/>
              <a:t>市场预期不会降</a:t>
            </a:r>
            <a:r>
              <a:rPr lang="en-US" altLang="zh-CN" dirty="0"/>
              <a:t>    </a:t>
            </a:r>
            <a:r>
              <a:rPr lang="zh-CN" altLang="en-US" dirty="0"/>
              <a:t>牛市思维，并且思考如何把握机会！！！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策略：【底仓】</a:t>
            </a:r>
            <a:r>
              <a:rPr lang="en-US" altLang="zh-CN" sz="4000" b="1" dirty="0">
                <a:solidFill>
                  <a:srgbClr val="FF0000"/>
                </a:solidFill>
              </a:rPr>
              <a:t>+</a:t>
            </a:r>
            <a:r>
              <a:rPr lang="zh-CN" altLang="en-US" sz="4000" b="1" dirty="0">
                <a:solidFill>
                  <a:srgbClr val="FF0000"/>
                </a:solidFill>
              </a:rPr>
              <a:t>浮仓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、流动资金，从今天的整</a:t>
            </a:r>
            <a:r>
              <a:rPr lang="en-US" altLang="zh-CN" dirty="0"/>
              <a:t> </a:t>
            </a:r>
            <a:r>
              <a:rPr lang="zh-CN" altLang="en-US" dirty="0"/>
              <a:t>体估算来看，翻红的机率是比较高的；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</a:t>
            </a:r>
            <a:r>
              <a:rPr lang="en-US" altLang="zh-CN" dirty="0"/>
              <a:t> </a:t>
            </a:r>
            <a:r>
              <a:rPr lang="zh-CN" altLang="en-US" dirty="0"/>
              <a:t>季节当下是金叉第二天，故还有延续的机会；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、从平均股价来看，也有可能出现</a:t>
            </a:r>
            <a:r>
              <a:rPr lang="en-US" altLang="zh-CN" dirty="0"/>
              <a:t>B</a:t>
            </a:r>
            <a:r>
              <a:rPr lang="zh-CN" altLang="en-US" dirty="0"/>
              <a:t>点信号；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、横向统计的红、黄线是向上拐的。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综合上述：以上所有大盘信号都</a:t>
            </a:r>
            <a:r>
              <a:rPr lang="en-US" altLang="zh-CN" dirty="0"/>
              <a:t> </a:t>
            </a:r>
            <a:r>
              <a:rPr lang="zh-CN" altLang="en-US" dirty="0"/>
              <a:t>是偏</a:t>
            </a:r>
            <a:r>
              <a:rPr lang="en-US" altLang="zh-CN" dirty="0"/>
              <a:t> </a:t>
            </a:r>
            <a:r>
              <a:rPr lang="zh-CN" altLang="en-US" dirty="0"/>
              <a:t>好的，故策略上应该是持股待涨主。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2025-7-31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回看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23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、强烈建议大家利用本周末的时间，采用一天一天的方式来复盘当时</a:t>
            </a:r>
            <a:r>
              <a:rPr lang="en-US" altLang="zh-CN" dirty="0"/>
              <a:t>2014</a:t>
            </a:r>
            <a:r>
              <a:rPr lang="zh-CN" altLang="en-US" dirty="0"/>
              <a:t>年</a:t>
            </a:r>
            <a:r>
              <a:rPr lang="en-US" altLang="zh-CN" dirty="0"/>
              <a:t>7</a:t>
            </a:r>
            <a:r>
              <a:rPr lang="zh-CN" altLang="en-US" dirty="0"/>
              <a:t>月至</a:t>
            </a:r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月的走势</a:t>
            </a:r>
            <a:r>
              <a:rPr lang="en-US" altLang="zh-CN" dirty="0"/>
              <a:t> </a:t>
            </a:r>
            <a:r>
              <a:rPr lang="zh-CN" altLang="en-US" dirty="0"/>
              <a:t>，甚至</a:t>
            </a:r>
            <a:r>
              <a:rPr lang="en-US" altLang="zh-CN" dirty="0"/>
              <a:t> </a:t>
            </a:r>
            <a:r>
              <a:rPr lang="zh-CN" altLang="en-US" dirty="0"/>
              <a:t>还可以复盘</a:t>
            </a:r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月至</a:t>
            </a:r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12</a:t>
            </a:r>
            <a:r>
              <a:rPr lang="zh-CN" altLang="en-US" dirty="0"/>
              <a:t>月的行情。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、个股也可以看一下当年自己做过的股，如果没有经历过，那就统计一下当年振幅大的个股是如何走出来的。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、凡事预则立，不预则</a:t>
            </a:r>
            <a:r>
              <a:rPr lang="zh-CN" altLang="en-US" dirty="0"/>
              <a:t>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过了这个村，就没了这个店。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机不可失，时不再来。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</a:t>
            </a:r>
            <a:r>
              <a:rPr lang="zh-CN" altLang="en-US" sz="4000" b="1" dirty="0">
                <a:solidFill>
                  <a:srgbClr val="FF0000"/>
                </a:solidFill>
                <a:sym typeface="+mn-ea"/>
              </a:rPr>
              <a:t>以史为鉴，可以知兴替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2025-8-6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630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、短期平均股价到了牛线压力位，这两天将是关键拐点。想要突破牛线，则需要放量，这是必不可少的。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如若不突破，则遇牛后死叉易出现，先调整再说。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、从整体趋势来看，我仍然是看好后市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、方向上：智能制造（机器人、芯片、工业互联网），具身智能，</a:t>
            </a:r>
            <a:r>
              <a:rPr lang="zh-CN" altLang="en-US" dirty="0"/>
              <a:t>券商。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策略：【底仓】，浮仓可自由高抛低吸。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2025-8-7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、昨天流动资金翻红，今天早上也同比放量，故今天的流动资金也大概率翻红，那么今天可看平均股价去挑战突破牛线。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、从整体趋势来看，我仍然是看好后市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、方向上：智能制造（机器人、芯片、工业互联网），具身智能，</a:t>
            </a:r>
            <a:r>
              <a:rPr lang="zh-CN" altLang="en-US" dirty="0"/>
              <a:t>券商。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、好习惯：（</a:t>
            </a:r>
            <a:r>
              <a:rPr lang="en-US" altLang="zh-CN" dirty="0"/>
              <a:t>1</a:t>
            </a:r>
            <a:r>
              <a:rPr lang="zh-CN" altLang="en-US" dirty="0"/>
              <a:t>）选股一定要提前（股票池）</a:t>
            </a:r>
            <a:r>
              <a:rPr lang="en-US" altLang="zh-CN" dirty="0"/>
              <a:t> 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）买点尽可能就在智能辅助线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策略：【底仓】，浮仓可自由高抛低吸。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炒股的关键不是预测，而是有对策。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2025-8-13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、观点与上周一致。（</a:t>
            </a:r>
            <a:r>
              <a:rPr lang="en-US" altLang="zh-CN" dirty="0"/>
              <a:t>“</a:t>
            </a:r>
            <a:r>
              <a:rPr lang="zh-CN" altLang="en-US" dirty="0"/>
              <a:t>悟</a:t>
            </a:r>
            <a:r>
              <a:rPr lang="en-US" altLang="zh-CN" dirty="0"/>
              <a:t>”</a:t>
            </a:r>
            <a:r>
              <a:rPr lang="zh-CN" altLang="en-US" dirty="0"/>
              <a:t>股丰</a:t>
            </a:r>
            <a:r>
              <a:rPr lang="zh-CN" altLang="en-US" dirty="0"/>
              <a:t>登）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、即使是行情好，也有下跌的时候</a:t>
            </a:r>
            <a:r>
              <a:rPr lang="en-US" altLang="zh-CN" dirty="0"/>
              <a:t> </a:t>
            </a:r>
            <a:r>
              <a:rPr lang="zh-CN" altLang="en-US" dirty="0"/>
              <a:t>，而且越是这样的牛市，更容易慢涨急跌。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急跌跌幅还不小，小则</a:t>
            </a:r>
            <a:r>
              <a:rPr lang="en-US" altLang="zh-CN" dirty="0"/>
              <a:t>3%</a:t>
            </a:r>
            <a:r>
              <a:rPr lang="zh-CN" altLang="en-US" dirty="0"/>
              <a:t>，大则</a:t>
            </a:r>
            <a:r>
              <a:rPr lang="en-US" altLang="zh-CN" dirty="0"/>
              <a:t>5%</a:t>
            </a:r>
            <a:r>
              <a:rPr lang="zh-CN" altLang="en-US" dirty="0"/>
              <a:t>（平均股价）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、疑问一：卖早了会踏空，卖晚了跟着大回撤；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疑问二：真大跌那天，你还看好吗？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zh-CN" altLang="en-US" sz="3600" b="1" dirty="0">
                <a:solidFill>
                  <a:srgbClr val="FF0000"/>
                </a:solidFill>
              </a:rPr>
              <a:t>不要总让自己处于一个刚刚买入的状态</a:t>
            </a:r>
            <a:r>
              <a:rPr lang="en-US" altLang="zh-CN" sz="3600" b="1" dirty="0">
                <a:solidFill>
                  <a:srgbClr val="FF0000"/>
                </a:solidFill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</a:rPr>
              <a:t>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（</a:t>
            </a:r>
            <a:r>
              <a:rPr lang="en-US" altLang="zh-CN" sz="3600" b="1" dirty="0">
                <a:solidFill>
                  <a:srgbClr val="FF0000"/>
                </a:solidFill>
              </a:rPr>
              <a:t>T+1</a:t>
            </a:r>
            <a:r>
              <a:rPr lang="zh-CN" altLang="en-US" sz="3600" b="1" dirty="0">
                <a:solidFill>
                  <a:srgbClr val="FF0000"/>
                </a:solidFill>
              </a:rPr>
              <a:t>）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5</a:t>
            </a:r>
            <a:r>
              <a:rPr lang="zh-CN" altLang="en-US" sz="3600" b="1" dirty="0">
                <a:solidFill>
                  <a:srgbClr val="FF0000"/>
                </a:solidFill>
              </a:rPr>
              <a:t>、资金千万不要倒三角。（先</a:t>
            </a:r>
            <a:r>
              <a:rPr lang="en-US" altLang="zh-CN" sz="3600" b="1" dirty="0">
                <a:solidFill>
                  <a:srgbClr val="FF0000"/>
                </a:solidFill>
              </a:rPr>
              <a:t>5</a:t>
            </a:r>
            <a:r>
              <a:rPr lang="zh-CN" altLang="en-US" sz="3600" b="1" dirty="0">
                <a:solidFill>
                  <a:srgbClr val="FF0000"/>
                </a:solidFill>
              </a:rPr>
              <a:t>万，再</a:t>
            </a:r>
            <a:r>
              <a:rPr lang="en-US" altLang="zh-CN" sz="3600" b="1" dirty="0">
                <a:solidFill>
                  <a:srgbClr val="FF0000"/>
                </a:solidFill>
              </a:rPr>
              <a:t>10</a:t>
            </a:r>
            <a:r>
              <a:rPr lang="zh-CN" altLang="en-US" sz="3600" b="1" dirty="0">
                <a:solidFill>
                  <a:srgbClr val="FF0000"/>
                </a:solidFill>
              </a:rPr>
              <a:t>万，后</a:t>
            </a:r>
            <a:r>
              <a:rPr lang="en-US" altLang="zh-CN" sz="3600" b="1" dirty="0">
                <a:solidFill>
                  <a:srgbClr val="FF0000"/>
                </a:solidFill>
              </a:rPr>
              <a:t>30</a:t>
            </a:r>
            <a:r>
              <a:rPr lang="zh-CN" altLang="en-US" sz="3600" b="1" dirty="0">
                <a:solidFill>
                  <a:srgbClr val="FF0000"/>
                </a:solidFill>
              </a:rPr>
              <a:t>万）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2025-8-20/21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、平均股价突破牛线，站在牛线上方；而流动资金大概率是能翻红的。然捕捞季节当下是死叉。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、连续的要跌不跌，大家都在等跌没跌，反而连续逼空，让大家放松了</a:t>
            </a:r>
            <a:r>
              <a:rPr lang="zh-CN" altLang="en-US" dirty="0"/>
              <a:t>警惕。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、然后到今天，低开高走，我反而谨慎。（不是看空，只是认为短期的调整真的会来）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、第一步：起码这两天不宜再新开。</a:t>
            </a:r>
            <a:r>
              <a:rPr lang="en-US" altLang="zh-CN" dirty="0"/>
              <a:t>    </a:t>
            </a:r>
            <a:r>
              <a:rPr lang="zh-CN" altLang="en-US" dirty="0"/>
              <a:t>第二步：从稳健的角度，今天宜减，仓位</a:t>
            </a:r>
            <a:r>
              <a:rPr lang="en-US" altLang="zh-CN" dirty="0"/>
              <a:t>5</a:t>
            </a:r>
            <a:r>
              <a:rPr lang="zh-CN" altLang="en-US" dirty="0"/>
              <a:t>左右即可。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【真正的调整</a:t>
            </a:r>
            <a:r>
              <a:rPr lang="en-US" altLang="zh-CN" dirty="0"/>
              <a:t> </a:t>
            </a:r>
            <a:r>
              <a:rPr lang="zh-CN" altLang="en-US" dirty="0"/>
              <a:t>，来自于牛线上移之后，平均股价被动进入到牛线之内的情形】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短期防调，本盈利情况下先半仓落袋为安，等候机会。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分析是一部分，但不是全部，最关键还是在于【策略】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2025-8-27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、关注的方向，主打【智能制造】【具身智能】【券商】，细分【机器人】【国产芯片】【</a:t>
            </a:r>
            <a:r>
              <a:rPr lang="zh-CN" altLang="en-US" dirty="0"/>
              <a:t>券商】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、平均股价当下处于牛线上方，强者恒强。而捕捞</a:t>
            </a:r>
            <a:r>
              <a:rPr lang="en-US" altLang="zh-CN" dirty="0"/>
              <a:t> </a:t>
            </a:r>
            <a:r>
              <a:rPr lang="zh-CN" altLang="en-US" dirty="0"/>
              <a:t>季节是死叉的，技术性调整</a:t>
            </a:r>
            <a:r>
              <a:rPr lang="en-US" altLang="zh-CN" dirty="0"/>
              <a:t> </a:t>
            </a:r>
            <a:r>
              <a:rPr lang="zh-CN" altLang="en-US" dirty="0"/>
              <a:t>，但是由于平均股价离牛线才</a:t>
            </a:r>
            <a:r>
              <a:rPr lang="en-US" altLang="zh-CN" dirty="0"/>
              <a:t>3%</a:t>
            </a:r>
            <a:r>
              <a:rPr lang="zh-CN" altLang="en-US" dirty="0"/>
              <a:t>左右的距离，不算大，故这里的调整也不会太强，加上流动资金是翻红的，故这里看震荡上行吧。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、当下的操作思路：高换低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、财报分析：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）现金收入比：</a:t>
            </a:r>
            <a:r>
              <a:rPr lang="en-US" altLang="zh-CN" dirty="0"/>
              <a:t> </a:t>
            </a:r>
            <a:r>
              <a:rPr lang="zh-CN" altLang="en-US" dirty="0"/>
              <a:t>（销售商品、提供劳务收到的现金）</a:t>
            </a:r>
            <a:r>
              <a:rPr lang="en-US" altLang="zh-CN" dirty="0"/>
              <a:t>   /   </a:t>
            </a:r>
            <a:r>
              <a:rPr lang="zh-CN" altLang="en-US" dirty="0"/>
              <a:t>（营业收入）</a:t>
            </a:r>
            <a:r>
              <a:rPr lang="en-US" altLang="zh-CN" dirty="0"/>
              <a:t>  &gt; 100% 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李白卖包子的，卖包子</a:t>
            </a:r>
            <a:r>
              <a:rPr lang="en-US" altLang="zh-CN" dirty="0"/>
              <a:t>100</a:t>
            </a:r>
            <a:r>
              <a:rPr lang="zh-CN" altLang="en-US" dirty="0"/>
              <a:t>个，每个</a:t>
            </a:r>
            <a:r>
              <a:rPr lang="en-US" altLang="zh-CN" dirty="0"/>
              <a:t>10</a:t>
            </a:r>
            <a:r>
              <a:rPr lang="zh-CN" altLang="en-US" dirty="0"/>
              <a:t>两，实收</a:t>
            </a:r>
            <a:r>
              <a:rPr lang="en-US" altLang="zh-CN" dirty="0"/>
              <a:t>1000</a:t>
            </a:r>
            <a:r>
              <a:rPr lang="zh-CN" altLang="en-US" dirty="0"/>
              <a:t>两。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突然遇到杜甫，实收</a:t>
            </a:r>
            <a:r>
              <a:rPr lang="en-US" altLang="zh-CN" dirty="0"/>
              <a:t>900</a:t>
            </a:r>
            <a:r>
              <a:rPr lang="zh-CN" altLang="en-US" dirty="0"/>
              <a:t>两，现金收入比就是</a:t>
            </a:r>
            <a:r>
              <a:rPr lang="en-US" altLang="zh-CN" dirty="0"/>
              <a:t>900/1000=90%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）净资产收益率（</a:t>
            </a:r>
            <a:r>
              <a:rPr lang="en-US" altLang="zh-CN" dirty="0"/>
              <a:t>ROE</a:t>
            </a:r>
            <a:r>
              <a:rPr lang="zh-CN" altLang="en-US" dirty="0"/>
              <a:t>）：制造业</a:t>
            </a:r>
            <a:r>
              <a:rPr lang="en-US" altLang="zh-CN" dirty="0"/>
              <a:t>5%-15%</a:t>
            </a:r>
            <a:r>
              <a:rPr lang="zh-CN" altLang="en-US" dirty="0"/>
              <a:t>，超</a:t>
            </a:r>
            <a:r>
              <a:rPr lang="en-US" altLang="zh-CN" dirty="0"/>
              <a:t>15%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现在这行情，一定要有耐心。（</a:t>
            </a:r>
            <a:r>
              <a:rPr lang="en-US" altLang="zh-CN" sz="3600" b="1" dirty="0">
                <a:solidFill>
                  <a:srgbClr val="FF0000"/>
                </a:solidFill>
              </a:rPr>
              <a:t>100%-150%</a:t>
            </a:r>
            <a:r>
              <a:rPr lang="zh-CN" altLang="en-US" sz="3600" b="1" dirty="0">
                <a:solidFill>
                  <a:srgbClr val="FF0000"/>
                </a:solidFill>
              </a:rPr>
              <a:t>），换低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2025-8-28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、交易的关键在于：是否有一套属于自己的交易系统，交易规则。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比如：确定了死叉卖出，金叉买入。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死叉</a:t>
            </a:r>
            <a:r>
              <a:rPr lang="en-US" altLang="zh-CN" dirty="0"/>
              <a:t>11</a:t>
            </a:r>
            <a:r>
              <a:rPr lang="zh-CN" altLang="en-US" dirty="0"/>
              <a:t>元卖出，而</a:t>
            </a:r>
            <a:r>
              <a:rPr lang="en-US" altLang="zh-CN" dirty="0"/>
              <a:t>11.5</a:t>
            </a:r>
            <a:r>
              <a:rPr lang="zh-CN" altLang="en-US" dirty="0"/>
              <a:t>元出金叉，是否会买？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、定了一个规则，相当于只赚自己认知内的钱。这样就基本上不会犯大错！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、深度学习！把方法学会之后，自己跑一些时间模型，看成功率，看收益比。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、如果接下来牛线上移，平均股价回到牛线之内，就有可能出</a:t>
            </a:r>
            <a:r>
              <a:rPr lang="en-US" altLang="zh-CN" dirty="0"/>
              <a:t>S</a:t>
            </a:r>
            <a:r>
              <a:rPr lang="zh-CN" altLang="en-US" dirty="0"/>
              <a:t>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也不把</a:t>
            </a:r>
            <a:r>
              <a:rPr lang="en-US" altLang="zh-CN" sz="3600" b="1" dirty="0">
                <a:solidFill>
                  <a:srgbClr val="FF0000"/>
                </a:solidFill>
              </a:rPr>
              <a:t>S</a:t>
            </a:r>
            <a:r>
              <a:rPr lang="zh-CN" altLang="en-US" sz="3600" b="1" dirty="0">
                <a:solidFill>
                  <a:srgbClr val="FF0000"/>
                </a:solidFill>
              </a:rPr>
              <a:t>点看成猛兽，很可怕，不！只是</a:t>
            </a:r>
            <a:r>
              <a:rPr lang="zh-CN" altLang="en-US" sz="3600" b="1" dirty="0">
                <a:solidFill>
                  <a:srgbClr val="FF0000"/>
                </a:solidFill>
              </a:rPr>
              <a:t>切换热点罢了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【智能辅助线买入，破位</a:t>
            </a:r>
            <a:r>
              <a:rPr lang="en-US" altLang="zh-CN" sz="3600" b="1" dirty="0">
                <a:solidFill>
                  <a:srgbClr val="FF0000"/>
                </a:solidFill>
              </a:rPr>
              <a:t>5%</a:t>
            </a:r>
            <a:r>
              <a:rPr lang="zh-CN" altLang="en-US" sz="3600" b="1" dirty="0">
                <a:solidFill>
                  <a:srgbClr val="FF0000"/>
                </a:solidFill>
              </a:rPr>
              <a:t>止损，不破持有】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【</a:t>
            </a:r>
            <a:r>
              <a:rPr lang="en-US" altLang="zh-CN" sz="3600" b="1" dirty="0">
                <a:solidFill>
                  <a:srgbClr val="FF0000"/>
                </a:solidFill>
              </a:rPr>
              <a:t>10%</a:t>
            </a:r>
            <a:r>
              <a:rPr lang="zh-CN" altLang="en-US" sz="3600" b="1" dirty="0">
                <a:solidFill>
                  <a:srgbClr val="FF0000"/>
                </a:solidFill>
              </a:rPr>
              <a:t>减</a:t>
            </a:r>
            <a:r>
              <a:rPr lang="en-US" altLang="zh-CN" sz="3600" b="1" dirty="0">
                <a:solidFill>
                  <a:srgbClr val="FF0000"/>
                </a:solidFill>
              </a:rPr>
              <a:t>1/3</a:t>
            </a:r>
            <a:r>
              <a:rPr lang="zh-CN" altLang="en-US" sz="3600" b="1" dirty="0">
                <a:solidFill>
                  <a:srgbClr val="FF0000"/>
                </a:solidFill>
              </a:rPr>
              <a:t>，</a:t>
            </a:r>
            <a:r>
              <a:rPr lang="en-US" altLang="zh-CN" sz="3600" b="1" dirty="0">
                <a:solidFill>
                  <a:srgbClr val="FF0000"/>
                </a:solidFill>
              </a:rPr>
              <a:t>30%</a:t>
            </a:r>
            <a:r>
              <a:rPr lang="zh-CN" altLang="en-US" sz="3600" b="1" dirty="0">
                <a:solidFill>
                  <a:srgbClr val="FF0000"/>
                </a:solidFill>
              </a:rPr>
              <a:t>减</a:t>
            </a:r>
            <a:r>
              <a:rPr lang="en-US" altLang="zh-CN" sz="3600" b="1" dirty="0">
                <a:solidFill>
                  <a:srgbClr val="FF0000"/>
                </a:solidFill>
              </a:rPr>
              <a:t>1/3</a:t>
            </a:r>
            <a:r>
              <a:rPr lang="zh-CN" altLang="en-US" sz="3600" b="1" dirty="0">
                <a:solidFill>
                  <a:srgbClr val="FF0000"/>
                </a:solidFill>
              </a:rPr>
              <a:t>，</a:t>
            </a:r>
            <a:r>
              <a:rPr lang="en-US" altLang="zh-CN" sz="3600" b="1" dirty="0">
                <a:solidFill>
                  <a:srgbClr val="FF0000"/>
                </a:solidFill>
              </a:rPr>
              <a:t>50%</a:t>
            </a:r>
            <a:r>
              <a:rPr lang="zh-CN" altLang="en-US" sz="3600" b="1" dirty="0">
                <a:solidFill>
                  <a:srgbClr val="FF0000"/>
                </a:solidFill>
              </a:rPr>
              <a:t>出光】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2025-9-3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、本身周一的上涨时，捕捞季节有明显的顶背离，是有一定潜在风险的，但是考虑到才一天还是看反弹上攻多一些，结果本次上涨就一天，周二就掉头下杀了。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、而当下平均股价回落到牛线之内了，则接下来的行情看区间震荡【下方智能辅助线黄红线、上方就是周一的高点位】，这个区间震荡大约到</a:t>
            </a:r>
            <a:r>
              <a:rPr lang="en-US" altLang="zh-CN" dirty="0"/>
              <a:t>9</a:t>
            </a:r>
            <a:r>
              <a:rPr lang="zh-CN" altLang="en-US" dirty="0"/>
              <a:t>月</a:t>
            </a:r>
            <a:r>
              <a:rPr lang="en-US" altLang="zh-CN" dirty="0"/>
              <a:t>17</a:t>
            </a:r>
            <a:r>
              <a:rPr lang="zh-CN" altLang="en-US" dirty="0"/>
              <a:t>吧（两周，刚好也是对</a:t>
            </a:r>
            <a:r>
              <a:rPr lang="en-US" altLang="zh-CN" dirty="0"/>
              <a:t>7-8</a:t>
            </a:r>
            <a:r>
              <a:rPr lang="zh-CN" altLang="en-US" dirty="0"/>
              <a:t>份上涨正式的整理）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、而且接下来不排除会出</a:t>
            </a:r>
            <a:r>
              <a:rPr lang="en-US" altLang="zh-CN" dirty="0"/>
              <a:t>S</a:t>
            </a:r>
            <a:r>
              <a:rPr lang="zh-CN" altLang="en-US" dirty="0"/>
              <a:t>点，但不要对</a:t>
            </a:r>
            <a:r>
              <a:rPr lang="en-US" altLang="zh-CN" dirty="0"/>
              <a:t>S</a:t>
            </a:r>
            <a:r>
              <a:rPr lang="zh-CN" altLang="en-US" dirty="0"/>
              <a:t>点有过份的恐慌，就是一个主流热点的</a:t>
            </a:r>
            <a:r>
              <a:rPr lang="zh-CN" altLang="en-US" dirty="0"/>
              <a:t>切换。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、下一轮行情上涨，我看好券商，但不着急当下，而是</a:t>
            </a:r>
            <a:r>
              <a:rPr lang="en-US" altLang="zh-CN" dirty="0"/>
              <a:t>S</a:t>
            </a:r>
            <a:r>
              <a:rPr lang="zh-CN" altLang="en-US" dirty="0"/>
              <a:t>点之后，稳健一点等它异动时再参与。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、半个月进入区间</a:t>
            </a:r>
            <a:r>
              <a:rPr lang="en-US" altLang="zh-CN" sz="3600" b="1" dirty="0">
                <a:solidFill>
                  <a:srgbClr val="FF0000"/>
                </a:solidFill>
              </a:rPr>
              <a:t>震荡整理</a:t>
            </a:r>
            <a:r>
              <a:rPr lang="zh-CN" altLang="en-US" dirty="0"/>
              <a:t>，当量能缩小到</a:t>
            </a:r>
            <a:r>
              <a:rPr lang="en-US" altLang="zh-CN" sz="3600" b="1" dirty="0">
                <a:solidFill>
                  <a:srgbClr val="FF0000"/>
                </a:solidFill>
              </a:rPr>
              <a:t>1.6</a:t>
            </a:r>
            <a:r>
              <a:rPr lang="zh-CN" altLang="en-US" sz="3600" b="1" dirty="0">
                <a:solidFill>
                  <a:srgbClr val="FF0000"/>
                </a:solidFill>
              </a:rPr>
              <a:t>万</a:t>
            </a:r>
            <a:r>
              <a:rPr lang="zh-CN" altLang="en-US" dirty="0"/>
              <a:t>亿左右的时候</a:t>
            </a:r>
            <a:r>
              <a:rPr lang="en-US" altLang="zh-CN" dirty="0"/>
              <a:t> </a:t>
            </a:r>
            <a:r>
              <a:rPr lang="zh-CN" altLang="en-US" dirty="0"/>
              <a:t>，变盘就来了。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【沪深 300】</a:t>
            </a:r>
            <a:r>
              <a:rPr lang="zh-CN" altLang="en-US" sz="3600" b="1" dirty="0">
                <a:solidFill>
                  <a:srgbClr val="FF0000"/>
                </a:solidFill>
              </a:rPr>
              <a:t>【网格交易】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2025-9-4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、市场的看法，首先要有一个更大格局的观点，才能更好的对当下有一个清晰的定位。（由个人所见）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方老师认为，在宽松的财政政策及积极的货币政策下，加上老美的降息周期开启，偏</a:t>
            </a:r>
            <a:r>
              <a:rPr lang="en-US" altLang="zh-CN" dirty="0"/>
              <a:t> </a:t>
            </a:r>
            <a:r>
              <a:rPr lang="zh-CN" altLang="en-US" dirty="0"/>
              <a:t>看好行情多一些。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、而调整在上轮大行情中，是伴随物，没有只涨不跌的行情，本身就是相伴相随的，只不过力度不同罢了。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、接下来偏向于在此区间进行震荡整</a:t>
            </a:r>
            <a:r>
              <a:rPr lang="en-US" altLang="zh-CN" dirty="0"/>
              <a:t> </a:t>
            </a:r>
            <a:r>
              <a:rPr lang="zh-CN" altLang="en-US" dirty="0"/>
              <a:t>理多一些，时间初步认为两周（</a:t>
            </a:r>
            <a:r>
              <a:rPr lang="en-US" altLang="zh-CN" dirty="0"/>
              <a:t>9-17</a:t>
            </a:r>
            <a:r>
              <a:rPr lang="zh-CN" altLang="en-US" dirty="0"/>
              <a:t>日）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、而对于接下来，如果操作技术上没那么敏锐的，可考虑少操作，仓位轻一些，等新一轮大机会。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或者可以考虑网格交易。（流动资金翻绿，则仓位</a:t>
            </a:r>
            <a:r>
              <a:rPr lang="en-US" altLang="zh-CN" dirty="0"/>
              <a:t>5</a:t>
            </a:r>
            <a:r>
              <a:rPr lang="zh-CN" altLang="en-US" dirty="0"/>
              <a:t>成以内为宜）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、当量能缩小到</a:t>
            </a:r>
            <a:r>
              <a:rPr lang="en-US" altLang="zh-CN" dirty="0"/>
              <a:t>1.6</a:t>
            </a:r>
            <a:r>
              <a:rPr lang="zh-CN" altLang="en-US" dirty="0"/>
              <a:t>万亿的时候</a:t>
            </a:r>
            <a:r>
              <a:rPr lang="en-US" altLang="zh-CN" dirty="0"/>
              <a:t> </a:t>
            </a:r>
            <a:r>
              <a:rPr lang="zh-CN" altLang="en-US" dirty="0"/>
              <a:t>，则大概率是变盘时机的到来。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2025-9-10/11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、当下看区间震荡【本次】，时间窗口初步预计是在</a:t>
            </a:r>
            <a:r>
              <a:rPr lang="en-US" altLang="zh-CN" dirty="0"/>
              <a:t>9-17</a:t>
            </a:r>
            <a:r>
              <a:rPr lang="zh-CN" altLang="en-US" dirty="0"/>
              <a:t>（美联储议息结果，当然目前市场认为</a:t>
            </a:r>
            <a:r>
              <a:rPr lang="en-US" altLang="zh-CN" dirty="0"/>
              <a:t>100%</a:t>
            </a:r>
            <a:r>
              <a:rPr lang="zh-CN" altLang="en-US" dirty="0"/>
              <a:t>降）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、看空是不可能的，这里区间震荡之后，仍然是看向上突破。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、量能如果能重新</a:t>
            </a:r>
            <a:r>
              <a:rPr lang="en-US" altLang="zh-CN" dirty="0"/>
              <a:t>2.8</a:t>
            </a:r>
            <a:r>
              <a:rPr lang="zh-CN" altLang="en-US" dirty="0"/>
              <a:t>万亿以上（流动资金再大红），则是向上突破启动的信号。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en-US" altLang="zh-CN" dirty="0"/>
              <a:t>S</a:t>
            </a:r>
            <a:r>
              <a:rPr lang="zh-CN" altLang="en-US" dirty="0"/>
              <a:t>点的正式出现，代表了前热点的结束。特别是接下来到底谁会是主流？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、如何确认下一个：流动资金翻大红当天，主力净买额前</a:t>
            </a:r>
            <a:r>
              <a:rPr lang="en-US" altLang="zh-CN" dirty="0"/>
              <a:t>3</a:t>
            </a:r>
            <a:r>
              <a:rPr lang="zh-CN" altLang="en-US" dirty="0"/>
              <a:t>，涨停家数前</a:t>
            </a:r>
            <a:r>
              <a:rPr lang="en-US" altLang="zh-CN" dirty="0"/>
              <a:t>3</a:t>
            </a:r>
            <a:r>
              <a:rPr lang="zh-CN" altLang="en-US" dirty="0"/>
              <a:t>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、捕捞季节昨天死叉，故技术上是有</a:t>
            </a:r>
            <a:r>
              <a:rPr lang="en-US" altLang="zh-CN" dirty="0"/>
              <a:t> </a:t>
            </a:r>
            <a:r>
              <a:rPr lang="zh-CN" altLang="en-US" dirty="0"/>
              <a:t>调整</a:t>
            </a:r>
            <a:r>
              <a:rPr lang="en-US" altLang="zh-CN" dirty="0"/>
              <a:t> </a:t>
            </a:r>
            <a:r>
              <a:rPr lang="zh-CN" altLang="en-US" dirty="0"/>
              <a:t>的需求的；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、牛熊线走平，故进入震荡行情，调整</a:t>
            </a:r>
            <a:r>
              <a:rPr lang="en-US" altLang="zh-CN" dirty="0"/>
              <a:t> </a:t>
            </a:r>
            <a:r>
              <a:rPr lang="zh-CN" altLang="en-US" dirty="0"/>
              <a:t>下方支撑位在智能辅助线；</a:t>
            </a:r>
            <a:r>
              <a:rPr lang="en-US" altLang="zh-CN" dirty="0"/>
              <a:t>15.4-15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、从流动资金来看，近期的量能基本上持平，</a:t>
            </a:r>
            <a:r>
              <a:rPr lang="en-US" altLang="zh-CN" dirty="0"/>
              <a:t>12000</a:t>
            </a:r>
            <a:r>
              <a:rPr lang="zh-CN" altLang="en-US" dirty="0"/>
              <a:t>左右，介于翻绿翻红之间。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、横向统计整</a:t>
            </a:r>
            <a:r>
              <a:rPr lang="en-US" altLang="zh-CN" dirty="0"/>
              <a:t> </a:t>
            </a:r>
            <a:r>
              <a:rPr lang="zh-CN" altLang="en-US" dirty="0"/>
              <a:t>体走平；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、大盘属于</a:t>
            </a:r>
            <a:r>
              <a:rPr lang="en-US" altLang="zh-CN" dirty="0"/>
              <a:t>B</a:t>
            </a:r>
            <a:r>
              <a:rPr lang="zh-CN" altLang="en-US" dirty="0"/>
              <a:t>点区域；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综合上述：短期技术上有调整</a:t>
            </a:r>
            <a:r>
              <a:rPr lang="en-US" altLang="zh-CN" dirty="0"/>
              <a:t> </a:t>
            </a:r>
            <a:r>
              <a:rPr lang="zh-CN" altLang="en-US" dirty="0"/>
              <a:t>需求，下方空间有，但由于量能维持，故这里也有变盘的可能性，由于流动资金是绿的，故仓位合理</a:t>
            </a:r>
            <a:r>
              <a:rPr lang="en-US" altLang="zh-CN" dirty="0"/>
              <a:t>3-5</a:t>
            </a:r>
            <a:r>
              <a:rPr lang="zh-CN" altLang="en-US" dirty="0"/>
              <a:t>之间为宜，等待流动资金转红再加即可。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操作策略：控制好仓位即可，个股就按个股的策略去操作即可，一旦流动资金转红，则要有市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反转的意识。（可用策略：【涨停横盘二升】、【网格交易】）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2025-9-17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、市场昨天平均股价已经突破前期的平台整理区间，向上突破了。但唯可惜的是流动资金并没有翻红，也就是说量能没有放大，故这里不着急，因为行情的启动必然是伴随量能的放大的。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、当下</a:t>
            </a:r>
            <a:r>
              <a:rPr lang="en-US" altLang="zh-CN" dirty="0"/>
              <a:t>5</a:t>
            </a:r>
            <a:r>
              <a:rPr lang="zh-CN" altLang="en-US" dirty="0"/>
              <a:t>成仓为底持股待涨即可，耐</a:t>
            </a:r>
            <a:r>
              <a:rPr lang="en-US" altLang="zh-CN" dirty="0"/>
              <a:t> </a:t>
            </a:r>
            <a:r>
              <a:rPr lang="zh-CN" altLang="en-US" dirty="0"/>
              <a:t>心等待放量到来之后再考虑提高仓位水平。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市场</a:t>
            </a:r>
            <a:r>
              <a:rPr lang="en-US" altLang="zh-CN" dirty="0"/>
              <a:t> </a:t>
            </a:r>
            <a:r>
              <a:rPr lang="zh-CN" altLang="en-US" dirty="0"/>
              <a:t>观点不变，仍然是看上。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、方向上：机器人偏看成是前期没涨的补涨多一些，真正的主流热点还未出现。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zh-CN" altLang="en-US" sz="2400" b="1" dirty="0">
                <a:solidFill>
                  <a:srgbClr val="FF0000"/>
                </a:solidFill>
              </a:rPr>
              <a:t>世间纷繁，皆有其意；迷之则轮回苦，悟之则天地宽；红尘劫破，大道可期。</a:t>
            </a:r>
            <a:endParaRPr lang="zh-CN" altLang="en-US" sz="24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【炒股的智慧】</a:t>
            </a:r>
            <a:r>
              <a:rPr lang="en-US" altLang="zh-CN" sz="2400" b="1" dirty="0">
                <a:solidFill>
                  <a:srgbClr val="FF0000"/>
                </a:solidFill>
              </a:rPr>
              <a:t>---</a:t>
            </a:r>
            <a:r>
              <a:rPr lang="zh-CN" altLang="en-US" sz="2400" b="1" dirty="0">
                <a:solidFill>
                  <a:srgbClr val="FF0000"/>
                </a:solidFill>
              </a:rPr>
              <a:t>陈江挺</a:t>
            </a:r>
            <a:endParaRPr lang="zh-CN" altLang="en-US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9</a:t>
            </a:r>
            <a:r>
              <a:rPr lang="zh-CN" altLang="en-US" sz="3600" b="1" dirty="0">
                <a:solidFill>
                  <a:srgbClr val="FF0000"/>
                </a:solidFill>
              </a:rPr>
              <a:t>月</a:t>
            </a:r>
            <a:r>
              <a:rPr lang="en-US" altLang="zh-CN" sz="3600" b="1" dirty="0">
                <a:solidFill>
                  <a:srgbClr val="FF0000"/>
                </a:solidFill>
              </a:rPr>
              <a:t>27</a:t>
            </a:r>
            <a:r>
              <a:rPr lang="zh-CN" altLang="en-US" sz="3600" b="1" dirty="0">
                <a:solidFill>
                  <a:srgbClr val="FF0000"/>
                </a:solidFill>
              </a:rPr>
              <a:t>南昌，</a:t>
            </a:r>
            <a:r>
              <a:rPr lang="en-US" altLang="zh-CN" sz="3600" b="1" dirty="0">
                <a:solidFill>
                  <a:srgbClr val="FF0000"/>
                </a:solidFill>
              </a:rPr>
              <a:t>9</a:t>
            </a:r>
            <a:r>
              <a:rPr lang="zh-CN" altLang="en-US" sz="3600" b="1" dirty="0">
                <a:solidFill>
                  <a:srgbClr val="FF0000"/>
                </a:solidFill>
              </a:rPr>
              <a:t>月</a:t>
            </a:r>
            <a:r>
              <a:rPr lang="en-US" altLang="zh-CN" sz="3600" b="1" dirty="0">
                <a:solidFill>
                  <a:srgbClr val="FF0000"/>
                </a:solidFill>
              </a:rPr>
              <a:t>28</a:t>
            </a:r>
            <a:r>
              <a:rPr lang="zh-CN" altLang="en-US" sz="3600" b="1" dirty="0">
                <a:solidFill>
                  <a:srgbClr val="FF0000"/>
                </a:solidFill>
              </a:rPr>
              <a:t>长沙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2025-9-25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、国庆前：捕捞季节金叉（周三），故看短期技术性反弹，流动资金看是否有机会翻红；而上方又面临牛线压力位，故整</a:t>
            </a:r>
            <a:r>
              <a:rPr lang="en-US" altLang="zh-CN" dirty="0"/>
              <a:t> </a:t>
            </a:r>
            <a:r>
              <a:rPr lang="zh-CN" altLang="en-US" dirty="0"/>
              <a:t>个国庆前我们看：震荡向上。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、国庆后：由于当下是金叉，理论上国庆后容易先出死叉，故反而国庆后看整</a:t>
            </a:r>
            <a:r>
              <a:rPr lang="en-US" altLang="zh-CN" dirty="0"/>
              <a:t> </a:t>
            </a:r>
            <a:r>
              <a:rPr lang="zh-CN" altLang="en-US" dirty="0"/>
              <a:t>理多一些，</a:t>
            </a:r>
            <a:r>
              <a:rPr lang="en-US" altLang="zh-CN" dirty="0"/>
              <a:t>10</a:t>
            </a:r>
            <a:r>
              <a:rPr lang="zh-CN" altLang="en-US" dirty="0"/>
              <a:t>月最重要的事件是：大会，十五五规划等，这也将是四季度的大概率方向，甚至</a:t>
            </a:r>
            <a:r>
              <a:rPr lang="en-US" altLang="zh-CN" dirty="0"/>
              <a:t> </a:t>
            </a:r>
            <a:r>
              <a:rPr lang="zh-CN" altLang="en-US" dirty="0"/>
              <a:t>是明年两会的大方向。</a:t>
            </a:r>
            <a:r>
              <a:rPr lang="zh-CN" altLang="en-US" dirty="0">
                <a:sym typeface="+mn-ea"/>
              </a:rPr>
              <a:t>仍然是科技为主。（机器人、芯片）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、近期大方向：新能源、券商（异动：流动资金翻红，同时该板块有</a:t>
            </a:r>
            <a:r>
              <a:rPr lang="en-US" altLang="zh-CN" dirty="0"/>
              <a:t>3</a:t>
            </a:r>
            <a:r>
              <a:rPr lang="zh-CN" altLang="en-US" dirty="0"/>
              <a:t>只以上涨停时）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、选股思路：滚动净利润</a:t>
            </a:r>
            <a:r>
              <a:rPr lang="en-US" altLang="zh-CN" dirty="0"/>
              <a:t> </a:t>
            </a:r>
            <a:r>
              <a:rPr lang="zh-CN" altLang="en-US" dirty="0"/>
              <a:t>连续</a:t>
            </a:r>
            <a:r>
              <a:rPr lang="en-US" altLang="zh-CN" dirty="0"/>
              <a:t>4</a:t>
            </a:r>
            <a:r>
              <a:rPr lang="zh-CN" altLang="en-US" dirty="0"/>
              <a:t>个季度增长，主力状态</a:t>
            </a:r>
            <a:r>
              <a:rPr lang="en-US" altLang="zh-CN" dirty="0"/>
              <a:t> </a:t>
            </a:r>
            <a:r>
              <a:rPr lang="zh-CN" altLang="en-US" dirty="0"/>
              <a:t>红，细分行业龙头</a:t>
            </a:r>
            <a:r>
              <a:rPr lang="en-US" altLang="zh-CN" dirty="0"/>
              <a:t>/</a:t>
            </a:r>
            <a:r>
              <a:rPr lang="zh-CN" altLang="en-US" dirty="0"/>
              <a:t>行业龙头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今天的成交额预估在</a:t>
            </a:r>
            <a:r>
              <a:rPr lang="en-US" altLang="zh-CN" sz="3600" b="1" dirty="0">
                <a:solidFill>
                  <a:srgbClr val="FF0000"/>
                </a:solidFill>
              </a:rPr>
              <a:t>2.5</a:t>
            </a:r>
            <a:r>
              <a:rPr lang="zh-CN" altLang="en-US" sz="3600" b="1" dirty="0">
                <a:solidFill>
                  <a:srgbClr val="FF0000"/>
                </a:solidFill>
              </a:rPr>
              <a:t>万亿，翻红是</a:t>
            </a:r>
            <a:r>
              <a:rPr lang="en-US" altLang="zh-CN" sz="3600" b="1" dirty="0">
                <a:solidFill>
                  <a:srgbClr val="FF0000"/>
                </a:solidFill>
              </a:rPr>
              <a:t>2.4</a:t>
            </a:r>
            <a:r>
              <a:rPr lang="zh-CN" altLang="en-US" sz="3600" b="1" dirty="0">
                <a:solidFill>
                  <a:srgbClr val="FF0000"/>
                </a:solidFill>
              </a:rPr>
              <a:t>万亿，微红。</a:t>
            </a:r>
            <a:endParaRPr lang="en-US" altLang="zh-CN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9</a:t>
            </a:r>
            <a:r>
              <a:rPr lang="zh-CN" altLang="en-US" sz="3600" b="1" dirty="0">
                <a:solidFill>
                  <a:srgbClr val="FF0000"/>
                </a:solidFill>
              </a:rPr>
              <a:t>月</a:t>
            </a:r>
            <a:r>
              <a:rPr lang="en-US" altLang="zh-CN" sz="3600" b="1" dirty="0">
                <a:solidFill>
                  <a:srgbClr val="FF0000"/>
                </a:solidFill>
              </a:rPr>
              <a:t>27</a:t>
            </a:r>
            <a:r>
              <a:rPr lang="zh-CN" altLang="en-US" sz="3600" b="1" dirty="0">
                <a:solidFill>
                  <a:srgbClr val="FF0000"/>
                </a:solidFill>
              </a:rPr>
              <a:t>南昌，</a:t>
            </a:r>
            <a:r>
              <a:rPr lang="en-US" altLang="zh-CN" sz="3600" b="1" dirty="0">
                <a:solidFill>
                  <a:srgbClr val="FF0000"/>
                </a:solidFill>
              </a:rPr>
              <a:t>9</a:t>
            </a:r>
            <a:r>
              <a:rPr lang="zh-CN" altLang="en-US" sz="3600" b="1" dirty="0">
                <a:solidFill>
                  <a:srgbClr val="FF0000"/>
                </a:solidFill>
              </a:rPr>
              <a:t>月</a:t>
            </a:r>
            <a:r>
              <a:rPr lang="en-US" altLang="zh-CN" sz="3600" b="1" dirty="0">
                <a:solidFill>
                  <a:srgbClr val="FF0000"/>
                </a:solidFill>
              </a:rPr>
              <a:t>28</a:t>
            </a:r>
            <a:r>
              <a:rPr lang="zh-CN" altLang="en-US" sz="3600" b="1" dirty="0">
                <a:solidFill>
                  <a:srgbClr val="FF0000"/>
                </a:solidFill>
              </a:rPr>
              <a:t>长沙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2025-10-09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5285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、国庆期间，外围不差，所以没有什么负面上的影响</a:t>
            </a:r>
            <a:r>
              <a:rPr lang="en-US" altLang="zh-CN" dirty="0"/>
              <a:t> </a:t>
            </a:r>
            <a:r>
              <a:rPr lang="zh-CN" altLang="en-US" dirty="0"/>
              <a:t>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、国庆前捕捞</a:t>
            </a:r>
            <a:r>
              <a:rPr lang="en-US" altLang="zh-CN" dirty="0"/>
              <a:t> </a:t>
            </a:r>
            <a:r>
              <a:rPr lang="zh-CN" altLang="en-US" dirty="0"/>
              <a:t>季节是金叉的，今天是金叉第二天，技术上看反弹；流动资金早上放量，有望今天翻红；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、上方来自牛线的压力位，但如果放量不错，可看突破。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、选股思路：滚动净利润</a:t>
            </a:r>
            <a:r>
              <a:rPr lang="en-US" altLang="zh-CN" dirty="0"/>
              <a:t> </a:t>
            </a:r>
            <a:r>
              <a:rPr lang="zh-CN" altLang="en-US" dirty="0"/>
              <a:t>连续</a:t>
            </a:r>
            <a:r>
              <a:rPr lang="en-US" altLang="zh-CN" dirty="0"/>
              <a:t>4</a:t>
            </a:r>
            <a:r>
              <a:rPr lang="zh-CN" altLang="en-US" dirty="0"/>
              <a:t>个季度增长，主力状态</a:t>
            </a:r>
            <a:r>
              <a:rPr lang="en-US" altLang="zh-CN" dirty="0"/>
              <a:t> </a:t>
            </a:r>
            <a:r>
              <a:rPr lang="zh-CN" altLang="en-US" dirty="0"/>
              <a:t>红，细分行业龙头</a:t>
            </a:r>
            <a:r>
              <a:rPr lang="en-US" altLang="zh-CN" dirty="0"/>
              <a:t>/</a:t>
            </a:r>
            <a:r>
              <a:rPr lang="zh-CN" altLang="en-US" dirty="0"/>
              <a:t>行业龙头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整体：偏看震荡上行多一些。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对科技是偏看休整</a:t>
            </a:r>
            <a:r>
              <a:rPr lang="en-US" altLang="zh-CN" sz="3600" b="1" dirty="0">
                <a:solidFill>
                  <a:srgbClr val="FF0000"/>
                </a:solidFill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</a:rPr>
              <a:t>，未来再有机会再说；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新能源类（车</a:t>
            </a:r>
            <a:r>
              <a:rPr lang="en-US" altLang="zh-CN" sz="3600" b="1" dirty="0">
                <a:solidFill>
                  <a:srgbClr val="FF0000"/>
                </a:solidFill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</a:rPr>
              <a:t>固态电池、光伏、风电、储能）、</a:t>
            </a:r>
            <a:r>
              <a:rPr lang="zh-CN" altLang="en-US" sz="3600" b="1" dirty="0">
                <a:solidFill>
                  <a:srgbClr val="FF0000"/>
                </a:solidFill>
              </a:rPr>
              <a:t>券商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有色金属（黄金、铝、铜、稀土、稀有</a:t>
            </a:r>
            <a:r>
              <a:rPr lang="en-US" altLang="zh-CN" sz="3600" b="1" dirty="0">
                <a:solidFill>
                  <a:srgbClr val="FF0000"/>
                </a:solidFill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</a:rPr>
              <a:t>钴</a:t>
            </a:r>
            <a:r>
              <a:rPr lang="en-US" altLang="zh-CN" sz="3600" b="1" dirty="0">
                <a:solidFill>
                  <a:srgbClr val="FF0000"/>
                </a:solidFill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</a:rPr>
              <a:t>锡</a:t>
            </a:r>
            <a:r>
              <a:rPr lang="en-US" altLang="zh-CN" sz="3600" b="1" dirty="0">
                <a:solidFill>
                  <a:srgbClr val="FF0000"/>
                </a:solidFill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</a:rPr>
              <a:t>）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2025-10-15/16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、考虑到月底两件大事：自已国家的大会，十五五规划；美联储议息。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整体来看，十月更多的会是在一个区间震荡，等待事件落地后再选择方向。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、操作节奏上，方法上：网格交易是一个不错的选择。【涨卖跌买】（指数</a:t>
            </a:r>
            <a:r>
              <a:rPr lang="en-US" altLang="zh-CN" dirty="0"/>
              <a:t>ETF  1%</a:t>
            </a:r>
            <a:r>
              <a:rPr lang="zh-CN" altLang="en-US" dirty="0"/>
              <a:t>，个股</a:t>
            </a:r>
            <a:r>
              <a:rPr lang="en-US" altLang="zh-CN" dirty="0"/>
              <a:t>10cm3%-5%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、买点上建议：智能辅助线附近。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、方向上：科技阶段性不看，新能源（车、储能、光伏、风电）、</a:t>
            </a:r>
            <a:r>
              <a:rPr lang="zh-CN" altLang="en-US" dirty="0"/>
              <a:t>券商、有色（黄金、稀土、铜、铝、稀有）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</a:t>
            </a:r>
            <a:r>
              <a:rPr lang="en-US" altLang="zh-CN" dirty="0">
                <a:sym typeface="+mn-ea"/>
              </a:rPr>
              <a:t>4</a:t>
            </a:r>
            <a:r>
              <a:rPr lang="zh-CN" altLang="en-US" dirty="0">
                <a:sym typeface="+mn-ea"/>
              </a:rPr>
              <a:t>、选股思路：滚动净利润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连续</a:t>
            </a:r>
            <a:r>
              <a:rPr lang="en-US" altLang="zh-CN" dirty="0">
                <a:sym typeface="+mn-ea"/>
              </a:rPr>
              <a:t>4</a:t>
            </a:r>
            <a:r>
              <a:rPr lang="zh-CN" altLang="en-US" dirty="0">
                <a:sym typeface="+mn-ea"/>
              </a:rPr>
              <a:t>个季度增长，主力状态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红，细分行业龙头</a:t>
            </a:r>
            <a:r>
              <a:rPr lang="en-US" altLang="zh-CN" dirty="0">
                <a:sym typeface="+mn-ea"/>
              </a:rPr>
              <a:t>/</a:t>
            </a:r>
            <a:r>
              <a:rPr lang="zh-CN" altLang="en-US" dirty="0">
                <a:sym typeface="+mn-ea"/>
              </a:rPr>
              <a:t>行业龙头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2025-10-22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、首先，今天来看，上证的分时是健康的，再加上本身是捕捞</a:t>
            </a:r>
            <a:r>
              <a:rPr lang="en-US" altLang="zh-CN" dirty="0"/>
              <a:t> </a:t>
            </a:r>
            <a:r>
              <a:rPr lang="zh-CN" altLang="en-US" dirty="0"/>
              <a:t>季节金叉区域</a:t>
            </a:r>
            <a:r>
              <a:rPr lang="en-US" altLang="zh-CN" dirty="0"/>
              <a:t> </a:t>
            </a:r>
            <a:r>
              <a:rPr lang="zh-CN" altLang="en-US" dirty="0"/>
              <a:t>，故今天不用太担心，大概率窄震荡，并且盘中有望回红。但不要太兴奋，不要去追涨。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、我们来估算一下流动资金：今天翻红需要</a:t>
            </a:r>
            <a:r>
              <a:rPr lang="en-US" altLang="zh-CN" dirty="0"/>
              <a:t>2.2</a:t>
            </a:r>
            <a:r>
              <a:rPr lang="zh-CN" altLang="en-US" dirty="0"/>
              <a:t>万亿，而随着流动资金继续翻绿，翻红会越来越简单，比如到了下周，可能只需要</a:t>
            </a:r>
            <a:r>
              <a:rPr lang="en-US" altLang="zh-CN" dirty="0"/>
              <a:t>2</a:t>
            </a:r>
            <a:r>
              <a:rPr lang="zh-CN" altLang="en-US" dirty="0"/>
              <a:t>万亿就可以翻红了，而昨天是</a:t>
            </a:r>
            <a:r>
              <a:rPr lang="en-US" altLang="zh-CN" dirty="0"/>
              <a:t>1.87</a:t>
            </a:r>
            <a:r>
              <a:rPr lang="zh-CN" altLang="en-US" dirty="0"/>
              <a:t>万亿，所以也就是说，下周流动资金翻红的机率很大，也很容易。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、加上下周有美联储议息结果公布，目前普遍认为是降息的，但也要等落地。结合此消息，方老师认为：机会在下周。多一份耐心等待，赚钱机会不来，着急也没用。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、做一个行情预演（纯属个人猜测）：本周五左右死叉，然后下周死叉几天，下周后半周出金叉，同时流动资金翻红，迎来新一轮的行情。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、盈亏比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2025-10-29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、流动资金于周一翻红，周二也是丝红，但也是红。红肯定都要比绿好。另外加上平均股价已经出</a:t>
            </a:r>
            <a:r>
              <a:rPr lang="en-US" altLang="zh-CN" dirty="0"/>
              <a:t>B</a:t>
            </a:r>
            <a:r>
              <a:rPr lang="zh-CN" altLang="en-US" dirty="0"/>
              <a:t>点，这更是向好信号。今天出死叉，短期有技术内的休整</a:t>
            </a:r>
            <a:r>
              <a:rPr lang="en-US" altLang="zh-CN" dirty="0"/>
              <a:t> </a:t>
            </a:r>
            <a:r>
              <a:rPr lang="zh-CN" altLang="en-US" dirty="0"/>
              <a:t>，但如若流动资金继续翻红，则这个调</a:t>
            </a:r>
            <a:r>
              <a:rPr lang="en-US" altLang="zh-CN" dirty="0"/>
              <a:t> </a:t>
            </a:r>
            <a:r>
              <a:rPr lang="zh-CN" altLang="en-US" dirty="0"/>
              <a:t>整</a:t>
            </a:r>
            <a:r>
              <a:rPr lang="en-US" altLang="zh-CN" dirty="0"/>
              <a:t> </a:t>
            </a:r>
            <a:r>
              <a:rPr lang="zh-CN" altLang="en-US" dirty="0"/>
              <a:t>可能不会太久，也不会太深</a:t>
            </a:r>
            <a:r>
              <a:rPr lang="en-US" altLang="zh-CN" dirty="0"/>
              <a:t> </a:t>
            </a:r>
            <a:r>
              <a:rPr lang="zh-CN" altLang="en-US" dirty="0"/>
              <a:t>，有可能短期内就解决，或者用横盘震荡的方式进行。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、而美联储的议息结果，于今晚出结果，故有可能借这个机会下一轮金叉。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、故当下应该以：</a:t>
            </a:r>
            <a:r>
              <a:rPr lang="zh-CN" altLang="en-US" b="1" dirty="0">
                <a:solidFill>
                  <a:srgbClr val="FF0000"/>
                </a:solidFill>
              </a:rPr>
              <a:t>低吸为主，然后等待新一轮金叉行情的到来。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、方向：新能源、有色、</a:t>
            </a:r>
            <a:r>
              <a:rPr lang="zh-CN" altLang="en-US" dirty="0"/>
              <a:t>券商（供参考，大家也可自行决定方向。）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、从均线系统来看，</a:t>
            </a:r>
            <a:r>
              <a:rPr lang="zh-CN" altLang="en-US" dirty="0"/>
              <a:t>券商已经由原来的震荡，开始有进入多头的迹像，关注后期是否发力表现。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本周日下午</a:t>
            </a:r>
            <a:r>
              <a:rPr lang="en-US" altLang="zh-CN" sz="3600" b="1" dirty="0">
                <a:solidFill>
                  <a:srgbClr val="FF0000"/>
                </a:solidFill>
              </a:rPr>
              <a:t>2</a:t>
            </a:r>
            <a:r>
              <a:rPr lang="zh-CN" altLang="en-US" sz="3600" b="1" dirty="0">
                <a:solidFill>
                  <a:srgbClr val="FF0000"/>
                </a:solidFill>
              </a:rPr>
              <a:t>：</a:t>
            </a:r>
            <a:r>
              <a:rPr lang="en-US" altLang="zh-CN" sz="3600" b="1" dirty="0">
                <a:solidFill>
                  <a:srgbClr val="FF0000"/>
                </a:solidFill>
              </a:rPr>
              <a:t>00</a:t>
            </a:r>
            <a:r>
              <a:rPr lang="zh-CN" altLang="en-US" sz="3600" b="1" dirty="0">
                <a:solidFill>
                  <a:srgbClr val="FF0000"/>
                </a:solidFill>
              </a:rPr>
              <a:t>西安</a:t>
            </a:r>
            <a:r>
              <a:rPr lang="zh-CN" altLang="en-US" sz="3600" b="1" dirty="0">
                <a:solidFill>
                  <a:srgbClr val="FF0000"/>
                </a:solidFill>
              </a:rPr>
              <a:t>巡讲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股海钓鱼交易系统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C9F754DE-2CAD-44b6-B708-469DEB6407EB-1" descr="C:/Users/admin/AppData/Local/Temp/wpp.fiijxMwp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880745"/>
            <a:ext cx="7628255" cy="51943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交易思想</a:t>
            </a:r>
            <a:endParaRPr lang="en-US" altLang="zh-CN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选股做股逻辑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问：某某股能不能做中线？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答：组合（</a:t>
            </a:r>
            <a:r>
              <a:rPr lang="en-US" altLang="zh-CN" dirty="0"/>
              <a:t>3</a:t>
            </a:r>
            <a:r>
              <a:rPr lang="zh-CN" altLang="en-US" dirty="0"/>
              <a:t>只</a:t>
            </a:r>
            <a:r>
              <a:rPr lang="en-US" altLang="zh-CN" dirty="0"/>
              <a:t>-5</a:t>
            </a:r>
            <a:r>
              <a:rPr lang="zh-CN" altLang="en-US" dirty="0"/>
              <a:t>只</a:t>
            </a:r>
            <a:r>
              <a:rPr lang="en-US" altLang="zh-CN" dirty="0"/>
              <a:t>-10</a:t>
            </a:r>
            <a:r>
              <a:rPr lang="zh-CN" altLang="en-US" dirty="0"/>
              <a:t>只</a:t>
            </a:r>
            <a:r>
              <a:rPr lang="en-US" altLang="zh-CN" dirty="0"/>
              <a:t>-20</a:t>
            </a:r>
            <a:r>
              <a:rPr lang="zh-CN" altLang="en-US" dirty="0"/>
              <a:t>只</a:t>
            </a:r>
            <a:r>
              <a:rPr lang="zh-CN" dirty="0"/>
              <a:t>）</a:t>
            </a:r>
            <a:endParaRPr 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、做中线是一个预判，但不代表确定要做中线了，就真的能跑出中线。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从哪方面去预判：</a:t>
            </a:r>
            <a:r>
              <a:rPr lang="zh-CN" altLang="en-US" b="1" dirty="0">
                <a:solidFill>
                  <a:srgbClr val="FF0000"/>
                </a:solidFill>
              </a:rPr>
              <a:t>产业链</a:t>
            </a:r>
            <a:r>
              <a:rPr lang="zh-CN" altLang="en-US" dirty="0"/>
              <a:t>。寻找有发展的产业，这样就能确保这些是有机会的。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、接着就从产业链当中选择各细分主题的龙头。（形成一个核心股票池）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、用技术确认，选择符合技术条件的个股（主力状态、智能辅助线、</a:t>
            </a:r>
            <a:r>
              <a:rPr lang="en-US" altLang="zh-CN" dirty="0"/>
              <a:t>30</a:t>
            </a:r>
            <a:r>
              <a:rPr lang="zh-CN" altLang="en-US" dirty="0"/>
              <a:t>日均线、位置）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、最后一步：买入就是智能辅助附近，卖出就涨幅卖出法（</a:t>
            </a:r>
            <a:r>
              <a:rPr lang="en-US" altLang="zh-CN" dirty="0"/>
              <a:t>10%-30%-50%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破位：止损（</a:t>
            </a:r>
            <a:r>
              <a:rPr lang="en-US" altLang="zh-CN" sz="4000" b="1" dirty="0">
                <a:solidFill>
                  <a:srgbClr val="FF0000"/>
                </a:solidFill>
              </a:rPr>
              <a:t>-5%-10%</a:t>
            </a:r>
            <a:r>
              <a:rPr lang="zh-CN" altLang="en-US" sz="4000" b="1" dirty="0">
                <a:solidFill>
                  <a:srgbClr val="FF0000"/>
                </a:solidFill>
              </a:rPr>
              <a:t>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一、妙语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4954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上涨时，看多的观点显得特别有深度！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下跌时，看空的观点显得特别有</a:t>
            </a:r>
            <a:r>
              <a:rPr lang="zh-CN" altLang="en-US" sz="4000">
                <a:sym typeface="+mn-ea"/>
              </a:rPr>
              <a:t>远见。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不可胜在已，而可胜在敌！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【不亏大钱取决于自己，办法就是不要有坏习惯。想赚大钱取决于市场】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11271885" cy="4631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、熊线下移并不是坏事，牛线下移才是，熊线下移是中性的；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、捕捞季节死叉多日</a:t>
            </a:r>
            <a:r>
              <a:rPr lang="en-US" altLang="zh-CN" dirty="0"/>
              <a:t> </a:t>
            </a:r>
            <a:r>
              <a:rPr lang="zh-CN" altLang="en-US" dirty="0"/>
              <a:t>，理论上接下来是大概率要出金叉，所以节后可看反弹；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、流动资金今天翻红只需要</a:t>
            </a:r>
            <a:r>
              <a:rPr lang="en-US" altLang="zh-CN" dirty="0"/>
              <a:t>13000</a:t>
            </a:r>
            <a:r>
              <a:rPr lang="zh-CN" altLang="en-US" dirty="0"/>
              <a:t>（估算</a:t>
            </a:r>
            <a:r>
              <a:rPr lang="en-US" altLang="zh-CN" dirty="0"/>
              <a:t>10</a:t>
            </a:r>
            <a:r>
              <a:rPr lang="zh-CN" altLang="en-US" dirty="0"/>
              <a:t>点半的量为</a:t>
            </a:r>
            <a:r>
              <a:rPr lang="en-US" altLang="zh-CN" dirty="0"/>
              <a:t>6000</a:t>
            </a:r>
            <a:r>
              <a:rPr lang="zh-CN" altLang="en-US" dirty="0"/>
              <a:t>），从当下来看，红的概率大。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综合上述：节后的几个交易日</a:t>
            </a:r>
            <a:r>
              <a:rPr lang="en-US" altLang="zh-CN" dirty="0"/>
              <a:t> </a:t>
            </a:r>
            <a:r>
              <a:rPr lang="zh-CN" altLang="en-US" dirty="0"/>
              <a:t>，可看震荡偏上的走势。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你的策略：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智能制造：工业互联网、机器人、人工智能、</a:t>
            </a:r>
            <a:r>
              <a:rPr lang="zh-CN" altLang="en-US" dirty="0"/>
              <a:t>芯片、机床、智能控制器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用方法来分析个股，而不是先分析个股的涨跌再来决定操作。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方法：龙头趋势跟踪（智能制造）、涨停横盘二升（短线）、异动跟风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交易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精髓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、不少用户</a:t>
            </a:r>
            <a:r>
              <a:rPr lang="zh-CN" altLang="en-US" dirty="0"/>
              <a:t>疑惑：为什么控盘在增加，股票却不涨？类似这样的问题。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我的见解：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）不要把信号与股价的涨跌</a:t>
            </a:r>
            <a:r>
              <a:rPr lang="zh-CN" altLang="en-US" dirty="0"/>
              <a:t>划等号；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）我们是控制不了个股的涨跌；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）更多的是：我们是要通过某些信号来确认自己的操作。比如：金叉买，死叉卖。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比如：突破智能辅助线买，涨</a:t>
            </a:r>
            <a:r>
              <a:rPr lang="en-US" altLang="zh-CN" dirty="0"/>
              <a:t>10%</a:t>
            </a:r>
            <a:r>
              <a:rPr lang="zh-CN" altLang="en-US" dirty="0"/>
              <a:t>减</a:t>
            </a:r>
            <a:r>
              <a:rPr lang="en-US" altLang="zh-CN" dirty="0"/>
              <a:t>1/3</a:t>
            </a:r>
            <a:r>
              <a:rPr lang="zh-CN" altLang="en-US" dirty="0"/>
              <a:t>，破位智能辅助线下</a:t>
            </a:r>
            <a:r>
              <a:rPr lang="en-US" altLang="zh-CN" dirty="0"/>
              <a:t>3%</a:t>
            </a:r>
            <a:r>
              <a:rPr lang="zh-CN" altLang="en-US" dirty="0"/>
              <a:t>则止盈出局，</a:t>
            </a:r>
            <a:r>
              <a:rPr lang="en-US" altLang="zh-CN" dirty="0"/>
              <a:t>-5%</a:t>
            </a:r>
            <a:r>
              <a:rPr lang="zh-CN" altLang="en-US" dirty="0"/>
              <a:t>（成本价）则止损。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鼓励我们的用户，尽量要把我们的操作焦点放在信号</a:t>
            </a:r>
            <a:r>
              <a:rPr lang="en-US" altLang="zh-CN" dirty="0"/>
              <a:t>+</a:t>
            </a:r>
            <a:r>
              <a:rPr lang="zh-CN" altLang="en-US" dirty="0"/>
              <a:t>执行，而不是个股的涨跌上。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牛市是如何亏钱的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8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9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    +1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10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11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+1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13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15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+2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17</a:t>
            </a:r>
            <a:r>
              <a:rPr lang="zh-CN" altLang="en-US" sz="4000">
                <a:sym typeface="+mn-ea"/>
              </a:rPr>
              <a:t>元买入，持到</a:t>
            </a:r>
            <a:r>
              <a:rPr lang="en-US" altLang="zh-CN" sz="4000">
                <a:sym typeface="+mn-ea"/>
              </a:rPr>
              <a:t>12</a:t>
            </a:r>
            <a:r>
              <a:rPr lang="zh-CN" altLang="en-US" sz="4000">
                <a:sym typeface="+mn-ea"/>
              </a:rPr>
              <a:t>元。</a:t>
            </a:r>
            <a:r>
              <a:rPr lang="en-US" altLang="zh-CN" sz="4000">
                <a:sym typeface="+mn-ea"/>
              </a:rPr>
              <a:t>    -5</a:t>
            </a:r>
            <a:r>
              <a:rPr lang="zh-CN" altLang="en-US" sz="4000">
                <a:sym typeface="+mn-ea"/>
              </a:rPr>
              <a:t>（正常止损</a:t>
            </a:r>
            <a:r>
              <a:rPr lang="en-US" altLang="zh-CN" sz="4000">
                <a:sym typeface="+mn-ea"/>
              </a:rPr>
              <a:t>-1</a:t>
            </a:r>
            <a:r>
              <a:rPr lang="zh-CN" altLang="en-US" sz="4000">
                <a:sym typeface="+mn-ea"/>
              </a:rPr>
              <a:t>）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（会找各种理由）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一、资金管理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、每一只股票要买多少资金，尽量在最早的时候就定好，这样也清楚了自己要做多少股票。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比如：某用户是</a:t>
            </a:r>
            <a:r>
              <a:rPr lang="en-US" altLang="zh-CN" dirty="0"/>
              <a:t>30</a:t>
            </a:r>
            <a:r>
              <a:rPr lang="zh-CN" altLang="en-US" dirty="0"/>
              <a:t>万资金，计划做</a:t>
            </a:r>
            <a:r>
              <a:rPr lang="en-US" altLang="zh-CN" dirty="0"/>
              <a:t>3</a:t>
            </a:r>
            <a:r>
              <a:rPr lang="zh-CN" altLang="en-US" dirty="0"/>
              <a:t>只个股，则每只个股的资金额度是</a:t>
            </a:r>
            <a:r>
              <a:rPr lang="en-US" altLang="zh-CN" dirty="0"/>
              <a:t>10</a:t>
            </a:r>
            <a:r>
              <a:rPr lang="zh-CN" altLang="en-US" dirty="0"/>
              <a:t>万。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、每个月做复盘总结，将自己每一笔交易记录都给打</a:t>
            </a:r>
            <a:r>
              <a:rPr lang="zh-CN" altLang="en-US" dirty="0"/>
              <a:t>印出来，然后对比自己的交易系统，是否有严格执行。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、每个月做总结时，将盈利资金转出，先考虑将自己的本金</a:t>
            </a:r>
            <a:r>
              <a:rPr lang="zh-CN" altLang="en-US" dirty="0"/>
              <a:t>逐步转出，以此来降低自己的资金总风险。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同时也是考验自己的方法是否有效。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、任何一个方法都没办法百分百，所以一定要考虑止损，就是对自己的资金作保护。（一般止损</a:t>
            </a:r>
            <a:r>
              <a:rPr lang="en-US" altLang="zh-CN" dirty="0"/>
              <a:t>-5%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、大盘流动资金红时，仓位可以在</a:t>
            </a:r>
            <a:r>
              <a:rPr lang="en-US" altLang="zh-CN" dirty="0"/>
              <a:t>5</a:t>
            </a:r>
            <a:r>
              <a:rPr lang="zh-CN" altLang="en-US" dirty="0"/>
              <a:t>成以上；大盘流动资金绿时，仓位尽量在</a:t>
            </a:r>
            <a:r>
              <a:rPr lang="en-US" altLang="zh-CN" dirty="0"/>
              <a:t>5</a:t>
            </a:r>
            <a:r>
              <a:rPr lang="zh-CN" altLang="en-US" dirty="0"/>
              <a:t>成以内。（控制大仓位）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二、方法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zh-CN" altLang="en-US" b="1" dirty="0">
                <a:solidFill>
                  <a:srgbClr val="FF0000"/>
                </a:solidFill>
              </a:rPr>
              <a:t>产业筛选</a:t>
            </a:r>
            <a:r>
              <a:rPr lang="zh-CN" altLang="en-US" dirty="0"/>
              <a:t>：先定下来全年计划关注的产业链，并从中选出细分主题当中的龙头个股；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比如我在去年讲的智能制造，然后从产业链当中结合龙头选出</a:t>
            </a:r>
            <a:r>
              <a:rPr lang="en-US" altLang="zh-CN" dirty="0"/>
              <a:t>30</a:t>
            </a:r>
            <a:r>
              <a:rPr lang="zh-CN" altLang="en-US" dirty="0"/>
              <a:t>只的</a:t>
            </a:r>
            <a:r>
              <a:rPr lang="zh-CN" altLang="en-US" b="1" dirty="0">
                <a:solidFill>
                  <a:srgbClr val="FF0000"/>
                </a:solidFill>
              </a:rPr>
              <a:t>核心股票池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接下来就只做核心股票池当中的个股（一般建议核心股票池一个月更新一次就可以了，不要经常更新）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、技术确认：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）主力状态要有红色网状；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30</a:t>
            </a:r>
            <a:r>
              <a:rPr lang="zh-CN" altLang="en-US" dirty="0"/>
              <a:t>日均线站在智能辅助线下方为宜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K</a:t>
            </a:r>
            <a:r>
              <a:rPr lang="zh-CN" altLang="en-US" dirty="0"/>
              <a:t>线站智能辅助线上方为趋势向好。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、买卖规则：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）个股突破智能辅助线为买入时机；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）底仓则是不破智能辅助线不出；浮仓则是捕捞</a:t>
            </a:r>
            <a:r>
              <a:rPr lang="en-US" altLang="zh-CN" dirty="0"/>
              <a:t> </a:t>
            </a:r>
            <a:r>
              <a:rPr lang="zh-CN" altLang="en-US" dirty="0"/>
              <a:t>季节死叉时出，缩量回踩智能辅助线时重入。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）止损设</a:t>
            </a:r>
            <a:r>
              <a:rPr lang="en-US" altLang="zh-CN" dirty="0"/>
              <a:t>-5%</a:t>
            </a:r>
            <a:endParaRPr lang="en-US" altLang="zh-CN" dirty="0"/>
          </a:p>
        </p:txBody>
      </p:sp>
    </p:spTree>
    <p:custDataLst>
      <p:tags r:id="rId3"/>
    </p:custData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利润奔跑的策略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第三章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底仓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浮仓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、底仓：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）买入：突破智能辅助线（主力动向紫</a:t>
            </a:r>
            <a:r>
              <a:rPr lang="zh-CN" altLang="en-US" dirty="0"/>
              <a:t>色）、回踩智能辅助线（缩量小阳、小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）卖出：破位智能辅助线（止损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-5%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，线下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、浮仓：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）突破智能辅助线、回踩智能辅助线、捕捞季节低位金叉（乖离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）捕捞季节死叉（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盘中）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选股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条件：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）主力状态红色；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）上升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通道。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）一波涨幅不能过大（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80%+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日均线走平、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向上，在智能线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涨幅卖出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法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、买入：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）突破</a:t>
            </a:r>
            <a:r>
              <a:rPr lang="en-US" altLang="zh-CN" dirty="0"/>
              <a:t>+30</a:t>
            </a:r>
            <a:r>
              <a:rPr lang="zh-CN" altLang="en-US" dirty="0"/>
              <a:t>日均线平或上（主力动向紫、主力动向红</a:t>
            </a:r>
            <a:r>
              <a:rPr lang="en-US" altLang="zh-CN" dirty="0"/>
              <a:t>+</a:t>
            </a:r>
            <a:r>
              <a:rPr lang="zh-CN" altLang="en-US" dirty="0"/>
              <a:t>突破</a:t>
            </a:r>
            <a:r>
              <a:rPr lang="en-US" altLang="zh-CN" dirty="0"/>
              <a:t>30</a:t>
            </a:r>
            <a:r>
              <a:rPr lang="zh-CN" altLang="en-US" dirty="0"/>
              <a:t>日均</a:t>
            </a:r>
            <a:r>
              <a:rPr lang="zh-CN" altLang="en-US" dirty="0"/>
              <a:t>线）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）回踩智能辅助线（缩量</a:t>
            </a:r>
            <a:r>
              <a:rPr lang="en-US" altLang="zh-CN" dirty="0"/>
              <a:t>+</a:t>
            </a:r>
            <a:r>
              <a:rPr lang="zh-CN" altLang="en-US" dirty="0"/>
              <a:t>小阳小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zh-CN" altLang="en-US" dirty="0"/>
              <a:t>卖出：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-5%</a:t>
            </a:r>
            <a:r>
              <a:rPr lang="zh-CN" altLang="en-US" dirty="0"/>
              <a:t>止损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+5%  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+30%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  <a:r>
              <a:rPr lang="en-US" altLang="zh-CN" dirty="0"/>
              <a:t>+50%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以上直接设止盈止损条件</a:t>
            </a:r>
            <a:r>
              <a:rPr lang="zh-CN" altLang="en-US" dirty="0"/>
              <a:t>单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趋势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、定方向：政策（两会）、社会发展</a:t>
            </a:r>
            <a:r>
              <a:rPr lang="en-US" altLang="zh-CN" dirty="0"/>
              <a:t>    ---&gt;   </a:t>
            </a:r>
            <a:r>
              <a:rPr lang="zh-CN" altLang="en-US" dirty="0"/>
              <a:t>产业方向（</a:t>
            </a:r>
            <a:r>
              <a:rPr lang="zh-CN" altLang="en-US" dirty="0"/>
              <a:t>智能制造）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、研究产业链：上、中、下游</a:t>
            </a:r>
            <a:r>
              <a:rPr lang="en-US" altLang="zh-CN" dirty="0"/>
              <a:t>  </a:t>
            </a:r>
            <a:r>
              <a:rPr lang="zh-CN" altLang="en-US" dirty="0"/>
              <a:t>（上</a:t>
            </a:r>
            <a:r>
              <a:rPr lang="zh-CN" altLang="en-US" dirty="0"/>
              <a:t>中）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、龙头集合：细分主题龙头（</a:t>
            </a:r>
            <a:r>
              <a:rPr lang="en-US" altLang="zh-CN" dirty="0"/>
              <a:t>20-30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、技术确认，选出核心股（做</a:t>
            </a:r>
            <a:r>
              <a:rPr lang="en-US" altLang="zh-CN" dirty="0"/>
              <a:t>3</a:t>
            </a:r>
            <a:r>
              <a:rPr lang="zh-CN" altLang="en-US" dirty="0"/>
              <a:t>只，选</a:t>
            </a:r>
            <a:r>
              <a:rPr lang="en-US" altLang="zh-CN" dirty="0"/>
              <a:t>6-10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、买卖</a:t>
            </a:r>
            <a:r>
              <a:rPr lang="zh-CN" altLang="en-US" dirty="0"/>
              <a:t>规则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智能制造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产业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一、感知层：</a:t>
            </a:r>
            <a:r>
              <a:rPr lang="zh-CN" altLang="en-US" b="1" dirty="0">
                <a:solidFill>
                  <a:srgbClr val="FF0000"/>
                </a:solidFill>
              </a:rPr>
              <a:t>芯片</a:t>
            </a:r>
            <a:r>
              <a:rPr lang="zh-CN" altLang="en-US" dirty="0"/>
              <a:t>、传感器、控制器、</a:t>
            </a:r>
            <a:r>
              <a:rPr lang="en-US" altLang="zh-CN" dirty="0"/>
              <a:t>RFID</a:t>
            </a:r>
            <a:r>
              <a:rPr lang="zh-CN" altLang="en-US" dirty="0"/>
              <a:t>，机器视觉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二、网络层：云计算、工业互联网、人工智能、工业软件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三、执行层：</a:t>
            </a:r>
            <a:r>
              <a:rPr lang="zh-CN" altLang="en-US" b="1" dirty="0">
                <a:solidFill>
                  <a:srgbClr val="FF0000"/>
                </a:solidFill>
              </a:rPr>
              <a:t>机器人</a:t>
            </a:r>
            <a:r>
              <a:rPr lang="zh-CN" altLang="en-US" dirty="0"/>
              <a:t>、数控机床、制造装备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四、应用层：汽车、</a:t>
            </a:r>
            <a:r>
              <a:rPr lang="en-US" altLang="zh-CN" dirty="0"/>
              <a:t>3C</a:t>
            </a:r>
            <a:r>
              <a:rPr lang="zh-CN" altLang="en-US" dirty="0"/>
              <a:t>、智能家居、医药制造、轨道交通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某个股涨到</a:t>
            </a:r>
            <a:r>
              <a:rPr lang="en-US" altLang="zh-CN" dirty="0"/>
              <a:t>20</a:t>
            </a:r>
            <a:r>
              <a:rPr lang="zh-CN" altLang="en-US" dirty="0"/>
              <a:t>元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趋势的人，可能是在</a:t>
            </a:r>
            <a:r>
              <a:rPr lang="en-US" altLang="zh-CN" dirty="0"/>
              <a:t>10</a:t>
            </a:r>
            <a:r>
              <a:rPr lang="zh-CN" altLang="en-US" dirty="0"/>
              <a:t>元的时候</a:t>
            </a:r>
            <a:r>
              <a:rPr lang="en-US" altLang="zh-CN" dirty="0"/>
              <a:t> </a:t>
            </a:r>
            <a:r>
              <a:rPr lang="zh-CN" altLang="en-US" dirty="0"/>
              <a:t>买入的，赚了</a:t>
            </a:r>
            <a:r>
              <a:rPr lang="en-US" altLang="zh-CN" dirty="0"/>
              <a:t>100%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短线的人，可能是在</a:t>
            </a:r>
            <a:r>
              <a:rPr lang="en-US" altLang="zh-CN" dirty="0"/>
              <a:t>15</a:t>
            </a:r>
            <a:r>
              <a:rPr lang="zh-CN" altLang="en-US" dirty="0"/>
              <a:t>元买入的，赚了</a:t>
            </a:r>
            <a:r>
              <a:rPr lang="en-US" altLang="zh-CN" dirty="0"/>
              <a:t>30%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中长线的人，可能是在</a:t>
            </a:r>
            <a:r>
              <a:rPr lang="en-US" altLang="zh-CN" dirty="0"/>
              <a:t>5</a:t>
            </a:r>
            <a:r>
              <a:rPr lang="zh-CN" altLang="en-US" dirty="0"/>
              <a:t>元买入的，赚了</a:t>
            </a:r>
            <a:r>
              <a:rPr lang="en-US" altLang="zh-CN" dirty="0"/>
              <a:t>300%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月小结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复盘总结：解决两样事件：一是有没有方法？二是方法行不行？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、收益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）绝对收益：赚</a:t>
            </a:r>
            <a:r>
              <a:rPr lang="en-US" altLang="zh-CN" dirty="0"/>
              <a:t>OR</a:t>
            </a:r>
            <a:r>
              <a:rPr lang="zh-CN" altLang="en-US" dirty="0"/>
              <a:t>亏？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）相对收益：是否跑赢市场（平均股价</a:t>
            </a:r>
            <a:r>
              <a:rPr lang="en-US" altLang="zh-CN" dirty="0"/>
              <a:t>5</a:t>
            </a:r>
            <a:r>
              <a:rPr lang="zh-CN" altLang="en-US" dirty="0"/>
              <a:t>月</a:t>
            </a:r>
            <a:r>
              <a:rPr lang="en-US" altLang="zh-CN" dirty="0"/>
              <a:t>+2.37%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、交易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）交易规则是怎么样？为什么选？哪里买？哪里卖？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）有没有执行规则？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炒股赚钱的核心就是找到一个有效的方法，一个可复制持续的方法。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牛线上移属于中性信号，一般伴随的是震荡；</a:t>
            </a:r>
            <a:endParaRPr lang="zh-CN" altLang="en-US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、捕捞季节昨天死叉，这是一个短期调整信号；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、昨天流动资金是翻红的，今天待定。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、大盘分析当下是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综合上述：短期有技术调整</a:t>
            </a:r>
            <a:r>
              <a:rPr lang="en-US" altLang="zh-CN" dirty="0"/>
              <a:t> </a:t>
            </a:r>
            <a:r>
              <a:rPr lang="zh-CN" altLang="en-US" dirty="0"/>
              <a:t>的需求，调整</a:t>
            </a:r>
            <a:r>
              <a:rPr lang="en-US" altLang="zh-CN" dirty="0"/>
              <a:t> </a:t>
            </a:r>
            <a:r>
              <a:rPr lang="zh-CN" altLang="en-US" dirty="0"/>
              <a:t>下方支撑位，首先是牛线。但注意，不一定会到牛线，因为流动资金是翻红的，所以市场</a:t>
            </a:r>
            <a:r>
              <a:rPr lang="en-US" altLang="zh-CN" dirty="0"/>
              <a:t> </a:t>
            </a:r>
            <a:r>
              <a:rPr lang="zh-CN" altLang="en-US" dirty="0"/>
              <a:t>如果流动资金保持翻红，则更大概率是时间换空间，或者较快的结束调整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策略上：调整</a:t>
            </a:r>
            <a:r>
              <a:rPr lang="en-US" altLang="zh-CN" dirty="0"/>
              <a:t> </a:t>
            </a:r>
            <a:r>
              <a:rPr lang="zh-CN" altLang="en-US" dirty="0"/>
              <a:t>反而是低吸的机会。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对后期：会迎来一波较好的【慢涨】行情。</a:t>
            </a:r>
            <a:r>
              <a:rPr lang="en-US" altLang="zh-CN" sz="2800" b="1" dirty="0">
                <a:solidFill>
                  <a:srgbClr val="FF0000"/>
                </a:solidFill>
              </a:rPr>
              <a:t>---&gt;   </a:t>
            </a:r>
            <a:r>
              <a:rPr lang="zh-CN" altLang="en-US" sz="2800" b="1" dirty="0">
                <a:solidFill>
                  <a:srgbClr val="FF0000"/>
                </a:solidFill>
              </a:rPr>
              <a:t>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、方向（智能制造）</a:t>
            </a:r>
            <a:r>
              <a:rPr lang="en-US" altLang="zh-CN" sz="2800" b="1" dirty="0">
                <a:solidFill>
                  <a:srgbClr val="FF0000"/>
                </a:solidFill>
              </a:rPr>
              <a:t>   2</a:t>
            </a:r>
            <a:r>
              <a:rPr lang="zh-CN" altLang="en-US" sz="2800" b="1" dirty="0">
                <a:solidFill>
                  <a:srgbClr val="FF0000"/>
                </a:solidFill>
              </a:rPr>
              <a:t>、分散</a:t>
            </a:r>
            <a:r>
              <a:rPr lang="en-US" altLang="zh-CN" sz="2800" b="1" dirty="0">
                <a:solidFill>
                  <a:srgbClr val="FF0000"/>
                </a:solidFill>
              </a:rPr>
              <a:t>3-5</a:t>
            </a:r>
            <a:r>
              <a:rPr lang="zh-CN" altLang="en-US" sz="2800" b="1" dirty="0">
                <a:solidFill>
                  <a:srgbClr val="FF0000"/>
                </a:solidFill>
              </a:rPr>
              <a:t>只</a:t>
            </a:r>
            <a:r>
              <a:rPr lang="en-US" altLang="zh-CN" sz="2800" b="1" dirty="0">
                <a:solidFill>
                  <a:srgbClr val="FF0000"/>
                </a:solidFill>
              </a:rPr>
              <a:t>     3</a:t>
            </a:r>
            <a:r>
              <a:rPr lang="zh-CN" altLang="en-US" sz="2800" b="1" dirty="0">
                <a:solidFill>
                  <a:srgbClr val="FF0000"/>
                </a:solidFill>
              </a:rPr>
              <a:t>、条件单（省力、执行力）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资金管理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资金管理：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第一阶</a:t>
            </a:r>
            <a:r>
              <a:rPr lang="zh-CN" dirty="0"/>
              <a:t>段：每个月将自己盈利的资金（千</a:t>
            </a:r>
            <a:r>
              <a:rPr lang="en-US" altLang="zh-CN" dirty="0"/>
              <a:t>/</a:t>
            </a:r>
            <a:r>
              <a:rPr lang="zh-CN" altLang="en-US" dirty="0"/>
              <a:t>万为单位</a:t>
            </a:r>
            <a:r>
              <a:rPr lang="zh-CN" dirty="0"/>
              <a:t>）转出。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比如投入资金</a:t>
            </a:r>
            <a:r>
              <a:rPr lang="en-US" altLang="zh-CN" dirty="0"/>
              <a:t>20</a:t>
            </a:r>
            <a:r>
              <a:rPr lang="zh-CN" altLang="en-US" dirty="0"/>
              <a:t>万，</a:t>
            </a:r>
            <a:r>
              <a:rPr lang="en-US" altLang="zh-CN" dirty="0"/>
              <a:t>7</a:t>
            </a:r>
            <a:r>
              <a:rPr lang="zh-CN" altLang="en-US" dirty="0"/>
              <a:t>月底的时候，账户是</a:t>
            </a:r>
            <a:r>
              <a:rPr lang="en-US" altLang="zh-CN" dirty="0"/>
              <a:t>20.5</a:t>
            </a:r>
            <a:r>
              <a:rPr lang="zh-CN" altLang="en-US" dirty="0"/>
              <a:t>万，赚了</a:t>
            </a:r>
            <a:r>
              <a:rPr lang="en-US" altLang="zh-CN" dirty="0"/>
              <a:t>5000</a:t>
            </a:r>
            <a:r>
              <a:rPr lang="zh-CN" altLang="en-US" dirty="0"/>
              <a:t>元，可以转出。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直至将本金</a:t>
            </a:r>
            <a:r>
              <a:rPr lang="en-US" altLang="zh-CN" dirty="0"/>
              <a:t>20</a:t>
            </a:r>
            <a:r>
              <a:rPr lang="zh-CN" altLang="en-US" dirty="0"/>
              <a:t>万全部转出，此阶</a:t>
            </a:r>
            <a:r>
              <a:rPr lang="zh-CN" altLang="en-US" dirty="0"/>
              <a:t>段正式完成。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第二阶段：每个月将自己盈利的资金转出一部分（</a:t>
            </a:r>
            <a:r>
              <a:rPr lang="en-US" altLang="zh-CN" dirty="0"/>
              <a:t>30%</a:t>
            </a:r>
            <a:r>
              <a:rPr lang="zh-CN" altLang="en-US" dirty="0"/>
              <a:t>用于提升自己生活</a:t>
            </a:r>
            <a:r>
              <a:rPr lang="zh-CN" altLang="en-US" dirty="0"/>
              <a:t>质量）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家庭理财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等级</a:t>
            </a:r>
            <a:r>
              <a:rPr lang="zh-CN" dirty="0"/>
              <a:t>划分：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第一等级：现金</a:t>
            </a:r>
            <a:r>
              <a:rPr lang="en-US" altLang="zh-CN" dirty="0"/>
              <a:t>/</a:t>
            </a:r>
            <a:r>
              <a:rPr lang="zh-CN" altLang="en-US" dirty="0"/>
              <a:t>货币基金，备用金，灵活，想用就能取，不要求收益，赚点小利息。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第二等级：债券</a:t>
            </a:r>
            <a:r>
              <a:rPr lang="en-US" altLang="zh-CN" dirty="0"/>
              <a:t>/</a:t>
            </a:r>
            <a:r>
              <a:rPr lang="zh-CN" altLang="en-US" dirty="0"/>
              <a:t>债券基金，安全同时能有所收益，跑赢</a:t>
            </a:r>
            <a:r>
              <a:rPr lang="en-US" altLang="zh-CN" dirty="0"/>
              <a:t>CPI</a:t>
            </a:r>
            <a:r>
              <a:rPr lang="zh-CN" altLang="en-US" dirty="0"/>
              <a:t>，</a:t>
            </a:r>
            <a:r>
              <a:rPr lang="en-US" altLang="zh-CN" dirty="0"/>
              <a:t>3%-6%</a:t>
            </a:r>
            <a:r>
              <a:rPr lang="zh-CN" altLang="en-US" dirty="0"/>
              <a:t>（估值）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第三等级：混合型基金</a:t>
            </a:r>
            <a:r>
              <a:rPr lang="en-US" altLang="zh-CN" dirty="0"/>
              <a:t>/</a:t>
            </a:r>
            <a:r>
              <a:rPr lang="zh-CN" altLang="en-US" dirty="0"/>
              <a:t>股票型基金，省略。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第四等级：股票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第五等级：商品、期货、期权等等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大牛股之路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第四章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以史为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10" y="857885"/>
            <a:ext cx="10683240" cy="51060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1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" y="852805"/>
            <a:ext cx="10961370" cy="51117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36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8973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865" y="835660"/>
            <a:ext cx="10570845" cy="510921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120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910" y="860425"/>
            <a:ext cx="10584180" cy="50819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3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228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540" y="831215"/>
            <a:ext cx="10757535" cy="513524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4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160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310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/>
        </p:nvSpPr>
        <p:spPr>
          <a:xfrm>
            <a:off x="1344930" y="1469390"/>
            <a:ext cx="9326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l" fontAlgn="auto"/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经传多赢，让投资遇见</a:t>
            </a:r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美好</a:t>
            </a:r>
            <a:endParaRPr lang="zh-CN" altLang="en-US" sz="60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1450975" y="255397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750060" y="288036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130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仍然看好市场是一个【慢涨】行情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策略：趋势（底仓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想要做好趋势：（</a:t>
            </a: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）买点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好心情；（</a:t>
            </a:r>
            <a:r>
              <a:rPr lang="en-US" altLang="zh-CN" sz="2800" b="1" dirty="0">
                <a:solidFill>
                  <a:srgbClr val="FF0000"/>
                </a:solidFill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</a:rPr>
              <a:t>）持股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赚大钱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季节今天金叉，短期上看有一个技术性的反弹走势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、由于流动资金过去两天是翻绿的，故当下仓位注意控制在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、从当下的量能表现来看，流动资金今天翻绿的概率比较大。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这两天大家关注的肯定是两会所释放出来的信号（部长通道央行、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特别提醒：如果金叉</a:t>
            </a:r>
            <a:r>
              <a:rPr lang="en-US" altLang="zh-CN" sz="2800" b="1" dirty="0">
                <a:solidFill>
                  <a:srgbClr val="FF0000"/>
                </a:solidFill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</a:rPr>
              <a:t>天，流动资金依然翻绿，则要注意牛线上移之后的死叉，因为往往：死叉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资金绿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牛线上移过。这样的信号都是不好。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建议：买前就要想好，哪里买，买多少，什么情况下要卖，止损。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【胜者先胜而后求战】</a:t>
            </a:r>
            <a:r>
              <a:rPr lang="en-US" altLang="zh-CN" sz="2800" b="1" dirty="0">
                <a:solidFill>
                  <a:srgbClr val="FF0000"/>
                </a:solidFill>
              </a:rPr>
              <a:t>---</a:t>
            </a:r>
            <a:r>
              <a:rPr lang="zh-CN" altLang="en-US" sz="2800" b="1" dirty="0">
                <a:solidFill>
                  <a:srgbClr val="FF0000"/>
                </a:solidFill>
              </a:rPr>
              <a:t>《孙子兵法》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4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40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2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3.xml><?xml version="1.0" encoding="utf-8"?>
<p:tagLst xmlns:p="http://schemas.openxmlformats.org/presentationml/2006/main">
  <p:tag name="KSO_WPP_MARK_KEY" val="78063897-b671-48fb-84bb-65fd37104175"/>
  <p:tag name="COMMONDATA" val="eyJoZGlkIjoiMTMzZGI2MjkwNzI0NGI5MzY0NzUwYzMxOTRjZGRmN2UifQ=="/>
  <p:tag name="commondata" val="eyJoZGlkIjoiYjE3NjA4OTk1MzZjYzBiZTUyMTM1N2VjMzlhMThhMmYifQ=="/>
  <p:tag name="resource_record_key" val="{&quot;10&quot;:[3649130],&quot;65&quot;:[20205081]}"/>
</p:tagLst>
</file>

<file path=ppt/tags/tag25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C9F754DE-2CAD-44b6-B708-469DEB6407EB-1">
      <extobjdata type="C9F754DE-2CAD-44b6-B708-469DEB6407EB" data="ewoJIkZpbGVJZCIgOiAiNDU5NzM0MjQ5OTcxIiwKCSJHcm91cElkIiA6ICI3NDIzMjc4NzIiLAoJIkltYWdlIiA6ICJpVkJPUncwS0dnb0FBQUFOU1VoRVVnQUFBbElBQUFIdUNBSUFBQURiWFhXM0FBQUFBWE5TUjBJQXJzNGM2UUFBSUFCSlJFRlVlSnpzM1hkOFUrWCtCL0J2ZHRJMFRkcDA3MTNLYUZrRnl0NGJGUkRoNStLaUlpQUtJbHdVTDZJaTZBWEVnWHBCbEl2S1ZRRUZFUlRac2tmWnBYVHZQWkswVFp1OWZuOGNPSVEyTFdsNzJxenYrOFdMMThuSnlaTW5MZlRUNXp5TFpqS1pBQ0dFRUhJTmRGdFhBQ0dFRU9vNk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OEswZFFVUVFxaExxRlNnVklKR0F4b042SFJnTXRtNlFrNkVUZ2NPQjdoYzRQRkFJTEIxYlI2QlpzTHZQVUxJaWFuVlVGTURkWFdnMVFJQXNGakFaQUtEWWV0cU9SMmREdlI2TUJpQVRnZVJDRHc5UVNTeWRaMHN3OWhEQ0RtdjJsb29LQUNUQ1R3OHdNOFBQRHhzWFNGbnA5VkNWUlZJSkdBMGdsQUk0ZUhBdEx0N2loaDdDQ0VuVlZZR2xaWEFaa05VRkxpNTJibzJyc1JnZ1BKeXFLNEdKaE1pSSszdHRpZkdIa0xJR1ZWWFEwa0pDQVFRRllXM05HMURMb2VDQWpBWUlENGVlRHhiMStZQkhNbUpFSEk2T2gyVWxZR2JHOFRFWU9iWmpJY0hkT3NHTkJyazVJQk9aK3ZhUElDeGh4QnlPaVVsQUFCUlVVQ2oyYm9xcm8zRGdlam9lNytGMkEyTVBZU1FjOUhwb0xZV2dvS0F6YloxVlJDQVFBQmlNY2hrWUREWXVpcjNZT3doaEp5TFJBSTBHb2pGdHE0SHVzL0hCMHdta0VwdFhZOTdNUFlRUXM1RklnR1JDTHYwN0FpZkR4d095T1cycnNjOUdIc0lJU2VpMDRGV2EyOGo1aEY0ZUlCR1krdEszSU94aHhCeUlzUlNMQnlPcmV1QkhzWmlZZXdoaEZBbklINjI0bUFXZThOa2dza0VlcjJ0NndFWWV3Z2g1MElNRjhTT1BYdERmRWZzWXpBbnhoNUNDQ0VYZ3JHSEVFTEloV0RzSVlRUWNpRVlld2doaEZ3SXhoNUNDQ0VYZ3JHSEVFTEloV0RzSVlRUWNpRjJ0OTA3UWdqWmo0c1hMd1lFQklTSGg5T28yTU9vb3FLaXVyb2FBT0xpNHJoY3J2VXZ2SEhqaGxhcjdkR2poOERTdW1zNm5lNzY5ZXMwR2kwcEtZbE94OGJNSTJEc0lZUmMzYnAxNjd5OXZWOTQ0UVgydzh1N0tKWEtkZXZXc2Ruc1BYdjJjRHE4NEpsTUpsdXlaRWxkWFoxWUxONjFhNWYxTDd4eTVjcnExYXREUTBPM2I5OXU4WUlqUjQ1czJiSmx3SUFCQXdjTzdHQWxYUUhHSGtMSXBVbWwwcXlzckRObnpseTVjbVhseXBYeDhmSGtVK2ZPbmRQcGRPUEhqKzk0NXFuVjZqVnIxdFRWMWRIcGRLbFV1bkhqeGxXclZsblRNbE1vRkY5KytTVUFMRnEwaUdGcDlSbTlYcjk3OTI0QWVPYVpaOXBSc2FLaW9qZmZmTk9hSzJmTW1QSFVVMCsxNHkzc0RjWWVRc2lsaWNYaWJkdTJmZjc1NTMvLy9mZnJyNy8rM0hQUFBmdnNzOFJUKy9idEE0Qmp4NDZkUEhteWxSSVlETWFCQXdkYXVVQ3RWci96emp0WldWblIwZEVyVjY1Y3RXclY2ZE9uQlFMQmtpVkxIbG05VHo3NXBMS3lFZ0RXckZuVC9ObnQyN2VucEtRUU4wNVhyRmhoc1lRZE8zWjg4c2tucWFtcHpaOEtEdzlmdVhLbFZDcmw4L2wrZm43RVNZVkNVVlZWSlJLSnZMeTh6TThvRklwSDF0WWhZT3doaEZ3ZG44OS8rKzIzRXhJU3RtN2RHaGtaU1p6OCsrKy9Dd29LL1AzOXlUTmxaV1ZGUlVWUlVWRmtRdFRXMW1aa1pQQjR2RllLbDhsazc3NzdibVptWm5CdzhJY2ZmdWpwNmZuUlJ4OHRYNzc4MEtGRGRYVjFLMWV1YktXVDc5dHZ2ejE3OW14QVFFQlNVbEpWVlpWY0xvK0ppVEcvb0txcTZ0dHZ2MlV5bVpNbVRWS3BWS21wcVlNR0RXcFNpSnViVzBSRWhORm9KSnEyWldWbC92Nyt2cjYrQU9EdjcwOWMwNzkvLzlXclZ4UEhaOCtlL2VDRER5WlBuanh2M2p6ek0yMzhvdG92akQyRUVBSUFtRHAxNnRDaFEwVWlFZEcrSVRyU1ZxMWExYjE3ZCtLQ1RaczJGUlVWTFYyNmxMd1J1bW5UcG95TWpLbFRwN1pVNXQyN2Q5ZXRXeWVSU0tLam96LzY2Q09pOElpSWlNMmJONy81NXB2bnpwMHJMUzFkdTNZdEdUOGtrOG0wYytmT1BYdjJpRVNpRFJzMitQbjV2ZmppaXpLWjdMWFhYaU9TVDZ2VjNyMTc5K1RKa3pxZDdzVVhYNXd6Wjg3R2pSdXJxNnVEZ29KbXpKalJwTFJYWG5tRk9EaDgrUENubjM0NlpjcVVPWFBtRUdmeTh2S28reEk2Qmh6emd4QkM5NGhFb3ZMeThveU1qTTJiTjBza2toRWpScENaMTlEUWNPN2NPU0p2aURObFpXVW5UcHpnY0RnV2U3eDBPdDMzMzMvL3hodHZTQ1NTSVVPR2JONjhtY2c4UWtSRXhHZWZmUllVRkZSUVVEQi8vdnhmZnZuRjhQRHVCQmN2WHZ6NTU1K0ZRdUdISDM0WUVCQkFwOU9YTDErdTBXamVldXN0NHBibTY2Ky92bkxseXNtVEp5OWN1SkNvd0tKRmk0S0Nnclp1M1hyaXhJbE8vam81Tm16dElZVFFQVmV1WFBub280LzgvZjFmZXVtbDZ1cnFWMTk5bFRodk1waysvL3h6bFVvRkFPdlhyOSs2ZGF0WUxOYnBkTW5KeWNIQndlWjVScmg5Ky9hV0xWdUtpNHZwZFBvTEw3d3daODZjNXZNZkFnTUR2L3JxcS9YcjExKzllblg3OXUzSGp4OWZ2SGh4WW1JaThleVFJVU9lZi83NTBhTkhCd1VGRVdkNjl1eTVlUEhpeHNaR0h4OGZBSmd6Wjg0SEgzeEE5RW9TaFFzRWduZmZmWGZ2M3IzSnljbHQvZUJwYVdudnZ2c3VjU3lSU0FEZ3pKa3poWVdGNW1lY0JzWWVRZ2lCMFdqODhjY2ZmL2poQndBSUNRbEpURXdreGs4UzdiYlBQdnZzekprem9hR2h4TDNFMTE1N2JjMmFOZDI2ZFh2dnZmZWFsRk5VVkxSang0NUxseTRSNWJ6MTFsdXhzYkV0dlNtZnoxKy9mdjMrL2Z0MzdOaFJVRkN3WXNXSytQajRXYk5tRFJreWhFNm42M1M2aFFzWE5uL1ZUei85UkI1blpHUk1temF0U2FhZVAzK2VQTjYxYTFmelZHNnV0cmIyeG8wYnhESFI3cXlzckpSS3BlWm5uQWJHSGtMSTFVbWwwZzBiTnR5OGVaUEJZQ3hjdVBDSko1NGduN3AyN2RxMmJkdUtpb3A4ZlgzZmYvLzk0T0RnK3ZyNnI3LytldG15WlRObXpKZzFheFlaS2pxZGJzT0dEV2ZQbmpXWlRIUTZmZXpZc2JtNXVWOTg4WVUxRllpSWlPRHorVGR2M3N6SXlGaTdkdTNvMGFOWHJWcWwwK25VYW5WY1hGenpuajlyWEx0MlRhRlFFQ05aSG1uWXNHRk5oclRNbmowYmg3UWdoRkFuMCt1Yi9qRVl3R1FDby9HaHY1czhKUDgyR0lEUGIrdDdYcjU4ZWRPbVRYSzVYQ3dXdi92dXU4UndsYnE2dWdzWExodytmRGc3TzVzWTZQaldXMjhKaFVJQWVQTEpKd01DQWpadTNMaDM3OTZEQncrT0hUdDJ5SkFoaVltSkxCYUx4V0taVEtidTNidS85dHByWGw1ZXMyZlB0cklPWVdGaFgzMzExZm56NTMvNDRZZlMwbEx6R1hqVHBrMmJNR0ZDV3o4VUFMejAwa3RPTStXQVdoaDdDS0V1WVRDQVJnTTZuWVZzSTA3YTRrNmFRcUZZdjM2OVdxM3UyYlBubWpWclBEMDlBYUM0dUhqaHdvVTZuUTRBb3FLaVhuamhoUUVEQnBpL2FzaVFJVHQzN3Z6dmYvOTc3Tml4UC83NDQ0OC8vaGcyYk5pYU5XdGVlZVdWQVFNR2pCbzFpdWdPUEhqd1lKTzMrK0tMTDQ0ZlA3NTA2ZEl4WThhWW55Zm1yUThkT25USWtDRWxKU1dob2FFQXdPVnlCUUlCbTgwK2Z2eDRSVVdGbFo4b09UbVpHT29wRkFwRkloRlI4ZzgvL0dDK0xzeU9IVHQyN05nQkFPUEdqWnM1YzJZSHZuNE9DV01QSVVRcGt3bTBXdEJvSHZ3aEh0cGwveENmejEreVpFbEdSc1lycjd4aU5CcUpRU3MrUGo3UFAvOThRVUhCaEFrVGlNWWZjZDRjajhkYnZIanhVMDg5ZGV6WXNVdVhMaTFhdElnWVZFSmtIZ0RRYUxUbTgvbUlaVlpZTEZaTFUvMW9OQnFSZVFBd2QrN2N1WFBuQXNES2xTdHYzcnhwNVNmeTl2WW1ZbS96NXMza3ljREF3UDc5K3dOQVRVMU5VVkZSVUZCUVFFQUFjWE9WdUNBakkyUGR1blhFTVRHQTVmejU4MlZsWmVabm5BYkdIa0tvdlhTNmg0S04rS1BUMmJwYWJUTnUzTGh4NDhZQndQdnZ2MjgrR0FRQVRwMDYxZnByRnk5ZS9OSkxMNzMwMGt1ZFhFY0FnRzNidGtWRlJiVnlRWk1tbmJteFk4ZU9IVHVXbkxjM2NlTEVKdlAycXF1cmlYa1JwT0xpNHVMaVlrby9nYjNBMkVNSVdVMm5BNFhpd1IvcmhrczRscmk0T0d1R1BwYVVsSlNYbDF0OFNxRlFLSlZLaTA5cE5Cb0FhR3hzckttcHNYaUJTQ1Jpc1ZodHJIS0gwR2cwRm9zMWRPalFaY3VXRVdjdVhMaXdZY09HcDU1NmlseWs3ZEtsU3g5Ly9ER1Q2U1I1NFNRZkF5SFVLWXpHaDNMTzBWcHk3VEIzN3R5a3BDVHpNMmZPbktIUmFNT0hEemMvdVhQblR2T0pCT1orL3ZublBYdjJ0UElXMjdadDI3WnRtOFduUHYzMDA1NDllMXA4NnJmZmZtczlqOVBTMGxwNXRpV1JrWkdIRHg4MlAwTnNROEZrTXNrN3NhTkhqeDQ5ZW5RN0NyZFBHSHNJb1ljcGxROXlUcTIyUVFXWXpBZC9HSXg3ZjlQcFFLY0RqWGJ2b1BsRDRsZ3FCYXFITDY1ZnY1N0w1VGFKdlZhRWhvYTJ0QUZRZm41K1RVMU5aR1FrTWVXOE9ZdmI2UkgrL3Z2djFuZHMwTG5BTHlXVXdOaERDQUdvMVNDWFEzMDlORFNBeWRTNTc4VmdBSmNMWEM1d09BOWxHL0hIem5aSjFXZzBKcE9wOWNXbW14Zy9mdnpvMGFQLys5Ly9Bc0RMTDc5cy90VG16WnVQSERreVk4WU04emtKWldWbGE5ZXVmZnJwcDBlTUdORktzVnUyYkdtOWIrLzI3ZHUzYjk5dXNsYjFJMzMvL2ZjNU9Ubm1aMlF5R1FDY1BuMjYrWEtkNzczM25oUGM2blQ0RDRBUWFpZWo4VjdVeWVWd2Y1MUo2ckZZOTBLT3g3dDMwTFY5VngxRURQUWdKalpZVHlhVG5UcDFpbGpscEVueU5hRlFLTjU1NTUyU2twSXJWNjRNSHo2OGxUM2M4L1B6dGExK205aHNkbEpTa2w2dno4akk4UER3SUZjMWE0VktwY3JNekx4MjdWcnpwOHJMeTV0M1hsbzUrZDNPWWV3aDVHSVVpbnRwMXhsem1UbWNoMEtPeDdPMzFsdGIzYmx6QndDOHZMeU1ScU0xdThJU2ZIMTlOMnpZc0d6WnNsOSsrYVdWNUZPcFZLdFdyU29wS1JrNmRPaUtGU3RheVR3QTJMaHhvL1hWSGpGaUJMbnFTbk9scGFVN2QrNjhkT21TU0NSYXQyNWRrN1hIbWc5cElUWFpmZDVCWWV3aDVCb2FHMEVtZzlwYTBPdXBMSlpPQno0ZjNOMUJJQUErMzlGRHJnbWxVa25rMXRXclY0bWJrQ05IampUZmZyMFZZV0ZoNjlhdFc3Rml4UysvL0JJZEhXMXhTTWk3Nzc2YmtaSFJ2My8vdDk5Kys1R1p1blRwMHNEQXdFZStiMHBLQ3JFN2JoUFYxZFUzYjk0azlzczlldlFvY1RJa0pLUjVralVmMHVKa01QWVFjbW9LQmRUV2dreEc1U0JNQnVOZXpybTd0Mk14TUx2MXozLys4L1hYWCtmZi8wUnBhV2xidG13cExTMk5qSXdNQ3d1N2NPSEMvdjM3OSsvZjcrL3ZQM0xreUtGRGg4NllNYVAxWU9qZXZmdWJiNzRwazhsYUdnYjUwa3N2N2QrL2Y5bXlaZFpNV29pUGoyKzliNDlBYk1WdXptZzB6cDgvMzN3U25rZ2tHamh3WUhKeWNyOSsvUjVab1BQQjJFUElHYWxVSUpPQlRFWmxwNTJiR3dpRklCS0JteHRsWmRvVE56YzN2VjZmbjU5LzgrYk5zMmZQRXF0eFJrVkZmZkRCQno0K1BncUY0c3laTTBlT0hNbkl5Tmk5ZS9mdTNidGpZMk1uVHB3NGN1UkljdmhsVFUzTjExOS8zYnprdTNmdkVnZFpXVmtBY09qUW9hdFhyNUxQYnRxMHlmeGlCb094YXRXcTVvVTBOamJXMTljLzhsT29tdzIrcGRQcHZyNit4Y1hGb2FHaHljbkp5Y25KOGZIeGREcGRyOWRiWEg2RmVCZUZRdEU4UVlrbGJJaTFaaHdYemRUWm83WVFRbDFHb3dHcEZHUXkwR2lvS1pCT0J3K1BlMm5uRUVQNGFtcWd1QmdTRXF3Zk9IUHg0c1cwdExTcXFxclMwdEtTa2hKeUdvQ2ZuOS9NbVRPblRadldaT3hpY1hIeFgzLzlkZXpZTWJsY1RxdzBObmp3NE9YTGwvTjR2SUtDZ3RZSHNGaURUcWVUTnlFSmJWcWNqTkNrYnk4L1A1L0Q0VFFaNU5LKzJ1N2F0YXM5TzBMSVpGQlFBRDE3QW9mVDV0ZFN6UkgrSFNPRVdxZlYza3M3cXFiWmNUZ2dGSUpRQ0FJQnREck93Z25RYURTaUE0OW9hY1hHeHZidTNYdlFvRUU5ZS9hME9NWWtORFIwd1lJRkw3end3dm56NXc4ZVBKaVdscVpXcTRtN25VRkJRUzNOUSsrNGNlUEdFVnRBdEs2Z29PRDY5ZXROVGtaR1JqYS9VaUFRRUt1eXRZa1RkUGhoYXc4aFIxWlhCMVZWME5oSVFWRTBHcmk3MzJ2WTJjR3Y1TzNVOXRZZUFCdzRjTUREd3lNME5EUXNMS3l0YTRNVkZoYTZ1Ym41K3ZxMnZhN1dNaHFOSnBQSnNXOHRZbXNQSWRRaFJpUFUxRUIxTlRWZGR6d2VlSHVEV0F3Ty9ZTzFBOHozbFcycjhQQndTdXRpZ2ZVVEo1QTFNUFlRY2lnYURWUlZnVlJLd1RMUURBWjRlWUczdDdNT1VVSElJb3c5aEJ5RVhBN1YxV0RGV0w1SGMzY0hiMi93OUhTeWFYWUlXUU5qRHlIN1pqS0JSQUxWMVJRTVYyRXl3ZHNidkwzdG9YOEZJVnZCMkVQSVh1bDBVRjBOTlRVVTdFc3VGSUszTjFpeGpSeENUZzlqRHlIN285ZERlVGxJSkIzZERJRkdBN0VZQWdNZGEvVm5oRG9WeGg1QzlzUm9oS29xcUt6czZJZ1ZERHlFV29DeGg1QjlJUHJ3eXNzN3VsUTBCaDVDcmNMWVE4Z08xTlpDV1ZsSFZ4VER3Q05tWlJDTlptUlhpUDVwKzVnWWlyR0hrRTAxTmtKSkNTaVZIU29FQTQ5RWJLT2oxZUpvVmZ1aTBRQ05aaWZMdXRwRkpSQnlSV28xbEpTQVhON1Jjanc4SURRVWY4cmZRd1EvaGJzc0lVclkweThpR0hzSWRUbVRDU29xb0xLeW93TTFPUndJQ1FFcmxpZDJJVVJycjZFQnZMeHNYUlZrcHFFQlBEMXRYWWw3TVBZUTZsb0tCUlFXZG5UdU9ZMEdnWUhRanYxZm5CNnhvSFp0TFlTR092M2VFUTZqcmc3MGV2RDJ0blU5N3NIWVE2aXJHSTFRVmdiVjFSMHR4OU1UUWtLd0c2OUZ2cjZRbncvMTlUZzkzMTVJcGNEbDJzL1NyeGg3Q0hXSmhnWW9MT3pvaGdsY0xvU0ZnYnM3WmJWeVNzU091S1dsNE9HQmk0N2FubHdPZFhVUUZtYnJlanlBKyswaDFNa01CaWdwQWFtMFE0WFE2UkFjREQ0K2xOWEt1Y25sa0pNRFFpRkVSOXU2S3E3TllJQzBOT0R4SURiVzFsVjVBR01Qb2M1VVd3dkZ4UjJkZ2M3blEyVGt2Y0VheUVwVlZWQmFDZ0lCUkVUZ0RXSGIwT3NoT3hzMEd1alowNjYrQlJoN0NIVU92UjRLQ3p1NlR4QU9YZWtJaVFTS2lvREJnSkFRRUl0dFhSc1hvMVpEZGpZQVFFd004SGkycnMxRE1QWVE2Z1FTQ1pTV2RuVG5CQTRISWlQdFp5Q0FRMUtySVM4UDFHcWcwOEhURTd5OGdNKzNrN1ZDbkpQSkJQWDFJSlZDZlQyNHVVRjB0SjFNVVRlSHNZY1FwWXpHZThNSU84akhCMEpDY0FnK0JVd21xS21CNnVvSGE3OHhtY0RsMnJoV3prZXZ2L2VIR0ZYazdXMjNNMG94OWhDaWprWUR1YmtkblpQSFpFSjR1TjMreUhCZ2pZMVFYMy92UjdQQjBORzFBcEE1T2gzWWJPQndnTU1CZDNlNzZzbHJEbU1QSVlySTVaQ1gxOUZGa04zY0lDYkdEdThMSWVRMDhIOFhRbFNvcUlEeThvNFdJaFpEZURnMTlVRUl0UUJqRDZHT01SaWdvSUNDenJ6Z1lQRHpvNlpLQ0tHV1lld2gxQUZxTmVUbWRuU2ZQQVlEb3FKQUlLQ3NWZ2lobG1Ic0lkUmU5ZldRbjkvUnpqd09CMkpqY1NvNlFsMEdZdytoZGlrcmc4cktqaGJpNFFGUlViaHVKRUpkQ1dNUG9UWXlHQ0EvbjRMdFlYRUFDMEsyZ0xHSFVGdm85WkNaMmRIT1BHSTJlbWdvTlZWQ0NMVUZ4aDVDVnRQcElET3pvNXNIQVVCUUVDNnppWkN0WU93aFpCMnRGckt5S01pOHNERDcyV1lhSVJlRXNZZVFGYlJheU13RW5hNmo1VVJFZ0pjWE5WVkNDTFVMeGg1Q2o2TFJRR1ptUi9mTW85RWdPaG84UENpckZVS29YVEQyRUdxVldnMlptUjNkUWdnQU13OGhPNEd4aDFETFZDckl5cUlnOHlJaU1QTVFzaE1ZZXdpMVFLbUVyS3lPTHNJQ0FLR2gySitIa1AzQTJFUElFb1VDc3JNcHlMekFRUER4b2FaS0NDRXFZT3doMUV4akkyUm5VN0FOcWE4dkJBUlFVeVdFRUVWd01VQ0VIcVpTVVpONVlqR0VoRkJUSllRUWRURDJFREtqMDFHVGVTSVJycmVKa0gzQzJFUG9QcU1SY25JNk9qOFBBUGg4aUlxaXBrb0lJYXBoN0NGMFgwRUJxRlFkTFlUSnhNeER5SjVoN0NFRVFPeWZWMWZYMFVLSXBWaFlMR3FxaEJEcUJCaDdDQUZJcFJUc0dVc3NNODNuVTFBT1FxalRZT3dobDZkUVFGRVJCZVg0K0lCWVRFRTVDS0hPaExHSFhKdFdDems1RkF6ZGRIZkhiV01SY2dnWWU4aUZHUXlRblUzQmtwc3NGa1JIVTFNbGhGQW53OWhEcnNwb2hOeGMwR2c2V2c2TkJqRXh3R0JRVXl1RVVDZkQyRU91cXFBQUdoc3BLQ2MwRkhnOENzcEJDSFVKakQza2tpUVNDcVlyQUlDSEIzaDdVMUFPUXFpcllPd2gxNk5XUTNFeEJlVXdHQkFSUVVFNUNLRXVoTEdIWEl6SkJMbTVGQXpkSkRhUFplSWVKZ2c1R0l3OTVHS0tpeWtZeGtKc3NDQVVVbEFPUXFocllld2hWMUpYQnhJSkJlV3dXRGhMRHlFSGhiR0hYSVpXQ3dVRjFCUVZHUWwwL0wrRGtFUEMvN3JJTlJCZGVrWWpCVVg1K0lDN093WGxJSVJzQVdNUHVZYlNVZ28yRlNKR2J3WUhVMUFPUXNoR01QYVFDNURMb2JxYW1xSkNRdkQySmtJT0RmOERJMmRuTkZMV3BlZnVqbnNzSU9Ub01QYVFzeXNyQTcyZW1xTEN3cWdwQnlGa094aDd5S21wMVpUZDN2VDNCeTZYbXFJUVFyYURzWWVjV21FaE5lV3dXQkFRUUUxUkNDR2J3dGhEenF1MkZoUUthb29LRGNXUkxBZzVCL3lmakp5VTBRZ2xKZFFVNWVFQkloRTFSU0dFYkExakR6bXBpZ3JRNmFncEN0Y2hROGlKNFByeHlCbHB0VkJWUlUxUllqRndPTlFVaGV4RHJhcGNycEdZVEZRczJZTUFBSUJKWjRuZFFuZ3NEMXRYeENvWWU4Z1pGUmRUczdVUUFBUUdVbE1Pc2gyMXZpR2orbnhXemNXcXh2dzZkYVd0cStPMGVDd1BYMzU0clBlZ2VOOWhuano3L1k5RE0xSDEwd0VoTzlIUUFObloxQlRsN1kxejlSeWF6cWcrbEw3NVR0VXBBQWdSOW9qMVRuWmplYml4aFZ3bXJxcEtKUk9ZRk5yYVJrMXRWV1BlcllxakFPRHZIalUxZmxtUVI3eXRxMllCeGg1eUxpWVRwS1dCVmt0QlVUUWE5T3dKYkRZRlJTRmJhTkJJL25menJXcEZRWlJYLzVHUmM0T0YzVzFkSTVlZzBOWmVMZjM5Y3ZGK2pVRXhLbkxlOElobmJWMmpwakQya0hPcHJJU3lNbXFLOHZIQndTeU9TMi9VYnJzeXYxWlZQaTU2NGFEUW1iYXVqc3VwVjFmdFMxdGZVbjgzUmp6ZzZkNGYyYm82RDhHUm5NaUpHQXhRVVVGTlVUUWF6azkzYUVlei95TlZsajdiWnlObW5rMEl1WDR2OU44eU1HUjZqalRscjZ3dmJGMmRoK0NRRnVSRXFxcW8yVkdQYU9xeFdOUVVoYnBjanVUeXRiSkRFMk1YUjNqMnNYVmRYTnJFMkZjYk5MS1UwZ04rZ3FpK2daTnRYWjE3c0xXSG5JWFJTTm55bXdEWTFITm92MmQ4SENNZU1EQmtocTByZ21CR2oxWCs3bEYvWlgyaE4ycHNYWmQ3TVBhUXM2aXFBb09CbXFLOHZZR0pOMEljVlk3a3NrSmJPeXppR1Z0WEJBRUFNT2lzOGJHTDlFWnR0dVN5cmV0eUQ4WWVjZ3BHSTJYejB3SEF6NCt5b2xDWHUxVnhWTWoxQ3hIMnRIVkYwRDNob2tRT2c1OWVkY2JXRmJrSFl3ODVoZXBxeXBwNkhoNjR3WkJEeTVXbTlBK2FadXRhb0Fkb05IcWdSMHlaUE12V0Zia0hZdzg1UHFNUktxbGJlc1BYbDdLaVVKZFRhR3UxQm5XSXFJZXRLNEllSXVMNU4yZ2t0cTdGUFJoN3lQSFYxRkRXMUdPelFTaWtwaWhrQ3hKbE1RQzRPY2ppa0s1RHhQVTNtUFJhZzhyV0ZRR01QZVQ0cUczcStmdFRWaFN5aFZwbEJRRGcybVAyUnNqMUJRQ2x0czdXRlFHTVBlVDRKQkxRNjZrcGlzRUFzWmlhb3BDTkdFdzZBS0RSYUxhdUNIb0luY1lFQUlPSm9yc3lIWU94aHh5WnlVVFpzaXpFRkhYY1FoMGhaNGYveVpFanE2bWhyS21IOHhZUWNnMFllOGhobVV4VTl1cDVlZUVVZFlSY0FjWWVjbGdTQ2VoMGxKV0dnMWtRY2cwWWU4aGhVZGpVYzNjSEhvK3kwaEJDZGd4akR6bW14a1pxOXBJbGVIdFRWaFJDeUw1aDdDSEhKS0Z1eFFjYURUdzlLU3NOSVdUZk1QYVFBeklhUVNhanJEU2hFT2N0b0s1eDlPalJrcElTVzlmaUVZeFViVnBwci9CL08zSkFNaG1ZVEpTVmhsUFVVY3ZVYXZXOGVmUG16WnRYM2VIZEhMT3pzei8rK09NRkN4Ykk1WEtLYXRkbUsxYXNXTHQyYlNzWDdOaXg0K21ubjY2cnM0dmxWRG9KanRoR0RvakNPNXgwT2k3Q2lWcWgxK3RMUzBzcGFRTmR1blFKQU1hTUdlUGgwZEVsUTR1TGkzLzg4VWRycnV6ZXZmdmpqejlPUHN6S3l2SnM5WmEreVdTU1NxVjc5KzU5K2VXWE8xaEp1NFd4aHh5TlJnTUtCV1dsZVhvQ0xtU0ZXbWE2ZjErQjNzWTc0V3ExZXRhc1dlWm50Rm90QUp3OGVmTDA2ZE1XWDdKOSsvYUFnQUR5NGZMbHl5MWVGaHdjUEhyMDZGT25UbGxURFlQQllCNTdUVnk4ZURFOVBkMzhqRUtoQUlDREJ3ODIvN3lUSmswS0NncXk1azN0SE1ZZWNqUTFOVlNXNXVWRlpXbkk2WkNOdkxiR0hwRjhibTV1Z3dZTklzODBORFFJQklMbVY5NjRjYU91cnE1Smd6STFOZFZpc1NxVjZ1V1hYOTZ5Wll0NUpWZXRXcVZTcWRhdVhTc1NpY3d2YnIxbG1acWErdWVmZnpZNXllVnlBZUQzMzM5dmNqNHBLUWxqRHlGYmtFb3BLNHJKaEE3ZmJrTE9qWXlpOWkxdkxSYUxWNjFhUlJ6ZnZuMzc3YmZmbmpsejVqUFBQTVBoY013dlc3NThlZlB1dElNSER4SUhlL2JzK2ZISEg1OTU1cG5aczJjVEFjemhjT0xqNDhrcmI5NjhxVktwSWlNams1T1QyMVM5aFFzWExseTRVS2ZUN2RtenA2NnU3dFZYWHpWLzlzQ0JBN201dWM4OTk1eWZjNjNiaDBOYWtFT3BxNk55RVU1czZxRkhhWGRyejlSczFCV2RUaGNJQkQvLy9QUENoUXN6TWpJZVdRTHZQaGFMQlFBc0ZvdDQyQ1F5QVlDNGF6cHMyTEEyMVpCRW85RlNVbEorLy8zM0F3Y09rQ2NyS3l0MzdOaHg4dVRKcXFxcTloVnJ0N0MxaHh3S2hZTlpNUFlRQUFESTVYSjl5NzlMa1kydyt2cjY1a2xtVGlRU21VY2prWmRNczRWZWUvWHF0VzNidGcwYk5seTdkdTNycjcvKzdMUFBLS20vWHE4L2QrNGNBSXdlUGJxbGE3WnUzVnBXVmtiMEw4cGtzdFdyVndQQWxDbFQrdlhyUjF6dzVwdHZMbDY4K1BqeDQrUEhqeWZxL05sbm42blY2dGRmZjcxYnQyN2ErMHREc05sc1N1cHNXeGg3eUhIbzlWQmZUMWxwYm03QTUxTldHbkpZYjd6eFJsRlIwU012bXo5L2Z1c1gvUFRUVDU2ZW5ycjc2OFFTc3hSWUxKWks5V0JMY1E2SDg4NDc3L3o2NjYvRGhnMHpQMDlrcEVhaklVNHltVXlpaFdlTnExZXZOalEwSkNZbUJnWUd0blROblR0M2NuSnlpR09OUm5QbHloVUE4UGIyWHJObWpmbGwyZG5aVGNhL2ZQYlpaK2J4L05OUFAvbjQrRmhaTWJ1RnNZY2NCN1ZOUFZ5WnhTNXBEVXFEVVc4dzZZMG1QWEZnTUJMSE9vUEpZRERxakNhRHdhZ3pPMjkyalVuZm9HbnpQeEpmWDE5dHl3dmQ2WFE2aVVRQ0FQNysvcTEzN3pFWWpGOS8vWFhIamgzbUo3T3pzeDk3N0xIbUYrL2F0YXY1eVFVTEZoQUhUejc1SkRHOWoyaUdFbG1vVXFsa01oa1JwZWJqWXZidDJ3Y0FBb0hnenovL25ESmxpc1c2ZmZubGwwUlQ5WWtubnZEMDlOeTVjeWN4dnNhL2pTdXc4NTNpTjBXTVBlUTRxQjNEaWJIWG1SVGFXcFVnbTlDMEFBQWdBRWxFUVZST3J0VEpWZm9HbGE1QnBaT3I5WTFhdlVwclVHa05hcTFCcFRXb2RNU0JYcVUxcWxVNmFtWndoNHA2dHZVbEgzNzRZU3ZQWHJseWhiZ2wrTjU3NzBWRlJiVmVWSFIwTkJrODJkblpPVGs1c2JHeE1URXhqNnpEcFV1WFpETFpxRkdqM056Y2lNbDJ6WnVoZS9iczJiTm5Ed0QwNk5HRGJJRmxaMmZmdm4yYnhXS2RQMy8rMnJWclU2Wk1LUzh2OS9Qell6QVk1dVUzNlpna25oV0pSSFBtekhsazNaeVBBOFJlbzE1OXU2NG9zNzRzWDFFdDB6VFVhcFVhSTNYYnpTQ1hsZkkzSmNYNGNvVGRoVUV4Z29EdXd1Qnd2c1BmLzdGU25icXlRU050MUVnYk5OSUdyWlE0VnVqcWlZVFRHbFJXbE9FWWlvdUxpWU03ZCs0OE12YjY5Ky9mdjM5LzRuamh3b1VBTUcvZVBPSk1jWEh4bWpWclpzNmNPV1hLbE9halkwcEtTbVF5MmR5NWM4MW5DQ1FrSkJDdHNiS3lzdExTMHVEZ1lPTFpzTEF3OGhvaUNLZE1tVUtNUmpsLy92eEhIMzAwYmRvMDR0MGY2Y2FORysrKys2NDFWNjVjdWJMZFEyYnNqVjNIWG1wZDhZbksxSE0xbWJhdUNFSXRxdGJVVjFmWG42NU9CNEFJdnMrY3NDRUR4TkcycmhRMU5IcUZURlZlcDZxb1ZWWFVxaXJxMUpYMTZ1cEdqVXlsYjdCMTFib09PWnY3MnJWclR6enhoSld2T25Ub1VGNWVucGVYVjJKaUluRkdMcGNiamNZdFc3WWNQSGp3alRmZU1KOStZRFFhYTJwcW1nOFlXYkprQ1hIdzQ0OC9mdmZkZDJQSGpuM21tV2ZNTHlndExUMS8vanlMeFpvMWF4WVJlL0h4OFZ3dWQ5KytmUWtKQ1lNSEQzNWtQUTBHZzFxdEhqQmdBTkcrdENnM04vZjgrZk90alBweE9QWVllenFUNGUrcXRFTmxOMHFWMU0zUVFxanpGU2hxUGtvL0VPWHU5MkxVNkhnUFI1cllxelVvcXhzTGF4U0ZVbVdwVEZWZXA2cXNWWldyOWRTdGh1T1l0RnJ0dFd2WEFNRFB6Ky9xMWFzeW1jekxpdEcvVjY1YzJicDFLd0RNblR1WEhKblNzMmZQYjc3NVp1Zk9uZnYyN1Z1MmJObDMzMzIzZGV0V3FWVEs1WElsRWtsRlJZVzd1N3U0amN2RGJ0MjYxV2cwUHZiWVkrUUx4V0x4aWhVcjFxeFpzMm5UcHErLy90clgxOWVhY3ZyMTZ6ZGp4b3lXbmoxNjlPajU4K2ZiVkRFN1o0K3hsOWRROWIrQ2N3MTZ0YTByZ2xCNzVEVld2WDM3NTZmRGhzNEtIV1RGNVRhZ01TaXFHd3RyRkVVMWlzS2F4c0lhUlpHODdTTkJYTUhaczJmVmFuVjhmUHpnd1lOMzdOangxMTkvTldsdk5XRTBHbi81NVplZE8zY2FESVpCZ3daTm5EalIvRmtPaDdOdzRjTCsvZnVYbEpUNCsvc0xCSUtMRnk4U1R3bUZ3cVZMbDdacGF1REZpeGRUVWxMYzNkMmZlKzQ1OC9QSnljbVBQZmJZd1lNSDE2OWYvOGtubnpUcDVMUG85dTNiclR5Ym1lbHM5OXZzTHZaS1ZiTDFkL2MzWXVZaEIvZFQwZms3ZGNYLzdENU53TFQ5dnUwYWc2SzhQcXU4SWF0TW5sVXV6NjVYTzhBRVpDYWR6YUN4bUhRV2c4NWswRm4zajFrTU9vdEJZNW9kUDNTTjFxQXNya3VqcEFKR28vSG5uMzhHZ0hIanhnMGFOT2k3Nzc3YnUzZnYxS2xUaFMydlhhNVNxUTRlUEdnd0dMcDE2L2IyMjI5YmpER3kvKytOTjk1NDlkVlhEUVpETzBaSWFyVmFva0g1M0hQUGVYaDRFSVdRRml4WWtKcWFtcDZlL3NNUFA4eWJOKytScGFXa3BOeTRjYU9sWjVzVTdnVHNLL2FVQnMxN2QzN0J6RVBPNFU1OThaZlpSMWQxdDdaRGlFSjZvNlpNbmxWV24xblJrRjB1ejVLcHlydStEazJ3R1R3K1crVE85bkpqZWZEWm5ueTJKNGZweG1IeU9RdzNzd00raDhselk0bXNLTSt5NjJXSHFLcnd3WU1IaTR1TFJTTFJoQWtUMkd6Mm1ERmpqaDA3OXUyMzM3YTBRalNSWG0rOTlkYUJBd2Y2OXUzYmp0bm9FUkVSclF5dGxFcWxodzhmdm43OXVwK2ZINTFPcjZ5c2pJcUtzcmpNTkp2TlhyRml4WklsUzNidjNwMlVsTlN6NXlOR3Q4NmZQNy8xbTV3ZmYveHhHeitLWGJPdjJQcysvNnhVNDBLOTVjanBwVWh6RDVWZG54YlVyd3ZlcTBaUldGcWZVZEdRWFZLZlh0bVEyd1h2Mkp3NzIwdkU5Uk55ZlQxNWdRS3V0eGN2MEkwbDVMTkZRcTZETGVwWVhGejh6VGZmRUVNeGlaRW16ejc3N09uVHA0OGNPZEs3ZCs4eFk4YTA5TUpldlhyMTZ0WHJQLy81ejZsVHAxZ3NGbm1QVWExVzArbDBjdENLVnFzMUdvMXNOcHRvRVpwTUpvMUcwNmRQbnlheFYxbFptWnFhbXBLU1FneVRJV2F5ZCsvZVBUVTFsY2xrdnZubW15M2R3NHlMaTVzeFk4YXZ2LzY2WWNPRzdkdTM4M2dQM1hLb3JxNitlZk5tWVdGaDM3NTlpZHVZUjQ4ZWJla1RwYVZSMDNxMkgzWVVlMVhxK2hPVmxsY2NSOGh4N1N1NU1pRWdrVTN2bFA5cnhYVjM4bVRYU3VydWx0Wm42SXhkZDV0RXlQRVY4ZnhGWEQ4UnoxL0U5UmZ4L0ltbzY3SUtkQ3FwVlBxdmYvMUxxOVgyNnRWcjBxUkp4TW1BZ0lCbm4zMzJ2Ly85NzZlZmZ1cmw1ZFduVDU5SGx2UCsrKzhuSlNVQlFHTmo0L1RwMHhNVEV6ZHUzRWc4dFhuejVpTkhqbXpac29XWUZGRlRVL1AwMDArYnY3YWdvR0QxNnRYazNyWjhQbi9BZ0FGRGhneUppSWhZdG13Wk1WNG1JaUtpbFhmL3h6LytjZUhDaFlxS2l0OSsrKzNwcDU5dWFHaTRjK2VPWHErdnFLZ2dlaWdGQWdFUmUzLy8vZmZmZjFNem44Y2gyRkhzSGEyNGJRVHF0c3hHeUQ3VTY1VG5hekpIKzdWNUduVkxWRHA1dHVSU3J2UnFyalNsYXdaYmV2R0NBajFpQXdReEFZSVlFUy9Ba3hkZ3hZc2NsVVFpZWV1dHR5b3JLOFZpOGIvKzlTL3psVmxtejU1OTgrYk5temR2cmw2OWV2WHExVzNkN3FCTkJBSkJkWFcxV0N3ZVBIandrQ0ZERWhNVGlhVXkxNjVkSzVmTEJ3NGNTT3pHMEFvT2g3TjgrZkxMbHkvUG1qVnI4ZUxGT1RrNTVKcWlJU0VoeWNuSmd3Y1BGZ3FGczJmUDd0MjdkMHhNektwVnEzSnljcjc1NWh0UFQ4OWZmLzExOSs3ZHExZXY3dDI3ZDFGUlVVcEtDb2ZEeWMvUGo0eU03THlQM0dYc0pmYjBKdVBKcWp1MnJnVkNuZUpVVlZySFk2K3lJU2RIZWlWSGtsSlNmNWVpZXJYSWh4L21MNGdPRU1RRWVzUUdDR0xaRE51UHl1a2FHUmtaNzczM25rd21jM2QzLytDREQ1ck1LS0RUNmUrODg4N3JyNzlPemoxLzhjVVhyVjg4czAyOHZiMi8vUExMMk5qWUppdWlMVnUyVENBUXpKOC8zNXFOa0JJVEU0bUpnMnExbWthajllclZLems1T1RrNTJYeFMvRXN2dlVTRWZXNXVycSt2YjNoNE9MbmxucHVibTFBb1RFaElTRWhJT0gvKy9JSUZDeFlzV1BEa2swOTJ4dWZ0U3ZZU2U5ZGxlWEtkODZ6c2dKQzU5UHJTZXAxU3lISnJ4MnZMNUpucFZXZnVWcC9wMU9HWEhoenZJSTl1Z1I3ZGdvVGRnank2dVU3T2tYUTYzVTgvL2JSNzkyNjlYdS9oNGZIUlJ4OVpYRlJNSUJCczNyejV6VGZmek0vUDM3ZHYzNlZMbCtiTm16ZGl4SWoyN2NiWHVyaTRPSXNWSUc1eXRzbUtGU3VDZzRNdDduQkxmUGIxNjllYlRLYkpreWUzVkFLeEU0WDVoaEtPeTE0K1ExcGRpYTJyZ0ZCbk1RSGtOVmIxOVd5dEo2YUpNbmxtZXZXWnUxV2RtSFk4bGtjM244RXg0b0ZobmdrZEdUenA2RXdtMDhXTEYzZnMyRkZTVWdJQWtaR1JhOWV1YldWalZaRkk5UG5ubjMvNjZhZW5UcDBxTHk5ZnYzNzlybDI3Sms2Y09HN2NPQjZQUit5bFFLeHBvdFZxaVZXazFXbzFNU09DM0hXQm1CVkFicm1nMFdqTUx5QTJrcVh3TTVvdkN0UEVsU3RYdnYzMjI4TEN3cGlZbUtlZWVvbzRTY1FiMmJOSXJsYUROem1wVktxUzJib0tDSFdpRW9YRW10aHIxTXB1bFIrNVdYNUVwaXJycEpyNEM2Smp4WU5pZlFZRmVYUURvTDZONGxpSUxlWHk4dktJaDlPblQzL3h4UmNmR1RsY0xuZlZxbFdEQncvZXRtMmJSQ0lwTGk3KytlZWYrL2J0dTNuelpuSi9Id0I0NzczM3pGOTErL2J0SnJzeExGMjYxT0lGWVdGaDMzNzdMUVVmcndVNm5lN09uVHZYcjE4L2UvWnNaV1VsQUF3ZE9uVDU4dVhrRFZ0aXNNeTJiZHV1WHIzS1pETGxjdm5ObXpkRklsRXJhNWc1RUh1SnZUSWx4aDV5WmlyREk5WlB2MXQxK2xiRjBWeHBTaWRWSUVZOElOWTdPYzVuc0lEajNVbHY0WWk0WEc1U1VsSmVYbDUwZFBUaXhZc2ZPY1hOM0lnUkl3WU9ISGo0OE9FLy8veHo1Y3FWVVZGUnc0WU5pNDJON1hpdHZMMDc5M3VrMStzM2I5NWNYVjFObzlHU2twTG16Sm1Ua0pCZ2ZzR0FBUU9lZXVxcG8wZVBYcmh3Z2RpeElUbzYrdFZYWDNXT201eTAxdmNMN2pMVHp6blZkRWlFbXBnZVBPRDVpT0hOejljb2ltNlUvWmxhZVZ4SjBjNDc1dmhzejFqdmdiSGV5ZEhpSkNhZHlwdG1kdXQ2MmFFL01qOWJQbXl2Tzl2YTlTMk5SdU9WSzFjR0RSclVHZjF6ZHV2T25UdloyZG5EaHcvdm1tMWo3MVNlM0gvM3cxZVR2eGU3QlhmQjI3WE9HYUliSWZ1bjBHdWFuTW1SWEw1UXRLZW9qdnE1cWl3Nko5NTNXR0xBK0FpdlBqUm93ektQcm9sT3AzZnFWQVQ3UkV5cnQzVXRiQU5qRDZFdVpUUVo3bFNldkZpMHAxcFJTSG5oNFo2SmlmN2plL2lOWkRHNGxCZU9rSFBBMkVPbzY5d3NQM3kyNEg5MVZBL09aRE80ZllPbURBaCt3bW5XU1VHbzgyRHNJZFFWYWxYbFgxNmFLMVdXVWx1czJDMTRRTWowUGdFVHNYbUhrSlV3OWhEcUN2bXk2eUVHS2pNdldqeGdZTWowYUhFU1RrSkFxRTB3OWhCeU1MSGVnOFpHdit6REQ3TjFSUkJ5U0JoN0NEbU1NRkhDMk9qNXdVSm5tREtNa0sxZzdDSGtBUHdGMFdPaVhvd1dEN0IxUmV3ZG5jWWcxaHV6ZFVYUVE0d21Bd0F3YUpaM0IreGlHSHNJMlRVT2d6ODJabjcvb0tuWWgyY05kN1lYQURSb3BMZ1lqVjJSYTJvQXdFNTJHOGJZUThoK2RmY2RNVG51TlQ3YjA5WVZjUmhFMmpWb0pBQVd0aTlBdGxLbnFoUnd2R2swdTFnOEFXTVBJWHZFWWZJZmovOW52Tzh3VzFmRXdYaHd2UUZBcnBIWXVpTG9JWVcxdHp5NS9yYXV4VDEya2IwSUlYT2hvbDZ2RHZvT002OGQzRmdpVDE1QVFlMU5XMWNFUFZEVm1DOVRsVWVKKzl1Nkl2ZGdhdzhoK3pJaDVwVkJvVE50WFFzSDFqZHd5cW04SFkxYUdkSFBoMnd1cmVvVW5VYnZGelRWMWhXNUIxdDdDTmtMSDM3WW9vSGZZT1oxVUVMQVdCT1lEbWR0c1hWRkVBQ0ExcUM4Vlg2a3UrOEkrK21peHRoRHlDN0Urd3g5ZWNCV1gzZG4yTDNhdGp3NFBrUEQvaStqK3R6TjhyOXNYUmNFaHpPMzZBeWFDYkdMYkYyUkJ6RDJFTEs5SVdHem4wcDQzMFcyeE9zQ282TmZDQkgyK0N2clM4b1hRVVZ0a2xWejRYYmw4WWx4cjFxLy9XRVh3TmhEeU1ZZWkxOHhOdnBsVzlmQ3FkQ0FQanZoZlRhVHQrUGFhMWRMZnplWmpMYXVrU3U2VTNueTE3UjFVVjc5ZXdkTXNIVmRIb0s3cXlQVUZjU0c0aEREM1dhbmFkTjd2SlhnUDlZbVZYSjY5ZXFxQStrYkMydHZpZDJDK3dST1RQQWZoM1BZdTRaRVVYUythUGZ0aW1QOWdxWk9pRjNFb3R2WDlpQVlld2gxQll1eE43M0hLc3k4em5hOTdJOVRlVHVVT2prQUJBdTdCd2hpL053anhHNGh0cTZYVXpHQlNhbXRWK3JxRzdXeXJKcUxWWTM1WEtiN1kvRXI3SE1TRHNZZXNPbk04ZjRKMTJSNWxlcDZXOVVCdGE2ZlYyU3hRbEtqa2JmanRUU0FDUUc5cHdYMVc1MjZ1MWFyNklUYVdhVjU3RDBXdjZKUDRDUmIxY2VsR0UzNmpPcnoxOHYrd1BsOG5ZcEpaM3Z5QWdJRU1mRyt3NkxFL2UydGtVZHk2ZGpqMGxrVEEzcy9IcHdrWXJtbDFaZThrN3FuNit1QUhvbkxZTzBZdUlqTFlOMnFMVHhla1pvaXpUV0N0ZjlvSS9nK2kyTEd4d2dDQUNCVFhyNDZkYmZCUnQwOFRXSnZjdHpTcE9ESGJGSVRGOWVna1NpMGRScUR3azUrOURrSEJwMGw0dm81eWoxa2w1NnVQaUd3OTl5SUVjUnhUMkhJeElERUl4VzNPKy90NkYyN2xMRDEyZEJKM0psY0ljdE55SFlUc3R5RUxEY1IyODJUelJleCtKNXNkemNtKzdWci83V3lmbVA5ZXJreDJBRFExek1peXQzdlptMmh4cWl6c2c3QmJ0NUU1Z0ZBTjQvQWYwU08zSkYzcXQyZmlDb0RncC9BekxNVkFjZmJVWDQ2bzA3aTBySDNSOW4xc2Y2OWdubjNsbko0UG1MRUZXbHU1OTBIMjlqbjJTajNMbHFBdkZKZHQranF0NVFYeTZUUitVd3VuOG5oTXpsOEJvZlA1THF6dU83TSszOVlYQThtejRQRkU3QjRBaGF2OVpnUGNmTXVWajU2NFVRYXdKU2d2dVREZlNWWHJNODhBRGhYazlISE0zeVVYdy9pNGRUQXZtbDFKVmVrT2RhWFFEbGY5NGp4TVhZMGh3a2hWK1BTc1djd0diL0pQZmwrcjFuRVF4NkQvWDloUS82VGM4elc5ZW9LWEFZcmlPZkZZYkM0ZEJhSHdXVFRXVndHaTh0Zzg4aS82V3dlayszR1lQTVluUHNIYkRhZHNuOHdzWUlBYTJKdmtIZXNQMWRFSEV1MWpVZktiN1gxamJibm5vZ1hCdnR6aGNURFYyTW41TitvYWw4M1ljZXhHTnovUzFqUG9PN0xpQkJxSzFmLzc1ZGFWNVFpelIwZ2ppWWVqdkh2ZGFqc2VvbFNhdXQ2ZFRvUmkvOXhuK2U2K0UzVkJwMWNyNVRyVkhLZFNtY3lXUE9TNmNGSjVQSGVva3RXdnVxaE56WHF2c2orYTEzQ0hLTHQ2YzdranZQdjlWUFJoYmFXUTRtWlBWYUxlSGF4NVJoQ0xzdlZZdzhBZmlnNDIxOGNSZHlSb3dOdG1FKzNMdmladUxmNFVwdHUxbG1EUWFNL0hUYlV5b3NyMVhVU1RZTTNSOUR4OTlXWkRJMDZ0VUt2YnRDckcvWHFScDI2VWE5dTBLc2JkS29HblVxdVU4bjF4SUZTMzhiaEpEMkZJV1RQWEtXNi9tVFZuZmJWTUwyKzlJK3k2OU9DK3RYcmxOL21uVHBmazltK2NqcW9wOS9vT0o5a203dzFRb2lFc1FkbEt0bVpxdlJSZmoyeUdzcC9LcnlRV2xmVUJXLzZSOW1OQnIySzJqSlpOSWIxc1FjQWQrcUt5VTR2Z2dsQWJkQXFEVnFWUWF2U2ErNGZhRlVHcmRLZ1VlcTFpWjVoaWFJd0FOQWE5ZHR6VDl5cUxXelVheWpQYjlKVFlROUM0cWZDYythRE1BVk03dmFCQzZ3dml2aTFocy9rTEk2ZHNEaldxalVqVGxTazdzai91NDFWYmhFTjZPTmpGbEpWR2tLbzNSdys5bDZQbXp6UU82YURoVEJvZEFBSTQvdXM2dkZFUit0ei9ic3FCNW4vdDdmNDR1bnFkSlZCbzd3ZmJHcERpd0hHcERIbVJZNGtNbytZN0xnd1p2d25tWWN1U1RwcmVFaWNSMkF2WVNoeG5OZFlkYTVwRTQzR3BiUGFXaWFUeG1EU0dGWmV6S0swQnk3QUkwYkFzYU5sQ1JGeVdRNGZlMnc2c3gwLy9peWlwQnhhMTg1UzZJaEtkYjJWTS9RRGVaNy9qSDhzbk85RG50R1pETHVMTGx5UjVGcnpjanJRMmpHYjRwbndCeTNYWFFWbjIvcHllK1BuSG0zcktpQ0V3QmxpejBGTkN1eXRNZXFwTFpOQjY1VEVuUnpZWjI3RUNQTXhuRmtONVY5a0hTbFR5YXg1dVMvSFkzbjh0QnExZkV2MlgxcXJQM0pQWVFqWjFMdFZWM1M3MloxbnJWRi91THkxRlRjQzNieDZpOExxZE1vVWFZN2UySjRwNnVseUtoZnZwOU53MlhlRTdJTER4MTZob29iUHRLUHRXcXpzNlBxL3NDR2RYNWVPRW5NRVMySW5KdHkvc1VrTXhmeXA2UHdmWmRldGJMc2xlOGUrR2p2QmpjR0pGUVFFOER3L1RQOU5xbW13NW9YUFJ3d25Eb3hnK2k3L3RQbFRSTnRSWTlSOWszZXlwWmN6YVBSTmZaNEZBQkhMclo5WDFPSHlHNytWcE9DYUhBZ2haNGk5dmNXWGJGMEZKMFFEbUJqUSs3bUk0VHdHbXp4NVRaYjNkZTRKaVhXNXhhSXhYb2dhTlRHZ04za20wdDEzVGMrWnkyLzg4TWp4bk1OOHVwRURPRTlVcGhZcGFzaW5HRFQ2Wi8zK2tTT3ZPRmgycmREc2ZCTlBoZ3lLNFBzU3gySzJ1NWd0d014RENCRWNQdlk2RzR2R01JTEpWZ3M1MmtTSW0zaHh6SVE0ajBEeWpGVGJ1Q1B2MUNWSnRwVWxSUEI5WCs4Mk9kVHRvU1dnTGt0enR1WWNlMlRtc2VuTTUrNDM5VlFHN1UrRkQwMG1HZWVmRU16ekN1WjVqZkxyY2F1dTZNTzAvYzFuOG9YeGZaNE1IVVErekd1czJ2bHdlOUZjKy9vZEVVS095NFZpYjV4L1FuZGg4SCt5ajFvLzVabkxZUDJyeHd3R2piNHgvZmM2blpMQ3lyeDRaVnVEanVvSkRIVEdqNE9YZEtRRUhvTTlPMnp3bE1DK3pQc2RVWHFUOFZEWjliMUZGOVhXM2J5bEEyMVdhUEtUb1lPWVpsMVpDcjNtbTd5VFo2clRyU25oeVpDQlBod1A0dmlYNGt2MVpsOTJOcDM1Vk9pREtRMHlUVVB6YnlVZGFLL0ZUaVRmWFduUWJNbzRxRy9oTzk1YkZQWnl6TGl2YzQ0Mzd6dEVDRGtyVjRtOUViN2RGOGFNb3dNdGlPZjE3L1FETW0zakkxL2l6dVN1NmZsa2pNQWZBRGIzZmY3ZjZiL25ORlJRVlIrZDBkQ09CVWNlb1FNdFVqclFSdm4xZURaaXVJamxScDY4WFZmMGJlN0pVdXVHcmhETnhLVnhrNXVzTzNxenR2REw3Q1BXZk1FQklOaE5QRDFrQUhGY3BwSWRMTHR1L3V4alFmMDkyWHppV0dYUS9tQnBlT2VUb1lQTUsvQkYxaEdMODBrRVRPNUxVV09HKzhZRHdOSzR5YS9mK0U1TzlXOGhDQ0g3NUJLeE45Zzdka25jSkdMQ2NvekFmMU9mWjVkYzI2a3dhRnAvMWZpQUJDTHpBTUNMN2I0K2NjNzJuQk1uMnJ0UWlOM2lNem5EZmVLZkNFbnk1UWpKazZVcTJmZjVwNi9KOHB0Zno2WXppWVduK1V5T2dNVnpaM0lGTEo2QXlmVml1dy8xN2NZeW14V25OdWkrS3poOTFPcE5MZWhBZXpWMkFqbXZibnZ1eVlmbnAvUElSQVNBUFE4M0JBazloTUd6d3dhVEQvOG91MzY1aFZXbmpTWlRMOUc5a2FLZWJQNXJzWlBXMzkxdlpUMFJRZzdOK1dOdm9EaG1XYmVwNUc0QUpvQ2ZpeTQ4TXZNQVlIOUppczVvK0Vma1NPSzFMQnBqY2V5RUNIZmZIWG1ubktNM2lFbWp2OTFqUm9Jb2xQSHcyUG9LZGQxbFNYYWlLR3lRZDZ3YmcrUEdaUE9aSEQ2VHkyZHczSmdjcG5VRDhWT2t1ZC9rbmJSeS9Bdmh5ZEJCY1lKN0hZcTNhZ3ZMbEZKZmpwQkpwN1BvVEJhTk1TRXcwZTMrK0pweVZlMGZEemNFaWZSYTNtMGErWTNPa3BkL1gzQ21wZmRTR0RSYmM0NjkzV002OGJDL1YrUjQvOFJqbFoyNDdSUkN5RTQ0ZWV5TjlPMysydjEySHBGNVgrY2VQMUZwYll2dFVObjFNcVZzUmZ3MGNrRGo1TUErd1c3aVRSa0hHL1hxamxScys4Q1hPL0p5U3VoTlJnYU56bWdXWXdGYzBaTWhnMXA0MGFOVmErcTM1NTY4YnFtbDJMckpnWDNJNDk2ZTRkOE9iSEVwcjIveVRqWVpaRVFIMnZKdTA4aGJvREp0NDcvVEQ3UStmT2FxTE85Y1RlWXduMjdFdzNtUkkyL1hGVHJLQ2pzSW9YWno1aW0wVXdMN0xvbWJiTDdyMnplNUo2eS81MGE0VVZ2dzFxMmZ6UGVwU1JDRmJ1enpMTGxMWC90dzZhek8rTlBXYXB5cVNtdGYvUzBtaXQ1aytMWGs4bXZYZHJZajh3QWdyYjdFbXNzdVNMSnUxUlkyT2ZsY3hQQWV3bURpV0djeS9EdjlnRFZEa0hia25TSi9mZUV5V0V2akpqdk1FanNJb2ZaeTJ0YmVVNkhKNWxQQ1RRRGJjNCszYi9QMFlxVms1YzMvcmU0NWt4d3JFY0FWYmVqejdLYU1nODEvL2pxV1M1THNsNlBIdXBsTnppTVdRS25YS2V0MXlucXRzazZubE91VTlUcVZYS2VzMXlvYjlDcTVUaFhFODNvNmZHaVRvU3VwZGNWZjV4NHZWOVcydXpLM1pJVkR2T05hdjBabDBQNDNyK255MENOOXV6OWh0ai9SdHB4ak9RMlYxcnhqdlU2NXErRHNvcGp4eE1ONGo2Q3BRZjBPTmJ0OWloQnlKazRZZTB3YS9aV1lDZVo3Q3hoTXhpM1pmNTJ0em1oM21YVTY1ZXJidS8vWi9iRytuaEhFR1RjR2UzV1BHVi9ubmpoZW1XcGxJYWVxMG03WGR1SkFlVHFOWnY3VDN4cGFvMzUzMFFVQmsxZWhycTFSeTJYYXhqcXRRbW5RdG5TOUQ4ZmorWWpoUSsvZkdDUlVxZXQzRlo2OVVKTmxmbks4ZjJKZVkyVmVZNVgxbGJsZW0zK2k2ZzZ4WFZIRC9RMk0xQWJkV3oyZUVMUGRpV3QrTHJyUVpGRG80OEZKY3lOR2tBLy9LTHQrcXVxdStRVXNHb1BEWUxIcFRDNkR4YUV6MlF3V2g4N2lFQThaTEE2RHBUSm95WnZZejRRUFRaSG00cTFPaEp3WXpXU3lpOUVaMDg5OVRFazVBaVp2Vlk4bjRqMkN5RE02azJGVCtzR3JzandHalQ0cG9QY0ZTVmF0Vm1GbGFVS1cyNlkrejU2cVNqdGFjYnRXcTZBRGJWSE0rTEgrdmN5djJWK1NzcXV3blFzbE0ybjAwWDQ5cjBoem13OUtiQWNXamJGMzZETGl1RkpkdCtqcXR4MHZrOFJuY0dhR0Rwb2ExTmQ4ckdhRFh2MXI4ZVhENVRlYTNQT2NFVExndWZEaFdxUCtpK3dqSGR6Y2JtYkl3R2ZEaHhISEJZcnFGVGQya2VPSjRnU0I4NlBITkdsMEZpc2xUQnFEVFdleTZVdzJnOG1tTStsdFhCejhUbjN4bXRTOUhhbXpSZVA5RXhmRmpLTzhXSVJRV3psVmF5L0VUZnl2SGpQOHVBOEc0aXNOMm4vZlBYQ252ampKSytvZmtTTURlWjQrWEk5VzF1eG9Za3BnWHgrT3grelF3VE5EQnAycFR2OHkrOGhYT1VmcmRjcVpJUVBKYTJhRURQRGhlbXpKT3R6V1BWUUJZRUhNdUxGK3ZWNk9IbnRkbHY5bitjME9idlZuTUJuSm5rdEtjcFRBcERFbUJmYWVGWm9zWUhMSmt6cVQ0WEQ1elYrS0x5bjBUY2ZFVGc4ZThGejRjR0txdy9KdVU4UDQzajhXbm0vZlcvdHloT1Q4ZENPWXZzbythajZHTnNSTjNDVHpBS0RKMGpEdDBFc1lPdGEvbC9Yam5oQkNqc1Y1WW0rVVg0OEYwV001WnNNNnBKcUd0V243aXBXU2NMNFBPVlI5UWtEaXZwSXIxc3hONXRCWkV3UHZMU25KcE5ISjNRUCtWM2l1VWE4MnY3RTJ6S2ViZ01YYmNQZUFsVXVaRUtZRjlSdnIxNHRZWnpKSkhIMms0cGIxcjdYSUNLWnR1Y2M3V0lnNU90QkcrdldZRXphWVhEYUY2Q1U5WDVQNXY0S3oxV2JEZk14ZGwrVlBEZXJyZGYrMjVKTWhnNEo0NHMreS9yUisrd1hTd3BoeDVNNFBCMHF1TnJsbGVxWTYvYm1JNFI0c1hsdUxiVUp2TXFnTVdqYWRTZjdqbVJzeDRxbzBqOEpmSFJCQzlzTVpZbzlOWjc0Y1BYYU1YMC96a3dXSzZnL1M5aEgzTXdzVk5YZnFpNG1OYkRoMDFoUEJTUllYK0doaW5IOHZzbjFqTUJsL0swa2huenBRZXJWUnIxNFVNNTY4Z2RaYkZQWkI0dXkzYi8xczVkb3J2VDNEL3hFNTBxekFsSnQyTmpvbTJUdjI2ZkNoVFFhczNxb3QvTEh3Zkc1amF3TkdpcFdTdDI3OTlGNnZXWUU4ei90RnhmaHc1NnhQMjkrbUJkN0crdmZxNHhsT0hKZXJhbmNYWFdoeWdjNWtPRlo1dThsY0N4TTh1S2VwTnhtdXkvS1ZlcTNDb0ZIcU5RcTl4bzhySktkSkhLbTR2YnZvZ2xLdkliNWxnOFF4YjNaL25IaktuY2w5SVhMVXAxbC9XbDliaEpDamNJYllXOTF6QnJrM0crRkdiY0dtOUlQbWJhOWZpaTczU3JoM3paVEF2a2ZLYjFkcldodTJ3R1d3WnBvdFozeW1PcjNtNGNiTmljbzdHb1B1OVc1VHlPUzdKczIzTXZPNkM0UGZqSCtjZktIZVpEQ1o0T213b1k5NlhYdFVxR3YvZm5pSXh5TU5FRWYvWDlnUTgwMWxpVFhHZGhkZHlMWnVlYllhalh6VjdaOVc5NWhKTG5NVDdlNi9xYzl6Nis3dUwycDUyd1J6M2h6QnZNaFJ4TEVKNE12c0l4YS90bitWMy9MaGVPUTFWcFVwWmRYcStscXRRbW5RL0R4a0tkRnVxOVVxL3AzK3UvbjEvYjBpeWRoVDZqWG03Ym5MMHB4YmRVVzk3Kyt5Tk13My9wZVN5NlZLcVRXMVJRZzVFR2VJdmUvenozeVFNSnNjakxlL0pPVi9oV2ViRE5TNVUxK2NLUy92NWhGSXRBN25SNDllZi9lM1ZzcDhNbVFRdVRxbHdXVGNWM0tsK1RYbmFqS05ZSHFqMjFRNjBBNldYZHRUZk5HYTJ2WVNodjZyNTNUem03Rk1HbU9HMmJKYjFMb3N6YkV5OXBnMCtnQng5SXlRZ1UwNnpHN1VGdXd1dXRqVzlVamxPdFdhMUQxdjluaUNEQkp2anVERHhQL2JrSDRndGE2NDlkZlNnYlkwYmpJNXJlS1BzdXNaOGpLTFY4cTBqWjlsSFc1eWtuWC92cWphMElaN3pnRHdiZTdKei9yOWcwbWpGeXBxdnM0OWpwbUhrRk55aHRqTGE2emFtSEh3blo0enRVYjlGMWwvWFd4aGY1eGRoV2ZYSjh3aGp2dDdSZlgzaXJvbXk3TjRwVGRITUMyb0gvbndyNHBiTFUxSHUxQ1RCU1pJRWtkWk9jYXZ1V2NBQUNBQVNVUkJWRXltdDJmNHF1NVBtTzlVM3RsVStoWm5JeERvUUlzUytBL3o2VGJDdDN1VGZySldBbzhPTkRhRHlhV3p1QXcybDhIaU1saG14MnpldmIvWnRacEdJNWpJZHEwYmcvMU96eWUvekQ3UyttNE1jOEtHOUJTR0VNZWxTdWt1Sys1SWs4eUhiaXFiRGJkcFhabEs5bXZ4WmFWQjgyZlpEZWRZZnc0aDFKd3p4QjdSNTdRbDY2K0N4dXBpcGFTbGE5THJTODBYbzFvWVBmYjFHMlVXMXhpYkh6V0dUQ2E1VHRXOFY4bmNCVW5XQlVsV0t4ZVF4dnIzZWpsNkxEa0J3T0kyZmd3YW5meXAzZEkrZitaVENDemUrcU1CalZ3NVU5WHlKTHh3dnMvY2lCSGRQSUs0REF2THV4UXJKUXE5NXNtUWdXd0dpME5uY3Vnc0RvUDRtOFZsc016cjBDWk1HbjFwM0dReHgzMi9XVitwdWI2ZUVlUnVlWHFUOGRPc1A4blBTQWVhRDljamtPY1p5UE1LNUhtbTFoVmZhYmJTdFBsd1U3bSt6WnNxV05sa1J3ZzVMaWVKUGFMNzdaSFhmSjkvT2trY1JTemlKZVlJbHNSTityRFpyYzR4ZmowSGlLUEpoejhXbm1zK1JyK3RtRFRHZ3VpeDVoUCs1RHJWZTNkK0tWQlVtMTlHQjlwWFNTLzUzNStBOGRIZEE4M2Jvd0ltOTd2a3hVUTBGaXNsUzY5LzEvenRSdnAyWHhvM21UaHVKZlpxTlBJZW9wQ1dBaXpVemJ2amt3RXNvZ0U4Rno3Y2s4WGZrZDkwdlpWd3ZzK0srR25rbUpUYnRZV3hnc0FSdnQwRGVKNEJQRTkvcnBCcFZ0djArdExtaFpzM1dIRW9Ka0tvT2VlSlBXdEl0WTE3aXk0K2YzL3VRWkpYMU5UQXZuK1UzeUF2OE9VSVg0d2FUVDdNbEpkYnZ3aExTM3c1SGl1N1AyN2VZU2JUTnI1NzU1Zm1YVWRqL0h1Um1WZXBycjl1NlI1c2tqaUtiQTVlbFZxK1NXdmVlbXNsOWhSNnpSVkpUcE1sVnpwT1k5U3BERHExUWFjMmFEVUduZHFvMHhoMGFvT09RYWVicnowMk5haWZrTzMyZWRaZjVpM2F0M3RNNTVtdGxOYlBLN0tmVjJSTGIxU3BybXQrVW13MjEwS21zV3FUUDRTUVMzR3QyQ1BtSHZUemlpS1hMWjRiT2JKRUtTVTIxK2JRV2Yvcy9tQ3pCWlZCKzJubW54M3A0YUVEYlVwUTM2ZkRocHJuVUxGU3NpNXRmMDJ6U1c5aWp1QzVpT0hrdzBObDF5eStkYkpaY3JUVU4yaytYcWIxcHVySnlqc3R4WjRSVENxOVZtblFLUFVhcFVHcjBHdFVCbzFDcjFYcU5VcURabHBRUCtIOUlUK3JVM2ZYYTVVcWcxWmwwS29OdWxaNnhlNEdsTXlQSGtzMjVvYjV4RGZxTmR0elQ1QVgxT3VVNW5NRVcyRUNzTGlFbUwvWllnVnQydllJSWVRaVhDNzJUQUNmWnYzNWVkOS84Smtjb3F2cHJlNVByRTdkWGRCWXZTSitXclM3UDNubDl0d1RyVTl5YUYyTXdIOVJ6UGdJdnEvNXlldXkvSTh6RHpVZlljaWcwZCtJbTBMMlN4VXJKVWZLTGN4ZUQrSjU5Zlc2dHlob3RhWStTMTV1OGExNXpBY05KbVdyT3d2ZXJpdTZKTW1XNjFRVnF0b2FqVnl1VTlYcmxBcTlScW5YdEQ3MWZwUmZEekwyOGhxcXJKeW4vMWZGTGExUi8wcnNCS0xCV3FxUzdTMTZxQzh0VzE1aC9pMGdtQUJrbW9aeWRXMkZxclpjV1Z1aHJxdFExVmFxNml6MmF3YTdpY25qaWc2c2k0MFFjbFl1RjN2RTZpMWY1Uno1Wi96alJMT0R5MkM5MDNObVdsMUpmN1A3YWFlcjAwOWIwVm5ZRWk2RHRhcjdkSEw3TjZMeDlFdnhwVDFGRjVzM2hlaEFlNlBiMU83M0c2QUE4SFh1Q1l0dHBwa2hBOGs3bkgrVzNXeXBWY1ZuY01qajFrY3ptZ0EyWmh5MDZpTlI1R1JWbXNhb2Z6MXVjb1c2N3AzYnU1dE1ZTStVbDQ4TFNDaFh5a3BWc2xLbHRFeFpXNmFTbGlsck5WWXZmeE10ZUpDYU9BTUJJZFNjSzhZZUFGeVM1UHhZZUk1YzQxakljaHZpOCtEbTRkMzYwcSt5ajNha2ZMVkJ0eW5qNE5xRTJjU0l5bHF0NHRQTVArL1VXNWl2eHFReGxzUk5HdXdkUzU3WlYzTEY0bUNOQ0w3dmNOOTRzdndUTFhjNjhzMUdNN1pqTzl3NFFlQUxVYU8reWo3YXlyRFkxb1c0aVpkM20vcER3ZGtidFFYTm56MWZrNm5RcXdzYXE1c3YybktoSnZOOFRVYTdieXp6R0d4eWxuMnRWdEdtUldFUVFpN0NtYmVaYmQyK2tpc1d0OThyVmNrK1N2OU5iOTE2SzYzSWtKZjlVSENHR0dLNjVQcE9pNWtuWXJtdFM1dzl6S3gzN1VadHdZK0Y1NXBmeWFEUmw4Uk5JbmRDUDFoMnJaWHRnUVJtb3hrYmRXMkx2YjZlRWU4bnpJb1ZCR3pzOHd5WnNtM2l4eFcrMyt1cE1MN1BPejFudmhJejN1THNpSnUxaFJZenlRZ2QyaENrajJjNCtTVnE2L3g2MHVUQVBrK0hEUTNnaWpwUUVZU1EvWExSMWg3aG1peHZmRUJDazQxcFVtdUxIam5GMjBxSHlxNW5OMVMwMUFQWDF6TmljZXdFY3NsbTRpZjE1b3hERm4vdVB4MDJsR3pIMUdqa0ZsZU5JUW5OWXEraExhMjlZVDd4UytJbUVTMVVEcDIxTEc2S3ptaTQxTUwwZjR2b1FIdTd4NE83dStQOEV4STl3ejdMUE56U01pdnR4bWR5d3ZrK2R4OXVGbzgyVzVmMWRudTNzd2prZVU0SjdEc3JkRkJlWTlWMythZXQzUE1kSWVRb1hEVDJoQ3kzdVJFanpMZWlKVTBPN0JNakNQZ3E1NmlWcTBlMnptTG04Wm1jZVpHam1xeWRuU0V2VzV2MnE4WDF0TWI2OXpKZnZXeEgzcW5XZHpNUTNVOGRFMENERlh0TkVHYUdESHdtZkpqNXJ3Qy9GRjlxVStZUnpiWE5HWCtzN1A1WTBQMDFySDA1d25XSmMvYVhYTmxkZE5IaTdIc3IwWUVXeHZlTzlRaU1Fd1RHZWdRRThyd3FWTFdMciswZ0x3am4rL1M5M3p0ckFyald3dXlPUnlLSDhrYTUrL2x6UlpURm50N3loaFVJb1M3bWNySEhwak9KMytYTjU0YzFFU1B3LzZUdjg4Y3JVbjh1dWtEdGxHY21qVDRwc0UrVHZlc0FJRVdhdXpuekQ0dGgxdDhyYW1IMGcrMUpqMWVtWHBIbXR2NHVudmRia0kxNnRUV0xiREZwOUVVeDQ4MmJTbnFUNGF2c28rMGIxRk9zbEt5NHVldlZtSWxrZHlrZGFFK0dET3J0R2I0NTR3K0xrKzFhNHNQeGlCYjRSYnNIeEhrRVJBbjh1ZlNIN3BjMm1ac3hMM0lVbWRucDlTVXQ3WXYwU0R5ekFVRk5kbkx2Q0ZQdFpZQ1pWSldHRUdvM0Y0bzlZdis4SjRLVHlEV21DVVl3SFNpNW1pTExYUkk3aWR3cmh3NjBDUUdKSS8yNkg2dElQVkI2dGVNLy9oZzArZ2pmN3JOQ0Ivay8zR2xrQk5QL0NzNzlWbXA1cGE0eGZqMFh4WXduKzZ0eUd5dTM1NTVzL1kwODJYeHlaYko2Sy9hUkZ6QjViM1ovdklmWk9OSUd2WHBEK29HN2xvYlZXRWx0MEgyY2VTaGRYam92Y2lTNXJrcTB1LzhuZlovZmxudjhiSFZHU3kvMDVnaWkzUDJqQlg1Ujd2NVI3bjZ0NzZXbk1wdWJNVEdnZDRMb3dTNGNMYTE4WmcwdnpvUHh0MVRPL0ZPWFEvVmg4SjFNV1lFSW9YWnhpZGp6NVhoTUN1d3p6aitCbUt0bnJseFYrNStjbzhTUCtEZHUvUENQeUJFVEFucVRqUVlPblRVdHFOK2t3RDVYSkRsSEttNjE3MzRYbDhFYTU1L3dlRkIvTVVmUTVLa0tkZDJYMlVjc2p0dWtBY3dKRzBMdUxVNjBQRGFtSDN6a1dKc3dzdzJEYWg3MVV6dkszZS9ON28rYnp4Q3ZWTmQ5a0xhdnBhVzMyK1J3K2MyY2hvcC94ajlHbHM5anNKZkZUVWtRaFgyVGU3TEpuQVF1ZzdVMWFYNlQzMGdzVXVnMTJRMFZtZkl5Y29mQ0JGSFlpMUdqeUF0UzY0b3NqaUMxa25sdnE2UzlUVWFMakhlWDAwU0RhR3d2SzY1RkNIVVdaNDQ5Sm8weDBEdDZqRit2Uk0rd0p1TldBRUJ0MU8wdlNmbXRKSVVNRW8xUjkzWHVpYityN2k2TUdXYyt6WnhKb3cveGlSdmlFMWVwcnI5UWszbStKclBRdW02L0tIZS9DUUdKdzN6aW00OW0xSnVNQjBwVDloWmRzampuMm9majhYcmNaUE9aZkxWYXhUdXBlNXF2N2RLYytRSmdyYy9YYnJJME50Ry8rTkhkQXcxV3JPQk1hL2IxdENpbm9mS05HejhzNnphbHIyY0VlWEtNWDg4NFFjREdqSU1sWnZQcTFBWmR0YnErcGRpcjF0Um4xSmVsMTVlbHkwdWJ6TWJyNXhXNUluNGEyYVpVRzNUYmNscmNZdDVvTmxEVTRoQlRCbzFPanNlUjYxU3RESmR0RDIyTjZmWTg2SCtBUnJQcXE0Y1E2Z3hPR0hzTUdqMVJGRGJFSjI2Z09LWjU4NDZJbkJPVmQvWVVYYkE0aGo2N29XTDVqUjlHK2ZYNHY3Q2gzZyszei95NXdwa2hBMmVHREt4UzE5K29MYmdoeTc5Ylg5clNvcGZoZko5LzkzNkd2TjlJTWdGY2xtVC9XSGkrVENWci9pbzYwTWI2Sjh5TkhPNW0xc05VcTFXc1R0MXRUUXNzVGhCb1BrN25iZ3ZOVXk2RDlYTFUyQ1lqZWs1VTN2azY5NFExTXpmb1FEUC95clErVUtWUnIxNlh0dStaOEdFelF3YVNKNFBkeEp2NlBMc3Q1N2g1OTJHS05EZFdFRUErTEZYSjd0YVYzSzB2U2FzdnFiVjB0NVlHTUNOazROUGhROG5mYVV3QVgrWWNxV2k1KzlCOHpab20rK2dTRWtTaFpJSmEvQVoxbE93Q0ZId0trVzlRWHpKQ3lEck9FM3Q4SnFldlowU1NPS3F2WjZURnRDUGFjeWNxN3h3b3ZkcDZuNDBKNEZUVjNYUFZtV1A4ZTAwUFNmTGxDSnRjNE1jVlRncm9QU21ndHhGTWhZMDE2ZkxTYkhsNWZtTjF1VXBHdGlZS0ZUWGJjbzY5R2p2Ui9JWFhaSGsvRlo0dmFLR3gyRnNVTmk5cVZKTjlEL0lhcS82ZGZrQ2lhZkRoZURCb3RFYTlScUZYTngrbTRzWmdqL0xyK1d6NE1MSWpVRzNRa2JjQnpjVUlBdDdvTnNXOGkxRm5NbnliZS9KWXMvbnZIaXllM05KQTBLZkNrc21ObWJSRy9TUDNsRGNCL0svd1hGNWoxWks0U2VTd0ZBNmR0VFJ1Y2c5aENKbTFLZExjY2Y0SnFYVkZkK3FLVSt1S1d4OU1GT3JtdlRCbVhMeEhrUG5KNy9KUFg2aHBiUk9vTXVXRFh4MjZDNFBIK3llY3FrclRtNHhFbHNkNUJDNHdHejFVMEZqZFFqRWRZc3I1Q0R5SDBEd0hXbkV0UW9oNkRoOTczWVhCdlVWaENaNWhNWUtBNW5jeVNSSk53NUdLVzhjcVVxMjVnMGZRbVF4SEttNGRxN2c5eEtmYmxLQStjWUxBNXRmUWdSYnA3aHZwN2d1QmZZbVd6YkliMzVPWmVySXFMZGhOL0VSd2t0cW9PMTJWZnJqOFJra0x5MlgxOVl5WUhqS0EzRnVWZEtZNi9UODV4NGdSbnVQOEUyYUZEaUlYaWRZYTlYcVRRVzh5R293R0RvTWw1Z2lhZlB3L3lxODNiNG5HQ2dJK1RQdy9obGtiVktwcDJKRHhlMDVEWmZOYWZkNXZuanVUSzljcDVUcVZRcTlXRzNRMEdpMlE1MlcrM0hPdXBSZGFkRW1TWGFhVXJlb3gzZnpsYmt5TzRYNXFsaWlsQzY5Kzg4aHkvTGpDcDBLVFIvcjFNUCs4UmpCOWszdnlTSVdGaFV6Tk5laFZlWTFWNUc0WWkyTEd2eHc5bG9qdC8yL3Z6dU9hdU5NL2dEOHpPVWtnSElISWpZamloU0pvNjRWSHZWdUwyOE9yM25iYldtdlgybDBYdDJvUHQvWnUxVjl0cS9YWVdxMWRSZGVqV0txMVdsRVVEMVRrRkJTUUd4SnVTTWc1OC90amJCb0RjbVVrQ1huZUwvOUloc2szVDJ6TmgrL005K0FSSE02RFhmT1VsbjVwWUFOTnB5eUIwUmZ4Smg5Q1ZtSDNzVGVoUjVqWkJEaFRCcHE2VVpOL3BqenRXbFZ1NS9iTHBvQytvTWk2b01nS0ZzdW0rSVNQOXVwck52ZkFWR3hoa2xrL2NtOStRcjVTbmx5Vis3QzdSSUVpejlYOW93Tk1GbEJtS1BXYVBYbm5mcXRJTXg0eHppTWtnUkJ6QldKb3VVZkx1TnRZSGx1UTFQeDRUa1BaeWJLVTZiNlJ6TlAwdXFMUHMrSWUxcThxVUNyQzNZSTgrTTZtb3p6TU5POGp0cUpRVmJuNjV0N1YvYUtIdVBjRWdMUzZ3bzd1Y2JHOHo1Ukozb1BNQXI1QjM3UXA2MFJLKythbkh5aTR0RzdnczhhbkhJTGtOTHNRelhUV3IxZm5kYVMwanRBcTZPU1o4Tmd4Z3RldTdTWVFPeHJTNklaTVVOMEQxVDFhVXdZV3pDSkY1a2crSVE0QmNSL0N1Ujk0UkZtN21qYllmZXg5bC90N2hIdlA1dC9MdVkwVjUrVlpDZkpNdGliZTVTdmwzOTQ5dlR2M3pGQ1BrREZlL1NJOWdzMW0vdDJveVk4cnVXNzJLaHFnbGZINnpITEpOVnFsV2V4ZHJicTcvZTVwc3h0YTdaOCtuMXlkdDhWa1UzSXp1M0xQdXZIRW83MzZIaTlKM3B1WDBNcHZBeVdxNm5DM29GYmU2R3hGZW50Mjl6V2wxR3ZlVC8vZnd1Q3hnOTJDUHNvNDF0RkY0SklVMmFhNzlUSWY5cHM3cDFxOCtkZWk1T3JjbmJsbkZnZVBNMTZuYmU2ZVV2RkJ4cEhPL1o3VVhnMnA5TFZuNFBHZkNPNURmNlZBN0dpOFRSZi9RRmVjQUhVeEFJREFHM2dld01QRjUxaEZxZW5LYzFBYVMrc2JnT05NeUtZUjNqTnNkcm9PUVZ1MENDSnJucjN3ZWFkZk8xemE1MThEL3NJOHptMnNTS3JNdWFpNFhkN1NabXdzNGhLY2NQZWd4enhDaHJqMzdDRjBiZEEzdlhGOVQvdS9mRTA1YzRXZlJTeGdicllWcWlwL3lMOXdyYVdOOUVnZy9qdjZqWWQ5V2FzTTJtcHQ0KzM2a29TS3pEWW5XdkFJemlDM3dEWkgrVS94RHY5cnlCTmNrbVBXdTFJWk5EbjFaYitXcDNaMERSZFRYSUxVZCtyWDdWbUJJK2NGaldaMjR0MlRkKzVLMVoxT05PTE9Gei9tMGR2WHlVM0E0UnMvR3dWMGc2N3BkbjNKclpvQzFqTnZzdTdtcTdwbTY1dTdSaExEam1EeVBUcDArWEU2OVZXZ2RTQWRSd2IvRGFUanJWMVJkNmN1b3U5dHA0djNnNkVSdkNhVGc3NENudm1sTEt2ckRyRUhBUE43UmxWckdxOVczYTFpYjFtTjl2TVJ1Z2s1dkljTlZHa1BmNUgwSC8yZVBsWjg3Ync4cy9YL0hpUVFCRUVRUUJBQU5BQU5ORTNUajdaZkFzQ2tGRW1RSkJBNjJtREpHbU9XSXdEK0Z2cGtWbjNKMllwMDYxYlNJUzNISGdDNERpV0hIUUl1WHUxa0gzMW5JNTIzQllSKzVKQTk0QnBoN1hJY2liNkJ2dnN4WGZBdDhMM0k4QjNnTWNiYUJUMmdtOFFlUWpidW9iRUhBT0krNU5BRDROVGE5V1RVVVhUQkR2cjJXdkFZUTBic0FhNzVZR3pVRmFwK3AyNHRBNE9LSFBFTHVBeHF4d3U2aU9OdVBJU1FyVkRlb1pJbVFtMXJ1MnFnanRGVTBIYytBRWtFT2V3UVpwN1ZTSjhnUjhRRHdhV3V6d1ZOZTRkOGR3R01QWVJzZ0s2V3VqS2RMajFvN1RxNkNTcnJMUUNDak5nRGhOMlAyck52b3Q1azVEN1FLT2c3SDFpN2xEOWg3Q0ZrSytpMEZYVG1hcUE2dGpNd01xY3VoWXFmaUQ1clFlalhqclBSSStZeGh2Q2RSWmYrRC9Uc0xleHVHWXc5aEd3SVhiU0h1amdlR3RLdFhZZ2RvMHNQQU1FbC9PWmF1eEIwSHhHd0dHZ3RYYkxmMm9YY2g3R0hrSTFSM2FXU3B0QUZPNnhkaDcyaWkvWVNQYWJqNEZnYjR2WTRpRUxveW5QV3J1TStqRDJFYkErdHBXK3ZwYTQ4U1N2YjJGSVltZE9VZ2JyWTloY0tjVFNFZEJ3MEZWcTdpdnN3OWhDeVZiWFg2SXRSOUoyTmVMZXZBNXFLQUlCd0NtekhxYWdMQ2J3dzloQkM3VURyNmJ3dDFJWEg2Y3F6MWk3RlB0Qk54UUFBR0h1Mmh1OEpsQnEwbGRhdUF6RDJFTElINmxMNittd3FlU2JVZDJEaGJ3ZWxyd2NBNExxMGZTYnFTc3gvRWYxRDk4THNTaGg3Q05tSnFuTlUwZ1FxWlRFMHRyYW5JRUtvZFJoN0NObVZpcCtwaTFGMDZuSm9hdGRHU3dnaE14aDdDSFVKTmkrNzBYVFpJZXI4WTFUS2k3aWtHVUlkaGJHSFVGY2dmSjRsQm40QkFtLzJtcVNnNGlmcXluUXFhU0pkR2d1MGpyMldFZXJPTVBZUTZob2s0YitZSEo5T0ROd000ajVzTmx4L2kwNTdqZnA5QUozMUZqUjJiTmRmaEJ3UXhoNUNYWXJ3WDBoR1hTSWpmd1QzVVd5MnE2dWhDM2RTRjhkU1NSUG93dDJnZjdUYkxDTmt2ekQyRU9wNkJIaE5JUi8vaVJ4NWx2QitsdVYvaHZXcGROWWE2bXhmNnZvY3VtUS82R3hpeURoQ3RzTldZbzlMY0t4ZEFrS1BrSmpMYitHb1pEQVJ2cE1jbjBiMFdRK2lFRGJmajlaRDVSazYvUTNxOTc1VTh2TjA4ZmVncTJLemZkUzFLaW9xdEZxdHRhdm9KbXdsOXNSY2diVkxRT2dSa2drZnZ0bXBvQWZSYXhVNTVnbzUvR2ZDYno1d25ObDhZOW9BVlFsMHhqK29zLzJveTFQb3U1OUFiVElBeGVaYm9IYmJ1blhyNU1tVDQrUGpPL3JDRHo3NFlNNmNPV2xwYVkrbXJqWWtKQ1NzV3JYcStQSGpWbmwzMXRuS0hvdzloSzUxT3BXMXEwRG9VUWwybHJWOWt0dHd3bTA0TWVBVFVKeW15bzZDNGpSUVRleVZRRVBkRGJydUJwMzdHWEJkQ2MveDREbUI4SndFZ2g3c3ZZVzlXcjkrZlZPVFJYL1ZyNzMyV2tnSXEvMTFFK25wNlZsWldaNmVubjM3OW1XT2FEUWFpbXJYN3k0Q2dZQWtTUUJvYUdqWXRtMWJLMmQ2ZVhrdFhicTB4UjlWVlZWbFpHVDA3OSsvVStYYkhGdUp2VkFYbjV5R01tdFhnZEFqd1NVNHZaemJuUzZrRUhwRWt6Mml3YUNpNVNmcDhtTWc3M0Rub0EzNk9ycjhPSlFmcHdIQWVRRGhQZ0lrZ3dqWFNIQVp5UEliMlluMDlIU2xVbWxKQzZZdlAzLysvTU02UmlVbEpRQVFHeHQ3NXN5WkZrOFlQWHIwYzg4OVozWXdOallXQUJZc1dNRG4zNzlVdm1MRmlvS0NkcTFYOFBiYmI0OGRPeFlBMUdyMTZkT25Xemt6S0NpSWlUMmFwbi81NVJjZWp6ZDU4dVQydklYZHNabllrL2hDNlExclY0SFFJekhFUFlqWGlidlhIQkhoOHh6aDh4d1lsTFRpVjdyME1DaE9zVjljWXliZG1Ba0FOQUNRQW5DTkpDVGg0UFlZSVJrRW9sN3N2NTFOT25EZ0FFM1RuWGhoUmtiR1cyKzlKWkZJalAwd0FLaXNyRXhOYlczMTFKS1NFaWIvbXV2WnM2ZlprYnQzN3lZbEpmbjUrVTJiTnMzc1IvNysvaHpPL2YrdkZBcUZTcVh5OXZZV0NPN2ZNS3FxcW1wc2JEUjdpYSt2N3ovLytVK3pnMHFsY3YzNjljYW5GRVZ0M3J4WkxCWmo3RDFhajNtRUNFbWVtc0lwdDZnYm11UTl5S0xYYzhTRTk3T0U5N05nVUVGMUlsMzVPMTExRHBSM1dLdlBpTkpBVFJKZGt3UUYyMmxtWlJsSk9DRUpCOGxnd2pVY1JDRUFCUHR2YWdPRVFpSHpnS0tvRFJzMlJFWkdSa2RITTljR2pmNzN2Ly90MjdkdjVzeVpDeFlzTUI0OGR1d1lBRVJIUnh2REJnQm16Smp4NUpOUHR2aEcyN2R2ajQrUGYvMzExNmRNbWRMaUNWeXUrWGZ5OTk5L0R3QXZ2ZlNTTWVHTVB2MzBVeTh2TCtieGhnMGJFaE1UMTY1ZGE3d1UrY1VYWDV3OGViTDVKdzBMQ3pNN1dGZm5XTk5kYkNYMmhCemVXTm1BWDh0dldic1FoRmdtRmJnTTgyRHByZzlIQkY1VENLOHBCQUJveXVuS00xRDVPMTJWQUxvYWR0bzNvMitBNmtTNk92RitYNUFqQXNsZ1F0d0h4S0dFdURjNDl3RW44NjZKdlNzcUtzck16THgwNmRMSmt5ZmZlT09OZnYzNkdYK2tWcXVWU3FYcEhiWGMzTndyVjY3d2VMeS8vT1V2cG8xd3Vkem02V1g4RVFEd2VEd25KNmYyMUpPU2tuTDU4dVd3c0xDb3FDZ0FPSGZ1WEVaR3h0eTVjeTM0aVBmRng4ZC85ZFZYTDd6d3dzS0ZDeTF2emI3WVN1d0J3QXM5Ui85ZWthNmpEZFl1QkNFMlBla3poRU04Z2lIVEFtL0Niejc0elNlWUM1VzExNkEybWE2NUJxcEh0aUc3UVFVMWwrbWF5L2RUa09FeWtCRDNCbEVJQ0hvUUFobnd2VURnQlh5Wm5XNzlFeFFVdEh2MzdxMWJ0NTQ3ZDI3bHlwVXpaODVjc21RSmMwZU5DVHpUUEdOR2lQemxMMzl4ZDNjM0hsU3IxYTFjTDlYcjlRQ2cwK2xhR1VIRDVYSjVQQjd6anQ5ODh3MUJFSys5OWhvempHWEhqaDBLaGNMZjM5L3lUMm93R0hRNm5jSGdpTiszTmhSN2JqelJndUF4MytXZHMzWWhDTEhHVytnYTdUZjBrYitOOHdEQ2VRRDRMeVlBUUZjTHRkZm8ycXQwYlRMVTNRQ0RSU00xMnRhUVFUZGtNQS9Odit5RmZpRDBBWjQ3d2ZjRVFRL2dlUUJmU2dpOGdlY09BaThRK0R6YXdqcExJcEdzVzdkdTdOaXhtelp0T25Ub1VGSlMwcFl0VzF4ZFhYVTZIZE5SWTA2VHkrWFYxZFZpc1hqZXZIbW1MNTg3ZDI2Ym8yTysrdXFycjc3NjZtRS9uVHg1Y2t4TURBRDg5Ny8vemMvUGo0Nk83dE9uRHdBY1BueFlvVkNFaElSRVIwZkh4Y1ZaK0RHWmJDYUk3bm5WdW5VMkZIc0FNTU52Mk8zNjBxVEtIR3NYZ2hBTGhDUnZmZGp6ZkxKci81WHgzTUJyTXVFMStmNzNXV00yM1pBSzlXbDAzUTJvU3dGSzNYV1ZxRXRBWFdJV2h3OUVJOWNGK0o3QTl3S2VPOEdYZ2tBR0JBOElBZ2cra0R3ZytVRHdnT1FEeVNOSXdSK1BCVUJ3bVlOL25NYjc0MGQ4UzZZOHBxYW1Iang0OExYWFh2UHo4d09BTVdQRzlPM2I5Nk9QUHBMSlpLNnVya3hueS9RdW9Fd20yNzE3ZDBWRmhZdkxBLzNhOFBEd1RzK0ZLQ2twa2N2bHpEMUZwVkw1d3c4L01OZGQxNjFicDlGb2J0KytUUkRFRzIrOFlYYlRzWE9ZemlzclRka2QyNG85QUlqcFAyTlAzcm5qSmNuV0xnUWhpd2hKM2p1RFp2bzVlVmk1RHVlK2hITmY4Sm4xUndwbTB2V3BVSjlPTjJaQll6Wm95cTFabTc0QjlBMmd5bStocC9pZ0RneXlkQnZSdVZyT25UdDM5ZXJWbXpkdnpwNDllOTY4ZVh3K1h5YVRmZkhGRjB3bmo3bDZhUnA3VEZmSjI5dDhTNDBOR3pZd0QvTHk4bjc3N2JmUm8wZjM3OS9mTEYwcUt5dXZYcjNxNCtNVEVSRmhQS2pSYUY1ODhVVUFZRWE3aU1WaUR3OFB1Vnlla3BJaUVvbWFtcHBvbW43bW1XZlltanpIWEc1OTJEM0k3czBXUC9PU1h1UDd1L3A5bFhPcVVkK0Z2NWtpeEI0WHJuRHR3T2Y2U1h5dFhVZ3p6T1ZRM3o5R1pCb2FvU0dMYnN5R3h0dTBNZ2NhYjRPNjFOb2xXc2ZLbFNzaklpSysvUExML2Z2M0p5UWt4TVRFTUhGbEhLTEpUQVp3ZG01dmh6SXhNZkhRb1VPSERoMXlkM2NmUFhyMDZOR2pod3dad3NUTTdkdTNOMi9lUEduU0pOUFlPM0RnZ0Z3dUh6Tm16T0RCZzVram16ZHY1bkE0cnE2dWFXbHBNVEV4TXBtTXlVVWpqVVpqN0ZreXZUZlRJNjNmdDJQaTNEZ1IwS0hZWXV3QndIQnBuNUJJNzIvdm5rNnV6ck4yTFFoMUFKL2tQdEZqNE15QUVaNENleGpUd1hFR3Q4Y0l0OGZBT0RXQmFnSlZJVFRkbzVzS1FYV1BWaFZBVXdFMEZZREJYaFpSNnN6ME84YVlNV1BDdzhNM2I5NmNtSmk0YXRXcU9YUG1tTVpNYlcwdEFMaTV1Yld6dFVXTEZrMmVQRGt4TWZIU3BVc25UcHc0Y2VLRVdDemV0V3VYcDZjbmMvUFBORUZwbWk0cEtSRUtoYSs4OG9yeG9Fd21ZM3FaVzdac0FZRFZxMWViamY5c3ZxaEs4emw1RDhOY3N6V2RkK0U0YkRUMkFNQlQ0TEp1NEhNS1RmMTVlVlpTWlU1dVk0VzFLMExvb2Zna3Q2K0xiNVNzN3hpdi9rNGNlLzRObW5RQzU3N2czSmRKd1Q4SFBHamwwRlFFNmhKYVV3R2FDbENYMFpweTBGU0FwdHpHTm5td2FJeUdSQ0o1OTkxM2YvNzU1K2JyZUZWVVZBQ0FwNmRuZTlyWnRtMmJrNVBUcUZHalpzNmNPV3ZXTExsY2Z2YnMyYnk4UE9ibGNya2NBS1JTNlo5RkU4VGF0V3ZWYXJYcFJWVEd6cDA3UzB0TG4zNzZhZE91SWFOLy8vN0dJVGIzN3QycnI2OFBDUWtSaThYTWthS2lvcHFhaDg1c1VhbFVBTkRPZVJUZGpPM0dIc05MSUhrK1lQanpBY01CSUx1K05LdStSRzNBS2UyT3lFRHBMeFhFVXJTZWxkWUlnaFBWY3k1cDJiNGZCQUV1WENkM3ZsZ21kQTFwLzlwamRvb3ZBNzRNWEljYVUrV0JlR2txQkUwRmFDdHBYUzNvYW94L2FGME5hUDk0K3FqSGxMSm4rdlRwRVJFUnB2ZnRHaG9hS2lvcW5KeWMyaE43R28zbXdvVUxDb1ZpLy83OVVxbDA3Tml4NDhlUG56Tm5qbkhZWkdscEtRRDQrSmlQWlcyZWVaY3VYZnJwcDU5OGZYMlhMVnZXL0kzZWZ2dHRzK25xYjd6eFJ1dlQxWTNxNit1Wm1HL3o0M1EvdGg1N3B2cEtmUHZhNE0wUzFGV2NteTZubExHMk90ZFFaMDVmVDFZM2VuVmtUb0hnRk5pOHEyWGU4OUxYZzBFSkJpWG9sV0JRZ1VGSjY1bW5qYUF1QW5VWnJhc0dReE5RT3FDMFFPdUEwcG84MExHNk1QZWYxcTlmMythZVBzeU5QWnFtMTZ4Wjg3QnovdjczdnpOSktSQUk5dS9mbjUyZG5aU1VsSmlZZVBUbzBhTkhqNGFIaDMvKytlZk1tYmR2M3dhQTNyMTd0LzZtK2ZuNW4zNzZLUUJNbWpRcFBqNitxS2lvcUtpb3NMQ1F1ZVpwb2FxcUtnQXduWEhvT093cDlwQ0RpL1I3aXNYWXk1SmZ3TmpyYWx3SmNCL29YclFSa3gxSEYrMmhheTkzNkNXM2J0MWlSbW0yU2ExVzM3eDU4MkUvTloyM1FCQkV2Mzc5VVBCSUR3QUFJQUJKUkVGVSt2WHJ0M1RwMG52MzdsMjRjSUc1VVFjQVpXVmx4Y1hGSGg0ZXpFeUpWaHc3ZG95NUM3aDM3MTdqUVNjbkoyTVB6eEtGaFlVQTBId2txaVBBMkVOMkk4QTF6Rk1VVUtrcVlxVzEyL0pFZGVoclF2dGNUQVN4cU0xMXFPUGo0M2Z1M09ubTVyWmp4dzdqdmJUbVJDTFJqUnMzdnYzMjI0ZWRjT1RJRWVOZURTcVZxc1hybG94bHk1WkZSa2IyN3QxYklwSDA3Tmt6S0Nnb0tDZ29JQ0FnSUNDQWxjekx6YzFsNXRyakJBYUViTjBRMzJtLzNkM0pTbE1hZ3lxakltR28zOU9zdElic2wzRU1TSXN5TWpLWXpsWnRiZTJYWDM2NWFOR2k0T0RnaDUyc1VxbUtpbHI3dGN4Z01EQXpEUXdHUXl0bk11Tk5ubjc2NmVqbzZIWi9qamE0dUxpc1hMbVNtWHIvNjYrL01nRzhhdFdxZi8vNzMyNXViaXRYcmpUZTV5TUlRaWdVTnIvUjJHMWc3Q0Y3RXVFNzdjemRYYlFGZzlSTnBaV2Z3ZGhEclVoT1R0NjRjYU5Hb3hrN2RteDVlWGxpWW1KaVl1SzRjZU9XTGwzYTRpWEtxS2lvVm5aT3I2cXFpb21KS1N3c0ZJdkZiNzc1NXFoUm8xcnBPN2F5Y2xqbkZ0SVVDb1ZNaU1ybDhsT25UZ0ZBYUdob1RrN09paFVyTm16WVlKcXZKRWxhdnZpWkxjUFlRL1pFeEhNTDlSeVpYWG1KbGRZS2FsT1YyaG94M3hIdjZxUFdhVFNhdlh2M0hqNThtS0tvaVJNbnhzVEVrQ1I1L3Z6NTNidDNKeVFrWExod1lmcjA2WXNYTDJZNlQyMmlhZnIzMzMvZnRtMWJiVzJ0VkNxdHI2L2Z1SEdqaTR2TGhBa1RwazZkeWl5NTJZcXFxcXJzN095Y25KenM3T3pzN094MzNubW4wNStMcHVuUFAvOWNxVlNPR3pkdXpabzFuM3p5U1VKQ3d1clZxOTk2NjYweFk4WjB1bG43Z3JHSDdFeUUzNU5zeFI0QXBKYWZIaGs0bTYzV1VEZlExTlIwNnRTcEF3Y09WRlZWa1NTNVpNbVNlZlBtTVIydnNXUEhqaHc1OHVqUm96LysrR05jWE56WnMyZm56WnYzN0xQUHR0SnBhMnhzVEVoSU9IcjBLTE1aK29nUkk5YXNXV013R0g3NTVaZTR1TGpqeDQ4ZlAzNDhPRGc0T2pwNjBxUkpwclBvR2hvYTR1TGltSnhqUmwweXhHS3hNV3VYTGwxcTdCRXlnMUZYcjE1dFhBaXQrZkJVdlY3LzZhZWYzcng1MDgzTmJkbXlaVHdlYiszYXRSS0pKQzR1N3YzMzMzLzk5ZGRuekpqUjRxZGdtdW8yNjFaajdDRTdFK281UXNSelZlblkyUmd6cmZ3c3hoNWlSbW5ldUhIajRzV0w1OCtmWndaMmhvYUdybHk1MG5UYmRHWUhodG16WjArZVBIbkhqaDIvL2ZiYnpwMDc0K1BqbHk5ZlBuejRjT001TkUwWEZCVGN1blhyeXBVcktTa3B6REpnUGo0K0w3NzQ0dmp4NDVsejVzNmRPM3YyN0V1WExoMDVjaVF0TGUzTEw3L2N1WFBucEVtVFpzeVl3V3l3enVmejkrL2Z6K1JOejU0OUJ3MGF4QXdORFFnSU1NYVBVQ2cwZld6MmlTaUtNazAraFVMeDJXZWYzYng1azhmanZmZmVlOHpRR0pJa1Y2NWNLUlFLRHgwNnRIWHIxdXJxNmlWTGxtaTEyc0xDUW9sRUloYUxCUUpCUlVYRjJiTm5BYUNkWFZ2Ymg3R0g3QXdCWklUdnRJc0ZCMWxwcmF6aFRuVlRpWWRURzBQSlVUZFdXRmo0K2VlZjUrVGtHTytaOWUvZmYvYnMyYU5IajM1WS84YmQzWDNObWpWUFBmWFVsaTFiQ2dzTDE2OWZQMnZXckZkZWVlWDA2ZE5uenB6SnljbHBhR2hnemlSSmN0aXdZVTg5OWRUbzBhUE5GcVFtU1RJcUtpb3FLdXJPblR1eHNiSG56NStQaTR1TGk0c2JQSGp3UC8vNVQyOXY3K1hMbDN0NGVBd2FOTWhza3dlamJkdTJ0VEt3MDNTNit1SERoNy8vL251MVdpMlJTRFpzMkRCdzRFRFRNMTk1NVJXQ0lHSmpZNDJ6TEZhc1dHRzZvUzdUMVJzNjlORnZvZFVsTVBhUS9SbkNYdXdCUUdyWmIrTjdMV2FyTldSM0FnTUQzZDNkRFFhRHQ3ZDNWRlRVcEVtVFFrSkMydlBDUVlNR2JkKysvY0NCQTdHeHNSTW1UR0M2ZE5ldlgyZVc3aHc4ZVBCamp6MDJZc1NJTnBmeDdOT256N3AxNjE1NjZhWERody9IeDhmWDFkVXhZZmIwMDZ5TnQxSXFsV3ExT2lJaXdqaW4zc3pMTDc4Y0ZSWEZyUERDNS9NREF3TUxDZ3FZZVIwOEhzL2YzLytGRjE1b2MzNjl2U0JhbjdDQ2tHMzZUL0xLb3JvTVZwcnljUEw5MjZoOXJEU0ZySTR1MmtObnJpYkhwNE9nQXhPeDYrcnE2dXZyQXdJQ092ZW1EUTBOeGc3WmxTdFgvUDM5MjV5Sy9qQzF0YlgxOWZXQmdZR3RuNlpTcVNpS0VvdkY3YnpmUmxGVWNuTHk0NDgvM3RGNmFKcG01WlllWFhhWVRuMlZISE1aUk5iUFR1enRJYnNVNmZzVVc3RlgzVlJhV3AvdEsrbmJqbk5SOStUcTZtckpqU3ZUaTVDbU4vazZ3YzNOclQyYlBJaEVvZzQxUzVKa0p6S3ZPdzFqTWVXSVcrdWlibUJnai9FOGtyWHB0RGRLSHpyWENpSFV6V0RzSWJ2RTR3akR2SjlncTdXVTBsTWErOWtmQUNGa0NZdzlaSzlHQnM1a3F5a0RyVXN1L29tdDFoQkN0Z3hqRDlrckwzSFBmbDVSYkxWMnRlZzREVlE3VGtRSTJUZU1QV1RISm9Rc1phdXBlbzBpcytJOFc2MGhoR3dXeGg2eVkxN2luaXp1bVhlMTZDaGJUU0dFYkJiR0hySnY0M290WXF1cHdycjA4b1k3YkxXR0VMSk5HSHZJdnZtNDlPa3Q3Y3lFcEJaZEtqekVWbFBJT3BoOWd3Mk4xcTREUFloWlJKZmI5cFRFTG9DeGgremVoSkFYMldvcW8rSjNwYmFHcmRaUTF5T0VQZ0FBNmpKckY0SWUxRlFJQkIvNG50YXVBekQyVUhmZzQ5S25sd2M3aStSU05IVzErQmdyVFNIckVQb0NBSTJ4WjJQb3BrSVE5N0oyRmZkaDdLSHVnTVcxcEs4VkhUZFFPclphUTExTjZBY0FVSFBGMm5VZ1V4UlVYeVE4Umx1N2pQc3c5bEIzRU9BNk1OaDlDQ3ROTmVrYjBpdk9zdElVc2dLQ0IyN0Q2ZkpqUU9QdkxqWkRmZ3AwMVlUdlhHdlhjUi9HSHVvbXhnWXZaS3VwcE1MRGJEV0Z1aDRSOUJMbzYwQit5dHFGb1B1b2t2K0N1QSs0UmxpN2tQc3c5bEEzMGROOVNJRHJ3SGFjMkxhS3hyeE1lUUlyVGFHdVIvU0lCcjRYbGYwZWp1ZTBDWlZuUVI1UEJMOXU3VHIraExHSHVnOFc3L0Q5bnZzZHJsVm1yd2d1T2VocmFDcWdicjBNZ1B1SldwV3Vsa3BkRGg2akNiLzUxaTdsVHhoN3FQdm81VEUweUcwd0swMVZxb3B1bFoxbXBTbGtCWjRUaUw3L0JzVnA2dHJ6b01GUm5WYWlsVk5YWndDbElRZC9hKzFTSG9DeGg3cVZwL3UvU2JEMGYvWHZ1ZDhaY0ZpRTNTSjZMaWNHYm9icTgxVGlLTHJrUjJ1WDQzZ2FzNmxMRTBCWFJRNC8wYUdkN3JzQXhoN3FWanhGZ1NNQ24yT2xxWHFONG5yeENWYWFRbFpCK0M4a281SkE0RTJucjZSKzYwbW52dzZWWjBGZlorMjZ1alZhQi9KNDZ1WWk2dEo0RVBxUm94TEFKY3phTlpramFCcXZmYU51UlVlcHY3eTRzRkZiYlhsVFRqekozNk1PY2trK0czVWhLNkhVZE5FZXVtQVhOTjI3ZjRRdkEzRUlBR0hsd3JvVkNyUlZvSzBHWFJVQVFJL3BwTjhDOEpwczdhcGFockdIdXFHTWluT0gwOTlucGFtSklTOUY5WHlCbGFhUWxkVWswWlZuUWF1Z3RWV2dyd2Y4Nm1NUnlTT2NBa0hVa3hBRmc5dHdFUFN3ZGtHdHdkaEQzZFBlRzZ2emEyNWEzbzZBSTM0ejZyOENycGlOb2hCQzFvZjM5bEQzRk4zL0g2eTBvekVvTHhZY1lLVXBoSkF0d05oRDNaTzdrOC9Zbmd0WWFlcFN3YUY2alp5VnBoQkNWb2V4aDdxdHNjRUxKQUl2eTlzeDBMb1RXVnZZcUFnaFpIMFllNmpiNHBDOHAvcXRaS1dwTzFWWHNoVVhXV2tLSVdSZEdIdW9PK3ZyT2FvUFMzdXZ4MmR2MVZNYVZwcENDRmtSeGg3cTVwN3UveWFINEZuZVRyMUdrWkMzajQyS0VFTFdoTEdIdWptSlFEYXVGMHRqV3dwanExUkZyRFNGRUxJV2pEM1UvWTNwdWNEYnBiZmw3VkMwNFhqbVoyeFVoQkN5R293OTVCQm1EM3FYUndvc2I2ZW9MaU8xSEhkbVFNaU9ZZXdoaCtEdTVEdTkzeXBXbWpxWjg0MVNXOE5LVXdpaHJvZXhoeHhGdU0rVVFUMG1XTjVPazY3K2FNYkhiRlNFRUxJQ2pEM2tRS0w3LzhOTnlNTFdYN25WeWRlS2o3RlJFVUtvcTJIc0lRZkM0d2huRFhxSGxhWit2Yk85VWxYSVNsTUlvYTZFc1ljY2k2K2s3K1RlcjFqZWpwN1NIVTU3bjZJTmJCU0ZFT282R0h2STRZd0ttdFBMSTlMeWRpb2E4ODdsN1dHaklvUlExOEhZUTQ3bytiRDFJcDdFOG5ZdTNQdXhxQzZkallvUVFsMEVZdzg1SWhIUDlmbXc5VHhTYUhsVC8wdjdRR2RRczFFVVFxZ3JZT3doQjlYTFkramM4SDhUUUZqWVRwMUdmalRqSTVhS1FnZzljaGg3eUhIMThoZzZOWFM1NWUxa0tSSVQ4dmV5VVJGQzZKSEQyRU1PYlhqQTg4UDhvaTF2NTF6ZTkzY3FMN05SRVVMbzBjTFlRNDd1cVg0cmUza010YnlkdytudjQwdytoR3dmeGg1eWRBU1Fjd1p2Nk9IY3k4SjJ0QWIxZjFQV3FmV05MTldGRUhva01QWVFBajdIYWQ2UUQ1MzU3aGEyVTkxVWVqanRmWmFLUWdnOUVoaDdDQUVBU0FSZUN5SSs1Wko4Qzl2SnJVNys5YzUybG9wQ0NMRVBZdytoKzNvNDkySmx4YzZrd2tQWFMrTFlxQWdoeEQ2TVBZVCtGT281Y2txZlZ5MXY1OFR0TFZueTgyeFVoQkJpR2NZZVFnOFlHVGhyaU05VXk5czVuUDUrYm5VeUd4VWhoTmlFc1llUXVSa0RWZy95bm1oaEl4Uk5IYmkxdnJUK05rdEZJWVRZZ2JHSGtEa0N5T2NHdmhYaE84M0NkdlNVYnQvTkdJWHlIa3QxSVlSWVFOQTBiZTBhRUxKUnAzSyt1VnowUHdzYkVmUGNYaG0rVFNLUXNWUVVRc2dpR0hzSXRTWWhmKys1dk84dGJNVGR5ZWV2dzdhS0xaNFhpQkN5SE1ZZVFtMUlMdjdwNSt6L3M3QVJEeWUvSlVNM3VRZzhXU29LSWRSSkdIc0l0ZTFtNlM4L1pYMXVZU091QXRtU29admNuSHhZS2dvaDFCa1lld2kxUzZZODRYRGErelJZOU85RnpITmJQSFNUbHppSXZib1FRaDJEc1lkUWUyVXJMc2FtYmFCb2d5V05DTG5pUlpHZis3aUVzbGNYUXFnRE1QWVE2b0Q4Nmh2N1U5WWFhSjBsamZCSTRZS0lqd0xkQnJOWEYwS292VEQyRU9xWXd0clVIMjYrcGFQVWxqVENJWGl6QnIzZDEyczBlM1VoaE5vRll3K2hEbE1vNy8zMzF2cWFwakpMR2lHQW5CcTZmSGpBYyt6VmhSQnFHOFllUXAyaE1TaVBwSCtZVTNuWnduWUdlVTk4WnNBYWt1Q3dWQmRDcUEwWWV3aDEzdm44SDg3bDdiRndlR2VBNjhBWHdqYzY4U1RzMVlVUWVpaU1QWVFza2x0MTdYRDYrMnE5MHBKR0pBS3YrUkVmeWNUQjdOV0ZFR29aeGg1Q2xxcFRWL3ozMXZxS3hqeExHdUdSZ3VmRDF1RWdGNFFlTll3OWhOaHhQUFBUbExKVEZqWXl2dGZpY2NHTFdLb0lJZFFDakQyRVdNUEs2cDE5cEk4L00vQmZJcDRyUzBVaGN6Vk5wZldhU3BxbXJGMUk5OEVsZVZKUmdMM2NuOGJZUTRoTlpRMDVQNmFzYTlSV1c5S0ltTzgrZTlDN2dXNkQyS3ZMb2FuMURWbnl4R3pGcFlyR3ZGcDF1YlhMNmJhY2VCS1p1R2VvNTRqK3NqSHVUcjdXTHVlaE1QWVFZcGxLVjNzdzliM0MyalJMR2lHQUdCTThmM3p3WW9MQXZhQTdUMGVwNHpLL1NLczR5NHlZRGZVY0tlSkpSSHhYSWRmWjJxVjFLelRRU20xTm82YW1vakdYdWRUdjdSenlkUDgzL1NUOXJWMWFDekQyRUdJZkRkVGx3c05uYzcvVFUxcEwydkdYOUo4VHZzR1pMMld2TkFmU29Lbjg0ZWEvNU1yOEVJOWg0M3N0OW5jZFlPMktISUpTVzNPdCtQamx3aU1hZy9LSlhrdkhCaSt3ZGtYbU1QWVFlbFNxbTBxT1pYeFNWSmRoU1NOQ3J2TnpBOS9xNHptQ3Zib2NncDdTYnIveWNrMVQ2ZVRlcjQ0SWZON2E1VGljT25YRi85SS9LS3JMNkNOOWZONlFqNnhkemdNNDc3MzNuclZyUUtoN2N1SkpJbnlmZE9LNUZOYW1HV2g5NXhyUlU5cTBpck5xZlVOUDl5RzRtRXY3L1pLOU5iYzZlV0hrWjRPOEoxaTdGa2NrNURwSCtENnAxamVrbHA5cDB0WDM4Unh1N1lyK2hMR0gwS1BsNzlvLzNHZXl2REhma2pVOFMrcHZwNWFkZGhYS2NLKys5cmhUZWZuVW5XM1RRbGVFOWNETXM2YmUwc2NWeW9LVXNsTVNvWmVQU3g5cmwzTWZYdVJFcUl1a2xKMDZsZk8xaGV1NUJMc1BtZDV2bFZRVXdGNWQzZERuRjJiNnV2U3h0V3RyanNsQTZYWmRXMUdwS2xvejdoaVhGRmk3SEFBQUhDU0dVQmNaNGpOMXhjanYrbnFPdEtTUi9KcVVyNUtXL0haM3A0VTdIM1ZqZHlvdks3VTFZNExuVzdzUUJBREFJWGxUUXBmckthM2w2N2F6QldNUG9hN2p6SmZPRGQ4NE0reHRDMmVqWHl3NHNQWFM0b3lLMzlrcnJmdElLVHZsS3V3UjRCcG03VUxRZlQzZHdnVWNjV1pGZ3JVTHVROWpENkd1TnJESCtOZEg3aG5ZWTd3bGpUUm9LZytuYi96K3h0OHJsUVhzbGRZZDNLMjZPc3d2MnRwVm9EOFJCT2tyNlZOU24yM3RRdTdEMkVQSUNweDRrcGxoYjcvODJEZEJib010YWVkZXphMXRWMTc2OWM1MnJhR0p2ZXJzbUZKYm96V29BOXdHV3JzUTlBQTNKKzhHVGFXMXE3Z1BZdzhocS9HVjlGMHlkUE9paU05OFhVSTczUWhGVTBtRmgvN3Y0cndMOS9ackRTcFdDN1EvbGFwQ0FCRFp5ZUtRanNOTjZHMmc5VGJ5eXhuR0hrSldGdXdSK2ZMajIyWU5la2NxOHU5MEl5cGQvZG5jLzJ4T25QdDczbmRxZlNPckJkcVRHbFVaTTJuTTJvV2dCN2dLWlFDZzB0WmF1eERBMkVQSVZneVFqVnN4NHJ2by92OXdFWGgydWhHMVhuaysvNGZOaVhOTzMvbFdxYTFodFVEN1lLQjFBRUFRaExVTFFROGdDUzRBR0dpRHRRc0JqRDJFYkFoQmtKRytUNjBjdFc5eTcyVk9YSmRPdDZNMXFDOFZ4bTY1K01JdjJWdnJOUXBXYTBUSTdtSHNJV1JidUNSL1ZORHNONkwyaitrNWoyZkI5RjQ5cGJ0YWZPei9MczcvS2V2eldnc1dpRUdvbStGYXV3Q0VVQXNFSFBHRWtMK09ESnlWWEJKM3JmaW5UbytDbzJqRHpkSmZVa3BQOXBZK0Z1azNQZFJ6SkM3c2lSd2N4aDVDdHN1Skp4blRjLzdvb0xtWjhvVExoZjhycWIvZHVYWm9vTzlVWGIxVGRWWE1keC9pTTJXb1g3Uzdrdy9ieFNKa0h6RDJFTEoxSk1FSjZ6RWhyTWVFNHJyTUswVkhNdVVKRkUxMXJpbWx0dVppd2NHTEJRZUQzQVpIK2owMVVEYWVRL0xZcmhjaG00YXhoNURkOEhjZDRPODZZS3IydFN0RlI2NlgvTnlrcSs5MFV3VzFxUVcxcWI5a2J4M3NQWG1vMzNTWmN5OVdLMFhJZG1Ic0lXUm5uUGtlRTBOZUdoZThLTFhzOUpXaUkzTGx2VTQzcGRZcnJ4WWZ1MXA4ek5jbE5OSnYraUR2aVh5T0U2dkZJbVJ6TVBZUXNrdGNraC9wTnozU2J6cXpGVjlHeFRtbHJ2TnpnVXNiY2twdjU1ek0rYXFuKzVCUXp4R2huaU5kaFQxWXJSZlpCNFBCb0ZBb2VEeWVWQ3ExZGkyUENzWWVRdmJOVDlMUFQ5SnZXdWlLdk9ycnFlVy8zVllrYWcyZDNKTklUK251VmwyN1czVXRQbnVycHlndzFITkVIOC9oZ1c2RGNQQW5BRlJXVnM2ZlAzL1lzR0VmZlBCQjE3eWpUcWZUNi9VV05zTGhjUGg4UGdCUUZQWGxsMTlHUlVVTkd6YXNsZk1WQ3NYQ2hRdURnb0oyN2RwbDRWdmJMSXc5aExvRGdpQkRwSStGU0IvVFU1cmJpb3VwWmIvbFZsL3I5TWdYWm5ITHlzTENTNFd4QW80NFJEb3MxSE40SDg4UkZ1NlhaTmRvbXFZb2lxTGErQ3ZWNlhUUFBmZGM4K1BQUHZ2c2l5KytDQUMxdGJWTGxpeHA4YlZMbGl4NTVwbG5qRSsvLy83N2d3Y1BXbGgyVkZUVXUrKytDd0NKaVlrLy8veHpmSHo4NHNXTDU4MmI1OGdMMldEc0lkU3RjRWtCTSt5elNWZWZYdkY3V3ZtWm9yb01TeHJVR0pTWjhvUk1lUUlBZUlvQ0E5M0NBbHdIQnJnTjdCNDd2T3QwdXYvODV6L05qei81NUpNRVFjVEh4eHVQTkRVMUFVQlJVZEczMzM1cmV1YmpqejhlRVJGaGZFclR0RnF0ZG5KeU1oNnNyS3pNeWNuUjZYVE1VNHFpbEVvbG44K1h5V1RHVnpVMk50YlcxaHJQWVVSR1JqSWROVFA3OXUzejhQQ1lQbjI2OGNodnYvMVdWbFkyYTlZc29WQm9kbkpRVUJEellPellzU3RXclBqbW0yLzI3Tmx6OSs3ZG1KZ1lKeWVuNHVMaXBLU2s0T0RnMXJ1QTNRekdIa0xka3hOUDhwai9YeDd6LzB1ZHVpSzEvSFJxMlJsbWR3SkxWS29LSzFXRk4wcmptZllEWEFjd0VlZ242Y2UxWUVFWks5THBkSWNQSDI1K1BEdzhuTS9ubnpoeHduaUVwbW5tR3FEeG9NRmcwT2wwenM3T3BySEhrTWxrR3pac1lCNmZQMy8rL2ZmZk56dWhUNTgrVzdac01UNk5pNHY3OHNzdnpjNkpqSXlNakl4c1h0disvZnVsVXVtaVJZdU1SN0t5c3NyS3l1Yk1tZVBxMmxwMy9KbG5ucEhKWkJzM2JreE1UR3hxYXZyNDQ0L3o4dkoyN05neGJkbzBqRDJFVVBmaEt1d3hwdWVDTVQwWFZLbUtjNnVUODZxUzgydFNMTjhDcGtsWG4xTjVPYWZ5TWdDUUJPbnQzRHZBYlNDVGdoS0JyQjBOMkFTaFVMaDc5MjdqMDJ2WHJtM2Z2dDNkM1QwME5OVER3eU11THM3NEk0VkNNVy9ldk1qSXlJOCsrb2c1Y3ZueTViZmZmcnVqNzhoMDZiamNkbjMzVWhTbDBXaGFQTTcwUGhrR2d3RUExR3ExV2U5UUlCQ1E1QU1yVUk0YU5lcmpqei8rNUpOUFhubmxsWFlXck5Gb2NuSnlNak16U1pLY05XdFdPMTlseXpEMkVISVVVcEcvVk9UL3VQOHpBRkJZbTVwYmRUMjNPcm5USzcrWW9taXF0Q0dudENIblN0RlJBQkJ3UkRMbllBK1JuMVRrNytIa3l6emdjMFJzZkFpV2tTUVpHQmpJUEM0dUx0NjNieCtYeTMzdnZmZGNYRnhNYzRYNTltY0N4bmhjcTlVeU1jWWNFUXFGN2JsaFZsbFpDUUR0SENlWm5aMjljdVhLNXNkemMzTm56SmhoZG5EQmdnVm1SOTUrKysyeFk4ZWFIUnc4ZVBDZVBYdDR2TmFXS2RCb05HZlBuczNLeXNyTXpMeDc5eTV6UjNQY3VISHRxZG4yWWV3aDVJZ0MzUVlIdWcxK0ltU3BScS9NcTc2ZVc1MmNXNVZjcTY1Z3BYR05RVlZVbDJGMlQxSEVjL1VRK1hrNCtYbUlmSms0bElvQ0JGd3hLKzlvT2FWUytjNDc3eWlWeWpmZmZIUEFnQUZidDI3OTZhZWZtcDkyOCtaTnM3elp2My8vL3YzN0FlRGd3WU1lSGg1dHZ0SE5temNCSUNDZ0EzZEd3OFBEaHc4ZmJueTZjK2RPcVZScU9uQW1QajYrdUxoNDBhSkZ4bnQ3NmVucGx5NWRNbTNreXBVcnc0WU40M0E0QU5BODgvUjYvWjA3ZHpJeU1sSlNVZ0Nndkx6YzJLbVZ5V1R1N3U3WjJka3QzbWkwUnhoN0NEazBBVmZjWHphMnYyd3NjK3N1dHlvNXIvcEdmdlZOSGRYSldSQVBvOUxWcWVycWl1c3lUUTl5U2I2STV5cml1NHA1cnN3REVjOU54Sk9JK0s1aXZwc1RUeUxpdVRyejI4NFNDOUUwL2RGSEh4VVZGVVZIUnovMTFGTUFNSExrU0xNTVV5cVZodzRkOHZQem16eDVNbk9rcUtqb3pKa3pFUkVSNGVIaEFDQVMvZG1kcmF5czNMaHhvL0d4YVNNLy8vd3pBSXdmUDk2MGNTYXVxcXFxV2l5dlg3OStwbGNYZCszYTVlN3VibnJreG8wYnhjWEZNMmJNTU43YjQvRjRwckYzNnRTcHp6Ly9QQ3dzYk4yNmRaNmU5emQwYkdob0tDZ29ZQVo1bmoxN2x1bThNcHljbko1ODhzbUJBd2NPSERoUUtwVW1KQ1JzM0xpeDlRNmlIY0hZUXdqZDV5a0s5QlFGRGc5NERnRGtqWGxsRFhmTEcrNlcxbWVYTjk3dDlGekExdWtwYmIxRzBaNU5BUVVjRVpjajRKRjhMc25uY2dSY2t2L2dZd0dYNUhNNWZGMm42dHl6WjgrVksxZkN3c0plZSswMTVzaXdZY1BNUm5rb0ZJcERodzc1K1BqTW56K2ZPWEw1OHVVelo4NkVoNGNianhncGxjcUVoQVN6ZzJxMStzTVBQNnlzckl5S2l2TDM5emY5VWUvZXZRSGd5SkVqVEdkTHA5TnQyclNwOWZFcEhkSzdkMjlQVDgvMDlQUlhYMzMxM1hmZkhUUm8wTzdkdXc4Y09NRDh0TEd4VVN3V0R4NDhPQ3dzek1mSDU2T1BQcExKWk11WEx6ZStuSmsrS0JEWTVhaWw1akQyRUVJdGtEbjNram4zQ3ZlWkFnQUFkSldxdUt6aFRtbDlUbG5EbmZLR08ycTlzb3ZyMFJoVUdvT3F6ZE1DM2NJNjJ2TEZpeGQvL1BGSGQzZjNtSmdZblU3SEREa1JDQVJhclZZdWx4dFBxNjJ0WmFLcnNQRCtnRmlGNHFGcGJUcmQyemlTOCtPUFA3NTY5YXBVS2wyMWFwWForY0hCd1FzWExveU5qYzNOelFVQWlVUmltbm1wcWFtbWs4Y3BpcXFzckRROVVseGNEQUEvL1BDRE1abnUzTGxqMm41SVNNaFhYMzIxYnQyNjNOemNtSmlZdi8vOTc2NnVybDVlWHU3dTdqazVPZVBIajMvcnJiZVl3Uy9sNWVYTlA0N3g3NlRkZjZrMkRXTVBJZFFtUWlvS2tJb0N3bnBNWUo3WE5KVWFVN0NzNFk0bGkySmIzWTBiTndDZ3BxYkdkRXJBSjU5OFlqQVkxcTVkYTNaeWVucjZYLy82MTg2OTBZc3Z2bGhiVzd0Mjdkb1d1M0dMRmkxYXVIQ2hTcVVpU2RMc2NtSk9UazUrZnI3eHFWQW9iR3BxT243OHVPazVRcUh3NU1tVHhxZk5sM2VSU3FXYk5tMTY5OTEzVTFOVEpSTEp4SWtUWjg2Y3lVU3lVQ2cwRy9CcGhobk9nL2YyRUVLT3k5M0oxOTNKZDREcy90QStsYTZ1cHFtc3BxbTB0cW1jZVZEVFZGNnZrVnV5VEV5WENRME5OUjJqZVB2MjdZcUtDaTZYR3hRVXRHYk5HdVB4eHNiR3I3LytPamc0ZVBiczJjeVIzTnpjRnVmOFBVeHhjWEgvL3YyUEhqM2F5am0rdnI3UjBkSEdwendlVHlhVFJVZEh6NTA3dDBNZjZ2VHAwM3YyN0RHYnZTNFNpVDc4OE1QVTFOU2hRNGQycURVbTlyQzNoeEJDOTRsNHJpS2VxNStrbitsQmlqYlVxK1UxVFdVMVRXVTE2akxtUVcxVG1jckd1b1pUcDA2ZFBIbXlzYnV6ZXZYcWlvb0tIeDhmcVZRNmFkSWs0MmtLaGVMcnI3ODJQVGh4NHNTWFhucXA5WDZTcVpTVWxOWXpqNWxkWUJwN3ZYcjFZaTVtbXMybWFGTlVWRlJVVkZUei9obVB4K3RvNWhsSDVUZzdPM2YwaGJZSll3OGg5RWlRQk1mTnljZk55U2U0Mlk4YXRWVk51a2ExdnFGUlU2UFUxYXEwdFkzYUdxVzJWcVdyYTlSVUszVzFYWG5WOUxQUFBpc3FLakl1a3BLWGx5Y1VDajA5UFUrZlBwMlhsMmM4N1dHTGs1RWsrZkxMTDV1MVNkTjBZMk1qODlnNDMzenExS2xoWVdGZmYvMTFiVzF0VEV5TTJaWE1jK2ZPWGJod3dUak1rcEdmbi8vcXE2OTIrcU90WHIxNjZ0U3Bwa2YwZWoxSmt1Mko2cWFtcHJ5OFBCY1hGN1ZhZmY3OGVRQXdHNFpqdnpEMkVFSmR6Wmt2ZGVhM01WKzdVVnV0MU5hcTlRMEdTay9SQnZNLzFCOFBnUHJ6TVcxbzFGWVYxcVozcUpqR3hzYXNyS3lLaW9vZVBYb29GSXFHaG9hSWlBaUNJSzVmdjM3eDRrWGphYzBYSjJOd09Kem1zVmRZV1Bqc3M4K2FIUXdKQ1FrSkNVbFBUejk2OUNoRlVhWVR5UTBHdzg2ZE93SEFiQmxyZDNmM2hRc1hkdWpqbUdJR2lKcTZlUEhpM3IxNzU4eVpNMlhLbE5aZlMxR1U2ZEFicVZRNllNQ0FUbGRpVXpEMkVFSzJ5Sm52MFlrWmU5ZEw0dHB4MWdPZWVPS0pTNWN1blR4NWN2SGl4WmN2WDJhdU5BTEF2LzcxTDlQVG1pOU8xaUptTElsRUlqSE96Q3N0TFUxT1RqYWU4UFRUVHg4N2RtenYzcjNqeG8welhvUThjdVJJZVhuNXFGR2ordmJ0YTlxYWg0ZUg2VUFieTEyOWVyV3dzUERubjM5dU0vYkVZbkZrWkdSMWRUV0h3L0gzOTU4L2YzNzdMK2ZhT0l3OWhKQkRpNHFLY25kM1AzNzgrS3haczA2ZE9zVnNWc0JzTTJSNkd2T1VwbWxtQVV3enpPb254bXVoL3Y3K2YvdmIzNWdqNTgrZk40Mjl3TURBSjU1NDR1elpzN3QyN1dLbUNlYm41My8vL2ZkOFBuL1pzbVdtYlQ3enpETXR2bGRIZmYzMTE4d0NiRFJOWDd0Mmpmbkk3WG5oSjU5OFl2cjAxVmRmN2RXcjE5S2xTNzI4dkN5dnlvb3c5aEJDRG8zTDVjNlpNMmY3OXUwZmZ2aGhkbloyYUdob1lHRGcvdjM3OSt6WjAvems2OWV2VDVzMnJmbnhmZnYyZVh0N014UFYyeHo5c1d6WnNtdlhyaDA5ZWpRNE9IajQ4T0h2dmZlZVJxTlp1WEtscjYrdjZXa1RKa3hvZlh1L2xKU1VrcEtTNGNPSG05MFJOQ01XMzE4Qjd1N2R1elUxTlFBd2V2VG9WczV2RVVWUmhZV0Z1Ym01SFIxVGFvTXc5aEJDam03R2pCa25UNTY4Y3VVS0FEQTNNNGNUQUFBSUMwbEVRVlR6RTRZTUdXSTJQMCtwVkI0NGNNRFB6Ni9GMkhOeGNXRWVNRFBIVzE5Z3hjUERJeVltNXQxMzM5MjBhWk5NSnBQTDVaTW1UVElkd01rd1c0UzZ1cnI2NE1HRFM1WXNjWEp5WW81OCt1bW5KU1VsenozM0hMTS8wYSsvL2lxVlNsc1pxSm1VbE1STWpUZkxWMU1FUWZCNHZPYnJrRlZXVnVwME9nNkgwOHByN1FYR0hrTEkwZkY0dkNsVHB1ellzWU9aR3o1aXhBaG1PVXJUY3hRS3hZRURCM3g4ZkZydjd0eTdkNCtKbHRiZmNjU0lFZE9uVDQrTGk1UEw1U0tSaU5sNC9XRm9tajUxNnRTT0hUc2FHaHFxcXFyV3IxL2YvSnpTMHRJdFc3Ym9kTHF3c0xDbFM1Y3l0eWZObkQ1OTJxeXJ4OXl1TTkzZXRrZVBIcWFiNnhyZHZYdVhHWlhUemkyVGJGazN1VVdKRUVLZGxwV1Y5ZDEzMy9GNFBDOHZyOWpZMk1XTEYrL2N1ZE4wUzNUbVdxaS92MytidDdXWW0yZXR4NTVLcGZybW0yK1l6Zng0UEo1S3BYcjU1WmNQSERpZ1VyV3crbHBtWnVZYmI3enh4UmRmTkRRMFRKZ3d3YmhxcVBGMkk3UGJrYmUzOTZwVnE3eTh2TkxUMC8veGozK3NXYlBHYkgyeXRMUTBadUV4MDloajlqOUtTMHRqcnMwK2pNRmdZTWF2aG9WMWVPMDNHMlQzdVkwUVFwWklUVTE5NzczM2REcmRXMis5Tlh6NDhCMDdkcHc2ZFNvMk5qWTJOcGJENFFRR0JycTV1WW5GWWljbnA3Q3dNSUlnTm0vZXpFU080UTlhclZhcjFTNWJ0c3paMlRrakk4UEp5Y20wczFWZlgyOWMyVXV2MTU4OGVYTGZ2bjNWMWRVaWtlajExMThQRHcvZnRHblQ5ZXZYbWJXaEoweVlNR25TcEg3OStwRWttWitmdjNmdjNzVEVSR1lnek1xVks1bXRIaGdhalNZN081c1pOY3IwMjZaTW1USisvUGdqUjQ0Y09IRGd4bzBicjczMjJyaHg0MTU4OFVYbXNpVFQxWlBKWkthekdvS0RnNlZTcVZ3dVg3aHc0Y042Y2dhRG9iQ3dzS3FxaWlUSkZpL3cyaDJNUFlTUTQxSW9GREV4TVFhRFljbVNKUk1tVEFDQU45OThjOG1TSmIvKyttdEtTb3JaWXBpdDhQYjI3dG16NXhkZmZFSFQ5T2pSby9sOC90YXRXd3NLQ25nOFhtWm1KclBxMk1HREIzLzY2U2RtZWV1d3NMQTFhOVl3bzJBKy92ampwS1NrNzc3N0xqOC9QeTR1TGk0dUxpd3NiTldxVmN1V0xhTnAyc1hGWmRHaVJkSFIwUndPcDdTMDlQWFhYM2QxZFJVSUJISzV2S0dod2MzTnpYUVdPWi9Qbnp0MzdyUnAwM2J0Mm5YcTFLbUVoSVNxcXFyTm16ZFRGTVhNelJnMWFwUnAyVUtoOEoxMzN2bmlpeThLQ3d1WnpSOGV4dFBUYy9ueTVXMWV2TFVMR0hzSUljZmw2ZWs1YU5DZ0o1NTRndGxtaitIdTdqNW56cHc1YytZd0Z5U1ZTbVZUVTVQQllLQnBtcG0wVHYrQjZmYlJOTzNtNWtZUWhGZ3NKa255aFJkZVlCTG8xcTFiekZLV2t5ZFBuamh4WWt4TWpGd3U3OXUzNy96NTgwZU9IR2xheHNpUkkwZU9ISm1jbkJ3WEYzZnQyclZYWDMwMUtDaG82dFNwSXBGb3dZSUZ4dkV5M3Q3ZVdxMldHVFhENVhKNzkrNjlZc1dLNWt0bHVybTVyVjY5ZXNhTUdkdTJiV1BHeFpBa3VYdjM3aE1uVGd3Wk1zVHM1QUVEQnV6ZXZidSt2cjY2dXByNVJHWUlnbkIyZHZidzhPZzI4L2FJRmo4blFnalpvK3NsY1NkdWIvbkhtTmcyVjRFeE1oZ014bGwzbGt0UFR6ZmVBS05wV3EvWGM3bGM1dlpiY1hGeGVYbTUyVForemFuVmFyTWxwSnVqS0lvZ0NLWlp1NUJXZnVaSXhvZXZqL3hlS3JMK0NtZlkyME1JT1RRV004OXMwQWN6R2NENDFOL2Z2ejNMV3JhWmVjWVJtS2h6OE84T0lZU1FBOEhZUXdnaDVFQXc5aEJDQ0RrUWpEMkVFRUlPQkdNUElZU1FBOEhZUXdnaDVFQXc5aEJDM1FkSmNJdzdvU1BiUWRFR0FPQVFiTTRWNlRTTVBZUlE5OEZzeU42Z3FiSjJJZWdCOVJvRkFMZ0tlMWk3RU1EWVF3aDFLeTRDVHdCbzBGUmF1eEQwZ05xbWNoZUJKMEhZUk9MWVJCRUlJY1FLaWRBVEFPb3g5bXpNdlpvVWQ2RzN0YXU0RDJNUElkUjlpSGh1N2s0KytUVTNyVjBJK2xORlkxNTFVMm1JdEkzRlNMc014aDVDcUZ1SjlKMStXNTdZcUsyMmRpSG92dlNLc3lSQkR2VjcydHFGM0lleGh4RHFWZ2I3VEtLQmpzLyswdHFGSUFBQXJVR1ZVbnB5Z0d5Y21POXU3VnJ1dzloRENIVXJFb0ZYVk5BTFdmSUxOMHQvc1hZdENPSnZmNmt6YUthR0xyZDJJWC9DMkVNSWRUY1RlcjhZNERyd2wreXZxbFRGMXE3Rm9XVXJMdDRxUHoydDcrdnQzLzZ3QzJEc0lZUzZHd0xJT1lNMzhMbE91NVAvZHEzNE9FMVQxcTdJRWFXVm56bWN2akhFWTlnUW42bldydVVCdUxzNlFxaDdxbE5YSE12ODlGNU5pbFRrSCtFN2JiRDNaR1pXSDNyVUtwVUZpUVVIYnBYOU90VHY2YW1oeTNsazJ4dm5kaVdNUFlSUWQzYTk1TVRaM04wcVhUMEErTHNPOEhIcDA4TTVXQ29Lc0haZDNRb050RXBicDlMVk5XcXJzeFdYS2hyemhGem5HZjFYOTVlTnNYWnBMY0RZUXdoMWN4U3R6NUluWGk4NWdmUDVIaWt1eVhkMzh2Rng2ZE5mTmlaRU9zeldPbmxHR0hzSUlRZlNvS2xVYW1zMUJpVis5YkdJUS9MY2hEM3M1Um95eGg1Q0NDRUhnaU01RV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K1gvUWNxM0hETFRIbkFBQUFBQkpSVTVFcmtKZ2dnPT0iLAoJIlRoZW1lIiA6ICIiLAoJIlR5cGUiIDogIm1pbmQiLAoJIlVzZXJJZCIgOiAiNjY2MTM3NzMyIiwKCSJWZXJzaW9uIiA6ICIzMiIKfQo="/>
    </extobj>
  </extobjs>
</s:customData>
</file>

<file path=customXml/itemProps242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15358</Words>
  <Application>WPS 演示</Application>
  <PresentationFormat>宽屏</PresentationFormat>
  <Paragraphs>885</Paragraphs>
  <Slides>78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78</vt:i4>
      </vt:variant>
    </vt:vector>
  </HeadingPairs>
  <TitlesOfParts>
    <vt:vector size="91" baseType="lpstr">
      <vt:lpstr>Arial</vt:lpstr>
      <vt:lpstr>宋体</vt:lpstr>
      <vt:lpstr>Wingdings</vt:lpstr>
      <vt:lpstr>Wingdings</vt:lpstr>
      <vt:lpstr>黑体</vt:lpstr>
      <vt:lpstr>思源黑体 CN Normal</vt:lpstr>
      <vt:lpstr>思源黑体 CN Light</vt:lpstr>
      <vt:lpstr>思源黑体 CN Bold</vt:lpstr>
      <vt:lpstr>思源黑体 CN Medium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十二猪肠</cp:lastModifiedBy>
  <cp:revision>496</cp:revision>
  <dcterms:created xsi:type="dcterms:W3CDTF">2019-06-19T02:08:00Z</dcterms:created>
  <dcterms:modified xsi:type="dcterms:W3CDTF">2025-10-29T02:16:37Z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2052-12.1.0.23125</vt:lpwstr>
  </property>
  <property fmtid="{D5CDD505-2E9C-101B-9397-08002B2CF9AE}" pid="3" name="ICV">
    <vt:lpwstr>39340004071C426FBDD6E1D047E39033_13</vt:lpwstr>
  </property>
</Properties>
</file>