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24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3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14" r:id="rId56"/>
    <p:sldId id="616" r:id="rId57"/>
    <p:sldId id="617" r:id="rId58"/>
    <p:sldId id="618" r:id="rId59"/>
    <p:sldId id="615" r:id="rId60"/>
    <p:sldId id="392" r:id="rId61"/>
    <p:sldId id="599" r:id="rId62"/>
    <p:sldId id="455" r:id="rId63"/>
    <p:sldId id="562" r:id="rId64"/>
    <p:sldId id="479" r:id="rId65"/>
    <p:sldId id="566" r:id="rId66"/>
    <p:sldId id="567" r:id="rId67"/>
    <p:sldId id="394" r:id="rId68"/>
    <p:sldId id="459" r:id="rId69"/>
    <p:sldId id="506" r:id="rId70"/>
    <p:sldId id="514" r:id="rId71"/>
    <p:sldId id="551" r:id="rId72"/>
    <p:sldId id="536" r:id="rId73"/>
    <p:sldId id="602" r:id="rId74"/>
    <p:sldId id="603" r:id="rId75"/>
    <p:sldId id="565" r:id="rId76"/>
    <p:sldId id="464" r:id="rId77"/>
    <p:sldId id="465" r:id="rId78"/>
    <p:sldId id="466" r:id="rId79"/>
    <p:sldId id="467" r:id="rId80"/>
    <p:sldId id="468" r:id="rId81"/>
    <p:sldId id="325" r:id="rId82"/>
  </p:sldIdLst>
  <p:sldSz cx="12192000" cy="6858000"/>
  <p:notesSz cx="6858000" cy="9144000"/>
  <p:custDataLst>
    <p:tags r:id="rId9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0" Type="http://schemas.openxmlformats.org/officeDocument/2006/relationships/tags" Target="tags/tag249.xml"/><Relationship Id="rId9" Type="http://schemas.openxmlformats.org/officeDocument/2006/relationships/slide" Target="slides/slide7.xml"/><Relationship Id="rId89" Type="http://schemas.openxmlformats.org/officeDocument/2006/relationships/customXml" Target="../customXml/item1.xml"/><Relationship Id="rId88" Type="http://schemas.openxmlformats.org/officeDocument/2006/relationships/customXmlProps" Target="../customXml/itemProps248.xml"/><Relationship Id="rId87" Type="http://schemas.openxmlformats.org/officeDocument/2006/relationships/commentAuthors" Target="commentAuthors.xml"/><Relationship Id="rId86" Type="http://schemas.openxmlformats.org/officeDocument/2006/relationships/tableStyles" Target="tableStyles.xml"/><Relationship Id="rId85" Type="http://schemas.openxmlformats.org/officeDocument/2006/relationships/viewProps" Target="viewProps.xml"/><Relationship Id="rId84" Type="http://schemas.openxmlformats.org/officeDocument/2006/relationships/presProps" Target="presProps.xml"/><Relationship Id="rId83" Type="http://schemas.openxmlformats.org/officeDocument/2006/relationships/notesMaster" Target="notesMasters/notesMaster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819140"/>
            <a:ext cx="1088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经传多赢资深投顾:方建伟丨投顾执业编号: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基金从业编号：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A2025062200022x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3.xml"/><Relationship Id="rId2" Type="http://schemas.openxmlformats.org/officeDocument/2006/relationships/image" Target="../media/image16.png"/><Relationship Id="rId1" Type="http://schemas.openxmlformats.org/officeDocument/2006/relationships/tags" Target="../tags/tag19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4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3.xml"/><Relationship Id="rId1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5.xml"/><Relationship Id="rId1" Type="http://schemas.openxmlformats.org/officeDocument/2006/relationships/image" Target="../media/image15.png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7.xml"/><Relationship Id="rId2" Type="http://schemas.openxmlformats.org/officeDocument/2006/relationships/image" Target="../media/image17.png"/><Relationship Id="rId1" Type="http://schemas.openxmlformats.org/officeDocument/2006/relationships/tags" Target="../tags/tag236.xml"/></Relationships>
</file>

<file path=ppt/slides/_rels/slide7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9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238.xml"/></Relationships>
</file>

<file path=ppt/slides/_rels/slide7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1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40.xml"/><Relationship Id="rId1" Type="http://schemas.openxmlformats.org/officeDocument/2006/relationships/image" Target="../media/image21.png"/></Relationships>
</file>

<file path=ppt/slides/_rels/slide7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3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42.xml"/><Relationship Id="rId1" Type="http://schemas.openxmlformats.org/officeDocument/2006/relationships/image" Target="../media/image23.png"/></Relationships>
</file>

<file path=ppt/slides/_rels/slide7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5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44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、市场昨天平均股价已经突破前期的平台整理区间，向上突破了。但唯可惜的是流动资金并没有翻红，也就是说量能没有放大，故这里不着急，因为行情的启动必然是伴随量能的放大的。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</a:t>
            </a:r>
            <a:r>
              <a:rPr lang="en-US" altLang="zh-CN" dirty="0"/>
              <a:t>5</a:t>
            </a:r>
            <a:r>
              <a:rPr lang="zh-CN" altLang="en-US" dirty="0"/>
              <a:t>成仓为底持股待涨即可，耐</a:t>
            </a:r>
            <a:r>
              <a:rPr lang="en-US" altLang="zh-CN" dirty="0"/>
              <a:t> </a:t>
            </a:r>
            <a:r>
              <a:rPr lang="zh-CN" altLang="en-US" dirty="0"/>
              <a:t>心等待放量到来之后再考虑提高仓位水平。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市场</a:t>
            </a:r>
            <a:r>
              <a:rPr lang="en-US" altLang="zh-CN" dirty="0"/>
              <a:t> </a:t>
            </a:r>
            <a:r>
              <a:rPr lang="zh-CN" altLang="en-US" dirty="0"/>
              <a:t>观点不变，仍然是看上。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、方向上：机器人偏看成是前期没涨的补涨多一些，真正的主流热点还未出现。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世间纷繁，皆有其意；迷之则轮回苦，悟之则天地宽；红尘劫破，大道可期。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【炒股的智慧】</a:t>
            </a:r>
            <a:r>
              <a:rPr lang="en-US" altLang="zh-CN" sz="2400" b="1" dirty="0">
                <a:solidFill>
                  <a:srgbClr val="FF0000"/>
                </a:solidFill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</a:rPr>
              <a:t>陈江挺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、国庆前：捕捞季节金叉（周三），故看短期技术性反弹，流动资金看是否有机会翻红；而上方又面临牛线压力位，故整</a:t>
            </a:r>
            <a:r>
              <a:rPr lang="en-US" altLang="zh-CN" dirty="0"/>
              <a:t> </a:t>
            </a:r>
            <a:r>
              <a:rPr lang="zh-CN" altLang="en-US" dirty="0"/>
              <a:t>个国庆前我们看：震荡向上。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、国庆后：由于当下是金叉，理论上国庆后容易先出死叉，故反而国庆后看整</a:t>
            </a:r>
            <a:r>
              <a:rPr lang="en-US" altLang="zh-CN" dirty="0"/>
              <a:t> </a:t>
            </a:r>
            <a:r>
              <a:rPr lang="zh-CN" altLang="en-US" dirty="0"/>
              <a:t>理多一些，</a:t>
            </a:r>
            <a:r>
              <a:rPr lang="en-US" altLang="zh-CN" dirty="0"/>
              <a:t>10</a:t>
            </a:r>
            <a:r>
              <a:rPr lang="zh-CN" altLang="en-US" dirty="0"/>
              <a:t>月最重要的事件是：大会，十五五规划等，这也将是四季度的大概率方向，甚至</a:t>
            </a:r>
            <a:r>
              <a:rPr lang="en-US" altLang="zh-CN" dirty="0"/>
              <a:t> </a:t>
            </a:r>
            <a:r>
              <a:rPr lang="zh-CN" altLang="en-US" dirty="0"/>
              <a:t>是明年两会的大方向。</a:t>
            </a:r>
            <a:r>
              <a:rPr lang="zh-CN" altLang="en-US" dirty="0">
                <a:sym typeface="+mn-ea"/>
              </a:rPr>
              <a:t>仍然是科技为主。（机器人、芯片）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、近期大方向：新能源、券商（异动：流动资金翻红，同时该板块有</a:t>
            </a:r>
            <a:r>
              <a:rPr lang="en-US" altLang="zh-CN" dirty="0"/>
              <a:t>3</a:t>
            </a:r>
            <a:r>
              <a:rPr lang="zh-CN" altLang="en-US" dirty="0"/>
              <a:t>只以上涨停时）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今天的成交额预估在</a:t>
            </a:r>
            <a:r>
              <a:rPr lang="en-US" altLang="zh-CN" sz="3600" b="1" dirty="0">
                <a:solidFill>
                  <a:srgbClr val="FF0000"/>
                </a:solidFill>
              </a:rPr>
              <a:t>2.5</a:t>
            </a:r>
            <a:r>
              <a:rPr lang="zh-CN" altLang="en-US" sz="3600" b="1" dirty="0">
                <a:solidFill>
                  <a:srgbClr val="FF0000"/>
                </a:solidFill>
              </a:rPr>
              <a:t>万亿，翻红是</a:t>
            </a:r>
            <a:r>
              <a:rPr lang="en-US" altLang="zh-CN" sz="3600" b="1" dirty="0">
                <a:solidFill>
                  <a:srgbClr val="FF0000"/>
                </a:solidFill>
              </a:rPr>
              <a:t>2.4</a:t>
            </a:r>
            <a:r>
              <a:rPr lang="zh-CN" altLang="en-US" sz="3600" b="1" dirty="0">
                <a:solidFill>
                  <a:srgbClr val="FF0000"/>
                </a:solidFill>
              </a:rPr>
              <a:t>万亿，微红。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2025-10-09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、国庆期间，外围不差，所以没有什么负面上的影响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、国庆前捕捞</a:t>
            </a:r>
            <a:r>
              <a:rPr lang="en-US" altLang="zh-CN" dirty="0"/>
              <a:t> </a:t>
            </a:r>
            <a:r>
              <a:rPr lang="zh-CN" altLang="en-US" dirty="0"/>
              <a:t>季节是金叉的，今天是金叉第二天，技术上看反弹；流动资金早上放量，有望今天翻红；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、上方来自牛线的压力位，但如果放量不错，可看突破。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整体：偏看震荡上行多一些。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对科技是偏看休整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，未来再有机会再说；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新能源类（车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固态电池、光伏、风电、储能）、</a:t>
            </a:r>
            <a:r>
              <a:rPr lang="zh-CN" altLang="en-US" sz="3600" b="1" dirty="0">
                <a:solidFill>
                  <a:srgbClr val="FF0000"/>
                </a:solidFill>
              </a:rPr>
              <a:t>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有色金属（黄金、铝、铜、稀土、稀有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钴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2025-10-15/16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、考虑到月底两件大事：自已国家的大会，十五五规划；美联储议息。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整体来看，十月更多的会是在一个区间震荡，等待事件落地后再选择方向。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、操作节奏上，方法上：网格交易是一个不错的选择。【涨卖跌买】（指数</a:t>
            </a:r>
            <a:r>
              <a:rPr lang="en-US" altLang="zh-CN" dirty="0"/>
              <a:t>ETF  1%</a:t>
            </a:r>
            <a:r>
              <a:rPr lang="zh-CN" altLang="en-US" dirty="0"/>
              <a:t>，个股</a:t>
            </a:r>
            <a:r>
              <a:rPr lang="en-US" altLang="zh-CN" dirty="0"/>
              <a:t>10cm3%-5%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、买点上建议：智能辅助线附近。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、方向上：科技阶段性不看，新能源（车、储能、光伏、风电）、</a:t>
            </a:r>
            <a:r>
              <a:rPr lang="zh-CN" altLang="en-US" dirty="0"/>
              <a:t>券商、有色（黄金、稀土、铜、铝、稀有）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、选股思路：滚动净利润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连续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个季度增长，主力状态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红，细分行业龙头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、首先，今天来看，上证的分时是健康的，再加上本身是捕捞</a:t>
            </a:r>
            <a:r>
              <a:rPr lang="en-US" altLang="zh-CN" dirty="0"/>
              <a:t> </a:t>
            </a:r>
            <a:r>
              <a:rPr lang="zh-CN" altLang="en-US" dirty="0"/>
              <a:t>季节金叉区域</a:t>
            </a:r>
            <a:r>
              <a:rPr lang="en-US" altLang="zh-CN" dirty="0"/>
              <a:t> </a:t>
            </a:r>
            <a:r>
              <a:rPr lang="zh-CN" altLang="en-US" dirty="0"/>
              <a:t>，故今天不用太担心，大概率窄震荡，并且盘中有望回红。但不要太兴奋，不要去追涨。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、我们来估算一下流动资金：今天翻红需要</a:t>
            </a:r>
            <a:r>
              <a:rPr lang="en-US" altLang="zh-CN" dirty="0"/>
              <a:t>2.2</a:t>
            </a:r>
            <a:r>
              <a:rPr lang="zh-CN" altLang="en-US" dirty="0"/>
              <a:t>万亿，而随着流动资金继续翻绿，翻红会越来越简单，比如到了下周，可能只需要</a:t>
            </a:r>
            <a:r>
              <a:rPr lang="en-US" altLang="zh-CN" dirty="0"/>
              <a:t>2</a:t>
            </a:r>
            <a:r>
              <a:rPr lang="zh-CN" altLang="en-US" dirty="0"/>
              <a:t>万亿就可以翻红了，而昨天是</a:t>
            </a:r>
            <a:r>
              <a:rPr lang="en-US" altLang="zh-CN" dirty="0"/>
              <a:t>1.87</a:t>
            </a:r>
            <a:r>
              <a:rPr lang="zh-CN" altLang="en-US" dirty="0"/>
              <a:t>万亿，所以也就是说，下周流动资金翻红的机率很大，也很容易。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、加上下周有美联储议息结果公布，目前普遍认为是降息的，但也要等落地。结合此消息，方老师认为：机会在下周。多一份耐心等待，赚钱机会不来，着急也没用。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、做一个行情预演（纯属个人猜测）：本周五左右死叉，然后下周死叉几天，下周后半周出金叉，同时流动资金翻红，迎来新一轮的行情。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、盈亏比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、流动资金于周一翻红，周二也是丝红，但也是红。红肯定都要比绿好。另外加上平均股价已经出</a:t>
            </a:r>
            <a:r>
              <a:rPr lang="en-US" altLang="zh-CN" dirty="0"/>
              <a:t>B</a:t>
            </a:r>
            <a:r>
              <a:rPr lang="zh-CN" altLang="en-US" dirty="0"/>
              <a:t>点，这更是向好信号。今天出死叉，短期有技术内的休整</a:t>
            </a:r>
            <a:r>
              <a:rPr lang="en-US" altLang="zh-CN" dirty="0"/>
              <a:t> </a:t>
            </a:r>
            <a:r>
              <a:rPr lang="zh-CN" altLang="en-US" dirty="0"/>
              <a:t>，但如若流动资金继续翻红，则这个调</a:t>
            </a:r>
            <a:r>
              <a:rPr lang="en-US" altLang="zh-CN" dirty="0"/>
              <a:t> </a:t>
            </a:r>
            <a:r>
              <a:rPr lang="zh-CN" altLang="en-US" dirty="0"/>
              <a:t>整</a:t>
            </a:r>
            <a:r>
              <a:rPr lang="en-US" altLang="zh-CN" dirty="0"/>
              <a:t> </a:t>
            </a:r>
            <a:r>
              <a:rPr lang="zh-CN" altLang="en-US" dirty="0"/>
              <a:t>可能不会太久，也不会太深</a:t>
            </a:r>
            <a:r>
              <a:rPr lang="en-US" altLang="zh-CN" dirty="0"/>
              <a:t> </a:t>
            </a:r>
            <a:r>
              <a:rPr lang="zh-CN" altLang="en-US" dirty="0"/>
              <a:t>，有可能短期内就解决，或者用横盘震荡的方式进行。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、而美联储的议息结果，于今晚出结果，故有可能借这个机会下一轮金叉。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、从均线系统来看，</a:t>
            </a:r>
            <a:r>
              <a:rPr lang="zh-CN" altLang="en-US" dirty="0"/>
              <a:t>券商已经由原来的震荡，开始有进入多头的迹像，关注后期是否发力表现。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2025-10-30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、今天中美交流，市场估计也会等相应的口风出来，故今天看窄震荡。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、从经传软件上，昨天死叉，但流动资金翻红。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、一般，一轮行情，可关注</a:t>
            </a:r>
            <a:r>
              <a:rPr lang="en-US" altLang="zh-CN" dirty="0"/>
              <a:t>3</a:t>
            </a:r>
            <a:r>
              <a:rPr lang="zh-CN" altLang="en-US" dirty="0"/>
              <a:t>个方向。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2025-11-05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、昨天的下跌使得整体的走势</a:t>
            </a:r>
            <a:r>
              <a:rPr lang="en-US" altLang="zh-CN" dirty="0"/>
              <a:t> </a:t>
            </a:r>
            <a:r>
              <a:rPr lang="zh-CN" altLang="en-US" dirty="0"/>
              <a:t>走弱，需要多几天进行修复，故这个金叉会来得晚一些了。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、但从软件来看，当下捕捞</a:t>
            </a:r>
            <a:r>
              <a:rPr lang="en-US" altLang="zh-CN" dirty="0"/>
              <a:t> </a:t>
            </a:r>
            <a:r>
              <a:rPr lang="zh-CN" altLang="en-US" dirty="0"/>
              <a:t>季节死叉</a:t>
            </a:r>
            <a:r>
              <a:rPr lang="en-US" altLang="zh-CN" dirty="0"/>
              <a:t>6</a:t>
            </a:r>
            <a:r>
              <a:rPr lang="zh-CN" altLang="en-US" dirty="0"/>
              <a:t>天，金叉始终会来，只是晚一点了。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、而流动资金当下翻红仍然只需要</a:t>
            </a:r>
            <a:r>
              <a:rPr lang="en-US" altLang="zh-CN" dirty="0"/>
              <a:t>2.1</a:t>
            </a:r>
            <a:r>
              <a:rPr lang="zh-CN" altLang="en-US" dirty="0"/>
              <a:t>万亿，流动资金想要翻红是不难的。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券商（供参考，大家也可自行决定方向。）方向不变。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、故综合：调整</a:t>
            </a:r>
            <a:r>
              <a:rPr lang="en-US" altLang="zh-CN" dirty="0"/>
              <a:t> </a:t>
            </a:r>
            <a:r>
              <a:rPr lang="zh-CN" altLang="en-US" dirty="0"/>
              <a:t>是低吸的机会，保守的就控制仓位就行了，记住</a:t>
            </a:r>
            <a:r>
              <a:rPr lang="en-US" altLang="zh-CN" dirty="0"/>
              <a:t> </a:t>
            </a:r>
            <a:r>
              <a:rPr lang="zh-CN" altLang="en-US" dirty="0"/>
              <a:t>买点尽量在智能辅助线附近。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定好自己的交易规则，这样才能临</a:t>
            </a:r>
            <a:r>
              <a:rPr lang="zh-CN" altLang="en-US" sz="3600" b="1" dirty="0">
                <a:solidFill>
                  <a:srgbClr val="FF0000"/>
                </a:solidFill>
              </a:rPr>
              <a:t>危不乱。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股海钓鱼交易系统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C9F754DE-2CAD-44b6-B708-469DEB6407EB-1" descr="C:/Users/admin/AppData/Local/Temp/wpp.cyHgYG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" y="880745"/>
            <a:ext cx="7127875" cy="5194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46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9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MyIKfQo="/>
    </extobj>
  </extobjs>
</s:customData>
</file>

<file path=customXml/itemProps248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15733</Words>
  <Application>WPS 演示</Application>
  <PresentationFormat>宽屏</PresentationFormat>
  <Paragraphs>913</Paragraphs>
  <Slides>80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80</vt:i4>
      </vt:variant>
    </vt:vector>
  </HeadingPairs>
  <TitlesOfParts>
    <vt:vector size="93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498</cp:revision>
  <dcterms:created xsi:type="dcterms:W3CDTF">2019-06-19T02:08:00Z</dcterms:created>
  <dcterms:modified xsi:type="dcterms:W3CDTF">2025-11-05T02:00:35Z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39340004071C426FBDD6E1D047E39033_13</vt:lpwstr>
  </property>
</Properties>
</file>