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60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7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15" r:id="rId64"/>
    <p:sldId id="392" r:id="rId65"/>
    <p:sldId id="599" r:id="rId66"/>
    <p:sldId id="455" r:id="rId67"/>
    <p:sldId id="562" r:id="rId68"/>
    <p:sldId id="479" r:id="rId69"/>
    <p:sldId id="566" r:id="rId70"/>
    <p:sldId id="567" r:id="rId71"/>
    <p:sldId id="394" r:id="rId72"/>
    <p:sldId id="459" r:id="rId73"/>
    <p:sldId id="506" r:id="rId74"/>
    <p:sldId id="514" r:id="rId75"/>
    <p:sldId id="551" r:id="rId76"/>
    <p:sldId id="536" r:id="rId77"/>
    <p:sldId id="602" r:id="rId78"/>
    <p:sldId id="603" r:id="rId79"/>
    <p:sldId id="565" r:id="rId80"/>
    <p:sldId id="464" r:id="rId81"/>
    <p:sldId id="465" r:id="rId82"/>
    <p:sldId id="466" r:id="rId83"/>
    <p:sldId id="467" r:id="rId84"/>
    <p:sldId id="468" r:id="rId85"/>
    <p:sldId id="325" r:id="rId86"/>
  </p:sldIdLst>
  <p:sldSz cx="12192000" cy="6858000"/>
  <p:notesSz cx="6858000" cy="9144000"/>
  <p:custDataLst>
    <p:tags r:id="rId9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4" Type="http://schemas.openxmlformats.org/officeDocument/2006/relationships/tags" Target="tags/tag261.xml"/><Relationship Id="rId93" Type="http://schemas.openxmlformats.org/officeDocument/2006/relationships/customXml" Target="../customXml/item1.xml"/><Relationship Id="rId92" Type="http://schemas.openxmlformats.org/officeDocument/2006/relationships/customXmlProps" Target="../customXml/itemProps260.xml"/><Relationship Id="rId91" Type="http://schemas.openxmlformats.org/officeDocument/2006/relationships/commentAuthors" Target="commentAuthors.xml"/><Relationship Id="rId90" Type="http://schemas.openxmlformats.org/officeDocument/2006/relationships/tableStyles" Target="tableStyles.xml"/><Relationship Id="rId9" Type="http://schemas.openxmlformats.org/officeDocument/2006/relationships/slide" Target="slides/slide7.xml"/><Relationship Id="rId89" Type="http://schemas.openxmlformats.org/officeDocument/2006/relationships/viewProps" Target="viewProps.xml"/><Relationship Id="rId88" Type="http://schemas.openxmlformats.org/officeDocument/2006/relationships/presProps" Target="presProps.xml"/><Relationship Id="rId87" Type="http://schemas.openxmlformats.org/officeDocument/2006/relationships/notesMaster" Target="notesMasters/notesMaster1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5.xml"/><Relationship Id="rId2" Type="http://schemas.openxmlformats.org/officeDocument/2006/relationships/image" Target="../media/image16.png"/><Relationship Id="rId1" Type="http://schemas.openxmlformats.org/officeDocument/2006/relationships/tags" Target="../tags/tag20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6.xml"/><Relationship Id="rId1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5.xml"/><Relationship Id="rId1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7.xml"/><Relationship Id="rId1" Type="http://schemas.openxmlformats.org/officeDocument/2006/relationships/image" Target="../media/image15.pn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9.xml"/><Relationship Id="rId2" Type="http://schemas.openxmlformats.org/officeDocument/2006/relationships/image" Target="../media/image17.png"/><Relationship Id="rId1" Type="http://schemas.openxmlformats.org/officeDocument/2006/relationships/tags" Target="../tags/tag24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1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50.xml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3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2.xml"/><Relationship Id="rId1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5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4.xml"/><Relationship Id="rId1" Type="http://schemas.openxmlformats.org/officeDocument/2006/relationships/image" Target="../media/image23.png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7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6.xml"/><Relationship Id="rId1" Type="http://schemas.openxmlformats.org/officeDocument/2006/relationships/image" Target="../media/image2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、周三早上比较弱，没想到下午非常强势，直接拉升收阳，各大指数修复回去了。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、捕捞季节今天正式金叉，则可看启动，但如若流动资金红则更好。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1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、市场没有有效突破平均股价的区间平台位，仍然是在区间内震荡为主，有点可惜。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、流动资金这一次未能延续翻红，明显人气不足。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、有一点是确定的：只有突破了平台位，流动资金红，才是反转，才是新一轮的行情。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总论：关注好的方向或个股，继续持股待涨为主。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2025-11-19/20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、整体当下仍然处于区间之中，故这里还是看区间震荡；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、由于流动资金持续翻绿，并且牛线上移过后，这里后续有牛线下移的可能，下方空间就是前低点。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、无论如何，流动资金连续绿，则控制仓位（</a:t>
            </a:r>
            <a:r>
              <a:rPr lang="en-US" altLang="zh-CN" dirty="0"/>
              <a:t>3-5</a:t>
            </a:r>
            <a:r>
              <a:rPr lang="zh-CN" altLang="en-US" dirty="0"/>
              <a:t>）；唯有金叉</a:t>
            </a:r>
            <a:r>
              <a:rPr lang="en-US" altLang="zh-CN" dirty="0"/>
              <a:t>+</a:t>
            </a:r>
            <a:r>
              <a:rPr lang="zh-CN" altLang="en-US" dirty="0"/>
              <a:t>红才行情的启动，等吧。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周四还是看震荡，捕捞季节在近</a:t>
            </a:r>
            <a:r>
              <a:rPr lang="en-US" altLang="zh-CN" sz="3600" b="1" dirty="0">
                <a:solidFill>
                  <a:srgbClr val="FF0000"/>
                </a:solidFill>
              </a:rPr>
              <a:t>2-3</a:t>
            </a:r>
            <a:r>
              <a:rPr lang="zh-CN" altLang="en-US" sz="3600" b="1" dirty="0">
                <a:solidFill>
                  <a:srgbClr val="FF0000"/>
                </a:solidFill>
              </a:rPr>
              <a:t>天内有望金叉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流动资金还差了点意思。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22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点在南京、</a:t>
            </a:r>
            <a:r>
              <a:rPr lang="en-US" altLang="zh-CN" sz="3600" b="1" dirty="0">
                <a:solidFill>
                  <a:srgbClr val="FF0000"/>
                </a:solidFill>
              </a:rPr>
              <a:t>23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点在苏州）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2025-11-26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、周五的突发性杀跌，使得市场短期内进入超跌行情，周一止跌，周二反弹最高点算是修复完毕。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、目前平均股价还是回到了震荡的区间，故我们这里仍然看区间内的震荡；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、流动资金仍然未能翻红，但量能缩小至</a:t>
            </a:r>
            <a:r>
              <a:rPr lang="en-US" altLang="zh-CN" dirty="0"/>
              <a:t>1.7</a:t>
            </a:r>
            <a:r>
              <a:rPr lang="zh-CN" altLang="en-US" dirty="0"/>
              <a:t>万亿左右，而流动资金当下翻红只需要</a:t>
            </a:r>
            <a:r>
              <a:rPr lang="en-US" altLang="zh-CN" dirty="0"/>
              <a:t>1.91</a:t>
            </a:r>
            <a:r>
              <a:rPr lang="zh-CN" altLang="en-US" dirty="0"/>
              <a:t>万亿。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还是那句：流动资金翻红并不难，就看什么时候</a:t>
            </a:r>
            <a:r>
              <a:rPr lang="en-US" altLang="zh-CN" dirty="0"/>
              <a:t> </a:t>
            </a:r>
            <a:r>
              <a:rPr lang="zh-CN" altLang="en-US" dirty="0"/>
              <a:t>，而红的时候才是行情的到来。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、短期内可以用反弹对待（先看</a:t>
            </a:r>
            <a:r>
              <a:rPr lang="en-US" altLang="zh-CN" dirty="0"/>
              <a:t>3</a:t>
            </a:r>
            <a:r>
              <a:rPr lang="zh-CN" altLang="en-US" dirty="0"/>
              <a:t>天，重点留意流动资金变化），操作上可以考虑小盈为主，控制仓位。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等待确定性行情的到来。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行情会来的，只是不知什么时候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，等就可以了。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、市场死叉，进入技术性调整</a:t>
            </a:r>
            <a:r>
              <a:rPr lang="en-US" altLang="zh-CN" dirty="0"/>
              <a:t> </a:t>
            </a:r>
            <a:r>
              <a:rPr lang="zh-CN" altLang="en-US" dirty="0"/>
              <a:t>，这个调整</a:t>
            </a:r>
            <a:r>
              <a:rPr lang="en-US" altLang="zh-CN" dirty="0"/>
              <a:t> </a:t>
            </a:r>
            <a:r>
              <a:rPr lang="zh-CN" altLang="en-US" dirty="0"/>
              <a:t>幅度不会大，下方的强支撑位是本次的震荡区间（约</a:t>
            </a:r>
            <a:r>
              <a:rPr lang="en-US" altLang="zh-CN" dirty="0"/>
              <a:t>20.3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如果还能强一些就是在智能辅助线附近徘徊。死叉的周期也不会太久，</a:t>
            </a:r>
            <a:r>
              <a:rPr lang="en-US" altLang="zh-CN" dirty="0"/>
              <a:t>3</a:t>
            </a:r>
            <a:r>
              <a:rPr lang="zh-CN" altLang="en-US" dirty="0"/>
              <a:t>天左右。实际以信号为准。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、故：接下来的金叉，要做好准备。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正所谓【凡事预则立，不预则</a:t>
            </a:r>
            <a:r>
              <a:rPr lang="zh-CN" altLang="en-US" sz="3600" b="1" dirty="0">
                <a:solidFill>
                  <a:srgbClr val="FF0000"/>
                </a:solidFill>
              </a:rPr>
              <a:t>废】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xPtrY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471295"/>
            <a:ext cx="7127875" cy="401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8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1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="/>
    </extobj>
  </extobjs>
</s:customData>
</file>

<file path=customXml/itemProps260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16465</Words>
  <Application>WPS 演示</Application>
  <PresentationFormat>宽屏</PresentationFormat>
  <Paragraphs>967</Paragraphs>
  <Slides>84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97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515</cp:revision>
  <dcterms:created xsi:type="dcterms:W3CDTF">2019-06-19T02:08:00Z</dcterms:created>
  <dcterms:modified xsi:type="dcterms:W3CDTF">2025-12-03T01:54:03Z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39340004071C426FBDD6E1D047E39033_13</vt:lpwstr>
  </property>
</Properties>
</file>