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336.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1.svg" ContentType="image/svg+xml"/>
  <Override PartName="/ppt/media/image2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7.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3"/>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4" r:id="rId74"/>
    <p:sldId id="635" r:id="rId75"/>
    <p:sldId id="637" r:id="rId76"/>
    <p:sldId id="639" r:id="rId77"/>
    <p:sldId id="641" r:id="rId78"/>
    <p:sldId id="642" r:id="rId79"/>
    <p:sldId id="643" r:id="rId80"/>
    <p:sldId id="645" r:id="rId81"/>
    <p:sldId id="646" r:id="rId82"/>
    <p:sldId id="647" r:id="rId83"/>
    <p:sldId id="648" r:id="rId84"/>
    <p:sldId id="649" r:id="rId85"/>
    <p:sldId id="644" r:id="rId86"/>
    <p:sldId id="630" r:id="rId87"/>
    <p:sldId id="615" r:id="rId88"/>
    <p:sldId id="392" r:id="rId89"/>
    <p:sldId id="599" r:id="rId90"/>
    <p:sldId id="638" r:id="rId91"/>
    <p:sldId id="636" r:id="rId92"/>
    <p:sldId id="455" r:id="rId93"/>
    <p:sldId id="562" r:id="rId94"/>
    <p:sldId id="479" r:id="rId95"/>
    <p:sldId id="566" r:id="rId96"/>
    <p:sldId id="567" r:id="rId97"/>
    <p:sldId id="394" r:id="rId98"/>
    <p:sldId id="459" r:id="rId99"/>
    <p:sldId id="506" r:id="rId100"/>
    <p:sldId id="514" r:id="rId101"/>
    <p:sldId id="551" r:id="rId102"/>
    <p:sldId id="536" r:id="rId103"/>
    <p:sldId id="602" r:id="rId104"/>
    <p:sldId id="603" r:id="rId105"/>
    <p:sldId id="565" r:id="rId106"/>
    <p:sldId id="464" r:id="rId107"/>
    <p:sldId id="465" r:id="rId108"/>
    <p:sldId id="466" r:id="rId109"/>
    <p:sldId id="467" r:id="rId110"/>
    <p:sldId id="468" r:id="rId111"/>
    <p:sldId id="325" r:id="rId112"/>
  </p:sldIdLst>
  <p:sldSz cx="12192000" cy="6858000"/>
  <p:notesSz cx="6858000" cy="9144000"/>
  <p:custDataLst>
    <p:tags r:id="rId1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1"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1"/>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0" Type="http://schemas.openxmlformats.org/officeDocument/2006/relationships/tags" Target="tags/tag337.xml"/><Relationship Id="rId12" Type="http://schemas.openxmlformats.org/officeDocument/2006/relationships/slide" Target="slides/slide10.xml"/><Relationship Id="rId119" Type="http://schemas.openxmlformats.org/officeDocument/2006/relationships/customXml" Target="../customXml/item1.xml"/><Relationship Id="rId118" Type="http://schemas.openxmlformats.org/officeDocument/2006/relationships/customXmlProps" Target="../customXml/itemProps336.xml"/><Relationship Id="rId117" Type="http://schemas.openxmlformats.org/officeDocument/2006/relationships/commentAuthors" Target="commentAuthors.xml"/><Relationship Id="rId116" Type="http://schemas.openxmlformats.org/officeDocument/2006/relationships/tableStyles" Target="tableStyles.xml"/><Relationship Id="rId115" Type="http://schemas.openxmlformats.org/officeDocument/2006/relationships/viewProps" Target="viewProps.xml"/><Relationship Id="rId114" Type="http://schemas.openxmlformats.org/officeDocument/2006/relationships/presProps" Target="presProps.xml"/><Relationship Id="rId113" Type="http://schemas.openxmlformats.org/officeDocument/2006/relationships/notesMaster" Target="notesMasters/notesMaster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s>
</file>

<file path=ppt/slides/_rels/slide10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10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3.xml"/><Relationship Id="rId1" Type="http://schemas.openxmlformats.org/officeDocument/2006/relationships/image" Target="../media/image15.png"/></Relationships>
</file>

<file path=ppt/slides/_rels/slide10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5.xml"/><Relationship Id="rId2" Type="http://schemas.openxmlformats.org/officeDocument/2006/relationships/image" Target="../media/image18.png"/><Relationship Id="rId1" Type="http://schemas.openxmlformats.org/officeDocument/2006/relationships/tags" Target="../tags/tag324.xml"/></Relationships>
</file>

<file path=ppt/slides/_rels/slide10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27.xml"/><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326.xml"/></Relationships>
</file>

<file path=ppt/slides/_rels/slide10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29.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28.xml"/><Relationship Id="rId1" Type="http://schemas.openxmlformats.org/officeDocument/2006/relationships/image" Target="../media/image22.png"/></Relationships>
</file>

<file path=ppt/slides/_rels/slide10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31.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30.xml"/><Relationship Id="rId1" Type="http://schemas.openxmlformats.org/officeDocument/2006/relationships/image" Target="../media/image24.png"/></Relationships>
</file>

<file path=ppt/slides/_rels/slide10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33.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32.xml"/><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5.xml"/><Relationship Id="rId1" Type="http://schemas.openxmlformats.org/officeDocument/2006/relationships/tags" Target="../tags/tag334.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70.xml"/><Relationship Id="rId1" Type="http://schemas.openxmlformats.org/officeDocument/2006/relationships/image" Target="../media/image16.png"/></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5.xml"/><Relationship Id="rId2" Type="http://schemas.openxmlformats.org/officeDocument/2006/relationships/image" Target="../media/image17.png"/><Relationship Id="rId1" Type="http://schemas.openxmlformats.org/officeDocument/2006/relationships/tags" Target="../tags/tag274.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6.xml"/><Relationship Id="rId1" Type="http://schemas.openxmlformats.org/officeDocument/2006/relationships/image" Target="../media/image15.png"/></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1.xml"/><Relationship Id="rId1" Type="http://schemas.openxmlformats.org/officeDocument/2006/relationships/image" Target="../media/image15.png"/></Relationships>
</file>

<file path=ppt/slides/_rels/slide9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s>
</file>

<file path=ppt/slides/_rels/slide9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、今天出金叉，是被动金叉，可期待性没那么强。重点看流动资金，红则可看小反弹；绿则要注意震荡回去。故这个位置</a:t>
            </a:r>
            <a:r>
              <a:rPr lang="en-US" altLang="zh-CN" dirty="0"/>
              <a:t> </a:t>
            </a:r>
            <a:r>
              <a:rPr lang="zh-CN" altLang="en-US" dirty="0"/>
              <a:t>，</a:t>
            </a:r>
            <a:r>
              <a:rPr lang="en-US" altLang="zh-CN" dirty="0"/>
              <a:t>5</a:t>
            </a:r>
            <a:r>
              <a:rPr lang="zh-CN" altLang="en-US" dirty="0"/>
              <a:t>成仓为宜，进可攻，退可守。</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、关键在于明天，下周的走势。牛线继续上移，问题是平均股价会不会回到牛线之内。</a:t>
            </a:r>
            <a:endParaRPr lang="zh-CN" altLang="en-US" dirty="0"/>
          </a:p>
          <a:p>
            <a:pPr algn="just">
              <a:lnSpc>
                <a:spcPct val="125000"/>
              </a:lnSpc>
            </a:pPr>
            <a:endParaRPr lang="zh-CN" altLang="en-US" dirty="0"/>
          </a:p>
          <a:p>
            <a:pPr algn="just">
              <a:lnSpc>
                <a:spcPct val="125000"/>
              </a:lnSpc>
            </a:pPr>
            <a:r>
              <a:rPr lang="zh-CN" altLang="en-US" dirty="0"/>
              <a:t>短线操作可做</a:t>
            </a:r>
            <a:r>
              <a:rPr lang="en-US" altLang="zh-CN" dirty="0"/>
              <a:t>“</a:t>
            </a:r>
            <a:r>
              <a:rPr lang="zh-CN" altLang="en-US" dirty="0"/>
              <a:t>网格</a:t>
            </a:r>
            <a:r>
              <a:rPr lang="en-US" altLang="zh-CN" dirty="0"/>
              <a:t>”</a:t>
            </a:r>
            <a:r>
              <a:rPr lang="zh-CN" altLang="en-US" dirty="0"/>
              <a:t>，做</a:t>
            </a:r>
            <a:r>
              <a:rPr lang="en-US" altLang="zh-CN" dirty="0"/>
              <a:t>T</a:t>
            </a:r>
            <a:r>
              <a:rPr lang="zh-CN" altLang="en-US" dirty="0"/>
              <a:t>等这类型的。</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2026-1-28/29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2515235"/>
          </a:xfrm>
          <a:prstGeom prst="rect">
            <a:avLst/>
          </a:prstGeom>
          <a:noFill/>
        </p:spPr>
        <p:txBody>
          <a:bodyPr wrap="square" rtlCol="0" anchor="t">
            <a:spAutoFit/>
          </a:bodyPr>
          <a:p>
            <a:pPr algn="just">
              <a:lnSpc>
                <a:spcPct val="125000"/>
              </a:lnSpc>
            </a:pPr>
            <a:r>
              <a:rPr lang="en-US" dirty="0"/>
              <a:t>1</a:t>
            </a:r>
            <a:r>
              <a:rPr lang="zh-CN" altLang="en-US" dirty="0"/>
              <a:t>、为什么上周上涨过程当中，反而是看风险的，原因是捕捞</a:t>
            </a:r>
            <a:r>
              <a:rPr lang="en-US" altLang="zh-CN" dirty="0"/>
              <a:t> </a:t>
            </a:r>
            <a:r>
              <a:rPr lang="zh-CN" altLang="en-US" dirty="0"/>
              <a:t>季节柱</a:t>
            </a:r>
            <a:r>
              <a:rPr lang="en-US" altLang="zh-CN" dirty="0"/>
              <a:t> </a:t>
            </a:r>
            <a:r>
              <a:rPr lang="zh-CN" altLang="en-US" dirty="0"/>
              <a:t>子出现了明显的顶背离。而周一，周二盘中的下跌，已经将这个背离的风险释放出来了，所以这个背离的影响到此结束。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、平均股价昨天非常好的仍然收到牛线上方，说明行情仍然处于一个强势状态</a:t>
            </a:r>
            <a:r>
              <a:rPr lang="en-US" altLang="zh-CN" dirty="0"/>
              <a:t> </a:t>
            </a:r>
            <a:r>
              <a:rPr lang="zh-CN" altLang="en-US" dirty="0"/>
              <a:t>。而接下来流动资金红，捕捞</a:t>
            </a:r>
            <a:r>
              <a:rPr lang="en-US" altLang="zh-CN" dirty="0"/>
              <a:t> </a:t>
            </a:r>
            <a:r>
              <a:rPr lang="zh-CN" altLang="en-US" dirty="0"/>
              <a:t>季节已经死叉</a:t>
            </a:r>
            <a:r>
              <a:rPr lang="en-US" altLang="zh-CN" dirty="0"/>
              <a:t>2/3</a:t>
            </a:r>
            <a:r>
              <a:rPr lang="zh-CN" altLang="en-US" dirty="0"/>
              <a:t>天，接下来出金叉的概率是较大的。故方老师认为：短期可看涨，限本周（震荡上行）</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en-US" altLang="zh-CN" b="1" dirty="0">
              <a:solidFill>
                <a:srgbClr val="FF0000"/>
              </a:solidFill>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、平均股价自上周四下午回落到牛线之内，就弱化了。短期的调整进行，使得平均股价出现</a:t>
            </a:r>
            <a:r>
              <a:rPr lang="en-US" altLang="zh-CN" dirty="0"/>
              <a:t>S</a:t>
            </a:r>
            <a:r>
              <a:rPr lang="zh-CN" altLang="en-US" dirty="0"/>
              <a:t>点，而</a:t>
            </a:r>
            <a:r>
              <a:rPr lang="en-US" altLang="zh-CN" dirty="0"/>
              <a:t>S</a:t>
            </a:r>
            <a:r>
              <a:rPr lang="zh-CN" altLang="en-US" dirty="0"/>
              <a:t>点的出现更多是代表前热点的结束（航天、有色），故短期航天、有色的反弹应注意节奏。</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、短期金叉，技术上是有反弹的，但由于流动资金翻绿，故这个反弹也仅先看</a:t>
            </a:r>
            <a:r>
              <a:rPr lang="en-US" altLang="zh-CN" dirty="0"/>
              <a:t>3</a:t>
            </a:r>
            <a:r>
              <a:rPr lang="zh-CN" altLang="en-US" dirty="0"/>
              <a:t>天，</a:t>
            </a:r>
            <a:r>
              <a:rPr lang="en-US" altLang="zh-CN" dirty="0"/>
              <a:t>3</a:t>
            </a:r>
            <a:r>
              <a:rPr lang="zh-CN" altLang="en-US" dirty="0"/>
              <a:t>天内如若流动资金能转红，则化险为夷。如若流动资金还是绿，那么就要特别注意下一轮死叉，有可能会有牛线下移的走势。</a:t>
            </a:r>
            <a:endParaRPr lang="zh-CN" altLang="en-US" dirty="0"/>
          </a:p>
          <a:p>
            <a:pPr algn="just">
              <a:lnSpc>
                <a:spcPct val="125000"/>
              </a:lnSpc>
            </a:pPr>
            <a:endParaRPr lang="zh-CN" altLang="en-US" dirty="0"/>
          </a:p>
          <a:p>
            <a:pPr algn="just">
              <a:lnSpc>
                <a:spcPct val="125000"/>
              </a:lnSpc>
            </a:pPr>
            <a:r>
              <a:rPr lang="zh-CN" altLang="en-US" dirty="0"/>
              <a:t>无论如何，流动资金翻绿，仓位就要控制</a:t>
            </a:r>
            <a:r>
              <a:rPr lang="en-US" altLang="zh-CN" dirty="0"/>
              <a:t> </a:t>
            </a:r>
            <a:r>
              <a:rPr lang="zh-CN" altLang="en-US" dirty="0"/>
              <a:t>在</a:t>
            </a:r>
            <a:r>
              <a:rPr lang="en-US" altLang="zh-CN" dirty="0"/>
              <a:t>5</a:t>
            </a:r>
            <a:r>
              <a:rPr lang="zh-CN" altLang="en-US" dirty="0"/>
              <a:t>以内。</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关键：最大的风险是在下一轮死叉（特别是流动资金继续绿的情况下）；当然，当下是金叉反弹，也不要着急马上就空仓了，至少要有这样的意识。当下仓位参与反弹的，不宜超过</a:t>
            </a:r>
            <a:r>
              <a:rPr lang="en-US" altLang="zh-CN" b="1" dirty="0">
                <a:solidFill>
                  <a:srgbClr val="FF0000"/>
                </a:solidFill>
                <a:sym typeface="+mn-ea"/>
              </a:rPr>
              <a:t>5</a:t>
            </a:r>
            <a:r>
              <a:rPr lang="zh-CN" altLang="en-US" b="1" dirty="0">
                <a:solidFill>
                  <a:srgbClr val="FF0000"/>
                </a:solidFill>
                <a:sym typeface="+mn-ea"/>
              </a:rPr>
              <a:t>成，并且在反弹过程当中继续减仓。特别是明确流动资金不翻红，而一旦死叉出现，则是最后控仓时机。</a:t>
            </a:r>
            <a:endParaRPr lang="zh-CN" altLang="en-US" b="1" dirty="0">
              <a:solidFill>
                <a:srgbClr val="FF0000"/>
              </a:solidFill>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、先看一下当天分时的走势，大概的评估一下当天的行情看法；</a:t>
            </a:r>
            <a:endParaRPr lang="zh-CN" altLang="en-US" dirty="0"/>
          </a:p>
          <a:p>
            <a:pPr algn="just">
              <a:lnSpc>
                <a:spcPct val="125000"/>
              </a:lnSpc>
            </a:pPr>
            <a:r>
              <a:rPr lang="zh-CN" altLang="en-US" dirty="0"/>
              <a:t>（</a:t>
            </a:r>
            <a:r>
              <a:rPr lang="en-US" altLang="zh-CN" dirty="0"/>
              <a:t>1</a:t>
            </a:r>
            <a:r>
              <a:rPr lang="zh-CN" altLang="en-US" dirty="0"/>
              <a:t>）市场低开，但由于上证指数的分时图是健康的，故今天盘中可以看一下是否有机会拉回到</a:t>
            </a:r>
            <a:r>
              <a:rPr lang="en-US" altLang="zh-CN" dirty="0"/>
              <a:t>0</a:t>
            </a:r>
            <a:r>
              <a:rPr lang="zh-CN" altLang="en-US" dirty="0"/>
              <a:t>轴线；</a:t>
            </a:r>
            <a:endParaRPr lang="zh-CN" altLang="en-US" dirty="0"/>
          </a:p>
          <a:p>
            <a:pPr algn="just">
              <a:lnSpc>
                <a:spcPct val="125000"/>
              </a:lnSpc>
            </a:pPr>
            <a:r>
              <a:rPr lang="zh-CN" altLang="en-US" dirty="0"/>
              <a:t>（</a:t>
            </a:r>
            <a:r>
              <a:rPr lang="en-US" altLang="zh-CN" dirty="0"/>
              <a:t>2</a:t>
            </a:r>
            <a:r>
              <a:rPr lang="zh-CN" altLang="en-US" dirty="0"/>
              <a:t>）看一下盘面表现：传统趴在地上的行业有表现（医美、白酒等），有色跌幅在前（回避）</a:t>
            </a:r>
            <a:endParaRPr lang="zh-CN" altLang="en-US" dirty="0"/>
          </a:p>
          <a:p>
            <a:pPr algn="just">
              <a:lnSpc>
                <a:spcPct val="125000"/>
              </a:lnSpc>
            </a:pPr>
            <a:r>
              <a:rPr lang="zh-CN" altLang="en-US" dirty="0"/>
              <a:t>（</a:t>
            </a:r>
            <a:r>
              <a:rPr lang="en-US" altLang="zh-CN" dirty="0"/>
              <a:t>3</a:t>
            </a:r>
            <a:r>
              <a:rPr lang="zh-CN" altLang="en-US" dirty="0"/>
              <a:t>）由于流动资金是翻绿的，故对于当下的反弹没有太大想法；相反，要注意风险。</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、回顾一下，昨天你对于短期日线级别的看法，看看今天跟昨天分析的是否相近；</a:t>
            </a:r>
            <a:endParaRPr lang="zh-CN" altLang="en-US" dirty="0"/>
          </a:p>
          <a:p>
            <a:pPr algn="just">
              <a:lnSpc>
                <a:spcPct val="125000"/>
              </a:lnSpc>
            </a:pPr>
            <a:r>
              <a:rPr lang="zh-CN" altLang="en-US" dirty="0"/>
              <a:t>（</a:t>
            </a:r>
            <a:r>
              <a:rPr lang="en-US" altLang="zh-CN" dirty="0"/>
              <a:t>1</a:t>
            </a:r>
            <a:r>
              <a:rPr lang="zh-CN" altLang="en-US" dirty="0"/>
              <a:t>）捕捞</a:t>
            </a:r>
            <a:r>
              <a:rPr lang="en-US" altLang="zh-CN" dirty="0"/>
              <a:t> </a:t>
            </a:r>
            <a:r>
              <a:rPr lang="zh-CN" altLang="en-US" dirty="0"/>
              <a:t>季节金叉反弹，仅看</a:t>
            </a:r>
            <a:r>
              <a:rPr lang="en-US" altLang="zh-CN" dirty="0"/>
              <a:t>3</a:t>
            </a:r>
            <a:r>
              <a:rPr lang="zh-CN" altLang="en-US" dirty="0"/>
              <a:t>天，而今天就是第三天。流动资金翻绿，牛线上移；</a:t>
            </a:r>
            <a:endParaRPr lang="zh-CN" altLang="en-US" dirty="0"/>
          </a:p>
          <a:p>
            <a:pPr algn="just">
              <a:lnSpc>
                <a:spcPct val="125000"/>
              </a:lnSpc>
            </a:pPr>
            <a:r>
              <a:rPr lang="zh-CN" altLang="en-US" dirty="0"/>
              <a:t>（</a:t>
            </a:r>
            <a:r>
              <a:rPr lang="en-US" altLang="zh-CN" dirty="0"/>
              <a:t>2</a:t>
            </a:r>
            <a:r>
              <a:rPr lang="zh-CN" altLang="en-US" dirty="0"/>
              <a:t>）要防止市场在短期之内出死叉，容易牛线下移，形成杀跌行情；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、思考一下，你对于偏大周期一些的看法，那短期的这个走势会有什么样的变化。</a:t>
            </a:r>
            <a:endParaRPr lang="zh-CN" altLang="en-US" dirty="0"/>
          </a:p>
          <a:p>
            <a:pPr algn="just">
              <a:lnSpc>
                <a:spcPct val="125000"/>
              </a:lnSpc>
            </a:pPr>
            <a:r>
              <a:rPr lang="zh-CN" altLang="en-US" dirty="0"/>
              <a:t>（</a:t>
            </a:r>
            <a:r>
              <a:rPr lang="en-US" altLang="zh-CN" dirty="0"/>
              <a:t>1</a:t>
            </a:r>
            <a:r>
              <a:rPr lang="zh-CN" altLang="en-US" dirty="0"/>
              <a:t>）由于横向统计红线当下是</a:t>
            </a:r>
            <a:r>
              <a:rPr lang="en-US" altLang="zh-CN" dirty="0"/>
              <a:t>12</a:t>
            </a:r>
            <a:r>
              <a:rPr lang="zh-CN" altLang="en-US" dirty="0"/>
              <a:t>，假设真的有杀跌，那么横向统计红色会跌到</a:t>
            </a:r>
            <a:r>
              <a:rPr lang="en-US" altLang="zh-CN" dirty="0"/>
              <a:t>5</a:t>
            </a:r>
            <a:r>
              <a:rPr lang="zh-CN" altLang="en-US" dirty="0"/>
              <a:t>附近，那便是一个阶</a:t>
            </a:r>
            <a:r>
              <a:rPr lang="zh-CN" altLang="en-US" dirty="0"/>
              <a:t>段低点；</a:t>
            </a:r>
            <a:endParaRPr lang="zh-CN" altLang="en-US" dirty="0"/>
          </a:p>
          <a:p>
            <a:pPr algn="just">
              <a:lnSpc>
                <a:spcPct val="125000"/>
              </a:lnSpc>
            </a:pPr>
            <a:r>
              <a:rPr lang="zh-CN" altLang="en-US" dirty="0"/>
              <a:t>（</a:t>
            </a:r>
            <a:r>
              <a:rPr lang="en-US" altLang="zh-CN" dirty="0"/>
              <a:t>2</a:t>
            </a:r>
            <a:r>
              <a:rPr lang="zh-CN" altLang="en-US" dirty="0"/>
              <a:t>）也有可能在此时跌到熊线附近，那将会是一个非常好的捡便宜筹码的机会，而且机会很好。</a:t>
            </a:r>
            <a:endParaRPr lang="zh-CN" altLang="en-US" dirty="0"/>
          </a:p>
          <a:p>
            <a:pPr algn="just">
              <a:lnSpc>
                <a:spcPct val="125000"/>
              </a:lnSpc>
            </a:pPr>
            <a:endParaRPr lang="zh-CN" altLang="en-US" dirty="0"/>
          </a:p>
          <a:p>
            <a:pPr algn="just">
              <a:lnSpc>
                <a:spcPct val="125000"/>
              </a:lnSpc>
            </a:pPr>
            <a:r>
              <a:rPr lang="zh-CN" altLang="en-US" dirty="0"/>
              <a:t>最后：</a:t>
            </a:r>
            <a:r>
              <a:rPr lang="zh-CN" altLang="en-US" b="1" dirty="0">
                <a:solidFill>
                  <a:srgbClr val="FF0000"/>
                </a:solidFill>
                <a:sym typeface="+mn-ea"/>
              </a:rPr>
              <a:t>策略一：控制仓位（</a:t>
            </a:r>
            <a:r>
              <a:rPr lang="en-US" altLang="zh-CN" b="1" dirty="0">
                <a:solidFill>
                  <a:srgbClr val="FF0000"/>
                </a:solidFill>
                <a:sym typeface="+mn-ea"/>
              </a:rPr>
              <a:t>3</a:t>
            </a:r>
            <a:r>
              <a:rPr lang="zh-CN" altLang="en-US" b="1" dirty="0">
                <a:solidFill>
                  <a:srgbClr val="FF0000"/>
                </a:solidFill>
                <a:sym typeface="+mn-ea"/>
              </a:rPr>
              <a:t>以内）</a:t>
            </a:r>
            <a:r>
              <a:rPr lang="en-US" altLang="zh-CN" b="1" dirty="0">
                <a:solidFill>
                  <a:srgbClr val="FF0000"/>
                </a:solidFill>
                <a:sym typeface="+mn-ea"/>
              </a:rPr>
              <a:t>\ </a:t>
            </a:r>
            <a:r>
              <a:rPr lang="zh-CN" altLang="en-US" b="1" dirty="0">
                <a:solidFill>
                  <a:srgbClr val="FF0000"/>
                </a:solidFill>
                <a:sym typeface="+mn-ea"/>
              </a:rPr>
              <a:t>策略二：每一个反弹都应是减仓的时机</a:t>
            </a:r>
            <a:r>
              <a:rPr lang="en-US" altLang="zh-CN" b="1" dirty="0">
                <a:solidFill>
                  <a:srgbClr val="FF0000"/>
                </a:solidFill>
                <a:sym typeface="+mn-ea"/>
              </a:rPr>
              <a:t> \ </a:t>
            </a:r>
            <a:r>
              <a:rPr lang="zh-CN" altLang="en-US" b="1" dirty="0">
                <a:solidFill>
                  <a:srgbClr val="FF0000"/>
                </a:solidFill>
                <a:sym typeface="+mn-ea"/>
              </a:rPr>
              <a:t>策略三：等杀跌机会</a:t>
            </a:r>
            <a:endParaRPr lang="zh-CN" altLang="en-US" b="1" dirty="0">
              <a:solidFill>
                <a:srgbClr val="FF0000"/>
              </a:solidFill>
              <a:sym typeface="+mn-ea"/>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、上周五的低开强势</a:t>
            </a:r>
            <a:r>
              <a:rPr lang="en-US" altLang="zh-CN" dirty="0"/>
              <a:t> </a:t>
            </a:r>
            <a:r>
              <a:rPr lang="zh-CN" altLang="en-US" dirty="0"/>
              <a:t>拉回，就代表了市场不愿意下了。那么这里就看震荡向上，并且会出</a:t>
            </a:r>
            <a:r>
              <a:rPr lang="en-US" altLang="zh-CN" dirty="0"/>
              <a:t>B</a:t>
            </a:r>
            <a:r>
              <a:rPr lang="zh-CN" altLang="en-US" dirty="0"/>
              <a:t>点，但由于流动资金是翻绿的，所以这个</a:t>
            </a:r>
            <a:r>
              <a:rPr lang="en-US" altLang="zh-CN" dirty="0"/>
              <a:t>B</a:t>
            </a:r>
            <a:r>
              <a:rPr lang="zh-CN" altLang="en-US" dirty="0"/>
              <a:t>点不代表行情启动。这里年前更多看震荡了，年后就看流动资金什么时候</a:t>
            </a:r>
            <a:r>
              <a:rPr lang="en-US" altLang="zh-CN" dirty="0"/>
              <a:t> </a:t>
            </a:r>
            <a:r>
              <a:rPr lang="zh-CN" altLang="en-US" dirty="0"/>
              <a:t>红了。</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、本次的行情走向，大家可以参考</a:t>
            </a:r>
            <a:r>
              <a:rPr lang="en-US" altLang="zh-CN" dirty="0"/>
              <a:t>2022</a:t>
            </a:r>
            <a:r>
              <a:rPr lang="zh-CN" altLang="en-US" dirty="0"/>
              <a:t>年</a:t>
            </a:r>
            <a:r>
              <a:rPr lang="en-US" altLang="zh-CN" dirty="0"/>
              <a:t>7</a:t>
            </a:r>
            <a:r>
              <a:rPr lang="zh-CN" altLang="en-US" dirty="0"/>
              <a:t>月中后的走势</a:t>
            </a:r>
            <a:r>
              <a:rPr lang="en-US" altLang="zh-CN" dirty="0"/>
              <a:t> </a:t>
            </a:r>
            <a:r>
              <a:rPr lang="zh-CN" altLang="en-US" dirty="0"/>
              <a:t>。当时基本上就是一个</a:t>
            </a:r>
            <a:r>
              <a:rPr lang="en-US" altLang="zh-CN" dirty="0"/>
              <a:t>B</a:t>
            </a:r>
            <a:r>
              <a:rPr lang="zh-CN" altLang="en-US" dirty="0"/>
              <a:t>点区域</a:t>
            </a:r>
            <a:r>
              <a:rPr lang="en-US" altLang="zh-CN" dirty="0"/>
              <a:t> </a:t>
            </a:r>
            <a:r>
              <a:rPr lang="zh-CN" altLang="en-US" dirty="0"/>
              <a:t>，然后流动资金绿多，偶尔有红，整</a:t>
            </a:r>
            <a:r>
              <a:rPr lang="en-US" altLang="zh-CN" dirty="0"/>
              <a:t> </a:t>
            </a:r>
            <a:r>
              <a:rPr lang="zh-CN" altLang="en-US" dirty="0"/>
              <a:t>体走势</a:t>
            </a:r>
            <a:r>
              <a:rPr lang="en-US" altLang="zh-CN" dirty="0"/>
              <a:t> </a:t>
            </a:r>
            <a:r>
              <a:rPr lang="zh-CN" altLang="en-US" dirty="0"/>
              <a:t>是震荡向上。而从当下来看，捕捞</a:t>
            </a:r>
            <a:r>
              <a:rPr lang="en-US" altLang="zh-CN" dirty="0"/>
              <a:t> </a:t>
            </a:r>
            <a:r>
              <a:rPr lang="zh-CN" altLang="en-US" dirty="0"/>
              <a:t>季节金叉多日，节前大概率是有死叉的可能性，或者说节后容易出死叉，所以总的来讲，持股的比例不会高。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、背离的风险性跟上涨幅度有关。上涨越大之后的背离，下跌会越狠。</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r>
              <a:rPr lang="en-US" altLang="zh-CN" b="1" dirty="0">
                <a:solidFill>
                  <a:srgbClr val="FF0000"/>
                </a:solidFill>
                <a:sym typeface="+mn-ea"/>
              </a:rPr>
              <a:t>3</a:t>
            </a:r>
            <a:r>
              <a:rPr lang="zh-CN" altLang="en-US" b="1" dirty="0">
                <a:solidFill>
                  <a:srgbClr val="FF0000"/>
                </a:solidFill>
                <a:sym typeface="+mn-ea"/>
              </a:rPr>
              <a:t>成仓左右持股过节，然后等待死叉过后的调整</a:t>
            </a:r>
            <a:r>
              <a:rPr lang="en-US" altLang="zh-CN" b="1" dirty="0">
                <a:solidFill>
                  <a:srgbClr val="FF0000"/>
                </a:solidFill>
                <a:sym typeface="+mn-ea"/>
              </a:rPr>
              <a:t> </a:t>
            </a:r>
            <a:r>
              <a:rPr lang="zh-CN" altLang="en-US" b="1" dirty="0">
                <a:solidFill>
                  <a:srgbClr val="FF0000"/>
                </a:solidFill>
                <a:sym typeface="+mn-ea"/>
              </a:rPr>
              <a:t>低吸机会。（大概率是在节后了）</a:t>
            </a:r>
            <a:endParaRPr lang="zh-CN" altLang="en-US" b="1" dirty="0">
              <a:solidFill>
                <a:srgbClr val="FF0000"/>
              </a:solidFill>
              <a:sym typeface="+mn-ea"/>
            </a:endParaRPr>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、流动资金想要在短期内翻红有难度，因为下周就两会了；如果流动资金是翻绿的，则机会不会太大，那么仓位方面，控制在</a:t>
            </a:r>
            <a:r>
              <a:rPr lang="en-US" altLang="zh-CN" dirty="0"/>
              <a:t>5</a:t>
            </a:r>
            <a:r>
              <a:rPr lang="zh-CN" altLang="en-US" dirty="0"/>
              <a:t>成左右；短期我们看区间震荡。</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、捕捞季节有可能金叉，但这里力度不会太大，还是不要太大期望，仍然是看震荡为主。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、具体的策略：网格交易条件单的话，个股</a:t>
            </a:r>
            <a:r>
              <a:rPr lang="en-US" altLang="zh-CN" dirty="0"/>
              <a:t>10cm</a:t>
            </a:r>
            <a:r>
              <a:rPr lang="zh-CN" altLang="en-US" dirty="0"/>
              <a:t>的可以设</a:t>
            </a:r>
            <a:r>
              <a:rPr lang="en-US" altLang="zh-CN" dirty="0"/>
              <a:t>3%</a:t>
            </a:r>
            <a:r>
              <a:rPr lang="zh-CN" altLang="en-US" dirty="0"/>
              <a:t>为一个间隔，</a:t>
            </a:r>
            <a:r>
              <a:rPr lang="en-US" altLang="zh-CN" dirty="0"/>
              <a:t>20cm</a:t>
            </a:r>
            <a:r>
              <a:rPr lang="zh-CN" altLang="en-US" dirty="0"/>
              <a:t>的可以设</a:t>
            </a:r>
            <a:r>
              <a:rPr lang="en-US" altLang="zh-CN" dirty="0"/>
              <a:t>5%</a:t>
            </a:r>
            <a:r>
              <a:rPr lang="zh-CN" altLang="en-US" dirty="0"/>
              <a:t>为一个间隔。</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可优选网格交易策略。如果精力较好的，技术水平高的可以考虑高抛低吸的短线操作。但注意量力而行，如若精力有限，则可以借助网格交易的条件单来执行。只需要明确一点：上涨应该以卖为主，下跌则可以低吸。看准区间的范围。</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市场怎么看？（涨，震荡，跌），方向在哪里？（主题），符不符合策略。</a:t>
            </a:r>
            <a:endParaRPr lang="zh-CN" altLang="en-US" b="1" dirty="0">
              <a:solidFill>
                <a:srgbClr val="FF0000"/>
              </a:solidFill>
              <a:sym typeface="+mn-ea"/>
            </a:endParaRPr>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、市场的整</a:t>
            </a:r>
            <a:r>
              <a:rPr lang="en-US" altLang="zh-CN" dirty="0"/>
              <a:t> </a:t>
            </a:r>
            <a:r>
              <a:rPr lang="zh-CN" altLang="en-US" dirty="0"/>
              <a:t>体看法是在一个区间里面震荡，这个震荡会持续到两会结束，因为机构等资金也是在等国家的方向，无论是大盘还是主题机会，都是在等两会出来后的结果。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、短期内的操作，基本上就是网格策略为主，操作的方向暂时以之前看好的那一些，而对于未来看哪些，我们也是同样等两会结束之后再来研究。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策略：短期内看反弹。</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【计划交易，交易计划】：提前写好短期内市场的操作计划，思路。就像我们开车，车灯能照亮前方</a:t>
            </a:r>
            <a:r>
              <a:rPr lang="en-US" altLang="zh-CN" b="1" dirty="0">
                <a:solidFill>
                  <a:srgbClr val="FF0000"/>
                </a:solidFill>
                <a:sym typeface="+mn-ea"/>
              </a:rPr>
              <a:t>200</a:t>
            </a:r>
            <a:r>
              <a:rPr lang="zh-CN" altLang="en-US" b="1" dirty="0">
                <a:solidFill>
                  <a:srgbClr val="FF0000"/>
                </a:solidFill>
                <a:sym typeface="+mn-ea"/>
              </a:rPr>
              <a:t>米。</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市场走势</a:t>
            </a:r>
            <a:r>
              <a:rPr lang="en-US" altLang="zh-CN" b="1" dirty="0">
                <a:solidFill>
                  <a:srgbClr val="FF0000"/>
                </a:solidFill>
                <a:sym typeface="+mn-ea"/>
              </a:rPr>
              <a:t> </a:t>
            </a:r>
            <a:r>
              <a:rPr lang="zh-CN" altLang="en-US" b="1" dirty="0">
                <a:solidFill>
                  <a:srgbClr val="FF0000"/>
                </a:solidFill>
                <a:sym typeface="+mn-ea"/>
              </a:rPr>
              <a:t>与你前面的观点是否一致，保持在同一方向上。</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每天写【交易日志】，可能每天就</a:t>
            </a:r>
            <a:r>
              <a:rPr lang="en-US" altLang="zh-CN" b="1" dirty="0">
                <a:solidFill>
                  <a:srgbClr val="FF0000"/>
                </a:solidFill>
                <a:sym typeface="+mn-ea"/>
              </a:rPr>
              <a:t>10</a:t>
            </a:r>
            <a:r>
              <a:rPr lang="zh-CN" altLang="en-US" b="1" dirty="0">
                <a:solidFill>
                  <a:srgbClr val="FF0000"/>
                </a:solidFill>
                <a:sym typeface="+mn-ea"/>
              </a:rPr>
              <a:t>分钟。市场看法，下一步怎么操作。</a:t>
            </a:r>
            <a:endParaRPr lang="zh-CN" altLang="en-US" b="1" dirty="0">
              <a:solidFill>
                <a:srgbClr val="FF0000"/>
              </a:solidFill>
              <a:sym typeface="+mn-ea"/>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从今天的软件信号来看，当下是处于金叉区域，技术性反弹；这里可以看收复上周二的大阴线。但是想要反转，还需要流动资金翻红的支持，从当下的量能来看，翻红的概率小。故这里我们整体是看：区间震荡。</a:t>
            </a:r>
            <a:endParaRPr lang="zh-CN" altLang="en-US" dirty="0"/>
          </a:p>
          <a:p>
            <a:pPr algn="just">
              <a:lnSpc>
                <a:spcPct val="125000"/>
              </a:lnSpc>
            </a:pPr>
            <a:r>
              <a:rPr lang="zh-CN" altLang="en-US" dirty="0"/>
              <a:t>在操作上，仍然是以</a:t>
            </a:r>
            <a:r>
              <a:rPr lang="zh-CN" altLang="en-US" b="1" dirty="0">
                <a:solidFill>
                  <a:srgbClr val="FF0000"/>
                </a:solidFill>
              </a:rPr>
              <a:t>网格策略的思维（上涨高抛，下跌低吸）</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政协今天闭幕，人大明天闭幕，两会的结束，是否会让市场进一步确认方向，我们只需要等一下明确的信号就可以了，那就是：流动资金。只有流动资金翻红才能明确是启动，故翻红则启动，可大胆持股并提高仓位。而如果流动资金翻绿，则继续看区间震荡了，毕竟年报也要出了。</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、今年看好什么方向？【人工智能</a:t>
            </a:r>
            <a:r>
              <a:rPr lang="en-US" altLang="zh-CN" dirty="0"/>
              <a:t>+</a:t>
            </a:r>
            <a:r>
              <a:rPr lang="zh-CN" altLang="en-US" dirty="0"/>
              <a:t>制造】</a:t>
            </a:r>
            <a:r>
              <a:rPr lang="en-US" altLang="zh-CN" dirty="0"/>
              <a:t>=</a:t>
            </a:r>
            <a:r>
              <a:rPr lang="zh-CN" altLang="en-US" dirty="0"/>
              <a:t>【智能制造】（【国产</a:t>
            </a:r>
            <a:r>
              <a:rPr lang="zh-CN" altLang="en-US" dirty="0"/>
              <a:t>芯片】、【机器人】）、【人工智能大模型】、【云计算】</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策略：当下上涨以减仓为主，特别是仓位重的。保留</a:t>
            </a:r>
            <a:r>
              <a:rPr lang="en-US" altLang="zh-CN" b="1" dirty="0">
                <a:solidFill>
                  <a:srgbClr val="FF0000"/>
                </a:solidFill>
                <a:sym typeface="+mn-ea"/>
              </a:rPr>
              <a:t>3</a:t>
            </a:r>
            <a:r>
              <a:rPr lang="zh-CN" altLang="en-US" b="1" dirty="0">
                <a:solidFill>
                  <a:srgbClr val="FF0000"/>
                </a:solidFill>
                <a:sym typeface="+mn-ea"/>
              </a:rPr>
              <a:t>成左右仓位为底吧。</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主观分析：在宽松的货币政策</a:t>
            </a:r>
            <a:r>
              <a:rPr lang="en-US" altLang="zh-CN" b="1" dirty="0">
                <a:solidFill>
                  <a:srgbClr val="FF0000"/>
                </a:solidFill>
                <a:sym typeface="+mn-ea"/>
              </a:rPr>
              <a:t>+</a:t>
            </a:r>
            <a:r>
              <a:rPr lang="zh-CN" altLang="en-US" b="1" dirty="0">
                <a:solidFill>
                  <a:srgbClr val="FF0000"/>
                </a:solidFill>
                <a:sym typeface="+mn-ea"/>
              </a:rPr>
              <a:t>积极的财政政策之下，整体（中长角度）是偏看涨的。</a:t>
            </a:r>
            <a:endParaRPr lang="zh-CN" altLang="en-US" b="1" dirty="0">
              <a:solidFill>
                <a:srgbClr val="FF0000"/>
              </a:solidFill>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、日线的捕捞</a:t>
            </a:r>
            <a:r>
              <a:rPr lang="en-US" altLang="zh-CN" dirty="0"/>
              <a:t> </a:t>
            </a:r>
            <a:r>
              <a:rPr lang="zh-CN" altLang="en-US" dirty="0"/>
              <a:t>季节金叉多日</a:t>
            </a:r>
            <a:r>
              <a:rPr lang="en-US" altLang="zh-CN" dirty="0"/>
              <a:t> </a:t>
            </a:r>
            <a:r>
              <a:rPr lang="zh-CN" altLang="en-US" dirty="0"/>
              <a:t>，有要死叉的味道。昨天流动资金翻红，本身可以期待的，但是从当下（</a:t>
            </a:r>
            <a:r>
              <a:rPr lang="en-US" altLang="zh-CN" dirty="0"/>
              <a:t>10</a:t>
            </a:r>
            <a:r>
              <a:rPr lang="zh-CN" altLang="en-US" dirty="0"/>
              <a:t>点）的流动资金来看，翻绿的概率大，那这样的话，就意味着捕捞</a:t>
            </a:r>
            <a:r>
              <a:rPr lang="en-US" altLang="zh-CN" dirty="0"/>
              <a:t> </a:t>
            </a:r>
            <a:r>
              <a:rPr lang="zh-CN" altLang="en-US" dirty="0"/>
              <a:t>季节还是大概率要在短期内出死叉（周五），按上面的分析的话，策略：在今天减仓（特别是重仓或前期抄底有赚的）。</a:t>
            </a:r>
            <a:endParaRPr lang="zh-CN" altLang="en-US" dirty="0"/>
          </a:p>
          <a:p>
            <a:pPr algn="just">
              <a:lnSpc>
                <a:spcPct val="125000"/>
              </a:lnSpc>
            </a:pPr>
            <a:r>
              <a:rPr lang="zh-CN" altLang="en-US" dirty="0"/>
              <a:t>如何减，哪里减？我们通过</a:t>
            </a:r>
            <a:r>
              <a:rPr lang="en-US" altLang="zh-CN" dirty="0"/>
              <a:t>60</a:t>
            </a:r>
            <a:r>
              <a:rPr lang="zh-CN" altLang="en-US" dirty="0"/>
              <a:t>分钟级别的捕捞</a:t>
            </a:r>
            <a:r>
              <a:rPr lang="en-US" altLang="zh-CN" dirty="0"/>
              <a:t> </a:t>
            </a:r>
            <a:r>
              <a:rPr lang="zh-CN" altLang="en-US" dirty="0"/>
              <a:t>季节死叉多个周期，那么有可能下午会有金叉，故一旦确定减仓，则下午减的可能性大一些。【对与错，市场说了算，按自己的规则办事，就是对的】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、假设到了下午，发现流动资金可以翻红了。再加上</a:t>
            </a:r>
            <a:r>
              <a:rPr lang="en-US" altLang="zh-CN" dirty="0"/>
              <a:t>60</a:t>
            </a:r>
            <a:r>
              <a:rPr lang="zh-CN" altLang="en-US" dirty="0"/>
              <a:t>分钟会金叉，那么这个死叉就不那么容易出了，反之！我会认为先出</a:t>
            </a:r>
            <a:r>
              <a:rPr lang="en-US" altLang="zh-CN" dirty="0"/>
              <a:t>B</a:t>
            </a:r>
            <a:r>
              <a:rPr lang="zh-CN" altLang="en-US" dirty="0"/>
              <a:t>点。策略：此时就不会再减仓了，反之，仓位太轻的要寻找个股机会低吸。</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endParaRPr lang="zh-CN" altLang="en-US" b="1" dirty="0">
              <a:solidFill>
                <a:srgbClr val="FF0000"/>
              </a:solidFill>
              <a:sym typeface="+mn-ea"/>
            </a:endParaRPr>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、流动资金难红，故没有启动的迹像，则继续控制好仓位，</a:t>
            </a:r>
            <a:r>
              <a:rPr lang="en-US" altLang="zh-CN" dirty="0"/>
              <a:t>5</a:t>
            </a:r>
            <a:r>
              <a:rPr lang="zh-CN" altLang="en-US" dirty="0"/>
              <a:t>以内。耐</a:t>
            </a:r>
            <a:r>
              <a:rPr lang="en-US" altLang="zh-CN" dirty="0"/>
              <a:t> </a:t>
            </a:r>
            <a:r>
              <a:rPr lang="zh-CN" altLang="en-US" dirty="0"/>
              <a:t>心等待捕捞</a:t>
            </a:r>
            <a:r>
              <a:rPr lang="en-US" altLang="zh-CN" dirty="0"/>
              <a:t> </a:t>
            </a:r>
            <a:r>
              <a:rPr lang="zh-CN" altLang="en-US" dirty="0"/>
              <a:t>季节金叉的机会。</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、关于牛线是否会下移，把平均股价打到熊线位。可能性小，如若本身仓位就不重的，那么这个位置不必要太恐慌。耐心等待金叉（周五）</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、接下来的市场：金叉（</a:t>
            </a:r>
            <a:r>
              <a:rPr lang="en-US" altLang="zh-CN" dirty="0"/>
              <a:t>3-5</a:t>
            </a:r>
            <a:r>
              <a:rPr lang="zh-CN" altLang="en-US" dirty="0"/>
              <a:t>）</a:t>
            </a:r>
            <a:r>
              <a:rPr lang="en-US" altLang="zh-CN" dirty="0"/>
              <a:t> --&gt;  </a:t>
            </a:r>
            <a:r>
              <a:rPr lang="zh-CN" altLang="en-US" dirty="0"/>
              <a:t>流动资金红（</a:t>
            </a:r>
            <a:r>
              <a:rPr lang="en-US" altLang="zh-CN" dirty="0"/>
              <a:t>5-7</a:t>
            </a:r>
            <a:r>
              <a:rPr lang="zh-CN" altLang="en-US" dirty="0"/>
              <a:t>）</a:t>
            </a:r>
            <a:r>
              <a:rPr lang="en-US" altLang="zh-CN" dirty="0"/>
              <a:t>  --&gt;  B</a:t>
            </a:r>
            <a:r>
              <a:rPr lang="zh-CN" altLang="en-US" dirty="0"/>
              <a:t>（</a:t>
            </a:r>
            <a:r>
              <a:rPr lang="en-US" altLang="zh-CN" dirty="0"/>
              <a:t>5</a:t>
            </a:r>
            <a:r>
              <a:rPr lang="zh-CN" altLang="en-US" dirty="0"/>
              <a:t>）</a:t>
            </a:r>
            <a:r>
              <a:rPr lang="en-US" altLang="zh-CN" dirty="0"/>
              <a:t>  --&gt;  </a:t>
            </a:r>
            <a:r>
              <a:rPr lang="zh-CN" altLang="en-US" dirty="0"/>
              <a:t>死叉（</a:t>
            </a:r>
            <a:r>
              <a:rPr lang="en-US" altLang="zh-CN" dirty="0"/>
              <a:t>3-5</a:t>
            </a:r>
            <a:r>
              <a:rPr lang="zh-CN" altLang="en-US" dirty="0"/>
              <a:t>）</a:t>
            </a:r>
            <a:r>
              <a:rPr lang="en-US" altLang="zh-CN" dirty="0"/>
              <a:t>--&gt; </a:t>
            </a:r>
            <a:r>
              <a:rPr lang="zh-CN" altLang="en-US" dirty="0"/>
              <a:t>金叉前（</a:t>
            </a:r>
            <a:r>
              <a:rPr lang="en-US" altLang="zh-CN" dirty="0"/>
              <a:t>7-10</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、今天早上</a:t>
            </a:r>
            <a:r>
              <a:rPr lang="en-US" altLang="zh-CN" dirty="0"/>
              <a:t>1</a:t>
            </a:r>
            <a:r>
              <a:rPr lang="zh-CN" altLang="en-US" dirty="0"/>
              <a:t>小时，更多消化低开（美联储不降息）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37</a:t>
            </a:r>
            <a:r>
              <a:rPr lang="zh-CN" altLang="en-US" dirty="0"/>
              <a:t>元中轴线（原始基准），间隔：</a:t>
            </a:r>
            <a:r>
              <a:rPr lang="en-US" altLang="zh-CN" dirty="0"/>
              <a:t>5%</a:t>
            </a:r>
            <a:r>
              <a:rPr lang="zh-CN" altLang="en-US" dirty="0"/>
              <a:t>，往</a:t>
            </a:r>
            <a:r>
              <a:rPr lang="en-US" altLang="zh-CN" dirty="0"/>
              <a:t> </a:t>
            </a:r>
            <a:r>
              <a:rPr lang="zh-CN" altLang="en-US" dirty="0"/>
              <a:t>下第一笔</a:t>
            </a:r>
            <a:r>
              <a:rPr lang="en-US" altLang="zh-CN" dirty="0"/>
              <a:t>35.2</a:t>
            </a:r>
            <a:r>
              <a:rPr lang="zh-CN" altLang="en-US" dirty="0"/>
              <a:t>，第二笔</a:t>
            </a:r>
            <a:r>
              <a:rPr lang="en-US" altLang="zh-CN" dirty="0"/>
              <a:t>33.3</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、分析可以错，但操作不能错。所谓的操作不能错，是指一定要在规则内执行。</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、当下捕捞季节是金叉第一天，故可以先看技术反弹，这里如若流动资金可以翻红，还能再看到牛线压力位。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策略：当下反弹对待，可以先看</a:t>
            </a:r>
            <a:r>
              <a:rPr lang="en-US" altLang="zh-CN" b="1" dirty="0">
                <a:solidFill>
                  <a:srgbClr val="FF0000"/>
                </a:solidFill>
                <a:sym typeface="+mn-ea"/>
              </a:rPr>
              <a:t>3</a:t>
            </a:r>
            <a:r>
              <a:rPr lang="zh-CN" altLang="en-US" b="1" dirty="0">
                <a:solidFill>
                  <a:srgbClr val="FF0000"/>
                </a:solidFill>
                <a:sym typeface="+mn-ea"/>
              </a:rPr>
              <a:t>天（周五），刚好是美以伊的冷静谈判期，注意这个的短期影响。对于前两天抄底的仓位，以这</a:t>
            </a:r>
            <a:r>
              <a:rPr lang="en-US" altLang="zh-CN" b="1" dirty="0">
                <a:solidFill>
                  <a:srgbClr val="FF0000"/>
                </a:solidFill>
                <a:sym typeface="+mn-ea"/>
              </a:rPr>
              <a:t>3</a:t>
            </a:r>
            <a:r>
              <a:rPr lang="zh-CN" altLang="en-US" b="1" dirty="0">
                <a:solidFill>
                  <a:srgbClr val="FF0000"/>
                </a:solidFill>
                <a:sym typeface="+mn-ea"/>
              </a:rPr>
              <a:t>天反弹盈利了结为主。而对于前面就已经在的（大概率被套），可以看看。但是总仓位，由于流动资金是绿的，故不宜超过</a:t>
            </a:r>
            <a:r>
              <a:rPr lang="en-US" altLang="zh-CN" b="1" dirty="0">
                <a:solidFill>
                  <a:srgbClr val="FF0000"/>
                </a:solidFill>
                <a:sym typeface="+mn-ea"/>
              </a:rPr>
              <a:t>5</a:t>
            </a:r>
            <a:r>
              <a:rPr lang="zh-CN" altLang="en-US" b="1" dirty="0">
                <a:solidFill>
                  <a:srgbClr val="FF0000"/>
                </a:solidFill>
                <a:sym typeface="+mn-ea"/>
              </a:rPr>
              <a:t>成。</a:t>
            </a:r>
            <a:endParaRPr lang="zh-CN" altLang="en-US" b="1" dirty="0">
              <a:solidFill>
                <a:srgbClr val="FF0000"/>
              </a:solidFill>
              <a:sym typeface="+mn-ea"/>
            </a:endParaRPr>
          </a:p>
        </p:txBody>
      </p:sp>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76835"/>
            <a:ext cx="12204700" cy="6202680"/>
          </a:xfrm>
          <a:prstGeom prst="rect">
            <a:avLst/>
          </a:prstGeom>
        </p:spPr>
      </p:pic>
    </p:spTree>
    <p:custDataLst>
      <p:tags r:id="rId2"/>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zh-CN" altLang="en-US" sz="2400" b="1" dirty="0">
                <a:solidFill>
                  <a:srgbClr val="FF0000"/>
                </a:solidFill>
                <a:sym typeface="+mn-ea"/>
              </a:rPr>
              <a:t>炒股赚钱</a:t>
            </a:r>
            <a:r>
              <a:rPr lang="en-US" altLang="zh-CN" sz="2400" b="1" dirty="0">
                <a:solidFill>
                  <a:srgbClr val="FF0000"/>
                </a:solidFill>
                <a:sym typeface="+mn-ea"/>
              </a:rPr>
              <a:t> = </a:t>
            </a:r>
            <a:r>
              <a:rPr lang="zh-CN" altLang="en-US" sz="2400" b="1" dirty="0">
                <a:solidFill>
                  <a:srgbClr val="FF0000"/>
                </a:solidFill>
                <a:sym typeface="+mn-ea"/>
              </a:rPr>
              <a:t>小赚钱</a:t>
            </a:r>
            <a:r>
              <a:rPr lang="en-US" altLang="zh-CN" sz="2400" b="1" dirty="0">
                <a:solidFill>
                  <a:srgbClr val="FF0000"/>
                </a:solidFill>
                <a:sym typeface="+mn-ea"/>
              </a:rPr>
              <a:t>+</a:t>
            </a:r>
            <a:r>
              <a:rPr lang="zh-CN" altLang="en-US" sz="2400" b="1" dirty="0">
                <a:solidFill>
                  <a:srgbClr val="FF0000"/>
                </a:solidFill>
                <a:sym typeface="+mn-ea"/>
              </a:rPr>
              <a:t>大赚钱</a:t>
            </a:r>
            <a:r>
              <a:rPr lang="en-US" altLang="zh-CN" sz="2400" b="1" dirty="0">
                <a:solidFill>
                  <a:srgbClr val="FF0000"/>
                </a:solidFill>
                <a:sym typeface="+mn-ea"/>
              </a:rPr>
              <a:t>+</a:t>
            </a:r>
            <a:r>
              <a:rPr lang="zh-CN" altLang="en-US" sz="2400" b="1" dirty="0">
                <a:solidFill>
                  <a:srgbClr val="FF0000"/>
                </a:solidFill>
                <a:sym typeface="+mn-ea"/>
              </a:rPr>
              <a:t>小亏钱</a:t>
            </a:r>
            <a:r>
              <a:rPr lang="en-US" altLang="zh-CN" sz="2400" b="1" dirty="0">
                <a:solidFill>
                  <a:srgbClr val="FF0000"/>
                </a:solidFill>
                <a:sym typeface="+mn-ea"/>
              </a:rPr>
              <a:t>  </a:t>
            </a:r>
            <a:r>
              <a:rPr lang="zh-CN" altLang="en-US" sz="2400" b="1" dirty="0">
                <a:solidFill>
                  <a:srgbClr val="FF0000"/>
                </a:solidFill>
                <a:sym typeface="+mn-ea"/>
              </a:rPr>
              <a:t>（小赚小亏，绝不大亏，偶尔大赚，坚定持有）</a:t>
            </a:r>
            <a:endParaRPr lang="zh-CN" altLang="en-US" sz="2400" b="1" dirty="0">
              <a:solidFill>
                <a:srgbClr val="FF0000"/>
              </a:solidFill>
              <a:sym typeface="+mn-ea"/>
            </a:endParaRPr>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altLang="zh-CN" dirty="0"/>
              <a:t>1</a:t>
            </a:r>
            <a:r>
              <a:rPr lang="zh-CN" altLang="en-US" dirty="0"/>
              <a:t>、大盘分析指标：牛熊线、</a:t>
            </a:r>
            <a:r>
              <a:rPr lang="en-US" altLang="zh-CN" dirty="0"/>
              <a:t>BS</a:t>
            </a:r>
            <a:r>
              <a:rPr lang="zh-CN" altLang="en-US" dirty="0"/>
              <a:t>点、流动资金、横向统计、捕捞季节</a:t>
            </a:r>
            <a:endParaRPr lang="zh-CN" altLang="en-US" dirty="0"/>
          </a:p>
          <a:p>
            <a:pPr algn="just">
              <a:lnSpc>
                <a:spcPct val="125000"/>
              </a:lnSpc>
            </a:pPr>
            <a:r>
              <a:rPr lang="zh-CN" altLang="en-US" dirty="0"/>
              <a:t>（</a:t>
            </a:r>
            <a:r>
              <a:rPr lang="en-US" altLang="zh-CN" dirty="0"/>
              <a:t>1</a:t>
            </a:r>
            <a:r>
              <a:rPr lang="zh-CN" altLang="en-US" dirty="0"/>
              <a:t>）牛上</a:t>
            </a:r>
            <a:r>
              <a:rPr lang="en-US" altLang="zh-CN" dirty="0"/>
              <a:t>/</a:t>
            </a:r>
            <a:r>
              <a:rPr lang="zh-CN" altLang="en-US" dirty="0"/>
              <a:t>熊下都是中性，牛下是不好，熊上是好。牛熊线构成平均股价运行的一个箱体。</a:t>
            </a:r>
            <a:endParaRPr lang="zh-CN" altLang="en-US" dirty="0"/>
          </a:p>
          <a:p>
            <a:pPr algn="just">
              <a:lnSpc>
                <a:spcPct val="125000"/>
              </a:lnSpc>
            </a:pPr>
            <a:r>
              <a:rPr lang="zh-CN" altLang="en-US" dirty="0"/>
              <a:t>如果平均股价在牛熊之上，强势行情；平均股价在牛熊线之下，则为超跌行情。在牛熊之间为正常行情。</a:t>
            </a:r>
            <a:endParaRPr lang="zh-CN" altLang="en-US" dirty="0"/>
          </a:p>
          <a:p>
            <a:pPr algn="just">
              <a:lnSpc>
                <a:spcPct val="125000"/>
              </a:lnSpc>
            </a:pPr>
            <a:r>
              <a:rPr lang="zh-CN" altLang="en-US" dirty="0"/>
              <a:t>（</a:t>
            </a:r>
            <a:r>
              <a:rPr lang="en-US" altLang="zh-CN" dirty="0"/>
              <a:t>2</a:t>
            </a:r>
            <a:r>
              <a:rPr lang="zh-CN" altLang="en-US" dirty="0"/>
              <a:t>）</a:t>
            </a:r>
            <a:r>
              <a:rPr lang="en-US" altLang="zh-CN" dirty="0"/>
              <a:t>BS</a:t>
            </a:r>
            <a:r>
              <a:rPr lang="zh-CN" altLang="en-US" dirty="0"/>
              <a:t>点，一般我们认为</a:t>
            </a:r>
            <a:r>
              <a:rPr lang="en-US" altLang="zh-CN" dirty="0"/>
              <a:t>B</a:t>
            </a:r>
            <a:r>
              <a:rPr lang="zh-CN" altLang="en-US" dirty="0"/>
              <a:t>点代表有主流主题带动；</a:t>
            </a:r>
            <a:r>
              <a:rPr lang="en-US" altLang="zh-CN" dirty="0"/>
              <a:t>S</a:t>
            </a:r>
            <a:r>
              <a:rPr lang="zh-CN" altLang="en-US" dirty="0"/>
              <a:t>点就代表这个主流热点结束；</a:t>
            </a:r>
            <a:endParaRPr lang="zh-CN" altLang="en-US" dirty="0"/>
          </a:p>
          <a:p>
            <a:pPr algn="just">
              <a:lnSpc>
                <a:spcPct val="125000"/>
              </a:lnSpc>
            </a:pPr>
            <a:r>
              <a:rPr lang="zh-CN" altLang="en-US" dirty="0"/>
              <a:t>（</a:t>
            </a:r>
            <a:r>
              <a:rPr lang="en-US" altLang="zh-CN" dirty="0"/>
              <a:t>3</a:t>
            </a:r>
            <a:r>
              <a:rPr lang="zh-CN" altLang="en-US" dirty="0"/>
              <a:t>）流动资金红是好，绿是不好；一定一定一定学会提前看是否翻红翻绿。</a:t>
            </a:r>
            <a:endParaRPr lang="zh-CN" altLang="en-US" dirty="0"/>
          </a:p>
          <a:p>
            <a:pPr algn="just">
              <a:lnSpc>
                <a:spcPct val="125000"/>
              </a:lnSpc>
            </a:pPr>
            <a:r>
              <a:rPr lang="zh-CN" altLang="en-US" dirty="0"/>
              <a:t>（</a:t>
            </a:r>
            <a:r>
              <a:rPr lang="en-US" altLang="zh-CN" dirty="0"/>
              <a:t>4</a:t>
            </a:r>
            <a:r>
              <a:rPr lang="zh-CN" altLang="en-US" dirty="0"/>
              <a:t>）捕捞季节，金叉启动，死叉调整。背离：顶背离、底背离。</a:t>
            </a:r>
            <a:endParaRPr lang="zh-CN" altLang="en-US" dirty="0"/>
          </a:p>
          <a:p>
            <a:pPr algn="just">
              <a:lnSpc>
                <a:spcPct val="125000"/>
              </a:lnSpc>
            </a:pPr>
            <a:r>
              <a:rPr lang="zh-CN" altLang="en-US" dirty="0"/>
              <a:t>（</a:t>
            </a:r>
            <a:r>
              <a:rPr lang="en-US" altLang="zh-CN" dirty="0"/>
              <a:t>5</a:t>
            </a:r>
            <a:r>
              <a:rPr lang="zh-CN" altLang="en-US" dirty="0"/>
              <a:t>）横向统计：看位置。看两个极限位：</a:t>
            </a:r>
            <a:r>
              <a:rPr lang="en-US" altLang="zh-CN" dirty="0"/>
              <a:t>90</a:t>
            </a:r>
            <a:r>
              <a:rPr lang="zh-CN" altLang="en-US" dirty="0"/>
              <a:t>以上的博傻（最后的狂欢），</a:t>
            </a:r>
            <a:r>
              <a:rPr lang="en-US" altLang="zh-CN" dirty="0"/>
              <a:t>10</a:t>
            </a:r>
            <a:r>
              <a:rPr lang="zh-CN" altLang="en-US" dirty="0"/>
              <a:t>以内（阶</a:t>
            </a:r>
            <a:r>
              <a:rPr lang="zh-CN" altLang="en-US" dirty="0"/>
              <a:t>段的底部）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、实战分析：单一指标代表什么，先写在本子上；综合分析每个指标集合一起的观点。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、大盘分析：定策略，定仓位。</a:t>
            </a:r>
            <a:endParaRPr lang="zh-CN" altLang="en-US" dirty="0"/>
          </a:p>
          <a:p>
            <a:pPr algn="just">
              <a:lnSpc>
                <a:spcPct val="125000"/>
              </a:lnSpc>
            </a:pPr>
            <a:r>
              <a:rPr lang="zh-CN" altLang="en-US" sz="4000" b="1" dirty="0">
                <a:solidFill>
                  <a:srgbClr val="FF0000"/>
                </a:solidFill>
              </a:rPr>
              <a:t>所有的分析，不是为了预测，而是给策略。</a:t>
            </a:r>
            <a:endParaRPr lang="zh-CN" altLang="en-US" sz="4000" b="1" dirty="0">
              <a:solidFill>
                <a:srgbClr val="FF0000"/>
              </a:solidFill>
            </a:endParaRPr>
          </a:p>
        </p:txBody>
      </p:sp>
    </p:spTree>
    <p:custDataLst>
      <p:tags r:id="rId3"/>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每日复盘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390525" y="826135"/>
            <a:ext cx="11271885" cy="5015865"/>
          </a:xfrm>
          <a:prstGeom prst="rect">
            <a:avLst/>
          </a:prstGeom>
          <a:noFill/>
        </p:spPr>
        <p:txBody>
          <a:bodyPr wrap="square" rtlCol="0" anchor="t">
            <a:spAutoFit/>
          </a:bodyPr>
          <a:p>
            <a:pPr algn="just">
              <a:lnSpc>
                <a:spcPct val="125000"/>
              </a:lnSpc>
            </a:pPr>
            <a:r>
              <a:rPr lang="en-US" altLang="zh-CN" dirty="0"/>
              <a:t>1</a:t>
            </a:r>
            <a:r>
              <a:rPr lang="zh-CN" altLang="en-US" dirty="0"/>
              <a:t>、写自己的主观观点：</a:t>
            </a:r>
            <a:r>
              <a:rPr lang="zh-CN" dirty="0"/>
              <a:t>大周期，可以一周写一次。</a:t>
            </a:r>
            <a:endParaRPr lang="zh-CN" dirty="0"/>
          </a:p>
          <a:p>
            <a:pPr algn="just">
              <a:lnSpc>
                <a:spcPct val="125000"/>
              </a:lnSpc>
            </a:pPr>
            <a:r>
              <a:rPr lang="zh-CN" altLang="en-US" dirty="0"/>
              <a:t>考虑到今年国家确定了更加宽松的货币政策以及更加积极的财政政策，故今年全年从政策角度，偏看好市场</a:t>
            </a:r>
            <a:r>
              <a:rPr lang="en-US" altLang="zh-CN" dirty="0"/>
              <a:t> </a:t>
            </a:r>
            <a:r>
              <a:rPr lang="zh-CN" altLang="en-US" dirty="0"/>
              <a:t>；</a:t>
            </a:r>
            <a:endParaRPr lang="zh-CN" altLang="en-US" dirty="0"/>
          </a:p>
          <a:p>
            <a:pPr algn="just">
              <a:lnSpc>
                <a:spcPct val="125000"/>
              </a:lnSpc>
            </a:pPr>
            <a:r>
              <a:rPr lang="zh-CN" altLang="en-US" dirty="0"/>
              <a:t>另外技术上看行情，以</a:t>
            </a:r>
            <a:r>
              <a:rPr lang="en-US" altLang="zh-CN" dirty="0"/>
              <a:t>30</a:t>
            </a:r>
            <a:r>
              <a:rPr lang="zh-CN" altLang="en-US" dirty="0"/>
              <a:t>日均线、</a:t>
            </a:r>
            <a:r>
              <a:rPr lang="en-US" altLang="zh-CN" dirty="0"/>
              <a:t>120</a:t>
            </a:r>
            <a:r>
              <a:rPr lang="zh-CN" altLang="en-US" dirty="0"/>
              <a:t>日均线的位置来确定，当下</a:t>
            </a:r>
            <a:r>
              <a:rPr lang="en-US" altLang="zh-CN" dirty="0"/>
              <a:t>30</a:t>
            </a:r>
            <a:r>
              <a:rPr lang="zh-CN" altLang="en-US" dirty="0"/>
              <a:t>日均线处于</a:t>
            </a:r>
            <a:r>
              <a:rPr lang="en-US" altLang="zh-CN" dirty="0"/>
              <a:t>120</a:t>
            </a:r>
            <a:r>
              <a:rPr lang="zh-CN" altLang="en-US" dirty="0"/>
              <a:t>日均线之上，故整体还是处于一个多头行情。</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、软件信号确认：小级别的，每天信号写（以</a:t>
            </a:r>
            <a:r>
              <a:rPr lang="en-US" altLang="zh-CN" dirty="0"/>
              <a:t>2</a:t>
            </a:r>
            <a:r>
              <a:rPr lang="zh-CN" altLang="en-US" dirty="0"/>
              <a:t>月</a:t>
            </a:r>
            <a:r>
              <a:rPr lang="en-US" altLang="zh-CN" dirty="0"/>
              <a:t>3</a:t>
            </a:r>
            <a:r>
              <a:rPr lang="zh-CN" altLang="en-US" dirty="0"/>
              <a:t>为例）</a:t>
            </a:r>
            <a:endParaRPr lang="zh-CN" altLang="en-US" dirty="0"/>
          </a:p>
          <a:p>
            <a:pPr algn="just">
              <a:lnSpc>
                <a:spcPct val="125000"/>
              </a:lnSpc>
            </a:pPr>
            <a:r>
              <a:rPr lang="zh-CN" altLang="en-US" dirty="0"/>
              <a:t>今天市场</a:t>
            </a:r>
            <a:r>
              <a:rPr lang="en-US" altLang="zh-CN" dirty="0"/>
              <a:t> </a:t>
            </a:r>
            <a:r>
              <a:rPr lang="zh-CN" altLang="en-US" dirty="0"/>
              <a:t>整体反弹，从软件来看，捕捞</a:t>
            </a:r>
            <a:r>
              <a:rPr lang="en-US" altLang="zh-CN" dirty="0"/>
              <a:t> </a:t>
            </a:r>
            <a:r>
              <a:rPr lang="zh-CN" altLang="en-US" dirty="0"/>
              <a:t>季节金叉，技术上可看反弹，时间先看</a:t>
            </a:r>
            <a:r>
              <a:rPr lang="en-US" altLang="zh-CN" dirty="0"/>
              <a:t>3</a:t>
            </a:r>
            <a:r>
              <a:rPr lang="zh-CN" altLang="en-US" dirty="0"/>
              <a:t>天；而牛线上移，说明市场震荡加剧，流动资金翻绿，那么这个反弹就不会太强，也不会太久。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、得出来自己对于市场的看法：</a:t>
            </a:r>
            <a:endParaRPr lang="zh-CN" altLang="en-US" dirty="0"/>
          </a:p>
          <a:p>
            <a:pPr algn="just">
              <a:lnSpc>
                <a:spcPct val="125000"/>
              </a:lnSpc>
            </a:pPr>
            <a:r>
              <a:rPr lang="zh-CN" altLang="en-US" dirty="0">
                <a:sym typeface="+mn-ea"/>
              </a:rPr>
              <a:t>短期之内以技术性反弹为主，仓位不宜超过</a:t>
            </a:r>
            <a:r>
              <a:rPr lang="en-US" altLang="zh-CN" dirty="0">
                <a:sym typeface="+mn-ea"/>
              </a:rPr>
              <a:t>5</a:t>
            </a:r>
            <a:r>
              <a:rPr lang="zh-CN" altLang="en-US" dirty="0">
                <a:sym typeface="+mn-ea"/>
              </a:rPr>
              <a:t>成。要注意的是：如果流动资金一直翻绿，则要防下一个死叉出现时，牛线下移的可能。（往</a:t>
            </a:r>
            <a:r>
              <a:rPr lang="en-US" altLang="zh-CN" dirty="0">
                <a:sym typeface="+mn-ea"/>
              </a:rPr>
              <a:t> </a:t>
            </a:r>
            <a:r>
              <a:rPr lang="zh-CN" altLang="en-US" dirty="0">
                <a:sym typeface="+mn-ea"/>
              </a:rPr>
              <a:t>往牛线下移之前牛线是会上移）。</a:t>
            </a:r>
            <a:endParaRPr lang="zh-CN" altLang="en-US" sz="4000" b="1" dirty="0">
              <a:solidFill>
                <a:srgbClr val="FF0000"/>
              </a:solidFill>
            </a:endParaRPr>
          </a:p>
          <a:p>
            <a:pPr algn="just">
              <a:lnSpc>
                <a:spcPct val="125000"/>
              </a:lnSpc>
            </a:pPr>
            <a:r>
              <a:rPr lang="zh-CN" altLang="en-US" sz="4000" b="1" dirty="0">
                <a:solidFill>
                  <a:srgbClr val="FF0000"/>
                </a:solidFill>
              </a:rPr>
              <a:t>策略：短期看</a:t>
            </a:r>
            <a:r>
              <a:rPr lang="en-US" altLang="zh-CN" sz="4000" b="1" dirty="0">
                <a:solidFill>
                  <a:srgbClr val="FF0000"/>
                </a:solidFill>
              </a:rPr>
              <a:t>3</a:t>
            </a:r>
            <a:r>
              <a:rPr lang="zh-CN" altLang="en-US" sz="4000" b="1" dirty="0">
                <a:solidFill>
                  <a:srgbClr val="FF0000"/>
                </a:solidFill>
              </a:rPr>
              <a:t>天反弹，越涨越减，死叉时</a:t>
            </a:r>
            <a:r>
              <a:rPr lang="en-US" altLang="zh-CN" sz="4000" b="1" dirty="0">
                <a:solidFill>
                  <a:srgbClr val="FF0000"/>
                </a:solidFill>
              </a:rPr>
              <a:t>1</a:t>
            </a:r>
            <a:r>
              <a:rPr lang="zh-CN" altLang="en-US" sz="4000" b="1" dirty="0">
                <a:solidFill>
                  <a:srgbClr val="FF0000"/>
                </a:solidFill>
              </a:rPr>
              <a:t>成内。</a:t>
            </a:r>
            <a:endParaRPr lang="zh-CN" altLang="en-US" sz="4000" b="1" dirty="0">
              <a:solidFill>
                <a:srgbClr val="FF0000"/>
              </a:solidFill>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wm#"/>
  <p:tag name="KSO_WM_TEMPLATE_CATEGORY" val="custom"/>
  <p:tag name="KSO_WM_TEMPLATE_INDEX" val="2020508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wm#"/>
  <p:tag name="KSO_WM_TEMPLATE_CATEGORY" val="custom"/>
  <p:tag name="KSO_WM_TEMPLATE_INDEX" val="20205081"/>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wm#"/>
  <p:tag name="KSO_WM_TEMPLATE_CATEGORY" val="custom"/>
  <p:tag name="KSO_WM_TEMPLATE_INDEX" val="20205081"/>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wm#"/>
  <p:tag name="KSO_WM_TEMPLATE_CATEGORY" val="custom"/>
  <p:tag name="KSO_WM_TEMPLATE_INDEX" val="20205081"/>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wm#"/>
  <p:tag name="KSO_WM_TEMPLATE_CATEGORY" val="custom"/>
  <p:tag name="KSO_WM_TEMPLATE_INDEX" val="20205081"/>
</p:tagLst>
</file>

<file path=ppt/tags/tag276.xml><?xml version="1.0" encoding="utf-8"?>
<p:tagLst xmlns:p="http://schemas.openxmlformats.org/presentationml/2006/main">
  <p:tag name="KSO_WM_BEAUTIFY_FLAG" val="#wm#"/>
  <p:tag name="KSO_WM_TEMPLATE_CATEGORY" val="custom"/>
  <p:tag name="KSO_WM_TEMPLATE_INDEX" val="20205081"/>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wm#"/>
  <p:tag name="KSO_WM_TEMPLATE_CATEGORY" val="custom"/>
  <p:tag name="KSO_WM_TEMPLATE_INDEX" val="20205081"/>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wm#"/>
  <p:tag name="KSO_WM_TEMPLATE_CATEGORY" val="custom"/>
  <p:tag name="KSO_WM_TEMPLATE_INDEX" val="20205081"/>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wm#"/>
  <p:tag name="KSO_WM_TEMPLATE_CATEGORY" val="custom"/>
  <p:tag name="KSO_WM_TEMPLATE_INDEX" val="2020508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wm#"/>
  <p:tag name="KSO_WM_TEMPLATE_CATEGORY" val="custom"/>
  <p:tag name="KSO_WM_TEMPLATE_INDEX" val="20205081"/>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wm#"/>
  <p:tag name="KSO_WM_TEMPLATE_CATEGORY" val="custom"/>
  <p:tag name="KSO_WM_TEMPLATE_INDEX" val="20205081"/>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wm#"/>
  <p:tag name="KSO_WM_TEMPLATE_CATEGORY" val="custom"/>
  <p:tag name="KSO_WM_TEMPLATE_INDEX" val="20205081"/>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wm#"/>
  <p:tag name="KSO_WM_TEMPLATE_CATEGORY" val="custom"/>
  <p:tag name="KSO_WM_TEMPLATE_INDEX" val="20205081"/>
</p:tagLst>
</file>

<file path=ppt/tags/tag301.xml><?xml version="1.0" encoding="utf-8"?>
<p:tagLst xmlns:p="http://schemas.openxmlformats.org/presentationml/2006/main">
  <p:tag name="KSO_WM_BEAUTIFY_FLAG" val="#wm#"/>
  <p:tag name="KSO_WM_TEMPLATE_CATEGORY" val="custom"/>
  <p:tag name="KSO_WM_TEMPLATE_INDEX" val="20205081"/>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wm#"/>
  <p:tag name="KSO_WM_TEMPLATE_CATEGORY" val="custom"/>
  <p:tag name="KSO_WM_TEMPLATE_INDEX" val="20205081"/>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wm#"/>
  <p:tag name="KSO_WM_TEMPLATE_CATEGORY" val="custom"/>
  <p:tag name="KSO_WM_TEMPLATE_INDEX" val="20205081"/>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wm#"/>
  <p:tag name="KSO_WM_TEMPLATE_CATEGORY" val="custom"/>
  <p:tag name="KSO_WM_TEMPLATE_INDEX" val="20205081"/>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wm#"/>
  <p:tag name="KSO_WM_TEMPLATE_CATEGORY" val="custom"/>
  <p:tag name="KSO_WM_TEMPLATE_INDEX" val="20205081"/>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wm#"/>
  <p:tag name="KSO_WM_TEMPLATE_CATEGORY" val="custom"/>
  <p:tag name="KSO_WM_TEMPLATE_INDEX" val="20205081"/>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wm#"/>
  <p:tag name="KSO_WM_TEMPLATE_CATEGORY" val="custom"/>
  <p:tag name="KSO_WM_TEMPLATE_INDEX" val="20205081"/>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wm#"/>
  <p:tag name="KSO_WM_TEMPLATE_CATEGORY" val="custom"/>
  <p:tag name="KSO_WM_TEMPLATE_INDEX" val="20205081"/>
</p:tagLst>
</file>

<file path=ppt/tags/tag323.xml><?xml version="1.0" encoding="utf-8"?>
<p:tagLst xmlns:p="http://schemas.openxmlformats.org/presentationml/2006/main">
  <p:tag name="KSO_WM_BEAUTIFY_FLAG" val="#wm#"/>
  <p:tag name="KSO_WM_TEMPLATE_CATEGORY" val="custom"/>
  <p:tag name="KSO_WM_TEMPLATE_INDEX" val="20205081"/>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wm#"/>
  <p:tag name="KSO_WM_TEMPLATE_CATEGORY" val="custom"/>
  <p:tag name="KSO_WM_TEMPLATE_INDEX" val="20205081"/>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34.xml><?xml version="1.0" encoding="utf-8"?>
<p:tagLst xmlns:p="http://schemas.openxmlformats.org/presentationml/2006/main">
  <p:tag name="KSO_WM_UNIT_PLACING_PICTURE_USER_VIEWPORT" val="{&quot;height&quot;:1539,&quot;width&quot;:39003}"/>
</p:tagLst>
</file>

<file path=ppt/tags/tag335.xml><?xml version="1.0" encoding="utf-8"?>
<p:tagLst xmlns:p="http://schemas.openxmlformats.org/presentationml/2006/main">
  <p:tag name="KSO_WM_BEAUTIFY_FLAG" val="#wm#"/>
  <p:tag name="KSO_WM_TEMPLATE_CATEGORY" val="custom"/>
  <p:tag name="KSO_WM_TEMPLATE_INDEX" val="20205081"/>
</p:tagLst>
</file>

<file path=ppt/tags/tag337.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336.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23237</Words>
  <Application>WPS 演示</Application>
  <PresentationFormat>宽屏</PresentationFormat>
  <Paragraphs>1277</Paragraphs>
  <Slides>110</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110</vt:i4>
      </vt:variant>
    </vt:vector>
  </HeadingPairs>
  <TitlesOfParts>
    <vt:vector size="123" baseType="lpstr">
      <vt:lpstr>Arial</vt:lpstr>
      <vt:lpstr>宋体</vt:lpstr>
      <vt:lpstr>Wingdings</vt:lpstr>
      <vt:lpstr>Wingdings</vt:lpstr>
      <vt:lpstr>黑体</vt:lpstr>
      <vt:lpstr>思源黑体 CN Normal</vt:lpstr>
      <vt:lpstr>思源黑体 CN Light</vt:lpstr>
      <vt:lpstr>思源黑体 CN Bold</vt:lpstr>
      <vt:lpstr>思源黑体 CN Medium</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579</cp:revision>
  <dcterms:created xsi:type="dcterms:W3CDTF">2019-06-19T02:08:00Z</dcterms:created>
  <dcterms:modified xsi:type="dcterms:W3CDTF">2026-03-26T02:30:57Z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39340004071C426FBDD6E1D047E39033_13</vt:lpwstr>
  </property>
</Properties>
</file>