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5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9"/>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43" r:id="rId80"/>
    <p:sldId id="645" r:id="rId81"/>
    <p:sldId id="646" r:id="rId82"/>
    <p:sldId id="647" r:id="rId83"/>
    <p:sldId id="648" r:id="rId84"/>
    <p:sldId id="649" r:id="rId85"/>
    <p:sldId id="650" r:id="rId86"/>
    <p:sldId id="651" r:id="rId87"/>
    <p:sldId id="652" r:id="rId88"/>
    <p:sldId id="653" r:id="rId89"/>
    <p:sldId id="654" r:id="rId90"/>
    <p:sldId id="655" r:id="rId91"/>
    <p:sldId id="644" r:id="rId92"/>
    <p:sldId id="630" r:id="rId93"/>
    <p:sldId id="615" r:id="rId94"/>
    <p:sldId id="392" r:id="rId95"/>
    <p:sldId id="599" r:id="rId96"/>
    <p:sldId id="638" r:id="rId97"/>
    <p:sldId id="636" r:id="rId98"/>
    <p:sldId id="455" r:id="rId99"/>
    <p:sldId id="562" r:id="rId100"/>
    <p:sldId id="479" r:id="rId101"/>
    <p:sldId id="566" r:id="rId102"/>
    <p:sldId id="567" r:id="rId103"/>
    <p:sldId id="394" r:id="rId104"/>
    <p:sldId id="459" r:id="rId105"/>
    <p:sldId id="506" r:id="rId106"/>
    <p:sldId id="514" r:id="rId107"/>
    <p:sldId id="551" r:id="rId108"/>
    <p:sldId id="536" r:id="rId109"/>
    <p:sldId id="602" r:id="rId110"/>
    <p:sldId id="603" r:id="rId111"/>
    <p:sldId id="565" r:id="rId112"/>
    <p:sldId id="464" r:id="rId113"/>
    <p:sldId id="465" r:id="rId114"/>
    <p:sldId id="466" r:id="rId115"/>
    <p:sldId id="467" r:id="rId116"/>
    <p:sldId id="468" r:id="rId117"/>
    <p:sldId id="325" r:id="rId118"/>
  </p:sldIdLst>
  <p:sldSz cx="12192000" cy="6858000"/>
  <p:notesSz cx="6858000" cy="9144000"/>
  <p:custDataLst>
    <p:tags r:id="rId1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6" Type="http://schemas.openxmlformats.org/officeDocument/2006/relationships/tags" Target="tags/tag355.xml"/><Relationship Id="rId125" Type="http://schemas.openxmlformats.org/officeDocument/2006/relationships/customXml" Target="../customXml/item1.xml"/><Relationship Id="rId124" Type="http://schemas.openxmlformats.org/officeDocument/2006/relationships/customXmlProps" Target="../customXml/itemProps354.xml"/><Relationship Id="rId123" Type="http://schemas.openxmlformats.org/officeDocument/2006/relationships/commentAuthors" Target="commentAuthors.xml"/><Relationship Id="rId122" Type="http://schemas.openxmlformats.org/officeDocument/2006/relationships/tableStyles" Target="tableStyles.xml"/><Relationship Id="rId121" Type="http://schemas.openxmlformats.org/officeDocument/2006/relationships/viewProps" Target="viewProps.xml"/><Relationship Id="rId120" Type="http://schemas.openxmlformats.org/officeDocument/2006/relationships/presProps" Target="presProps.xml"/><Relationship Id="rId12" Type="http://schemas.openxmlformats.org/officeDocument/2006/relationships/slide" Target="slides/slide10.xml"/><Relationship Id="rId119" Type="http://schemas.openxmlformats.org/officeDocument/2006/relationships/notesMaster" Target="notesMasters/notesMaster1.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9.xml"/><Relationship Id="rId1" Type="http://schemas.openxmlformats.org/officeDocument/2006/relationships/image" Target="../media/image15.png"/></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10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ags" Target="../tags/tag33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1.xml"/><Relationship Id="rId1" Type="http://schemas.openxmlformats.org/officeDocument/2006/relationships/image" Target="../media/image15.png"/></Relationships>
</file>

<file path=ppt/slides/_rels/slide1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43.xml"/><Relationship Id="rId2" Type="http://schemas.openxmlformats.org/officeDocument/2006/relationships/image" Target="../media/image18.png"/><Relationship Id="rId1" Type="http://schemas.openxmlformats.org/officeDocument/2006/relationships/tags" Target="../tags/tag342.xml"/></Relationships>
</file>

<file path=ppt/slides/_rels/slide11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45.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344.xml"/></Relationships>
</file>

<file path=ppt/slides/_rels/slide11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47.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46.xml"/><Relationship Id="rId1" Type="http://schemas.openxmlformats.org/officeDocument/2006/relationships/image" Target="../media/image22.png"/></Relationships>
</file>

<file path=ppt/slides/_rels/slide11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49.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48.xml"/><Relationship Id="rId1" Type="http://schemas.openxmlformats.org/officeDocument/2006/relationships/image" Target="../media/image24.png"/></Relationships>
</file>

<file path=ppt/slides/_rels/slide11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51.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50.xml"/><Relationship Id="rId1" Type="http://schemas.openxmlformats.org/officeDocument/2006/relationships/image" Target="../media/image25.png"/></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3.xml"/><Relationship Id="rId1" Type="http://schemas.openxmlformats.org/officeDocument/2006/relationships/tags" Target="../tags/tag35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88.xml"/><Relationship Id="rId1" Type="http://schemas.openxmlformats.org/officeDocument/2006/relationships/image" Target="../media/image16.png"/></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3.xml"/><Relationship Id="rId2" Type="http://schemas.openxmlformats.org/officeDocument/2006/relationships/image" Target="../media/image17.png"/><Relationship Id="rId1" Type="http://schemas.openxmlformats.org/officeDocument/2006/relationships/tags" Target="../tags/tag29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4.xml"/><Relationship Id="rId1" Type="http://schemas.openxmlformats.org/officeDocument/2006/relationships/image" Target="../media/image15.png"/></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、市场的整</a:t>
            </a:r>
            <a:r>
              <a:rPr lang="en-US" altLang="zh-CN" dirty="0"/>
              <a:t> </a:t>
            </a:r>
            <a:r>
              <a:rPr lang="zh-CN" altLang="en-US" dirty="0"/>
              <a:t>体看法是在一个区间里面震荡，这个震荡会持续到两会结束，因为机构等资金也是在等国家的方向，无论是大盘还是主题机会，都是在等两会出来后的结果。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、短期内的操作，基本上就是网格策略为主，操作的方向暂时以之前看好的那一些，而对于未来看哪些，我们也是同样等两会结束之后再来研究。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策略：短期内看反弹。</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【计划交易，交易计划】：提前写好短期内市场的操作计划，思路。就像我们开车，车灯能照亮前方</a:t>
            </a:r>
            <a:r>
              <a:rPr lang="en-US" altLang="zh-CN" b="1" dirty="0">
                <a:solidFill>
                  <a:srgbClr val="FF0000"/>
                </a:solidFill>
                <a:sym typeface="+mn-ea"/>
              </a:rPr>
              <a:t>200</a:t>
            </a:r>
            <a:r>
              <a:rPr lang="zh-CN" altLang="en-US" b="1" dirty="0">
                <a:solidFill>
                  <a:srgbClr val="FF0000"/>
                </a:solidFill>
                <a:sym typeface="+mn-ea"/>
              </a:rPr>
              <a:t>米。</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市场走势</a:t>
            </a:r>
            <a:r>
              <a:rPr lang="en-US" altLang="zh-CN" b="1" dirty="0">
                <a:solidFill>
                  <a:srgbClr val="FF0000"/>
                </a:solidFill>
                <a:sym typeface="+mn-ea"/>
              </a:rPr>
              <a:t> </a:t>
            </a:r>
            <a:r>
              <a:rPr lang="zh-CN" altLang="en-US" b="1" dirty="0">
                <a:solidFill>
                  <a:srgbClr val="FF0000"/>
                </a:solidFill>
                <a:sym typeface="+mn-ea"/>
              </a:rPr>
              <a:t>与你前面的观点是否一致，保持在同一方向上。</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每天写【交易日志】，可能每天就</a:t>
            </a:r>
            <a:r>
              <a:rPr lang="en-US" altLang="zh-CN" b="1" dirty="0">
                <a:solidFill>
                  <a:srgbClr val="FF0000"/>
                </a:solidFill>
                <a:sym typeface="+mn-ea"/>
              </a:rPr>
              <a:t>10</a:t>
            </a:r>
            <a:r>
              <a:rPr lang="zh-CN" altLang="en-US" b="1" dirty="0">
                <a:solidFill>
                  <a:srgbClr val="FF0000"/>
                </a:solidFill>
                <a:sym typeface="+mn-ea"/>
              </a:rPr>
              <a:t>分钟。市场看法，下一步怎么操作。</a:t>
            </a:r>
            <a:endParaRPr lang="zh-CN" altLang="en-US"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从今天的软件信号来看，当下是处于金叉区域，技术性反弹；这里可以看收复上周二的大阴线。但是想要反转，还需要流动资金翻红的支持，从当下的量能来看，翻红的概率小。故这里我们整体是看：区间震荡。</a:t>
            </a:r>
            <a:endParaRPr lang="zh-CN" altLang="en-US" dirty="0"/>
          </a:p>
          <a:p>
            <a:pPr algn="just">
              <a:lnSpc>
                <a:spcPct val="125000"/>
              </a:lnSpc>
            </a:pPr>
            <a:r>
              <a:rPr lang="zh-CN" altLang="en-US" dirty="0"/>
              <a:t>在操作上，仍然是以</a:t>
            </a:r>
            <a:r>
              <a:rPr lang="zh-CN" altLang="en-US" b="1" dirty="0">
                <a:solidFill>
                  <a:srgbClr val="FF0000"/>
                </a:solidFill>
              </a:rPr>
              <a:t>网格策略的思维（上涨高抛，下跌低吸）</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政协今天闭幕，人大明天闭幕，两会的结束，是否会让市场进一步确认方向，我们只需要等一下明确的信号就可以了，那就是：流动资金。只有流动资金翻红才能明确是启动，故翻红则启动，可大胆持股并提高仓位。而如果流动资金翻绿，则继续看区间震荡了，毕竟年报也要出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、今年看好什么方向？【人工智能</a:t>
            </a:r>
            <a:r>
              <a:rPr lang="en-US" altLang="zh-CN" dirty="0"/>
              <a:t>+</a:t>
            </a:r>
            <a:r>
              <a:rPr lang="zh-CN" altLang="en-US" dirty="0"/>
              <a:t>制造】</a:t>
            </a:r>
            <a:r>
              <a:rPr lang="en-US" altLang="zh-CN" dirty="0"/>
              <a:t>=</a:t>
            </a:r>
            <a:r>
              <a:rPr lang="zh-CN" altLang="en-US" dirty="0"/>
              <a:t>【智能制造】（【国产</a:t>
            </a:r>
            <a:r>
              <a:rPr lang="zh-CN" altLang="en-US" dirty="0"/>
              <a:t>芯片】、【机器人】）、【人工智能大模型】、【云计算】</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策略：当下上涨以减仓为主，特别是仓位重的。保留</a:t>
            </a:r>
            <a:r>
              <a:rPr lang="en-US" altLang="zh-CN" b="1" dirty="0">
                <a:solidFill>
                  <a:srgbClr val="FF0000"/>
                </a:solidFill>
                <a:sym typeface="+mn-ea"/>
              </a:rPr>
              <a:t>3</a:t>
            </a:r>
            <a:r>
              <a:rPr lang="zh-CN" altLang="en-US" b="1" dirty="0">
                <a:solidFill>
                  <a:srgbClr val="FF0000"/>
                </a:solidFill>
                <a:sym typeface="+mn-ea"/>
              </a:rPr>
              <a:t>成左右仓位为底吧。</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主观分析：在宽松的货币政策</a:t>
            </a:r>
            <a:r>
              <a:rPr lang="en-US" altLang="zh-CN" b="1" dirty="0">
                <a:solidFill>
                  <a:srgbClr val="FF0000"/>
                </a:solidFill>
                <a:sym typeface="+mn-ea"/>
              </a:rPr>
              <a:t>+</a:t>
            </a:r>
            <a:r>
              <a:rPr lang="zh-CN" altLang="en-US" b="1" dirty="0">
                <a:solidFill>
                  <a:srgbClr val="FF0000"/>
                </a:solidFill>
                <a:sym typeface="+mn-ea"/>
              </a:rPr>
              <a:t>积极的财政政策之下，整体（中长角度）是偏看涨的。</a:t>
            </a:r>
            <a:endParaRPr lang="zh-CN" altLang="en-US" b="1" dirty="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、日线的捕捞</a:t>
            </a:r>
            <a:r>
              <a:rPr lang="en-US" altLang="zh-CN" dirty="0"/>
              <a:t> </a:t>
            </a:r>
            <a:r>
              <a:rPr lang="zh-CN" altLang="en-US" dirty="0"/>
              <a:t>季节金叉多日</a:t>
            </a:r>
            <a:r>
              <a:rPr lang="en-US" altLang="zh-CN" dirty="0"/>
              <a:t> </a:t>
            </a:r>
            <a:r>
              <a:rPr lang="zh-CN" altLang="en-US" dirty="0"/>
              <a:t>，有要死叉的味道。昨天流动资金翻红，本身可以期待的，但是从当下（</a:t>
            </a:r>
            <a:r>
              <a:rPr lang="en-US" altLang="zh-CN" dirty="0"/>
              <a:t>10</a:t>
            </a:r>
            <a:r>
              <a:rPr lang="zh-CN" altLang="en-US" dirty="0"/>
              <a:t>点）的流动资金来看，翻绿的概率大，那这样的话，就意味着捕捞</a:t>
            </a:r>
            <a:r>
              <a:rPr lang="en-US" altLang="zh-CN" dirty="0"/>
              <a:t> </a:t>
            </a:r>
            <a:r>
              <a:rPr lang="zh-CN" altLang="en-US" dirty="0"/>
              <a:t>季节还是大概率要在短期内出死叉（周五），按上面的分析的话，策略：在今天减仓（特别是重仓或前期抄底有赚的）。</a:t>
            </a:r>
            <a:endParaRPr lang="zh-CN" altLang="en-US" dirty="0"/>
          </a:p>
          <a:p>
            <a:pPr algn="just">
              <a:lnSpc>
                <a:spcPct val="125000"/>
              </a:lnSpc>
            </a:pPr>
            <a:r>
              <a:rPr lang="zh-CN" altLang="en-US" dirty="0"/>
              <a:t>如何减，哪里减？我们通过</a:t>
            </a:r>
            <a:r>
              <a:rPr lang="en-US" altLang="zh-CN" dirty="0"/>
              <a:t>60</a:t>
            </a:r>
            <a:r>
              <a:rPr lang="zh-CN" altLang="en-US" dirty="0"/>
              <a:t>分钟级别的捕捞</a:t>
            </a:r>
            <a:r>
              <a:rPr lang="en-US" altLang="zh-CN" dirty="0"/>
              <a:t> </a:t>
            </a:r>
            <a:r>
              <a:rPr lang="zh-CN" altLang="en-US" dirty="0"/>
              <a:t>季节死叉多个周期，那么有可能下午会有金叉，故一旦确定减仓，则下午减的可能性大一些。【对与错，市场说了算，按自己的规则办事，就是对的】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、假设到了下午，发现流动资金可以翻红了。再加上</a:t>
            </a:r>
            <a:r>
              <a:rPr lang="en-US" altLang="zh-CN" dirty="0"/>
              <a:t>60</a:t>
            </a:r>
            <a:r>
              <a:rPr lang="zh-CN" altLang="en-US" dirty="0"/>
              <a:t>分钟会金叉，那么这个死叉就不那么容易出了，反之！我会认为先出</a:t>
            </a:r>
            <a:r>
              <a:rPr lang="en-US" altLang="zh-CN" dirty="0"/>
              <a:t>B</a:t>
            </a:r>
            <a:r>
              <a:rPr lang="zh-CN" altLang="en-US" dirty="0"/>
              <a:t>点。策略：此时就不会再减仓了，反之，仓位太轻的要寻找个股机会低吸。</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endParaRPr lang="zh-CN" altLang="en-US" b="1" dirty="0">
              <a:solidFill>
                <a:srgbClr val="FF0000"/>
              </a:solidFill>
              <a:sym typeface="+mn-ea"/>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、流动资金难红，故没有启动的迹像，则继续控制好仓位，</a:t>
            </a:r>
            <a:r>
              <a:rPr lang="en-US" altLang="zh-CN" dirty="0"/>
              <a:t>5</a:t>
            </a:r>
            <a:r>
              <a:rPr lang="zh-CN" altLang="en-US" dirty="0"/>
              <a:t>以内。耐</a:t>
            </a:r>
            <a:r>
              <a:rPr lang="en-US" altLang="zh-CN" dirty="0"/>
              <a:t> </a:t>
            </a:r>
            <a:r>
              <a:rPr lang="zh-CN" altLang="en-US" dirty="0"/>
              <a:t>心等待捕捞</a:t>
            </a:r>
            <a:r>
              <a:rPr lang="en-US" altLang="zh-CN" dirty="0"/>
              <a:t> </a:t>
            </a:r>
            <a:r>
              <a:rPr lang="zh-CN" altLang="en-US" dirty="0"/>
              <a:t>季节金叉的机会。</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、关于牛线是否会下移，把平均股价打到熊线位。可能性小，如若本身仓位就不重的，那么这个位置不必要太恐慌。耐心等待金叉（周五）</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、接下来的市场：金叉（</a:t>
            </a:r>
            <a:r>
              <a:rPr lang="en-US" altLang="zh-CN" dirty="0"/>
              <a:t>3-5</a:t>
            </a:r>
            <a:r>
              <a:rPr lang="zh-CN" altLang="en-US" dirty="0"/>
              <a:t>）</a:t>
            </a:r>
            <a:r>
              <a:rPr lang="en-US" altLang="zh-CN" dirty="0"/>
              <a:t> --&gt;  </a:t>
            </a:r>
            <a:r>
              <a:rPr lang="zh-CN" altLang="en-US" dirty="0"/>
              <a:t>流动资金红（</a:t>
            </a:r>
            <a:r>
              <a:rPr lang="en-US" altLang="zh-CN" dirty="0"/>
              <a:t>5-7</a:t>
            </a:r>
            <a:r>
              <a:rPr lang="zh-CN" altLang="en-US" dirty="0"/>
              <a:t>）</a:t>
            </a:r>
            <a:r>
              <a:rPr lang="en-US" altLang="zh-CN" dirty="0"/>
              <a:t>  --&gt;  B</a:t>
            </a:r>
            <a:r>
              <a:rPr lang="zh-CN" altLang="en-US" dirty="0"/>
              <a:t>（</a:t>
            </a:r>
            <a:r>
              <a:rPr lang="en-US" altLang="zh-CN" dirty="0"/>
              <a:t>5</a:t>
            </a:r>
            <a:r>
              <a:rPr lang="zh-CN" altLang="en-US" dirty="0"/>
              <a:t>）</a:t>
            </a:r>
            <a:r>
              <a:rPr lang="en-US" altLang="zh-CN" dirty="0"/>
              <a:t>  --&gt;  </a:t>
            </a:r>
            <a:r>
              <a:rPr lang="zh-CN" altLang="en-US" dirty="0"/>
              <a:t>死叉（</a:t>
            </a:r>
            <a:r>
              <a:rPr lang="en-US" altLang="zh-CN" dirty="0"/>
              <a:t>3-5</a:t>
            </a:r>
            <a:r>
              <a:rPr lang="zh-CN" altLang="en-US" dirty="0"/>
              <a:t>）</a:t>
            </a:r>
            <a:r>
              <a:rPr lang="en-US" altLang="zh-CN" dirty="0"/>
              <a:t>--&gt; </a:t>
            </a:r>
            <a:r>
              <a:rPr lang="zh-CN" altLang="en-US" dirty="0"/>
              <a:t>金叉前（</a:t>
            </a:r>
            <a:r>
              <a:rPr lang="en-US" altLang="zh-CN" dirty="0"/>
              <a:t>7-10</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、今天早上</a:t>
            </a:r>
            <a:r>
              <a:rPr lang="en-US" altLang="zh-CN" dirty="0"/>
              <a:t>1</a:t>
            </a:r>
            <a:r>
              <a:rPr lang="zh-CN" altLang="en-US" dirty="0"/>
              <a:t>小时，更多消化低开（美联储不降息）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37</a:t>
            </a:r>
            <a:r>
              <a:rPr lang="zh-CN" altLang="en-US" dirty="0"/>
              <a:t>元中轴线（原始基准），间隔：</a:t>
            </a:r>
            <a:r>
              <a:rPr lang="en-US" altLang="zh-CN" dirty="0"/>
              <a:t>5%</a:t>
            </a:r>
            <a:r>
              <a:rPr lang="zh-CN" altLang="en-US" dirty="0"/>
              <a:t>，往</a:t>
            </a:r>
            <a:r>
              <a:rPr lang="en-US" altLang="zh-CN" dirty="0"/>
              <a:t> </a:t>
            </a:r>
            <a:r>
              <a:rPr lang="zh-CN" altLang="en-US" dirty="0"/>
              <a:t>下第一笔</a:t>
            </a:r>
            <a:r>
              <a:rPr lang="en-US" altLang="zh-CN" dirty="0"/>
              <a:t>35.2</a:t>
            </a:r>
            <a:r>
              <a:rPr lang="zh-CN" altLang="en-US" dirty="0"/>
              <a:t>，第二笔</a:t>
            </a:r>
            <a:r>
              <a:rPr lang="en-US" altLang="zh-CN" dirty="0"/>
              <a:t>33.3</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、分析可以错，但操作不能错。所谓的操作不能错，是指一定要在规则内执行。</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、当下捕捞季节是金叉第一天，故可以先看技术反弹，这里如若流动资金可以翻红，还能再看到牛线压力位。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策略：当下反弹对待，可以先看</a:t>
            </a:r>
            <a:r>
              <a:rPr lang="en-US" altLang="zh-CN" b="1" dirty="0">
                <a:solidFill>
                  <a:srgbClr val="FF0000"/>
                </a:solidFill>
                <a:sym typeface="+mn-ea"/>
              </a:rPr>
              <a:t>3</a:t>
            </a:r>
            <a:r>
              <a:rPr lang="zh-CN" altLang="en-US" b="1" dirty="0">
                <a:solidFill>
                  <a:srgbClr val="FF0000"/>
                </a:solidFill>
                <a:sym typeface="+mn-ea"/>
              </a:rPr>
              <a:t>天（周五），刚好是美以伊的冷静谈判期，注意这个的短期影响。对于前两天抄底的仓位，以这</a:t>
            </a:r>
            <a:r>
              <a:rPr lang="en-US" altLang="zh-CN" b="1" dirty="0">
                <a:solidFill>
                  <a:srgbClr val="FF0000"/>
                </a:solidFill>
                <a:sym typeface="+mn-ea"/>
              </a:rPr>
              <a:t>3</a:t>
            </a:r>
            <a:r>
              <a:rPr lang="zh-CN" altLang="en-US" b="1" dirty="0">
                <a:solidFill>
                  <a:srgbClr val="FF0000"/>
                </a:solidFill>
                <a:sym typeface="+mn-ea"/>
              </a:rPr>
              <a:t>天反弹盈利了结为主。而对于前面就已经在的（大概率被套），可以看看。但是总仓位，由于流动资金是绿的，故不宜超过</a:t>
            </a:r>
            <a:r>
              <a:rPr lang="en-US" altLang="zh-CN" b="1" dirty="0">
                <a:solidFill>
                  <a:srgbClr val="FF0000"/>
                </a:solidFill>
                <a:sym typeface="+mn-ea"/>
              </a:rPr>
              <a:t>5</a:t>
            </a:r>
            <a:r>
              <a:rPr lang="zh-CN" altLang="en-US" b="1" dirty="0">
                <a:solidFill>
                  <a:srgbClr val="FF0000"/>
                </a:solidFill>
                <a:sym typeface="+mn-ea"/>
              </a:rPr>
              <a:t>成。</a:t>
            </a:r>
            <a:endParaRPr lang="zh-CN" altLang="en-US" b="1" dirty="0">
              <a:solidFill>
                <a:srgbClr val="FF0000"/>
              </a:solidFill>
              <a:sym typeface="+mn-ea"/>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、事件上：美伊的缓解，对全球资产是有利的。偏缓（或者还有嘴上的反复，但整体缓）</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、当下的位置</a:t>
            </a:r>
            <a:r>
              <a:rPr lang="en-US" altLang="zh-CN" dirty="0"/>
              <a:t> </a:t>
            </a:r>
            <a:r>
              <a:rPr lang="zh-CN" altLang="en-US" dirty="0"/>
              <a:t>其实仍然是处于修复事件所带来的影响，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技术上：捕捞季节金叉，横向统计红色低位，流动资金翻红不难。从这三个点来看的话，我偏向于这里是底部的启动多一些。只不过呢，我们看到，这里遇智能辅助线压力位了，所以不排除盘中会有波动，但整体仍然是看涨的。如若真有调，对于前面仓位轻的人来讲，是一个不错的低吸机会。</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策略：故我是看涨的。操作上是持股待涨为主，甚至如若盘中有回落（智能辅助线压力位）则更应该低吸，仓位保底</a:t>
            </a:r>
            <a:r>
              <a:rPr lang="en-US" altLang="zh-CN" b="1" dirty="0">
                <a:solidFill>
                  <a:srgbClr val="FF0000"/>
                </a:solidFill>
                <a:sym typeface="+mn-ea"/>
              </a:rPr>
              <a:t>5</a:t>
            </a:r>
            <a:r>
              <a:rPr lang="zh-CN" altLang="en-US" b="1" dirty="0">
                <a:solidFill>
                  <a:srgbClr val="FF0000"/>
                </a:solidFill>
                <a:sym typeface="+mn-ea"/>
              </a:rPr>
              <a:t>成，如若流动资金还能红，则还可能再加。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对于后市的预演：这两天反弹，然后出</a:t>
            </a:r>
            <a:r>
              <a:rPr lang="en-US" altLang="zh-CN" b="1" dirty="0">
                <a:solidFill>
                  <a:srgbClr val="FF0000"/>
                </a:solidFill>
                <a:sym typeface="+mn-ea"/>
              </a:rPr>
              <a:t>B</a:t>
            </a:r>
            <a:r>
              <a:rPr lang="zh-CN" altLang="en-US" b="1" dirty="0">
                <a:solidFill>
                  <a:srgbClr val="FF0000"/>
                </a:solidFill>
                <a:sym typeface="+mn-ea"/>
              </a:rPr>
              <a:t>点，流动资金翻红则对于出</a:t>
            </a:r>
            <a:r>
              <a:rPr lang="en-US" altLang="zh-CN" b="1" dirty="0">
                <a:solidFill>
                  <a:srgbClr val="FF0000"/>
                </a:solidFill>
                <a:sym typeface="+mn-ea"/>
              </a:rPr>
              <a:t>B</a:t>
            </a:r>
            <a:r>
              <a:rPr lang="zh-CN" altLang="en-US" b="1" dirty="0">
                <a:solidFill>
                  <a:srgbClr val="FF0000"/>
                </a:solidFill>
                <a:sym typeface="+mn-ea"/>
              </a:rPr>
              <a:t>点是更有效的。（节前）</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方向上：【国产</a:t>
            </a:r>
            <a:r>
              <a:rPr lang="zh-CN" altLang="en-US" b="1" dirty="0">
                <a:solidFill>
                  <a:srgbClr val="FF0000"/>
                </a:solidFill>
                <a:sym typeface="+mn-ea"/>
              </a:rPr>
              <a:t>芯片】【机器人】【人工智能】，低估的消费、医药？除非个股很低，业绩新高，可以中长。</a:t>
            </a:r>
            <a:endParaRPr lang="en-US" altLang="zh-CN" b="1" dirty="0">
              <a:solidFill>
                <a:srgbClr val="FF0000"/>
              </a:solidFill>
              <a:sym typeface="+mn-ea"/>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、技术上本身就是一个底部区域（横向统计红色</a:t>
            </a:r>
            <a:r>
              <a:rPr lang="en-US" altLang="zh-CN" dirty="0"/>
              <a:t>5</a:t>
            </a:r>
            <a:r>
              <a:rPr lang="zh-CN" altLang="en-US" dirty="0"/>
              <a:t>附近，平均股价在熊线附近，流动资金翻红简单），故这里从技术上没有什么恐慌。如今捕捞季节金叉，并且出</a:t>
            </a:r>
            <a:r>
              <a:rPr lang="en-US" altLang="zh-CN" dirty="0"/>
              <a:t>B</a:t>
            </a:r>
            <a:r>
              <a:rPr lang="zh-CN" altLang="en-US" dirty="0"/>
              <a:t>点，流动资金还有望翻红，短期可看一轮反弹，目标大约先看到牛线（</a:t>
            </a:r>
            <a:r>
              <a:rPr lang="en-US" altLang="zh-CN" dirty="0"/>
              <a:t>23</a:t>
            </a:r>
            <a:r>
              <a:rPr lang="zh-CN" altLang="en-US" dirty="0"/>
              <a:t>）位置。</a:t>
            </a:r>
            <a:r>
              <a:rPr lang="en-US" altLang="zh-CN" dirty="0"/>
              <a:t> </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、继续看【智能制造】（半导体、机器人）、【云计算】（算力）、【人工智能】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策略：当下对于原来的仓位可持有待涨，到牛线附近时则考虑是否落袋为安，适当控制仓位（特别是流动资金翻绿则以减为主），对于仓位轻的，说明前期回避了风险，则可适当参与这个反弹修复行情。</a:t>
            </a:r>
            <a:endParaRPr lang="en-US" altLang="zh-CN" b="1" dirty="0">
              <a:solidFill>
                <a:srgbClr val="FF0000"/>
              </a:solidFill>
              <a:sym typeface="+mn-ea"/>
            </a:endParaRPr>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、平均股价站上了牛线之上，这代表市场进入强者恒强市场！熊线上移，只要流动资金翻红，市场则人气充足，有助力于市场进一步上涨。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、从主题方向来看，从</a:t>
            </a:r>
            <a:r>
              <a:rPr lang="en-US" altLang="zh-CN" dirty="0"/>
              <a:t>B</a:t>
            </a:r>
            <a:r>
              <a:rPr lang="zh-CN" altLang="en-US" dirty="0"/>
              <a:t>点开始，活跃于前面的（符合</a:t>
            </a:r>
            <a:r>
              <a:rPr lang="en-US" altLang="zh-CN" dirty="0"/>
              <a:t>555</a:t>
            </a:r>
            <a:r>
              <a:rPr lang="zh-CN" altLang="en-US" dirty="0"/>
              <a:t>原则）的主题分别是【云计算】、【锂电池】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、后续只需要注意一点：平均股价继续上涨，并且远离牛线（</a:t>
            </a:r>
            <a:r>
              <a:rPr lang="en-US" altLang="zh-CN" dirty="0"/>
              <a:t>7%</a:t>
            </a:r>
            <a:r>
              <a:rPr lang="zh-CN" altLang="en-US" dirty="0"/>
              <a:t>），而且牛熊不上移的时候</a:t>
            </a:r>
            <a:r>
              <a:rPr lang="en-US" altLang="zh-CN" dirty="0"/>
              <a:t> </a:t>
            </a:r>
            <a:r>
              <a:rPr lang="zh-CN" altLang="en-US" dirty="0"/>
              <a:t>，捕捞</a:t>
            </a:r>
            <a:r>
              <a:rPr lang="en-US" altLang="zh-CN" dirty="0"/>
              <a:t> </a:t>
            </a:r>
            <a:r>
              <a:rPr lang="zh-CN" altLang="en-US" dirty="0"/>
              <a:t>季节的死叉就要特别注意风险，这种信号下，极度容易大阴。</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策略：当下适合个股低吸的的，刚突破可建仓。然后主调：持有等卖。等上面的信号。</a:t>
            </a: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r>
              <a:rPr lang="zh-CN" altLang="en-US" b="1" dirty="0">
                <a:solidFill>
                  <a:srgbClr val="FF0000"/>
                </a:solidFill>
                <a:sym typeface="+mn-ea"/>
              </a:rPr>
              <a:t>主题方向：【储能】【半导体】【机器人】【云计算】</a:t>
            </a:r>
            <a:endParaRPr lang="zh-CN" altLang="en-US" b="1" dirty="0">
              <a:solidFill>
                <a:srgbClr val="FF0000"/>
              </a:solidFill>
              <a:sym typeface="+mn-ea"/>
            </a:endParaRPr>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、今天早上红盘的，但是上证指数分时是不健康的，而且流动资金仍然是大概率翻红，加上本身大盘死叉，故早上的上涨不要激动，适合持有的等卖，但不适合去加仓，更不能去追高。</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、牛线的上移会加大震荡的幅度，而牛线也将会成为本次死叉调整的支撑位。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、整</a:t>
            </a:r>
            <a:r>
              <a:rPr lang="en-US" altLang="zh-CN" dirty="0"/>
              <a:t> </a:t>
            </a:r>
            <a:r>
              <a:rPr lang="zh-CN" altLang="en-US" dirty="0"/>
              <a:t>体趋势是看好的，但短期高位震荡整</a:t>
            </a:r>
            <a:r>
              <a:rPr lang="en-US" altLang="zh-CN" dirty="0"/>
              <a:t> </a:t>
            </a:r>
            <a:r>
              <a:rPr lang="zh-CN" altLang="en-US" dirty="0"/>
              <a:t>理，有调整</a:t>
            </a:r>
            <a:r>
              <a:rPr lang="en-US" altLang="zh-CN" dirty="0"/>
              <a:t> </a:t>
            </a:r>
            <a:r>
              <a:rPr lang="zh-CN" altLang="en-US" dirty="0"/>
              <a:t>低吸当然更好，在下一轮金叉前做好准备。</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策略：有跌宜低吸，下一轮金叉</a:t>
            </a:r>
            <a:r>
              <a:rPr lang="en-US" altLang="zh-CN" b="1" dirty="0">
                <a:solidFill>
                  <a:srgbClr val="FF0000"/>
                </a:solidFill>
                <a:sym typeface="+mn-ea"/>
              </a:rPr>
              <a:t>+</a:t>
            </a:r>
            <a:r>
              <a:rPr lang="zh-CN" altLang="en-US" b="1" dirty="0">
                <a:solidFill>
                  <a:srgbClr val="FF0000"/>
                </a:solidFill>
                <a:sym typeface="+mn-ea"/>
              </a:rPr>
              <a:t>红将会二次启动。</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主题方向：【储能】【半导体】【机器人】【云计算】</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、考虑到本次主流热点涨幅太高，如若终结，需要大盘分析</a:t>
            </a:r>
            <a:r>
              <a:rPr lang="en-US" altLang="zh-CN" dirty="0"/>
              <a:t>S</a:t>
            </a:r>
            <a:r>
              <a:rPr lang="zh-CN" altLang="en-US" dirty="0"/>
              <a:t>点作标记，故从这个观点来看，五一过后有可能是要出</a:t>
            </a:r>
            <a:r>
              <a:rPr lang="en-US" altLang="zh-CN" dirty="0"/>
              <a:t>S</a:t>
            </a:r>
            <a:r>
              <a:rPr lang="zh-CN" altLang="en-US" dirty="0"/>
              <a:t>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、节前捕捞</a:t>
            </a:r>
            <a:r>
              <a:rPr lang="en-US" altLang="zh-CN" dirty="0"/>
              <a:t> </a:t>
            </a:r>
            <a:r>
              <a:rPr lang="zh-CN" altLang="en-US" dirty="0"/>
              <a:t>季节死叉多日，加上平均股价处于牛线之上，这里有支撑，理论上会有一个技术性反弹。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策略：节前做好方向的调换，对于大科技方向，以减仓为主；节后一旦真的</a:t>
            </a:r>
            <a:r>
              <a:rPr lang="en-US" altLang="zh-CN" b="1" dirty="0">
                <a:solidFill>
                  <a:srgbClr val="FF0000"/>
                </a:solidFill>
                <a:sym typeface="+mn-ea"/>
              </a:rPr>
              <a:t>S</a:t>
            </a:r>
            <a:r>
              <a:rPr lang="zh-CN" altLang="en-US" b="1" dirty="0">
                <a:solidFill>
                  <a:srgbClr val="FF0000"/>
                </a:solidFill>
                <a:sym typeface="+mn-ea"/>
              </a:rPr>
              <a:t>点，则主题方向转换。</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主题方向：先把几个传统行业的都选一选，具体再看主力净买额排名情况。【医药、消费、券商、新能源】</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2026-5-6</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、牛线位置</a:t>
            </a:r>
            <a:r>
              <a:rPr lang="en-US" altLang="zh-CN" dirty="0"/>
              <a:t> </a:t>
            </a:r>
            <a:r>
              <a:rPr lang="zh-CN" altLang="en-US" dirty="0"/>
              <a:t>是</a:t>
            </a:r>
            <a:r>
              <a:rPr lang="en-US" altLang="zh-CN" dirty="0"/>
              <a:t>23.58</a:t>
            </a:r>
            <a:r>
              <a:rPr lang="zh-CN" altLang="en-US" dirty="0"/>
              <a:t>，按</a:t>
            </a:r>
            <a:r>
              <a:rPr lang="en-US" altLang="zh-CN" dirty="0"/>
              <a:t>7%</a:t>
            </a:r>
            <a:r>
              <a:rPr lang="zh-CN" altLang="en-US" dirty="0"/>
              <a:t>为风险值（大幅偏离），</a:t>
            </a:r>
            <a:r>
              <a:rPr lang="en-US" altLang="zh-CN" dirty="0"/>
              <a:t>23.58*1.07=25.23</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、当下是捕捞季节金叉上涨，原本就是</a:t>
            </a:r>
            <a:r>
              <a:rPr lang="en-US" altLang="zh-CN" dirty="0"/>
              <a:t>B+</a:t>
            </a:r>
            <a:r>
              <a:rPr lang="zh-CN" altLang="en-US" dirty="0"/>
              <a:t>红，但是我们看到了在上涨中捕捞季节已经出现了顶背离；伴随性的隐藏风险是比较大的，故这里我们反而会是谨慎看待上涨。（不是强看空）</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、节前本身是看涨的，节后头两天仍然是以减仓为主，一旦死叉则是真正的拐点到来。</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策略：上涨反而是减为主，不会去追高。</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主题方向：等</a:t>
            </a:r>
            <a:r>
              <a:rPr lang="en-US" altLang="zh-CN" b="1" dirty="0">
                <a:solidFill>
                  <a:srgbClr val="FF0000"/>
                </a:solidFill>
                <a:sym typeface="+mn-ea"/>
              </a:rPr>
              <a:t>S</a:t>
            </a:r>
            <a:r>
              <a:rPr lang="zh-CN" altLang="en-US" b="1" dirty="0">
                <a:solidFill>
                  <a:srgbClr val="FF0000"/>
                </a:solidFill>
                <a:sym typeface="+mn-ea"/>
              </a:rPr>
              <a:t>点出来之后，重新进场。</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6835"/>
            <a:ext cx="12204700" cy="6202680"/>
          </a:xfrm>
          <a:prstGeom prst="rect">
            <a:avLst/>
          </a:prstGeom>
        </p:spPr>
      </p:pic>
    </p:spTree>
    <p:custDataLst>
      <p:tags r:id="rId2"/>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05081"/>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wm#"/>
  <p:tag name="KSO_WM_TEMPLATE_CATEGORY" val="custom"/>
  <p:tag name="KSO_WM_TEMPLATE_INDEX" val="20205081"/>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wm#"/>
  <p:tag name="KSO_WM_TEMPLATE_CATEGORY" val="custom"/>
  <p:tag name="KSO_WM_TEMPLATE_INDEX" val="20205081"/>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wm#"/>
  <p:tag name="KSO_WM_TEMPLATE_CATEGORY" val="custom"/>
  <p:tag name="KSO_WM_TEMPLATE_INDEX" val="20205081"/>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wm#"/>
  <p:tag name="KSO_WM_TEMPLATE_CATEGORY" val="custom"/>
  <p:tag name="KSO_WM_TEMPLATE_INDEX" val="20205081"/>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wm#"/>
  <p:tag name="KSO_WM_TEMPLATE_CATEGORY" val="custom"/>
  <p:tag name="KSO_WM_TEMPLATE_INDEX" val="20205081"/>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wm#"/>
  <p:tag name="KSO_WM_TEMPLATE_CATEGORY" val="custom"/>
  <p:tag name="KSO_WM_TEMPLATE_INDEX" val="20205081"/>
</p:tagLst>
</file>

<file path=ppt/tags/tag294.xml><?xml version="1.0" encoding="utf-8"?>
<p:tagLst xmlns:p="http://schemas.openxmlformats.org/presentationml/2006/main">
  <p:tag name="KSO_WM_BEAUTIFY_FLAG" val="#wm#"/>
  <p:tag name="KSO_WM_TEMPLATE_CATEGORY" val="custom"/>
  <p:tag name="KSO_WM_TEMPLATE_INDEX" val="20205081"/>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wm#"/>
  <p:tag name="KSO_WM_TEMPLATE_CATEGORY" val="custom"/>
  <p:tag name="KSO_WM_TEMPLATE_INDEX" val="2020508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wm#"/>
  <p:tag name="KSO_WM_TEMPLATE_CATEGORY" val="custom"/>
  <p:tag name="KSO_WM_TEMPLATE_INDEX" val="20205081"/>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wm#"/>
  <p:tag name="KSO_WM_TEMPLATE_CATEGORY" val="custom"/>
  <p:tag name="KSO_WM_TEMPLATE_INDEX" val="20205081"/>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wm#"/>
  <p:tag name="KSO_WM_TEMPLATE_CATEGORY" val="custom"/>
  <p:tag name="KSO_WM_TEMPLATE_INDEX" val="20205081"/>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wm#"/>
  <p:tag name="KSO_WM_TEMPLATE_CATEGORY" val="custom"/>
  <p:tag name="KSO_WM_TEMPLATE_INDEX" val="20205081"/>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wm#"/>
  <p:tag name="KSO_WM_TEMPLATE_CATEGORY" val="custom"/>
  <p:tag name="KSO_WM_TEMPLATE_INDEX" val="20205081"/>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wm#"/>
  <p:tag name="KSO_WM_TEMPLATE_CATEGORY" val="custom"/>
  <p:tag name="KSO_WM_TEMPLATE_INDEX" val="20205081"/>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wm#"/>
  <p:tag name="KSO_WM_TEMPLATE_CATEGORY" val="custom"/>
  <p:tag name="KSO_WM_TEMPLATE_INDEX" val="20205081"/>
</p:tagLst>
</file>

<file path=ppt/tags/tag319.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5081"/>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wm#"/>
  <p:tag name="KSO_WM_TEMPLATE_CATEGORY" val="custom"/>
  <p:tag name="KSO_WM_TEMPLATE_INDEX" val="20205081"/>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wm#"/>
  <p:tag name="KSO_WM_TEMPLATE_CATEGORY" val="custom"/>
  <p:tag name="KSO_WM_TEMPLATE_INDEX" val="20205081"/>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wm#"/>
  <p:tag name="KSO_WM_TEMPLATE_CATEGORY" val="custom"/>
  <p:tag name="KSO_WM_TEMPLATE_INDEX" val="20205081"/>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wm#"/>
  <p:tag name="KSO_WM_TEMPLATE_CATEGORY" val="custom"/>
  <p:tag name="KSO_WM_TEMPLATE_INDEX" val="20205081"/>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wm#"/>
  <p:tag name="KSO_WM_TEMPLATE_CATEGORY" val="custom"/>
  <p:tag name="KSO_WM_TEMPLATE_INDEX" val="20205081"/>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wm#"/>
  <p:tag name="KSO_WM_TEMPLATE_CATEGORY" val="custom"/>
  <p:tag name="KSO_WM_TEMPLATE_INDEX" val="20205081"/>
</p:tagLst>
</file>

<file path=ppt/tags/tag341.xml><?xml version="1.0" encoding="utf-8"?>
<p:tagLst xmlns:p="http://schemas.openxmlformats.org/presentationml/2006/main">
  <p:tag name="KSO_WM_BEAUTIFY_FLAG" val="#wm#"/>
  <p:tag name="KSO_WM_TEMPLATE_CATEGORY" val="custom"/>
  <p:tag name="KSO_WM_TEMPLATE_INDEX" val="20205081"/>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wm#"/>
  <p:tag name="KSO_WM_TEMPLATE_CATEGORY" val="custom"/>
  <p:tag name="KSO_WM_TEMPLATE_INDEX" val="20205081"/>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52.xml><?xml version="1.0" encoding="utf-8"?>
<p:tagLst xmlns:p="http://schemas.openxmlformats.org/presentationml/2006/main">
  <p:tag name="KSO_WM_UNIT_PLACING_PICTURE_USER_VIEWPORT" val="{&quot;height&quot;:1539,&quot;width&quot;:39003}"/>
</p:tagLst>
</file>

<file path=ppt/tags/tag353.xml><?xml version="1.0" encoding="utf-8"?>
<p:tagLst xmlns:p="http://schemas.openxmlformats.org/presentationml/2006/main">
  <p:tag name="KSO_WM_BEAUTIFY_FLAG" val="#wm#"/>
  <p:tag name="KSO_WM_TEMPLATE_CATEGORY" val="custom"/>
  <p:tag name="KSO_WM_TEMPLATE_INDEX" val="20205081"/>
</p:tagLst>
</file>

<file path=ppt/tags/tag355.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54.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24738</Words>
  <Application>WPS 演示</Application>
  <PresentationFormat>宽屏</PresentationFormat>
  <Paragraphs>1357</Paragraphs>
  <Slides>116</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116</vt:i4>
      </vt:variant>
    </vt:vector>
  </HeadingPairs>
  <TitlesOfParts>
    <vt:vector size="129"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591</cp:revision>
  <dcterms:created xsi:type="dcterms:W3CDTF">2019-06-19T02:08:00Z</dcterms:created>
  <dcterms:modified xsi:type="dcterms:W3CDTF">2026-05-06T02:32:47Z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39340004071C426FBDD6E1D047E39033_13</vt:lpwstr>
  </property>
</Properties>
</file>