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6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8.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4"/>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9" r:id="rId85"/>
    <p:sldId id="650" r:id="rId86"/>
    <p:sldId id="651" r:id="rId87"/>
    <p:sldId id="652" r:id="rId88"/>
    <p:sldId id="653" r:id="rId89"/>
    <p:sldId id="654" r:id="rId90"/>
    <p:sldId id="655" r:id="rId91"/>
    <p:sldId id="656" r:id="rId92"/>
    <p:sldId id="657" r:id="rId93"/>
    <p:sldId id="659" r:id="rId94"/>
    <p:sldId id="660" r:id="rId95"/>
    <p:sldId id="658" r:id="rId96"/>
    <p:sldId id="644" r:id="rId97"/>
    <p:sldId id="630" r:id="rId98"/>
    <p:sldId id="615" r:id="rId99"/>
    <p:sldId id="392" r:id="rId100"/>
    <p:sldId id="599" r:id="rId101"/>
    <p:sldId id="638" r:id="rId102"/>
    <p:sldId id="636" r:id="rId103"/>
    <p:sldId id="455" r:id="rId104"/>
    <p:sldId id="562" r:id="rId105"/>
    <p:sldId id="479" r:id="rId106"/>
    <p:sldId id="566" r:id="rId107"/>
    <p:sldId id="567" r:id="rId108"/>
    <p:sldId id="394" r:id="rId109"/>
    <p:sldId id="459" r:id="rId110"/>
    <p:sldId id="506" r:id="rId111"/>
    <p:sldId id="514" r:id="rId112"/>
    <p:sldId id="551" r:id="rId113"/>
    <p:sldId id="536" r:id="rId114"/>
    <p:sldId id="602" r:id="rId115"/>
    <p:sldId id="603" r:id="rId116"/>
    <p:sldId id="565" r:id="rId117"/>
    <p:sldId id="464" r:id="rId118"/>
    <p:sldId id="465" r:id="rId119"/>
    <p:sldId id="466" r:id="rId120"/>
    <p:sldId id="467" r:id="rId121"/>
    <p:sldId id="468" r:id="rId122"/>
    <p:sldId id="325" r:id="rId123"/>
  </p:sldIdLst>
  <p:sldSz cx="12192000" cy="6858000"/>
  <p:notesSz cx="6858000" cy="9144000"/>
  <p:custDataLst>
    <p:tags r:id="rId1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1" Type="http://schemas.openxmlformats.org/officeDocument/2006/relationships/tags" Target="tags/tag368.xml"/><Relationship Id="rId130" Type="http://schemas.openxmlformats.org/officeDocument/2006/relationships/customXml" Target="../customXml/item1.xml"/><Relationship Id="rId13" Type="http://schemas.openxmlformats.org/officeDocument/2006/relationships/slide" Target="slides/slide11.xml"/><Relationship Id="rId129" Type="http://schemas.openxmlformats.org/officeDocument/2006/relationships/customXmlProps" Target="../customXml/itemProps367.xml"/><Relationship Id="rId128" Type="http://schemas.openxmlformats.org/officeDocument/2006/relationships/commentAuthors" Target="commentAuthors.xml"/><Relationship Id="rId127" Type="http://schemas.openxmlformats.org/officeDocument/2006/relationships/tableStyles" Target="tableStyles.xml"/><Relationship Id="rId126" Type="http://schemas.openxmlformats.org/officeDocument/2006/relationships/viewProps" Target="viewProps.xml"/><Relationship Id="rId125" Type="http://schemas.openxmlformats.org/officeDocument/2006/relationships/presProps" Target="presProps.xml"/><Relationship Id="rId124" Type="http://schemas.openxmlformats.org/officeDocument/2006/relationships/notesMaster" Target="notesMasters/notesMaster1.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2.xml"/><Relationship Id="rId1" Type="http://schemas.openxmlformats.org/officeDocument/2006/relationships/image" Target="../media/image15.png"/></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s>
</file>

<file path=ppt/slides/_rels/slide1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s>
</file>

<file path=ppt/slides/_rels/slide1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s>
</file>

<file path=ppt/slides/_rels/slide1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4.xml"/><Relationship Id="rId1" Type="http://schemas.openxmlformats.org/officeDocument/2006/relationships/image" Target="../media/image15.png"/></Relationships>
</file>

<file path=ppt/slides/_rels/slide1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6.xml"/><Relationship Id="rId2" Type="http://schemas.openxmlformats.org/officeDocument/2006/relationships/image" Target="../media/image18.png"/><Relationship Id="rId1" Type="http://schemas.openxmlformats.org/officeDocument/2006/relationships/tags" Target="../tags/tag355.xml"/></Relationships>
</file>

<file path=ppt/slides/_rels/slide11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58.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57.xml"/></Relationships>
</file>

<file path=ppt/slides/_rels/slide11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60.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59.xml"/><Relationship Id="rId1" Type="http://schemas.openxmlformats.org/officeDocument/2006/relationships/image" Target="../media/image22.png"/></Relationships>
</file>

<file path=ppt/slides/_rels/slide11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62.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61.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2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64.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63.xml"/><Relationship Id="rId1" Type="http://schemas.openxmlformats.org/officeDocument/2006/relationships/image" Target="../media/image25.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6.xml"/><Relationship Id="rId1" Type="http://schemas.openxmlformats.org/officeDocument/2006/relationships/tags" Target="../tags/tag36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0.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01.xml"/><Relationship Id="rId1" Type="http://schemas.openxmlformats.org/officeDocument/2006/relationships/image" Target="../media/image16.png"/></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6.xml"/><Relationship Id="rId2" Type="http://schemas.openxmlformats.org/officeDocument/2006/relationships/image" Target="../media/image17.png"/><Relationship Id="rId1" Type="http://schemas.openxmlformats.org/officeDocument/2006/relationships/tags" Target="../tags/tag305.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7.xml"/><Relationship Id="rId1" Type="http://schemas.openxmlformats.org/officeDocument/2006/relationships/image" Target="../media/image15.png"/></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、分析可以错，但操作不能错。所谓的操作不能错，是指一定要在规则内执行。</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、当下捕捞季节是金叉第一天，故可以先看技术反弹，这里如若流动资金可以翻红，还能再看到牛线压力位。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策略：当下反弹对待，可以先看</a:t>
            </a:r>
            <a:r>
              <a:rPr lang="en-US" altLang="zh-CN" b="1" dirty="0">
                <a:solidFill>
                  <a:srgbClr val="FF0000"/>
                </a:solidFill>
                <a:sym typeface="+mn-ea"/>
              </a:rPr>
              <a:t>3</a:t>
            </a:r>
            <a:r>
              <a:rPr lang="zh-CN" altLang="en-US" b="1" dirty="0">
                <a:solidFill>
                  <a:srgbClr val="FF0000"/>
                </a:solidFill>
                <a:sym typeface="+mn-ea"/>
              </a:rPr>
              <a:t>天（周五），刚好是美以伊的冷静谈判期，注意这个的短期影响。对于前两天抄底的仓位，以这</a:t>
            </a:r>
            <a:r>
              <a:rPr lang="en-US" altLang="zh-CN" b="1" dirty="0">
                <a:solidFill>
                  <a:srgbClr val="FF0000"/>
                </a:solidFill>
                <a:sym typeface="+mn-ea"/>
              </a:rPr>
              <a:t>3</a:t>
            </a:r>
            <a:r>
              <a:rPr lang="zh-CN" altLang="en-US" b="1" dirty="0">
                <a:solidFill>
                  <a:srgbClr val="FF0000"/>
                </a:solidFill>
                <a:sym typeface="+mn-ea"/>
              </a:rPr>
              <a:t>天反弹盈利了结为主。而对于前面就已经在的（大概率被套），可以看看。但是总仓位，由于流动资金是绿的，故不宜超过</a:t>
            </a:r>
            <a:r>
              <a:rPr lang="en-US" altLang="zh-CN" b="1" dirty="0">
                <a:solidFill>
                  <a:srgbClr val="FF0000"/>
                </a:solidFill>
                <a:sym typeface="+mn-ea"/>
              </a:rPr>
              <a:t>5</a:t>
            </a:r>
            <a:r>
              <a:rPr lang="zh-CN" altLang="en-US" b="1" dirty="0">
                <a:solidFill>
                  <a:srgbClr val="FF0000"/>
                </a:solidFill>
                <a:sym typeface="+mn-ea"/>
              </a:rPr>
              <a:t>成。</a:t>
            </a:r>
            <a:endParaRPr lang="zh-CN" altLang="en-US" b="1" dirty="0">
              <a:solidFill>
                <a:srgbClr val="FF0000"/>
              </a:solidFill>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、事件上：美伊的缓解，对全球资产是有利的。偏缓（或者还有嘴上的反复，但整体缓）</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、当下的位置</a:t>
            </a:r>
            <a:r>
              <a:rPr lang="en-US" altLang="zh-CN" dirty="0"/>
              <a:t> </a:t>
            </a:r>
            <a:r>
              <a:rPr lang="zh-CN" altLang="en-US" dirty="0"/>
              <a:t>其实仍然是处于修复事件所带来的影响，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技术上：捕捞季节金叉，横向统计红色低位，流动资金翻红不难。从这三个点来看的话，我偏向于这里是底部的启动多一些。只不过呢，我们看到，这里遇智能辅助线压力位了，所以不排除盘中会有波动，但整体仍然是看涨的。如若真有调，对于前面仓位轻的人来讲，是一个不错的低吸机会。</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策略：故我是看涨的。操作上是持股待涨为主，甚至如若盘中有回落（智能辅助线压力位）则更应该低吸，仓位保底</a:t>
            </a:r>
            <a:r>
              <a:rPr lang="en-US" altLang="zh-CN" b="1" dirty="0">
                <a:solidFill>
                  <a:srgbClr val="FF0000"/>
                </a:solidFill>
                <a:sym typeface="+mn-ea"/>
              </a:rPr>
              <a:t>5</a:t>
            </a:r>
            <a:r>
              <a:rPr lang="zh-CN" altLang="en-US" b="1" dirty="0">
                <a:solidFill>
                  <a:srgbClr val="FF0000"/>
                </a:solidFill>
                <a:sym typeface="+mn-ea"/>
              </a:rPr>
              <a:t>成，如若流动资金还能红，则还可能再加。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对于后市的预演：这两天反弹，然后出</a:t>
            </a:r>
            <a:r>
              <a:rPr lang="en-US" altLang="zh-CN" b="1" dirty="0">
                <a:solidFill>
                  <a:srgbClr val="FF0000"/>
                </a:solidFill>
                <a:sym typeface="+mn-ea"/>
              </a:rPr>
              <a:t>B</a:t>
            </a:r>
            <a:r>
              <a:rPr lang="zh-CN" altLang="en-US" b="1" dirty="0">
                <a:solidFill>
                  <a:srgbClr val="FF0000"/>
                </a:solidFill>
                <a:sym typeface="+mn-ea"/>
              </a:rPr>
              <a:t>点，流动资金翻红则对于出</a:t>
            </a:r>
            <a:r>
              <a:rPr lang="en-US" altLang="zh-CN" b="1" dirty="0">
                <a:solidFill>
                  <a:srgbClr val="FF0000"/>
                </a:solidFill>
                <a:sym typeface="+mn-ea"/>
              </a:rPr>
              <a:t>B</a:t>
            </a:r>
            <a:r>
              <a:rPr lang="zh-CN" altLang="en-US" b="1" dirty="0">
                <a:solidFill>
                  <a:srgbClr val="FF0000"/>
                </a:solidFill>
                <a:sym typeface="+mn-ea"/>
              </a:rPr>
              <a:t>点是更有效的。（节前）</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方向上：【国产</a:t>
            </a:r>
            <a:r>
              <a:rPr lang="zh-CN" altLang="en-US" b="1" dirty="0">
                <a:solidFill>
                  <a:srgbClr val="FF0000"/>
                </a:solidFill>
                <a:sym typeface="+mn-ea"/>
              </a:rPr>
              <a:t>芯片】【机器人】【人工智能】，低估的消费、医药？除非个股很低，业绩新高，可以中长。</a:t>
            </a:r>
            <a:endParaRPr lang="en-US" altLang="zh-CN" b="1" dirty="0">
              <a:solidFill>
                <a:srgbClr val="FF0000"/>
              </a:solidFill>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、技术上本身就是一个底部区域（横向统计红色</a:t>
            </a:r>
            <a:r>
              <a:rPr lang="en-US" altLang="zh-CN" dirty="0"/>
              <a:t>5</a:t>
            </a:r>
            <a:r>
              <a:rPr lang="zh-CN" altLang="en-US" dirty="0"/>
              <a:t>附近，平均股价在熊线附近，流动资金翻红简单），故这里从技术上没有什么恐慌。如今捕捞季节金叉，并且出</a:t>
            </a:r>
            <a:r>
              <a:rPr lang="en-US" altLang="zh-CN" dirty="0"/>
              <a:t>B</a:t>
            </a:r>
            <a:r>
              <a:rPr lang="zh-CN" altLang="en-US" dirty="0"/>
              <a:t>点，流动资金还有望翻红，短期可看一轮反弹，目标大约先看到牛线（</a:t>
            </a:r>
            <a:r>
              <a:rPr lang="en-US" altLang="zh-CN" dirty="0"/>
              <a:t>23</a:t>
            </a:r>
            <a:r>
              <a:rPr lang="zh-CN" altLang="en-US" dirty="0"/>
              <a:t>）位置。</a:t>
            </a:r>
            <a:r>
              <a:rPr lang="en-US" altLang="zh-CN" dirty="0"/>
              <a:t> </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、继续看【智能制造】（半导体、机器人）、【云计算】（算力）、【人工智能】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策略：当下对于原来的仓位可持有待涨，到牛线附近时则考虑是否落袋为安，适当控制仓位（特别是流动资金翻绿则以减为主），对于仓位轻的，说明前期回避了风险，则可适当参与这个反弹修复行情。</a:t>
            </a:r>
            <a:endParaRPr lang="en-US" altLang="zh-CN" b="1" dirty="0">
              <a:solidFill>
                <a:srgbClr val="FF0000"/>
              </a:solidFill>
              <a:sym typeface="+mn-ea"/>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、平均股价站上了牛线之上，这代表市场进入强者恒强市场！熊线上移，只要流动资金翻红，市场则人气充足，有助力于市场进一步上涨。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、从主题方向来看，从</a:t>
            </a:r>
            <a:r>
              <a:rPr lang="en-US" altLang="zh-CN" dirty="0"/>
              <a:t>B</a:t>
            </a:r>
            <a:r>
              <a:rPr lang="zh-CN" altLang="en-US" dirty="0"/>
              <a:t>点开始，活跃于前面的（符合</a:t>
            </a:r>
            <a:r>
              <a:rPr lang="en-US" altLang="zh-CN" dirty="0"/>
              <a:t>555</a:t>
            </a:r>
            <a:r>
              <a:rPr lang="zh-CN" altLang="en-US" dirty="0"/>
              <a:t>原则）的主题分别是【云计算】、【锂电池】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、后续只需要注意一点：平均股价继续上涨，并且远离牛线（</a:t>
            </a:r>
            <a:r>
              <a:rPr lang="en-US" altLang="zh-CN" dirty="0"/>
              <a:t>7%</a:t>
            </a:r>
            <a:r>
              <a:rPr lang="zh-CN" altLang="en-US" dirty="0"/>
              <a:t>），而且牛熊不上移的时候</a:t>
            </a:r>
            <a:r>
              <a:rPr lang="en-US" altLang="zh-CN" dirty="0"/>
              <a:t> </a:t>
            </a:r>
            <a:r>
              <a:rPr lang="zh-CN" altLang="en-US" dirty="0"/>
              <a:t>，捕捞</a:t>
            </a:r>
            <a:r>
              <a:rPr lang="en-US" altLang="zh-CN" dirty="0"/>
              <a:t> </a:t>
            </a:r>
            <a:r>
              <a:rPr lang="zh-CN" altLang="en-US" dirty="0"/>
              <a:t>季节的死叉就要特别注意风险，这种信号下，极度容易大阴。</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策略：当下适合个股低吸的的，刚突破可建仓。然后主调：持有等卖。等上面的信号。</a:t>
            </a: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、今天早上红盘的，但是上证指数分时是不健康的，而且流动资金仍然是大概率翻红，加上本身大盘死叉，故早上的上涨不要激动，适合持有的等卖，但不适合去加仓，更不能去追高。</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、牛线的上移会加大震荡的幅度，而牛线也将会成为本次死叉调整的支撑位。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、整</a:t>
            </a:r>
            <a:r>
              <a:rPr lang="en-US" altLang="zh-CN" dirty="0"/>
              <a:t> </a:t>
            </a:r>
            <a:r>
              <a:rPr lang="zh-CN" altLang="en-US" dirty="0"/>
              <a:t>体趋势是看好的，但短期高位震荡整</a:t>
            </a:r>
            <a:r>
              <a:rPr lang="en-US" altLang="zh-CN" dirty="0"/>
              <a:t> </a:t>
            </a:r>
            <a:r>
              <a:rPr lang="zh-CN" altLang="en-US" dirty="0"/>
              <a:t>理，有调整</a:t>
            </a:r>
            <a:r>
              <a:rPr lang="en-US" altLang="zh-CN" dirty="0"/>
              <a:t> </a:t>
            </a:r>
            <a:r>
              <a:rPr lang="zh-CN" altLang="en-US" dirty="0"/>
              <a:t>低吸当然更好，在下一轮金叉前做好准备。</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策略：有跌宜低吸，下一轮金叉</a:t>
            </a:r>
            <a:r>
              <a:rPr lang="en-US" altLang="zh-CN" b="1" dirty="0">
                <a:solidFill>
                  <a:srgbClr val="FF0000"/>
                </a:solidFill>
                <a:sym typeface="+mn-ea"/>
              </a:rPr>
              <a:t>+</a:t>
            </a:r>
            <a:r>
              <a:rPr lang="zh-CN" altLang="en-US" b="1" dirty="0">
                <a:solidFill>
                  <a:srgbClr val="FF0000"/>
                </a:solidFill>
                <a:sym typeface="+mn-ea"/>
              </a:rPr>
              <a:t>红将会二次启动。</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、考虑到本次主流热点涨幅太高，如若终结，需要大盘分析</a:t>
            </a:r>
            <a:r>
              <a:rPr lang="en-US" altLang="zh-CN" dirty="0"/>
              <a:t>S</a:t>
            </a:r>
            <a:r>
              <a:rPr lang="zh-CN" altLang="en-US" dirty="0"/>
              <a:t>点作标记，故从这个观点来看，五一过后有可能是要出</a:t>
            </a:r>
            <a:r>
              <a:rPr lang="en-US" altLang="zh-CN" dirty="0"/>
              <a:t>S</a:t>
            </a:r>
            <a:r>
              <a:rPr lang="zh-CN" altLang="en-US" dirty="0"/>
              <a:t>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、节前捕捞</a:t>
            </a:r>
            <a:r>
              <a:rPr lang="en-US" altLang="zh-CN" dirty="0"/>
              <a:t> </a:t>
            </a:r>
            <a:r>
              <a:rPr lang="zh-CN" altLang="en-US" dirty="0"/>
              <a:t>季节死叉多日，加上平均股价处于牛线之上，这里有支撑，理论上会有一个技术性反弹。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策略：节前做好方向的调换，对于大科技方向，以减仓为主；节后一旦真的</a:t>
            </a:r>
            <a:r>
              <a:rPr lang="en-US" altLang="zh-CN" b="1" dirty="0">
                <a:solidFill>
                  <a:srgbClr val="FF0000"/>
                </a:solidFill>
                <a:sym typeface="+mn-ea"/>
              </a:rPr>
              <a:t>S</a:t>
            </a:r>
            <a:r>
              <a:rPr lang="zh-CN" altLang="en-US" b="1" dirty="0">
                <a:solidFill>
                  <a:srgbClr val="FF0000"/>
                </a:solidFill>
                <a:sym typeface="+mn-ea"/>
              </a:rPr>
              <a:t>点，则主题方向转换。</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主题方向：先把几个传统行业的都选一选，具体再看主力净买额排名情况。【医药、消费、券商、新能源】</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2026-5-6</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、牛线位置</a:t>
            </a:r>
            <a:r>
              <a:rPr lang="en-US" altLang="zh-CN" dirty="0"/>
              <a:t> </a:t>
            </a:r>
            <a:r>
              <a:rPr lang="zh-CN" altLang="en-US" dirty="0"/>
              <a:t>是</a:t>
            </a:r>
            <a:r>
              <a:rPr lang="en-US" altLang="zh-CN" dirty="0"/>
              <a:t>23.58</a:t>
            </a:r>
            <a:r>
              <a:rPr lang="zh-CN" altLang="en-US" dirty="0"/>
              <a:t>，按</a:t>
            </a:r>
            <a:r>
              <a:rPr lang="en-US" altLang="zh-CN" dirty="0"/>
              <a:t>7%</a:t>
            </a:r>
            <a:r>
              <a:rPr lang="zh-CN" altLang="en-US" dirty="0"/>
              <a:t>为风险值（大幅偏离），</a:t>
            </a:r>
            <a:r>
              <a:rPr lang="en-US" altLang="zh-CN" dirty="0"/>
              <a:t>23.58*1.07=25.23</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、当下是捕捞季节金叉上涨，原本就是</a:t>
            </a:r>
            <a:r>
              <a:rPr lang="en-US" altLang="zh-CN" dirty="0"/>
              <a:t>B+</a:t>
            </a:r>
            <a:r>
              <a:rPr lang="zh-CN" altLang="en-US" dirty="0"/>
              <a:t>红，但是我们看到了在上涨中捕捞季节已经出现了顶背离；伴随性的隐藏风险是比较大的，故这里我们反而会是谨慎看待上涨。（不是强看空）</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、节前本身是看涨的，节后头两天仍然是以减仓为主，一旦死叉则是真正的拐点到来。</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策略：上涨反而是减为主，不会去追高。</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主题方向：等</a:t>
            </a:r>
            <a:r>
              <a:rPr lang="en-US" altLang="zh-CN" b="1" dirty="0">
                <a:solidFill>
                  <a:srgbClr val="FF0000"/>
                </a:solidFill>
                <a:sym typeface="+mn-ea"/>
              </a:rPr>
              <a:t>S</a:t>
            </a:r>
            <a:r>
              <a:rPr lang="zh-CN" altLang="en-US" b="1" dirty="0">
                <a:solidFill>
                  <a:srgbClr val="FF0000"/>
                </a:solidFill>
                <a:sym typeface="+mn-ea"/>
              </a:rPr>
              <a:t>点出来之后，重新进场。</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2026-5-13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、平均股价死叉，短期进入技术性调整，而由于市场重心上移的，故牛线也会在这几天上移，那么接下来就看平均股价与牛线之间的关系。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、在牛线之上，则还是科技方向为主，回踩牛线继续启动；</a:t>
            </a:r>
            <a:endParaRPr lang="zh-CN" altLang="en-US" dirty="0"/>
          </a:p>
          <a:p>
            <a:pPr algn="just">
              <a:lnSpc>
                <a:spcPct val="125000"/>
              </a:lnSpc>
            </a:pPr>
            <a:r>
              <a:rPr lang="zh-CN" altLang="en-US" dirty="0"/>
              <a:t>回到牛线之内，则大概率会出</a:t>
            </a:r>
            <a:r>
              <a:rPr lang="en-US" altLang="zh-CN" dirty="0"/>
              <a:t>S</a:t>
            </a:r>
            <a:r>
              <a:rPr lang="zh-CN" altLang="en-US" dirty="0"/>
              <a:t>点，然后市场主题热点转换。</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、强烈推荐大家看我的【</a:t>
            </a:r>
            <a:r>
              <a:rPr lang="en-US" altLang="zh-CN" dirty="0"/>
              <a:t>AI</a:t>
            </a:r>
            <a:r>
              <a:rPr lang="zh-CN" altLang="en-US" dirty="0"/>
              <a:t>交易派】，</a:t>
            </a:r>
            <a:r>
              <a:rPr lang="en-US" altLang="zh-CN" dirty="0"/>
              <a:t>5</a:t>
            </a:r>
            <a:r>
              <a:rPr lang="zh-CN" altLang="en-US" dirty="0"/>
              <a:t>月</a:t>
            </a:r>
            <a:r>
              <a:rPr lang="en-US" altLang="zh-CN" dirty="0"/>
              <a:t>11</a:t>
            </a:r>
            <a:r>
              <a:rPr lang="zh-CN" altLang="en-US" dirty="0"/>
              <a:t>，</a:t>
            </a:r>
            <a:r>
              <a:rPr lang="en-US" altLang="zh-CN" dirty="0"/>
              <a:t>12</a:t>
            </a:r>
            <a:r>
              <a:rPr lang="zh-CN" altLang="en-US" dirty="0"/>
              <a:t>，</a:t>
            </a:r>
            <a:r>
              <a:rPr lang="en-US" altLang="zh-CN" dirty="0"/>
              <a:t>13</a:t>
            </a:r>
            <a:r>
              <a:rPr lang="zh-CN" altLang="en-US" dirty="0"/>
              <a:t>日的直播文章内容。</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策略：短期两天观望为主，主要是看市场会选哪个，而不是看空。</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主题方向：外骨骼产业链【翔宇</a:t>
            </a:r>
            <a:r>
              <a:rPr lang="zh-CN" altLang="en-US" b="1" dirty="0">
                <a:solidFill>
                  <a:srgbClr val="FF0000"/>
                </a:solidFill>
                <a:sym typeface="+mn-ea"/>
              </a:rPr>
              <a:t>医疗】【伟思医疗】【光大同创】【埃斯顿】【绿的谐波】</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2026-5-20</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altLang="zh-CN" dirty="0"/>
              <a:t>1</a:t>
            </a:r>
            <a:r>
              <a:rPr lang="zh-CN" altLang="en-US" dirty="0"/>
              <a:t>、平均股价金叉，短期可看反弹，并且有望推动平均股价重新站回牛线之上；流动资金今天也有望重新回红，故短期可看反弹行情。市场的强度取决于流动资金量能情况。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、大盘与个股的关系：</a:t>
            </a:r>
            <a:endParaRPr lang="zh-CN" altLang="en-US" dirty="0"/>
          </a:p>
          <a:p>
            <a:pPr algn="just">
              <a:lnSpc>
                <a:spcPct val="125000"/>
              </a:lnSpc>
            </a:pPr>
            <a:r>
              <a:rPr lang="zh-CN" altLang="en-US" dirty="0"/>
              <a:t>（</a:t>
            </a:r>
            <a:r>
              <a:rPr lang="en-US" altLang="zh-CN" dirty="0"/>
              <a:t>1</a:t>
            </a:r>
            <a:r>
              <a:rPr lang="zh-CN" altLang="en-US" dirty="0"/>
              <a:t>）大盘分析第一目的：节奏（买、持、卖、观、选）</a:t>
            </a:r>
            <a:endParaRPr lang="zh-CN" altLang="en-US" dirty="0"/>
          </a:p>
          <a:p>
            <a:pPr algn="just">
              <a:lnSpc>
                <a:spcPct val="125000"/>
              </a:lnSpc>
            </a:pPr>
            <a:r>
              <a:rPr lang="zh-CN" altLang="en-US" dirty="0"/>
              <a:t>（</a:t>
            </a:r>
            <a:r>
              <a:rPr lang="en-US" altLang="zh-CN" dirty="0"/>
              <a:t>2</a:t>
            </a:r>
            <a:r>
              <a:rPr lang="zh-CN" altLang="en-US" dirty="0"/>
              <a:t>）大盘分析第二目的：仓位（</a:t>
            </a:r>
            <a:r>
              <a:rPr lang="en-US" altLang="zh-CN" dirty="0"/>
              <a:t>0-3</a:t>
            </a:r>
            <a:r>
              <a:rPr lang="zh-CN" altLang="en-US" dirty="0"/>
              <a:t>、</a:t>
            </a:r>
            <a:r>
              <a:rPr lang="en-US" altLang="zh-CN" dirty="0"/>
              <a:t>3-5</a:t>
            </a:r>
            <a:r>
              <a:rPr lang="zh-CN" altLang="en-US" dirty="0"/>
              <a:t>、</a:t>
            </a:r>
            <a:r>
              <a:rPr lang="en-US" altLang="zh-CN" dirty="0"/>
              <a:t>5-7</a:t>
            </a:r>
            <a:r>
              <a:rPr lang="zh-CN" altLang="en-US" dirty="0"/>
              <a:t>、</a:t>
            </a:r>
            <a:r>
              <a:rPr lang="en-US" altLang="zh-CN" dirty="0"/>
              <a:t>7-10</a:t>
            </a:r>
            <a:r>
              <a:rPr lang="zh-CN" altLang="en-US" dirty="0"/>
              <a:t>）</a:t>
            </a:r>
            <a:endParaRPr lang="zh-CN" altLang="en-US" dirty="0"/>
          </a:p>
          <a:p>
            <a:pPr algn="just">
              <a:lnSpc>
                <a:spcPct val="125000"/>
              </a:lnSpc>
            </a:pPr>
            <a:r>
              <a:rPr lang="zh-CN" altLang="en-US" dirty="0"/>
              <a:t>（</a:t>
            </a:r>
            <a:r>
              <a:rPr lang="en-US" altLang="zh-CN" dirty="0"/>
              <a:t>3</a:t>
            </a:r>
            <a:r>
              <a:rPr lang="zh-CN" altLang="en-US" dirty="0"/>
              <a:t>）个股的买卖核心：自身的交易规则（智能辅助、捕捞季节、智能交易蓝线</a:t>
            </a:r>
            <a:r>
              <a:rPr lang="en-US" altLang="zh-CN" dirty="0"/>
              <a:t>B</a:t>
            </a:r>
            <a:r>
              <a:rPr lang="zh-CN" altLang="en-US" dirty="0"/>
              <a:t>点、突破平台）</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、股票池的建立尽量提前形成，这样才能在更好的位置介入（智能辅助线类型）</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a:t>
            </a:r>
            <a:r>
              <a:rPr lang="en-US" altLang="zh-CN" b="1" dirty="0">
                <a:solidFill>
                  <a:srgbClr val="FF0000"/>
                </a:solidFill>
                <a:sym typeface="+mn-ea"/>
              </a:rPr>
              <a:t>3-5</a:t>
            </a:r>
            <a:r>
              <a:rPr lang="zh-CN" altLang="en-US" b="1" dirty="0">
                <a:solidFill>
                  <a:srgbClr val="FF0000"/>
                </a:solidFill>
                <a:sym typeface="+mn-ea"/>
              </a:rPr>
              <a:t>成仓参与市场，不宜太重。所有个股的操作，不应以临时的分析为交易主要依据，应该是以本身定好的交易规则作为主要操作依据。</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主题方向：【外骨骼】【储能】</a:t>
            </a: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2026-5-27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altLang="zh-CN" dirty="0"/>
              <a:t>1</a:t>
            </a:r>
            <a:r>
              <a:rPr lang="zh-CN" altLang="en-US" dirty="0"/>
              <a:t>、大盘平均股价这里看区间震荡，突破则是新一轮强势启动；跌破则是真正的科技结束；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、如果流动资金转连续翻绿，则后续</a:t>
            </a:r>
            <a:r>
              <a:rPr lang="en-US" altLang="zh-CN" dirty="0"/>
              <a:t>S</a:t>
            </a:r>
            <a:r>
              <a:rPr lang="zh-CN" altLang="en-US" dirty="0"/>
              <a:t>点容易出现。特别是</a:t>
            </a:r>
            <a:r>
              <a:rPr lang="en-US" altLang="zh-CN" dirty="0"/>
              <a:t>6</a:t>
            </a:r>
            <a:r>
              <a:rPr lang="zh-CN" altLang="en-US" dirty="0"/>
              <a:t>月份（世界杯）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、选股思路：主力状态红柱</a:t>
            </a:r>
            <a:r>
              <a:rPr lang="en-US" altLang="zh-CN" dirty="0"/>
              <a:t>+</a:t>
            </a:r>
            <a:r>
              <a:rPr lang="zh-CN" altLang="en-US" dirty="0"/>
              <a:t>滚动净利润连续</a:t>
            </a:r>
            <a:r>
              <a:rPr lang="en-US" altLang="zh-CN" dirty="0"/>
              <a:t>4</a:t>
            </a:r>
            <a:r>
              <a:rPr lang="zh-CN" altLang="en-US" dirty="0"/>
              <a:t>个季度增长（甚至创新高）</a:t>
            </a:r>
            <a:r>
              <a:rPr lang="en-US" altLang="zh-CN" dirty="0"/>
              <a:t>+</a:t>
            </a:r>
            <a:r>
              <a:rPr lang="zh-CN" altLang="en-US" dirty="0"/>
              <a:t>股价处于不高或刚启动突破</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策略：原本就持有高位在涨的科技股的可以持有等卖；而如果没有的，则不宜再去追高科技，特别是涨幅很大的个股，如若有，一旦破趋势，一定一定一定要注意。</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方老师偏向于转移低位一些的方向及个股</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主题方向：【外骨骼】【储能】</a:t>
            </a: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r>
              <a:rPr lang="en-US" altLang="zh-CN" b="1" dirty="0">
                <a:solidFill>
                  <a:srgbClr val="FF0000"/>
                </a:solidFill>
                <a:sym typeface="+mn-ea"/>
              </a:rPr>
              <a:t>6</a:t>
            </a:r>
            <a:r>
              <a:rPr lang="zh-CN" altLang="en-US" b="1" dirty="0">
                <a:solidFill>
                  <a:srgbClr val="FF0000"/>
                </a:solidFill>
                <a:sym typeface="+mn-ea"/>
              </a:rPr>
              <a:t>月实盘条件单：止盈止损条件单、价格条件单、网格条件单、追踪条件单、开板条件单、捕捞季节条件单。</a:t>
            </a:r>
            <a:endParaRPr lang="en-US" altLang="zh-CN" b="1" dirty="0">
              <a:solidFill>
                <a:srgbClr val="FF0000"/>
              </a:solidFill>
              <a:sym typeface="+mn-ea"/>
            </a:endParaRPr>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2026-6-3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altLang="zh-CN" dirty="0"/>
              <a:t>1</a:t>
            </a:r>
            <a:r>
              <a:rPr lang="zh-CN" altLang="en-US" dirty="0"/>
              <a:t>、今天正式金叉，短期看技术性反弹，刚好前面下跌较多的科技，本次也是反弹的主力；</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、不过，流动资金今天不一定能红，故这个反弹我们先看</a:t>
            </a:r>
            <a:r>
              <a:rPr lang="en-US" altLang="zh-CN" dirty="0"/>
              <a:t>2-3</a:t>
            </a:r>
            <a:r>
              <a:rPr lang="zh-CN" altLang="en-US" dirty="0"/>
              <a:t>天，操作上以短，快为主；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、仓位方面，一般流动资金绿就在</a:t>
            </a:r>
            <a:r>
              <a:rPr lang="en-US" altLang="zh-CN" dirty="0"/>
              <a:t>5</a:t>
            </a:r>
            <a:r>
              <a:rPr lang="zh-CN" altLang="en-US" dirty="0"/>
              <a:t>成以内，稳健些的</a:t>
            </a:r>
            <a:r>
              <a:rPr lang="en-US" altLang="zh-CN" dirty="0"/>
              <a:t>3</a:t>
            </a:r>
            <a:r>
              <a:rPr lang="zh-CN" altLang="en-US" dirty="0"/>
              <a:t>成即可。</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策略：近期短期操作，控制仓位参与，一旦流动资金连续翻绿，则下一个死叉要【特别特别特别】小心！</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主题方向：本次反弹以科技（半导体、机器人等）为主，但从中长期看的话，我仍然是关注【外骨骼】与【储能】</a:t>
            </a:r>
            <a:r>
              <a:rPr lang="en-US" altLang="zh-CN" b="1" dirty="0">
                <a:solidFill>
                  <a:srgbClr val="FF0000"/>
                </a:solidFill>
                <a:sym typeface="+mn-ea"/>
              </a:rPr>
              <a:t> </a:t>
            </a:r>
            <a:r>
              <a:rPr lang="zh-CN" altLang="en-US" b="1" dirty="0">
                <a:solidFill>
                  <a:srgbClr val="FF0000"/>
                </a:solidFill>
                <a:sym typeface="+mn-ea"/>
              </a:rPr>
              <a:t>为主，看好的方向，将相应的核心个股放入股票池，结合市场节奏及仓位去做。</a:t>
            </a:r>
            <a:endParaRPr lang="en-US" altLang="zh-CN" b="1" dirty="0">
              <a:solidFill>
                <a:srgbClr val="FF0000"/>
              </a:solidFill>
              <a:sym typeface="+mn-ea"/>
            </a:endParaRPr>
          </a:p>
          <a:p>
            <a:pPr algn="just">
              <a:lnSpc>
                <a:spcPct val="125000"/>
              </a:lnSpc>
            </a:pPr>
            <a:endParaRPr lang="en-US" altLang="zh-CN" b="1" dirty="0">
              <a:solidFill>
                <a:srgbClr val="FF0000"/>
              </a:solidFill>
              <a:sym typeface="+mn-ea"/>
            </a:endParaRPr>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4885" y="878205"/>
            <a:ext cx="10572115" cy="4523105"/>
          </a:xfrm>
          <a:prstGeom prst="rect">
            <a:avLst/>
          </a:prstGeom>
          <a:noFill/>
        </p:spPr>
        <p:txBody>
          <a:bodyPr wrap="square" rtlCol="0">
            <a:spAutoFit/>
          </a:bodyPr>
          <a:p>
            <a:r>
              <a:rPr lang="zh-CN" altLang="en-US"/>
              <a:t>交易规则：</a:t>
            </a:r>
            <a:endParaRPr lang="zh-CN" altLang="en-US"/>
          </a:p>
          <a:p>
            <a:r>
              <a:rPr lang="en-US" altLang="zh-CN"/>
              <a:t>1</a:t>
            </a:r>
            <a:r>
              <a:rPr lang="zh-CN" altLang="en-US"/>
              <a:t>、对于涨停板封死的个股，一般采用的卖出方法是：开板即减，首阴</a:t>
            </a:r>
            <a:r>
              <a:rPr lang="en-US" altLang="zh-CN"/>
              <a:t>/</a:t>
            </a:r>
            <a:r>
              <a:rPr lang="zh-CN" altLang="en-US"/>
              <a:t>死叉出光。</a:t>
            </a:r>
            <a:endParaRPr lang="zh-CN" altLang="en-US"/>
          </a:p>
          <a:p>
            <a:endParaRPr lang="zh-CN" altLang="en-US"/>
          </a:p>
          <a:p>
            <a:endParaRPr lang="zh-CN" altLang="en-US"/>
          </a:p>
          <a:p>
            <a:r>
              <a:rPr lang="zh-CN" altLang="en-US"/>
              <a:t>追求方向：</a:t>
            </a:r>
            <a:endParaRPr lang="zh-CN" altLang="en-US"/>
          </a:p>
          <a:p>
            <a:r>
              <a:rPr lang="en-US" altLang="zh-CN"/>
              <a:t>1</a:t>
            </a:r>
            <a:r>
              <a:rPr lang="zh-CN" altLang="en-US"/>
              <a:t>、以稳定为主，最大回撤是多少？</a:t>
            </a:r>
            <a:r>
              <a:rPr lang="en-US" altLang="zh-CN"/>
              <a:t>5%-8%</a:t>
            </a:r>
            <a:r>
              <a:rPr lang="zh-CN" altLang="en-US"/>
              <a:t>，一定注定是分仓，收益</a:t>
            </a:r>
            <a:r>
              <a:rPr lang="en-US" altLang="zh-CN"/>
              <a:t>20%</a:t>
            </a:r>
            <a:r>
              <a:rPr lang="zh-CN" altLang="en-US"/>
              <a:t>（举个例子）</a:t>
            </a:r>
            <a:endParaRPr lang="zh-CN" altLang="en-US"/>
          </a:p>
          <a:p>
            <a:r>
              <a:rPr lang="zh-CN" altLang="en-US"/>
              <a:t>正常呢，你的收益与你的最大回撤，是</a:t>
            </a:r>
            <a:r>
              <a:rPr lang="en-US" altLang="zh-CN"/>
              <a:t>2/3</a:t>
            </a:r>
            <a:r>
              <a:rPr lang="zh-CN" altLang="en-US"/>
              <a:t>的比例。比如</a:t>
            </a:r>
            <a:r>
              <a:rPr lang="en-US" altLang="zh-CN"/>
              <a:t>30%</a:t>
            </a:r>
            <a:r>
              <a:rPr lang="zh-CN" altLang="en-US"/>
              <a:t>收益，</a:t>
            </a:r>
            <a:r>
              <a:rPr lang="en-US" altLang="zh-CN"/>
              <a:t>20%</a:t>
            </a:r>
            <a:r>
              <a:rPr lang="zh-CN" altLang="en-US"/>
              <a:t>回撤。</a:t>
            </a:r>
            <a:endParaRPr lang="zh-CN" altLang="en-US"/>
          </a:p>
          <a:p>
            <a:r>
              <a:rPr lang="zh-CN" altLang="en-US"/>
              <a:t>什么叫最大回撤：就是净值（收益率）的最高点，到最低点的跌幅。</a:t>
            </a:r>
            <a:endParaRPr lang="zh-CN" altLang="en-US"/>
          </a:p>
          <a:p>
            <a:r>
              <a:rPr lang="zh-CN" altLang="en-US"/>
              <a:t>举例：今年至</a:t>
            </a:r>
            <a:r>
              <a:rPr lang="en-US" altLang="zh-CN"/>
              <a:t>2</a:t>
            </a:r>
            <a:r>
              <a:rPr lang="zh-CN" altLang="en-US"/>
              <a:t>月的时候</a:t>
            </a:r>
            <a:r>
              <a:rPr lang="en-US" altLang="zh-CN"/>
              <a:t> </a:t>
            </a:r>
            <a:r>
              <a:rPr lang="zh-CN" altLang="en-US"/>
              <a:t>，收益率为</a:t>
            </a:r>
            <a:r>
              <a:rPr lang="en-US" altLang="zh-CN"/>
              <a:t>15%</a:t>
            </a:r>
            <a:r>
              <a:rPr lang="zh-CN" altLang="en-US"/>
              <a:t>，</a:t>
            </a:r>
            <a:r>
              <a:rPr lang="en-US" altLang="zh-CN"/>
              <a:t>3</a:t>
            </a:r>
            <a:r>
              <a:rPr lang="zh-CN" altLang="en-US"/>
              <a:t>月杀跌，</a:t>
            </a:r>
            <a:r>
              <a:rPr lang="en-US" altLang="zh-CN"/>
              <a:t>3</a:t>
            </a:r>
            <a:r>
              <a:rPr lang="zh-CN" altLang="en-US"/>
              <a:t>月最低的时候</a:t>
            </a:r>
            <a:r>
              <a:rPr lang="en-US" altLang="zh-CN"/>
              <a:t> </a:t>
            </a:r>
            <a:r>
              <a:rPr lang="zh-CN" altLang="en-US"/>
              <a:t>收益率为</a:t>
            </a:r>
            <a:r>
              <a:rPr lang="en-US" altLang="zh-CN"/>
              <a:t>2%</a:t>
            </a:r>
            <a:r>
              <a:rPr lang="zh-CN" altLang="en-US"/>
              <a:t>，那么你的最大回撤就是</a:t>
            </a:r>
            <a:r>
              <a:rPr lang="en-US" altLang="zh-CN"/>
              <a:t>15%-2%=13%</a:t>
            </a:r>
            <a:endParaRPr lang="en-US" altLang="zh-CN"/>
          </a:p>
          <a:p>
            <a:endParaRPr lang="en-US" altLang="zh-CN"/>
          </a:p>
          <a:p>
            <a:r>
              <a:rPr lang="en-US" altLang="zh-CN"/>
              <a:t>2</a:t>
            </a:r>
            <a:r>
              <a:rPr lang="zh-CN" altLang="en-US"/>
              <a:t>、</a:t>
            </a:r>
            <a:r>
              <a:rPr lang="en-US" altLang="zh-CN"/>
              <a:t>10</a:t>
            </a:r>
            <a:r>
              <a:rPr lang="zh-CN" altLang="en-US"/>
              <a:t>万</a:t>
            </a:r>
            <a:r>
              <a:rPr lang="en-US" altLang="zh-CN"/>
              <a:t>20%=2</a:t>
            </a:r>
            <a:r>
              <a:rPr lang="zh-CN" altLang="en-US"/>
              <a:t>万，</a:t>
            </a:r>
            <a:r>
              <a:rPr lang="en-US" altLang="zh-CN"/>
              <a:t>100</a:t>
            </a:r>
            <a:r>
              <a:rPr lang="zh-CN" altLang="en-US"/>
              <a:t>万</a:t>
            </a:r>
            <a:r>
              <a:rPr lang="en-US" altLang="zh-CN"/>
              <a:t>20%=20</a:t>
            </a:r>
            <a:r>
              <a:rPr lang="zh-CN" altLang="en-US"/>
              <a:t>万，</a:t>
            </a:r>
            <a:r>
              <a:rPr lang="en-US" altLang="zh-CN"/>
              <a:t>1000</a:t>
            </a:r>
            <a:r>
              <a:rPr lang="zh-CN" altLang="en-US"/>
              <a:t>万</a:t>
            </a:r>
            <a:r>
              <a:rPr lang="en-US" altLang="zh-CN"/>
              <a:t>20%=200</a:t>
            </a:r>
            <a:r>
              <a:rPr lang="zh-CN" altLang="en-US"/>
              <a:t>万。</a:t>
            </a:r>
            <a:endParaRPr lang="zh-CN" altLang="en-US"/>
          </a:p>
          <a:p>
            <a:endParaRPr lang="zh-CN" altLang="en-US"/>
          </a:p>
          <a:p>
            <a:r>
              <a:rPr lang="en-US" altLang="zh-CN"/>
              <a:t>3</a:t>
            </a:r>
            <a:r>
              <a:rPr lang="zh-CN" altLang="en-US"/>
              <a:t>、</a:t>
            </a:r>
            <a:endParaRPr lang="zh-CN" altLang="en-US"/>
          </a:p>
          <a:p>
            <a:r>
              <a:rPr lang="zh-CN" altLang="en-US"/>
              <a:t>（</a:t>
            </a:r>
            <a:r>
              <a:rPr lang="en-US" altLang="zh-CN"/>
              <a:t>1</a:t>
            </a:r>
            <a:r>
              <a:rPr lang="zh-CN" altLang="en-US"/>
              <a:t>）第一个月赚</a:t>
            </a:r>
            <a:r>
              <a:rPr lang="en-US" altLang="zh-CN"/>
              <a:t>30%</a:t>
            </a:r>
            <a:r>
              <a:rPr lang="zh-CN" altLang="en-US"/>
              <a:t>，第二个月亏</a:t>
            </a:r>
            <a:r>
              <a:rPr lang="en-US" altLang="zh-CN"/>
              <a:t>20%</a:t>
            </a:r>
            <a:r>
              <a:rPr lang="zh-CN" altLang="en-US"/>
              <a:t>，第三个月</a:t>
            </a:r>
            <a:r>
              <a:rPr lang="en-US" altLang="zh-CN"/>
              <a:t>30%</a:t>
            </a:r>
            <a:r>
              <a:rPr lang="zh-CN" altLang="en-US"/>
              <a:t>，第四个月亏</a:t>
            </a:r>
            <a:r>
              <a:rPr lang="en-US" altLang="zh-CN"/>
              <a:t>20%</a:t>
            </a:r>
            <a:r>
              <a:rPr lang="zh-CN" altLang="en-US"/>
              <a:t>，最终是多少？【</a:t>
            </a:r>
            <a:r>
              <a:rPr lang="en-US" altLang="zh-CN"/>
              <a:t>8.16%</a:t>
            </a:r>
            <a:r>
              <a:rPr lang="zh-CN" altLang="en-US"/>
              <a:t>】</a:t>
            </a:r>
            <a:endParaRPr lang="zh-CN" altLang="en-US"/>
          </a:p>
          <a:p>
            <a:r>
              <a:rPr lang="zh-CN" altLang="en-US"/>
              <a:t>（</a:t>
            </a:r>
            <a:r>
              <a:rPr lang="en-US" altLang="zh-CN"/>
              <a:t>2</a:t>
            </a:r>
            <a:r>
              <a:rPr lang="zh-CN" altLang="en-US"/>
              <a:t>）第一个月赚</a:t>
            </a:r>
            <a:r>
              <a:rPr lang="en-US" altLang="zh-CN"/>
              <a:t>5%</a:t>
            </a:r>
            <a:r>
              <a:rPr lang="zh-CN" altLang="en-US"/>
              <a:t>，第二个月赚</a:t>
            </a:r>
            <a:r>
              <a:rPr lang="en-US" altLang="zh-CN"/>
              <a:t>5%</a:t>
            </a:r>
            <a:r>
              <a:rPr lang="zh-CN" altLang="en-US"/>
              <a:t>，第三个月赚</a:t>
            </a:r>
            <a:r>
              <a:rPr lang="en-US" altLang="zh-CN"/>
              <a:t>5%</a:t>
            </a:r>
            <a:r>
              <a:rPr lang="zh-CN" altLang="en-US"/>
              <a:t>，第四个月赚</a:t>
            </a:r>
            <a:r>
              <a:rPr lang="en-US" altLang="zh-CN"/>
              <a:t>5%</a:t>
            </a:r>
            <a:r>
              <a:rPr lang="zh-CN" altLang="en-US"/>
              <a:t>，最终是多少？【</a:t>
            </a:r>
            <a:r>
              <a:rPr lang="en-US" altLang="zh-CN"/>
              <a:t>21.55%</a:t>
            </a:r>
            <a:r>
              <a:rPr lang="zh-CN" altLang="en-US"/>
              <a:t>】</a:t>
            </a:r>
            <a:endParaRPr lang="zh-CN" altLang="en-US"/>
          </a:p>
        </p:txBody>
      </p:sp>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08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wm#"/>
  <p:tag name="KSO_WM_TEMPLATE_CATEGORY" val="custom"/>
  <p:tag name="KSO_WM_TEMPLATE_INDEX" val="20205081"/>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wm#"/>
  <p:tag name="KSO_WM_TEMPLATE_CATEGORY" val="custom"/>
  <p:tag name="KSO_WM_TEMPLATE_INDEX" val="20205081"/>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wm#"/>
  <p:tag name="KSO_WM_TEMPLATE_CATEGORY" val="custom"/>
  <p:tag name="KSO_WM_TEMPLATE_INDEX" val="20205081"/>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wm#"/>
  <p:tag name="KSO_WM_TEMPLATE_CATEGORY" val="custom"/>
  <p:tag name="KSO_WM_TEMPLATE_INDEX" val="20205081"/>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wm#"/>
  <p:tag name="KSO_WM_TEMPLATE_CATEGORY" val="custom"/>
  <p:tag name="KSO_WM_TEMPLATE_INDEX" val="20205081"/>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wm#"/>
  <p:tag name="KSO_WM_TEMPLATE_CATEGORY" val="custom"/>
  <p:tag name="KSO_WM_TEMPLATE_INDEX" val="20205081"/>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wm#"/>
  <p:tag name="KSO_WM_TEMPLATE_CATEGORY" val="custom"/>
  <p:tag name="KSO_WM_TEMPLATE_INDEX" val="20205081"/>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wm#"/>
  <p:tag name="KSO_WM_TEMPLATE_CATEGORY" val="custom"/>
  <p:tag name="KSO_WM_TEMPLATE_INDEX" val="20205081"/>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wm#"/>
  <p:tag name="KSO_WM_TEMPLATE_CATEGORY" val="custom"/>
  <p:tag name="KSO_WM_TEMPLATE_INDEX" val="20205081"/>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wm#"/>
  <p:tag name="KSO_WM_TEMPLATE_CATEGORY" val="custom"/>
  <p:tag name="KSO_WM_TEMPLATE_INDEX" val="20205081"/>
</p:tagLst>
</file>

<file path=ppt/tags/tag332.xml><?xml version="1.0" encoding="utf-8"?>
<p:tagLst xmlns:p="http://schemas.openxmlformats.org/presentationml/2006/main">
  <p:tag name="KSO_WM_BEAUTIFY_FLAG" val="#wm#"/>
  <p:tag name="KSO_WM_TEMPLATE_CATEGORY" val="custom"/>
  <p:tag name="KSO_WM_TEMPLATE_INDEX" val="20205081"/>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wm#"/>
  <p:tag name="KSO_WM_TEMPLATE_CATEGORY" val="custom"/>
  <p:tag name="KSO_WM_TEMPLATE_INDEX" val="20205081"/>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wm#"/>
  <p:tag name="KSO_WM_TEMPLATE_CATEGORY" val="custom"/>
  <p:tag name="KSO_WM_TEMPLATE_INDEX" val="20205081"/>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wm#"/>
  <p:tag name="KSO_WM_TEMPLATE_CATEGORY" val="custom"/>
  <p:tag name="KSO_WM_TEMPLATE_INDEX" val="20205081"/>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wm#"/>
  <p:tag name="KSO_WM_TEMPLATE_CATEGORY" val="custom"/>
  <p:tag name="KSO_WM_TEMPLATE_INDEX" val="20205081"/>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wm#"/>
  <p:tag name="KSO_WM_TEMPLATE_CATEGORY" val="custom"/>
  <p:tag name="KSO_WM_TEMPLATE_INDEX" val="20205081"/>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50.xml><?xml version="1.0" encoding="utf-8"?>
<p:tagLst xmlns:p="http://schemas.openxmlformats.org/presentationml/2006/main">
  <p:tag name="KSO_WM_BEAUTIFY_FLAG" val="#wm#"/>
  <p:tag name="KSO_WM_TEMPLATE_CATEGORY" val="custom"/>
  <p:tag name="KSO_WM_TEMPLATE_INDEX" val="20205081"/>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wm#"/>
  <p:tag name="KSO_WM_TEMPLATE_CATEGORY" val="custom"/>
  <p:tag name="KSO_WM_TEMPLATE_INDEX" val="20205081"/>
</p:tagLst>
</file>

<file path=ppt/tags/tag354.xml><?xml version="1.0" encoding="utf-8"?>
<p:tagLst xmlns:p="http://schemas.openxmlformats.org/presentationml/2006/main">
  <p:tag name="KSO_WM_BEAUTIFY_FLAG" val="#wm#"/>
  <p:tag name="KSO_WM_TEMPLATE_CATEGORY" val="custom"/>
  <p:tag name="KSO_WM_TEMPLATE_INDEX" val="20205081"/>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wm#"/>
  <p:tag name="KSO_WM_TEMPLATE_CATEGORY" val="custom"/>
  <p:tag name="KSO_WM_TEMPLATE_INDEX" val="20205081"/>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65.xml><?xml version="1.0" encoding="utf-8"?>
<p:tagLst xmlns:p="http://schemas.openxmlformats.org/presentationml/2006/main">
  <p:tag name="KSO_WM_UNIT_PLACING_PICTURE_USER_VIEWPORT" val="{&quot;height&quot;:1539,&quot;width&quot;:39003}"/>
</p:tagLst>
</file>

<file path=ppt/tags/tag366.xml><?xml version="1.0" encoding="utf-8"?>
<p:tagLst xmlns:p="http://schemas.openxmlformats.org/presentationml/2006/main">
  <p:tag name="KSO_WM_BEAUTIFY_FLAG" val="#wm#"/>
  <p:tag name="KSO_WM_TEMPLATE_CATEGORY" val="custom"/>
  <p:tag name="KSO_WM_TEMPLATE_INDEX" val="20205081"/>
</p:tagLst>
</file>

<file path=ppt/tags/tag368.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67.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26172</Words>
  <Application>WPS 演示</Application>
  <PresentationFormat>宽屏</PresentationFormat>
  <Paragraphs>1434</Paragraphs>
  <Slides>121</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121</vt:i4>
      </vt:variant>
    </vt:vector>
  </HeadingPairs>
  <TitlesOfParts>
    <vt:vector size="138" baseType="lpstr">
      <vt:lpstr>Arial</vt:lpstr>
      <vt:lpstr>宋体</vt:lpstr>
      <vt:lpstr>Wingdings</vt:lpstr>
      <vt:lpstr>Wingdings</vt:lpstr>
      <vt:lpstr>黑体</vt:lpstr>
      <vt:lpstr>思源黑体 CN Normal</vt:lpstr>
      <vt:lpstr>思源黑体 CN Light</vt:lpstr>
      <vt:lpstr>思源黑体 CN Bold</vt:lpstr>
      <vt:lpstr>思源黑体 CN Medium</vt:lpstr>
      <vt:lpstr>KSOF618801C0</vt:lpstr>
      <vt:lpstr>Segoe Print</vt:lpstr>
      <vt:lpstr>KSOF6188761F</vt:lpstr>
      <vt:lpstr>微软雅黑</vt:lpstr>
      <vt:lpstr>Arial Unicode MS</vt:lpstr>
      <vt:lpstr>Calibri</vt:lpstr>
      <vt:lpstr>KSOFDDF4E7ED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599</cp:revision>
  <dcterms:created xsi:type="dcterms:W3CDTF">2019-06-19T02:08:00Z</dcterms:created>
  <dcterms:modified xsi:type="dcterms:W3CDTF">2026-06-03T02:34:11Z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39340004071C426FBDD6E1D047E39033_13</vt:lpwstr>
  </property>
</Properties>
</file>