
<file path=[Content_Types].xml><?xml version="1.0" encoding="utf-8"?>
<Types xmlns="http://schemas.openxmlformats.org/package/2006/content-types">
  <Default Extension="xml" ContentType="application/xml"/>
  <Default Extension="png" ContentType="image/png"/>
  <Default Extension="rels" ContentType="application/vnd.openxmlformats-package.relationships+xml"/>
  <Override PartName="/customXml/itemProps380.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media/image21.svg" ContentType="image/svg+xml"/>
  <Override PartName="/ppt/media/image23.svg" ContentType="image/svg+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xml" ContentType="application/vnd.openxmlformats-officedocument.presentationml.tags+xml"/>
  <Override PartName="/ppt/tags/tag381.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29"/>
  </p:notesMasterIdLst>
  <p:sldIdLst>
    <p:sldId id="302" r:id="rId3"/>
    <p:sldId id="327" r:id="rId4"/>
    <p:sldId id="328" r:id="rId5"/>
    <p:sldId id="521" r:id="rId6"/>
    <p:sldId id="528" r:id="rId7"/>
    <p:sldId id="535" r:id="rId8"/>
    <p:sldId id="543" r:id="rId9"/>
    <p:sldId id="559" r:id="rId10"/>
    <p:sldId id="560" r:id="rId11"/>
    <p:sldId id="561" r:id="rId12"/>
    <p:sldId id="563" r:id="rId13"/>
    <p:sldId id="564" r:id="rId14"/>
    <p:sldId id="568" r:id="rId15"/>
    <p:sldId id="569" r:id="rId16"/>
    <p:sldId id="571" r:id="rId17"/>
    <p:sldId id="572" r:id="rId18"/>
    <p:sldId id="573" r:id="rId19"/>
    <p:sldId id="574" r:id="rId20"/>
    <p:sldId id="575" r:id="rId21"/>
    <p:sldId id="576" r:id="rId22"/>
    <p:sldId id="577" r:id="rId23"/>
    <p:sldId id="578" r:id="rId24"/>
    <p:sldId id="580" r:id="rId25"/>
    <p:sldId id="581" r:id="rId26"/>
    <p:sldId id="582" r:id="rId27"/>
    <p:sldId id="583" r:id="rId28"/>
    <p:sldId id="584" r:id="rId29"/>
    <p:sldId id="585" r:id="rId30"/>
    <p:sldId id="586" r:id="rId31"/>
    <p:sldId id="587" r:id="rId32"/>
    <p:sldId id="588" r:id="rId33"/>
    <p:sldId id="589" r:id="rId34"/>
    <p:sldId id="590" r:id="rId35"/>
    <p:sldId id="591" r:id="rId36"/>
    <p:sldId id="592" r:id="rId37"/>
    <p:sldId id="593" r:id="rId38"/>
    <p:sldId id="594" r:id="rId39"/>
    <p:sldId id="595" r:id="rId40"/>
    <p:sldId id="596" r:id="rId41"/>
    <p:sldId id="597" r:id="rId42"/>
    <p:sldId id="598" r:id="rId43"/>
    <p:sldId id="600" r:id="rId44"/>
    <p:sldId id="601" r:id="rId45"/>
    <p:sldId id="604" r:id="rId46"/>
    <p:sldId id="605" r:id="rId47"/>
    <p:sldId id="606" r:id="rId48"/>
    <p:sldId id="607" r:id="rId49"/>
    <p:sldId id="608" r:id="rId50"/>
    <p:sldId id="609" r:id="rId51"/>
    <p:sldId id="610" r:id="rId52"/>
    <p:sldId id="611" r:id="rId53"/>
    <p:sldId id="612" r:id="rId54"/>
    <p:sldId id="613" r:id="rId55"/>
    <p:sldId id="614" r:id="rId56"/>
    <p:sldId id="616" r:id="rId57"/>
    <p:sldId id="617" r:id="rId58"/>
    <p:sldId id="618" r:id="rId59"/>
    <p:sldId id="619" r:id="rId60"/>
    <p:sldId id="620" r:id="rId61"/>
    <p:sldId id="621" r:id="rId62"/>
    <p:sldId id="622" r:id="rId63"/>
    <p:sldId id="623" r:id="rId64"/>
    <p:sldId id="624" r:id="rId65"/>
    <p:sldId id="625" r:id="rId66"/>
    <p:sldId id="626" r:id="rId67"/>
    <p:sldId id="627" r:id="rId68"/>
    <p:sldId id="628" r:id="rId69"/>
    <p:sldId id="629" r:id="rId70"/>
    <p:sldId id="631" r:id="rId71"/>
    <p:sldId id="632" r:id="rId72"/>
    <p:sldId id="633" r:id="rId73"/>
    <p:sldId id="634" r:id="rId74"/>
    <p:sldId id="635" r:id="rId75"/>
    <p:sldId id="637" r:id="rId76"/>
    <p:sldId id="639" r:id="rId77"/>
    <p:sldId id="641" r:id="rId78"/>
    <p:sldId id="642" r:id="rId79"/>
    <p:sldId id="643" r:id="rId80"/>
    <p:sldId id="645" r:id="rId81"/>
    <p:sldId id="646" r:id="rId82"/>
    <p:sldId id="647" r:id="rId83"/>
    <p:sldId id="648" r:id="rId84"/>
    <p:sldId id="649" r:id="rId85"/>
    <p:sldId id="650" r:id="rId86"/>
    <p:sldId id="651" r:id="rId87"/>
    <p:sldId id="652" r:id="rId88"/>
    <p:sldId id="653" r:id="rId89"/>
    <p:sldId id="654" r:id="rId90"/>
    <p:sldId id="655" r:id="rId91"/>
    <p:sldId id="656" r:id="rId92"/>
    <p:sldId id="657" r:id="rId93"/>
    <p:sldId id="659" r:id="rId94"/>
    <p:sldId id="660" r:id="rId95"/>
    <p:sldId id="661" r:id="rId96"/>
    <p:sldId id="663" r:id="rId97"/>
    <p:sldId id="665" r:id="rId98"/>
    <p:sldId id="662" r:id="rId99"/>
    <p:sldId id="664" r:id="rId100"/>
    <p:sldId id="658" r:id="rId101"/>
    <p:sldId id="644" r:id="rId102"/>
    <p:sldId id="630" r:id="rId103"/>
    <p:sldId id="615" r:id="rId104"/>
    <p:sldId id="392" r:id="rId105"/>
    <p:sldId id="599" r:id="rId106"/>
    <p:sldId id="638" r:id="rId107"/>
    <p:sldId id="636" r:id="rId108"/>
    <p:sldId id="455" r:id="rId109"/>
    <p:sldId id="562" r:id="rId110"/>
    <p:sldId id="479" r:id="rId111"/>
    <p:sldId id="566" r:id="rId112"/>
    <p:sldId id="567" r:id="rId113"/>
    <p:sldId id="394" r:id="rId114"/>
    <p:sldId id="459" r:id="rId115"/>
    <p:sldId id="506" r:id="rId116"/>
    <p:sldId id="514" r:id="rId117"/>
    <p:sldId id="551" r:id="rId118"/>
    <p:sldId id="536" r:id="rId119"/>
    <p:sldId id="602" r:id="rId120"/>
    <p:sldId id="603" r:id="rId121"/>
    <p:sldId id="565" r:id="rId122"/>
    <p:sldId id="464" r:id="rId123"/>
    <p:sldId id="465" r:id="rId124"/>
    <p:sldId id="466" r:id="rId125"/>
    <p:sldId id="467" r:id="rId126"/>
    <p:sldId id="468" r:id="rId127"/>
    <p:sldId id="325" r:id="rId128"/>
  </p:sldIdLst>
  <p:sldSz cx="12192000" cy="6858000"/>
  <p:notesSz cx="6858000" cy="9144000"/>
  <p:custDataLst>
    <p:tags r:id="rId13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1" userDrawn="1">
          <p15:clr>
            <a:srgbClr val="A4A3A4"/>
          </p15:clr>
        </p15:guide>
        <p15:guide id="2" pos="3856"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Q" initials="D" lastIdx="1" clrIdx="0"/>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BD0017"/>
    <a:srgbClr val="AB0503"/>
    <a:srgbClr val="D30301"/>
    <a:srgbClr val="F8BF87"/>
    <a:srgbClr val="FFFDE6"/>
    <a:srgbClr val="930909"/>
    <a:srgbClr val="FBE4C2"/>
    <a:srgbClr val="EBC78C"/>
    <a:srgbClr val="F7DEB7"/>
    <a:srgbClr val="A402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111"/>
        <p:guide pos="3856"/>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9" Type="http://schemas.openxmlformats.org/officeDocument/2006/relationships/slide" Target="slides/slide97.xml"/><Relationship Id="rId98" Type="http://schemas.openxmlformats.org/officeDocument/2006/relationships/slide" Target="slides/slide96.xml"/><Relationship Id="rId97" Type="http://schemas.openxmlformats.org/officeDocument/2006/relationships/slide" Target="slides/slide95.xml"/><Relationship Id="rId96" Type="http://schemas.openxmlformats.org/officeDocument/2006/relationships/slide" Target="slides/slide94.xml"/><Relationship Id="rId95" Type="http://schemas.openxmlformats.org/officeDocument/2006/relationships/slide" Target="slides/slide93.xml"/><Relationship Id="rId94" Type="http://schemas.openxmlformats.org/officeDocument/2006/relationships/slide" Target="slides/slide92.xml"/><Relationship Id="rId93" Type="http://schemas.openxmlformats.org/officeDocument/2006/relationships/slide" Target="slides/slide91.xml"/><Relationship Id="rId92" Type="http://schemas.openxmlformats.org/officeDocument/2006/relationships/slide" Target="slides/slide90.xml"/><Relationship Id="rId91" Type="http://schemas.openxmlformats.org/officeDocument/2006/relationships/slide" Target="slides/slide89.xml"/><Relationship Id="rId90" Type="http://schemas.openxmlformats.org/officeDocument/2006/relationships/slide" Target="slides/slide88.xml"/><Relationship Id="rId9" Type="http://schemas.openxmlformats.org/officeDocument/2006/relationships/slide" Target="slides/slide7.xml"/><Relationship Id="rId89" Type="http://schemas.openxmlformats.org/officeDocument/2006/relationships/slide" Target="slides/slide87.xml"/><Relationship Id="rId88" Type="http://schemas.openxmlformats.org/officeDocument/2006/relationships/slide" Target="slides/slide86.xml"/><Relationship Id="rId87" Type="http://schemas.openxmlformats.org/officeDocument/2006/relationships/slide" Target="slides/slide85.xml"/><Relationship Id="rId86" Type="http://schemas.openxmlformats.org/officeDocument/2006/relationships/slide" Target="slides/slide84.xml"/><Relationship Id="rId85" Type="http://schemas.openxmlformats.org/officeDocument/2006/relationships/slide" Target="slides/slide83.xml"/><Relationship Id="rId84" Type="http://schemas.openxmlformats.org/officeDocument/2006/relationships/slide" Target="slides/slide82.xml"/><Relationship Id="rId83" Type="http://schemas.openxmlformats.org/officeDocument/2006/relationships/slide" Target="slides/slide81.xml"/><Relationship Id="rId82" Type="http://schemas.openxmlformats.org/officeDocument/2006/relationships/slide" Target="slides/slide80.xml"/><Relationship Id="rId81" Type="http://schemas.openxmlformats.org/officeDocument/2006/relationships/slide" Target="slides/slide79.xml"/><Relationship Id="rId80" Type="http://schemas.openxmlformats.org/officeDocument/2006/relationships/slide" Target="slides/slide78.xml"/><Relationship Id="rId8" Type="http://schemas.openxmlformats.org/officeDocument/2006/relationships/slide" Target="slides/slide6.xml"/><Relationship Id="rId79" Type="http://schemas.openxmlformats.org/officeDocument/2006/relationships/slide" Target="slides/slide77.xml"/><Relationship Id="rId78" Type="http://schemas.openxmlformats.org/officeDocument/2006/relationships/slide" Target="slides/slide76.xml"/><Relationship Id="rId77" Type="http://schemas.openxmlformats.org/officeDocument/2006/relationships/slide" Target="slides/slide75.xml"/><Relationship Id="rId76" Type="http://schemas.openxmlformats.org/officeDocument/2006/relationships/slide" Target="slides/slide74.xml"/><Relationship Id="rId75" Type="http://schemas.openxmlformats.org/officeDocument/2006/relationships/slide" Target="slides/slide73.xml"/><Relationship Id="rId74" Type="http://schemas.openxmlformats.org/officeDocument/2006/relationships/slide" Target="slides/slide72.xml"/><Relationship Id="rId73" Type="http://schemas.openxmlformats.org/officeDocument/2006/relationships/slide" Target="slides/slide71.xml"/><Relationship Id="rId72" Type="http://schemas.openxmlformats.org/officeDocument/2006/relationships/slide" Target="slides/slide70.xml"/><Relationship Id="rId71" Type="http://schemas.openxmlformats.org/officeDocument/2006/relationships/slide" Target="slides/slide69.xml"/><Relationship Id="rId70" Type="http://schemas.openxmlformats.org/officeDocument/2006/relationships/slide" Target="slides/slide68.xml"/><Relationship Id="rId7" Type="http://schemas.openxmlformats.org/officeDocument/2006/relationships/slide" Target="slides/slide5.xml"/><Relationship Id="rId69" Type="http://schemas.openxmlformats.org/officeDocument/2006/relationships/slide" Target="slides/slide67.xml"/><Relationship Id="rId68" Type="http://schemas.openxmlformats.org/officeDocument/2006/relationships/slide" Target="slides/slide66.xml"/><Relationship Id="rId67" Type="http://schemas.openxmlformats.org/officeDocument/2006/relationships/slide" Target="slides/slide65.xml"/><Relationship Id="rId66" Type="http://schemas.openxmlformats.org/officeDocument/2006/relationships/slide" Target="slides/slide64.xml"/><Relationship Id="rId65" Type="http://schemas.openxmlformats.org/officeDocument/2006/relationships/slide" Target="slides/slide63.xml"/><Relationship Id="rId64" Type="http://schemas.openxmlformats.org/officeDocument/2006/relationships/slide" Target="slides/slide62.xml"/><Relationship Id="rId63" Type="http://schemas.openxmlformats.org/officeDocument/2006/relationships/slide" Target="slides/slide61.xml"/><Relationship Id="rId62" Type="http://schemas.openxmlformats.org/officeDocument/2006/relationships/slide" Target="slides/slide60.xml"/><Relationship Id="rId61" Type="http://schemas.openxmlformats.org/officeDocument/2006/relationships/slide" Target="slides/slide59.xml"/><Relationship Id="rId60" Type="http://schemas.openxmlformats.org/officeDocument/2006/relationships/slide" Target="slides/slide58.xml"/><Relationship Id="rId6" Type="http://schemas.openxmlformats.org/officeDocument/2006/relationships/slide" Target="slides/slide4.xml"/><Relationship Id="rId59" Type="http://schemas.openxmlformats.org/officeDocument/2006/relationships/slide" Target="slides/slide57.xml"/><Relationship Id="rId58" Type="http://schemas.openxmlformats.org/officeDocument/2006/relationships/slide" Target="slides/slide56.xml"/><Relationship Id="rId57" Type="http://schemas.openxmlformats.org/officeDocument/2006/relationships/slide" Target="slides/slide55.xml"/><Relationship Id="rId56" Type="http://schemas.openxmlformats.org/officeDocument/2006/relationships/slide" Target="slides/slide54.xml"/><Relationship Id="rId55" Type="http://schemas.openxmlformats.org/officeDocument/2006/relationships/slide" Target="slides/slide53.xml"/><Relationship Id="rId54" Type="http://schemas.openxmlformats.org/officeDocument/2006/relationships/slide" Target="slides/slide52.xml"/><Relationship Id="rId53" Type="http://schemas.openxmlformats.org/officeDocument/2006/relationships/slide" Target="slides/slide51.xml"/><Relationship Id="rId52" Type="http://schemas.openxmlformats.org/officeDocument/2006/relationships/slide" Target="slides/slide50.xml"/><Relationship Id="rId51" Type="http://schemas.openxmlformats.org/officeDocument/2006/relationships/slide" Target="slides/slide49.xml"/><Relationship Id="rId50" Type="http://schemas.openxmlformats.org/officeDocument/2006/relationships/slide" Target="slides/slide48.xml"/><Relationship Id="rId5" Type="http://schemas.openxmlformats.org/officeDocument/2006/relationships/slide" Target="slides/slide3.xml"/><Relationship Id="rId49" Type="http://schemas.openxmlformats.org/officeDocument/2006/relationships/slide" Target="slides/slide47.xml"/><Relationship Id="rId48" Type="http://schemas.openxmlformats.org/officeDocument/2006/relationships/slide" Target="slides/slide46.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6" Type="http://schemas.openxmlformats.org/officeDocument/2006/relationships/tags" Target="tags/tag381.xml"/><Relationship Id="rId135" Type="http://schemas.openxmlformats.org/officeDocument/2006/relationships/customXml" Target="../customXml/item1.xml"/><Relationship Id="rId134" Type="http://schemas.openxmlformats.org/officeDocument/2006/relationships/customXmlProps" Target="../customXml/itemProps380.xml"/><Relationship Id="rId133" Type="http://schemas.openxmlformats.org/officeDocument/2006/relationships/commentAuthors" Target="commentAuthors.xml"/><Relationship Id="rId132" Type="http://schemas.openxmlformats.org/officeDocument/2006/relationships/tableStyles" Target="tableStyles.xml"/><Relationship Id="rId131" Type="http://schemas.openxmlformats.org/officeDocument/2006/relationships/viewProps" Target="viewProps.xml"/><Relationship Id="rId130" Type="http://schemas.openxmlformats.org/officeDocument/2006/relationships/presProps" Target="presProps.xml"/><Relationship Id="rId13" Type="http://schemas.openxmlformats.org/officeDocument/2006/relationships/slide" Target="slides/slide11.xml"/><Relationship Id="rId129" Type="http://schemas.openxmlformats.org/officeDocument/2006/relationships/notesMaster" Target="notesMasters/notesMaster1.xml"/><Relationship Id="rId128" Type="http://schemas.openxmlformats.org/officeDocument/2006/relationships/slide" Target="slides/slide126.xml"/><Relationship Id="rId127" Type="http://schemas.openxmlformats.org/officeDocument/2006/relationships/slide" Target="slides/slide125.xml"/><Relationship Id="rId126" Type="http://schemas.openxmlformats.org/officeDocument/2006/relationships/slide" Target="slides/slide124.xml"/><Relationship Id="rId125" Type="http://schemas.openxmlformats.org/officeDocument/2006/relationships/slide" Target="slides/slide123.xml"/><Relationship Id="rId124" Type="http://schemas.openxmlformats.org/officeDocument/2006/relationships/slide" Target="slides/slide122.xml"/><Relationship Id="rId123" Type="http://schemas.openxmlformats.org/officeDocument/2006/relationships/slide" Target="slides/slide121.xml"/><Relationship Id="rId122" Type="http://schemas.openxmlformats.org/officeDocument/2006/relationships/slide" Target="slides/slide120.xml"/><Relationship Id="rId121" Type="http://schemas.openxmlformats.org/officeDocument/2006/relationships/slide" Target="slides/slide119.xml"/><Relationship Id="rId120" Type="http://schemas.openxmlformats.org/officeDocument/2006/relationships/slide" Target="slides/slide118.xml"/><Relationship Id="rId12" Type="http://schemas.openxmlformats.org/officeDocument/2006/relationships/slide" Target="slides/slide10.xml"/><Relationship Id="rId119" Type="http://schemas.openxmlformats.org/officeDocument/2006/relationships/slide" Target="slides/slide117.xml"/><Relationship Id="rId118" Type="http://schemas.openxmlformats.org/officeDocument/2006/relationships/slide" Target="slides/slide116.xml"/><Relationship Id="rId117" Type="http://schemas.openxmlformats.org/officeDocument/2006/relationships/slide" Target="slides/slide115.xml"/><Relationship Id="rId116" Type="http://schemas.openxmlformats.org/officeDocument/2006/relationships/slide" Target="slides/slide114.xml"/><Relationship Id="rId115" Type="http://schemas.openxmlformats.org/officeDocument/2006/relationships/slide" Target="slides/slide113.xml"/><Relationship Id="rId114" Type="http://schemas.openxmlformats.org/officeDocument/2006/relationships/slide" Target="slides/slide112.xml"/><Relationship Id="rId113" Type="http://schemas.openxmlformats.org/officeDocument/2006/relationships/slide" Target="slides/slide111.xml"/><Relationship Id="rId112" Type="http://schemas.openxmlformats.org/officeDocument/2006/relationships/slide" Target="slides/slide110.xml"/><Relationship Id="rId111" Type="http://schemas.openxmlformats.org/officeDocument/2006/relationships/slide" Target="slides/slide109.xml"/><Relationship Id="rId110" Type="http://schemas.openxmlformats.org/officeDocument/2006/relationships/slide" Target="slides/slide108.xml"/><Relationship Id="rId11" Type="http://schemas.openxmlformats.org/officeDocument/2006/relationships/slide" Target="slides/slide9.xml"/><Relationship Id="rId109" Type="http://schemas.openxmlformats.org/officeDocument/2006/relationships/slide" Target="slides/slide107.xml"/><Relationship Id="rId108" Type="http://schemas.openxmlformats.org/officeDocument/2006/relationships/slide" Target="slides/slide106.xml"/><Relationship Id="rId107" Type="http://schemas.openxmlformats.org/officeDocument/2006/relationships/slide" Target="slides/slide105.xml"/><Relationship Id="rId106" Type="http://schemas.openxmlformats.org/officeDocument/2006/relationships/slide" Target="slides/slide104.xml"/><Relationship Id="rId105" Type="http://schemas.openxmlformats.org/officeDocument/2006/relationships/slide" Target="slides/slide103.xml"/><Relationship Id="rId104" Type="http://schemas.openxmlformats.org/officeDocument/2006/relationships/slide" Target="slides/slide102.xml"/><Relationship Id="rId103" Type="http://schemas.openxmlformats.org/officeDocument/2006/relationships/slide" Target="slides/slide101.xml"/><Relationship Id="rId102" Type="http://schemas.openxmlformats.org/officeDocument/2006/relationships/slide" Target="slides/slide100.xml"/><Relationship Id="rId101" Type="http://schemas.openxmlformats.org/officeDocument/2006/relationships/slide" Target="slides/slide99.xml"/><Relationship Id="rId100" Type="http://schemas.openxmlformats.org/officeDocument/2006/relationships/slide" Target="slides/slide98.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tags" Target="../tags/tag1.xm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4" Type="http://schemas.openxmlformats.org/officeDocument/2006/relationships/image" Target="../media/image3.png"/><Relationship Id="rId3" Type="http://schemas.openxmlformats.org/officeDocument/2006/relationships/tags" Target="../tags/tag2.xm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9" Type="http://schemas.openxmlformats.org/officeDocument/2006/relationships/image" Target="../media/image3.png"/><Relationship Id="rId8" Type="http://schemas.openxmlformats.org/officeDocument/2006/relationships/image" Target="../media/image10.png"/><Relationship Id="rId7" Type="http://schemas.openxmlformats.org/officeDocument/2006/relationships/image" Target="../media/image9.png"/><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0" Type="http://schemas.openxmlformats.org/officeDocument/2006/relationships/tags" Target="../tags/tag3.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image" Target="../media/image3.png"/><Relationship Id="rId4" Type="http://schemas.openxmlformats.org/officeDocument/2006/relationships/tags" Target="../tags/tag4.xml"/><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4" Type="http://schemas.openxmlformats.org/officeDocument/2006/relationships/tags" Target="../tags/tag6.xml"/><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woObj" preserve="1">
  <p:cSld name="两栏内容">
    <p:bg>
      <p:bgPr>
        <a:noFill/>
        <a:effectLst/>
      </p:bgPr>
    </p:bg>
    <p:spTree>
      <p:nvGrpSpPr>
        <p:cNvPr id="1" name=""/>
        <p:cNvGrpSpPr/>
        <p:nvPr/>
      </p:nvGrpSpPr>
      <p:grpSpPr>
        <a:xfrm>
          <a:off x="0" y="0"/>
          <a:ext cx="0" cy="0"/>
          <a:chOff x="0" y="0"/>
          <a:chExt cx="0" cy="0"/>
        </a:xfrm>
      </p:grpSpPr>
      <p:pic>
        <p:nvPicPr>
          <p:cNvPr id="3" name="图片 2" descr="方建伟1980（无课表）  拷贝"/>
          <p:cNvPicPr>
            <a:picLocks noChangeAspect="1"/>
          </p:cNvPicPr>
          <p:nvPr userDrawn="1"/>
        </p:nvPicPr>
        <p:blipFill>
          <a:blip r:embed="rId2"/>
          <a:stretch>
            <a:fillRect/>
          </a:stretch>
        </p:blipFill>
        <p:spPr>
          <a:xfrm>
            <a:off x="0" y="0"/>
            <a:ext cx="12192000" cy="6858000"/>
          </a:xfrm>
          <a:prstGeom prst="rect">
            <a:avLst/>
          </a:prstGeom>
        </p:spPr>
      </p:pic>
      <p:sp>
        <p:nvSpPr>
          <p:cNvPr id="11" name="文本框 10"/>
          <p:cNvSpPr txBox="1"/>
          <p:nvPr userDrawn="1">
            <p:custDataLst>
              <p:tags r:id="rId3"/>
            </p:custDataLst>
          </p:nvPr>
        </p:nvSpPr>
        <p:spPr>
          <a:xfrm>
            <a:off x="4806950" y="6068695"/>
            <a:ext cx="7156450" cy="275590"/>
          </a:xfrm>
          <a:prstGeom prst="rect">
            <a:avLst/>
          </a:prstGeom>
          <a:noFill/>
        </p:spPr>
        <p:txBody>
          <a:bodyPr wrap="square" rtlCol="0">
            <a:spAutoFit/>
          </a:bodyPr>
          <a:p>
            <a:pPr algn="ctr"/>
            <a:r>
              <a:rPr lang="zh-CN" altLang="en-US" sz="1200">
                <a:solidFill>
                  <a:schemeClr val="bg1"/>
                </a:solidFill>
                <a:latin typeface="黑体" panose="02010609060101010101" charset="-122"/>
                <a:ea typeface="黑体" panose="02010609060101010101" charset="-122"/>
                <a:cs typeface="黑体" panose="02010609060101010101" charset="-122"/>
              </a:rPr>
              <a:t>注</a:t>
            </a:r>
            <a:r>
              <a:rPr lang="en-US" altLang="zh-CN" sz="1200">
                <a:solidFill>
                  <a:schemeClr val="bg1"/>
                </a:solidFill>
                <a:latin typeface="黑体" panose="02010609060101010101" charset="-122"/>
                <a:ea typeface="黑体" panose="02010609060101010101" charset="-122"/>
                <a:cs typeface="黑体" panose="02010609060101010101" charset="-122"/>
              </a:rPr>
              <a:t>:</a:t>
            </a:r>
            <a:r>
              <a:rPr lang="zh-CN" altLang="en-US" sz="1200">
                <a:solidFill>
                  <a:schemeClr val="bg1"/>
                </a:solidFill>
                <a:latin typeface="黑体" panose="02010609060101010101" charset="-122"/>
                <a:ea typeface="黑体" panose="02010609060101010101" charset="-122"/>
                <a:cs typeface="黑体" panose="02010609060101010101" charset="-122"/>
              </a:rPr>
              <a:t>社群专属服务时间为</a:t>
            </a:r>
            <a:r>
              <a:rPr lang="en-US" altLang="zh-CN" sz="1200">
                <a:solidFill>
                  <a:schemeClr val="bg1"/>
                </a:solidFill>
                <a:latin typeface="黑体" panose="02010609060101010101" charset="-122"/>
                <a:ea typeface="黑体" panose="02010609060101010101" charset="-122"/>
                <a:cs typeface="黑体" panose="02010609060101010101" charset="-122"/>
              </a:rPr>
              <a:t>2024</a:t>
            </a:r>
            <a:r>
              <a:rPr lang="zh-CN" altLang="en-US" sz="1200">
                <a:solidFill>
                  <a:schemeClr val="bg1"/>
                </a:solidFill>
                <a:latin typeface="黑体" panose="02010609060101010101" charset="-122"/>
                <a:ea typeface="黑体" panose="02010609060101010101" charset="-122"/>
                <a:cs typeface="黑体" panose="02010609060101010101" charset="-122"/>
              </a:rPr>
              <a:t>年</a:t>
            </a:r>
            <a:r>
              <a:rPr lang="en-US" altLang="zh-CN" sz="1200">
                <a:solidFill>
                  <a:schemeClr val="bg1"/>
                </a:solidFill>
                <a:latin typeface="黑体" panose="02010609060101010101" charset="-122"/>
                <a:ea typeface="黑体" panose="02010609060101010101" charset="-122"/>
                <a:cs typeface="黑体" panose="02010609060101010101" charset="-122"/>
              </a:rPr>
              <a:t>1</a:t>
            </a:r>
            <a:r>
              <a:rPr lang="zh-CN" altLang="en-US" sz="1200">
                <a:solidFill>
                  <a:schemeClr val="bg1"/>
                </a:solidFill>
                <a:latin typeface="黑体" panose="02010609060101010101" charset="-122"/>
                <a:ea typeface="黑体" panose="02010609060101010101" charset="-122"/>
                <a:cs typeface="黑体" panose="02010609060101010101" charset="-122"/>
              </a:rPr>
              <a:t>月</a:t>
            </a:r>
            <a:r>
              <a:rPr lang="en-US" altLang="zh-CN" sz="1200">
                <a:solidFill>
                  <a:schemeClr val="bg1"/>
                </a:solidFill>
                <a:latin typeface="黑体" panose="02010609060101010101" charset="-122"/>
                <a:ea typeface="黑体" panose="02010609060101010101" charset="-122"/>
                <a:cs typeface="黑体" panose="02010609060101010101" charset="-122"/>
              </a:rPr>
              <a:t>1</a:t>
            </a:r>
            <a:r>
              <a:rPr lang="zh-CN" altLang="en-US" sz="1200">
                <a:solidFill>
                  <a:schemeClr val="bg1"/>
                </a:solidFill>
                <a:latin typeface="黑体" panose="02010609060101010101" charset="-122"/>
                <a:ea typeface="黑体" panose="02010609060101010101" charset="-122"/>
                <a:cs typeface="黑体" panose="02010609060101010101" charset="-122"/>
              </a:rPr>
              <a:t>日</a:t>
            </a:r>
            <a:r>
              <a:rPr lang="en-US" altLang="zh-CN" sz="1200">
                <a:solidFill>
                  <a:schemeClr val="bg1"/>
                </a:solidFill>
                <a:latin typeface="黑体" panose="02010609060101010101" charset="-122"/>
                <a:ea typeface="黑体" panose="02010609060101010101" charset="-122"/>
                <a:cs typeface="黑体" panose="02010609060101010101" charset="-122"/>
              </a:rPr>
              <a:t>-</a:t>
            </a:r>
            <a:r>
              <a:rPr lang="en-US" altLang="zh-CN" sz="1200">
                <a:solidFill>
                  <a:schemeClr val="bg1"/>
                </a:solidFill>
                <a:latin typeface="黑体" panose="02010609060101010101" charset="-122"/>
                <a:ea typeface="黑体" panose="02010609060101010101" charset="-122"/>
                <a:cs typeface="黑体" panose="02010609060101010101" charset="-122"/>
                <a:sym typeface="+mn-ea"/>
              </a:rPr>
              <a:t>2024</a:t>
            </a:r>
            <a:r>
              <a:rPr lang="zh-CN" altLang="en-US" sz="1200">
                <a:solidFill>
                  <a:schemeClr val="bg1"/>
                </a:solidFill>
                <a:latin typeface="黑体" panose="02010609060101010101" charset="-122"/>
                <a:ea typeface="黑体" panose="02010609060101010101" charset="-122"/>
                <a:cs typeface="黑体" panose="02010609060101010101" charset="-122"/>
                <a:sym typeface="+mn-ea"/>
              </a:rPr>
              <a:t>年</a:t>
            </a:r>
            <a:r>
              <a:rPr lang="en-US" altLang="zh-CN" sz="1200">
                <a:solidFill>
                  <a:schemeClr val="bg1"/>
                </a:solidFill>
                <a:latin typeface="黑体" panose="02010609060101010101" charset="-122"/>
                <a:ea typeface="黑体" panose="02010609060101010101" charset="-122"/>
                <a:cs typeface="黑体" panose="02010609060101010101" charset="-122"/>
                <a:sym typeface="+mn-ea"/>
              </a:rPr>
              <a:t>3</a:t>
            </a:r>
            <a:r>
              <a:rPr lang="zh-CN" altLang="en-US" sz="1200">
                <a:solidFill>
                  <a:schemeClr val="bg1"/>
                </a:solidFill>
                <a:latin typeface="黑体" panose="02010609060101010101" charset="-122"/>
                <a:ea typeface="黑体" panose="02010609060101010101" charset="-122"/>
                <a:cs typeface="黑体" panose="02010609060101010101" charset="-122"/>
                <a:sym typeface="+mn-ea"/>
              </a:rPr>
              <a:t>月</a:t>
            </a:r>
            <a:r>
              <a:rPr lang="en-US" altLang="zh-CN" sz="1200">
                <a:solidFill>
                  <a:schemeClr val="bg1"/>
                </a:solidFill>
                <a:latin typeface="黑体" panose="02010609060101010101" charset="-122"/>
                <a:ea typeface="黑体" panose="02010609060101010101" charset="-122"/>
                <a:cs typeface="黑体" panose="02010609060101010101" charset="-122"/>
                <a:sym typeface="+mn-ea"/>
              </a:rPr>
              <a:t>31</a:t>
            </a:r>
            <a:r>
              <a:rPr lang="zh-CN" altLang="en-US" sz="1200">
                <a:solidFill>
                  <a:schemeClr val="bg1"/>
                </a:solidFill>
                <a:latin typeface="黑体" panose="02010609060101010101" charset="-122"/>
                <a:ea typeface="黑体" panose="02010609060101010101" charset="-122"/>
                <a:cs typeface="黑体" panose="02010609060101010101" charset="-122"/>
                <a:sym typeface="+mn-ea"/>
              </a:rPr>
              <a:t>日</a:t>
            </a:r>
            <a:r>
              <a:rPr lang="en-US" altLang="zh-CN" sz="1200">
                <a:solidFill>
                  <a:schemeClr val="bg1"/>
                </a:solidFill>
                <a:latin typeface="黑体" panose="02010609060101010101" charset="-122"/>
                <a:ea typeface="黑体" panose="02010609060101010101" charset="-122"/>
                <a:cs typeface="黑体" panose="02010609060101010101" charset="-122"/>
                <a:sym typeface="+mn-ea"/>
              </a:rPr>
              <a:t>;</a:t>
            </a:r>
            <a:r>
              <a:rPr lang="zh-CN" altLang="en-US" sz="1200">
                <a:solidFill>
                  <a:schemeClr val="bg1"/>
                </a:solidFill>
                <a:latin typeface="黑体" panose="02010609060101010101" charset="-122"/>
                <a:ea typeface="黑体" panose="02010609060101010101" charset="-122"/>
                <a:cs typeface="黑体" panose="02010609060101010101" charset="-122"/>
              </a:rPr>
              <a:t>社群解散时间为</a:t>
            </a:r>
            <a:r>
              <a:rPr lang="en-US" altLang="zh-CN" sz="1200">
                <a:solidFill>
                  <a:schemeClr val="bg1"/>
                </a:solidFill>
                <a:latin typeface="黑体" panose="02010609060101010101" charset="-122"/>
                <a:ea typeface="黑体" panose="02010609060101010101" charset="-122"/>
                <a:cs typeface="黑体" panose="02010609060101010101" charset="-122"/>
                <a:sym typeface="+mn-ea"/>
              </a:rPr>
              <a:t>2024</a:t>
            </a:r>
            <a:r>
              <a:rPr lang="zh-CN" altLang="en-US" sz="1200">
                <a:solidFill>
                  <a:schemeClr val="bg1"/>
                </a:solidFill>
                <a:latin typeface="黑体" panose="02010609060101010101" charset="-122"/>
                <a:ea typeface="黑体" panose="02010609060101010101" charset="-122"/>
                <a:cs typeface="黑体" panose="02010609060101010101" charset="-122"/>
                <a:sym typeface="+mn-ea"/>
              </a:rPr>
              <a:t>年</a:t>
            </a:r>
            <a:r>
              <a:rPr lang="en-US" altLang="zh-CN" sz="1200">
                <a:solidFill>
                  <a:schemeClr val="bg1"/>
                </a:solidFill>
                <a:latin typeface="黑体" panose="02010609060101010101" charset="-122"/>
                <a:ea typeface="黑体" panose="02010609060101010101" charset="-122"/>
                <a:cs typeface="黑体" panose="02010609060101010101" charset="-122"/>
                <a:sym typeface="+mn-ea"/>
              </a:rPr>
              <a:t>4</a:t>
            </a:r>
            <a:r>
              <a:rPr lang="zh-CN" altLang="en-US" sz="1200">
                <a:solidFill>
                  <a:schemeClr val="bg1"/>
                </a:solidFill>
                <a:latin typeface="黑体" panose="02010609060101010101" charset="-122"/>
                <a:ea typeface="黑体" panose="02010609060101010101" charset="-122"/>
                <a:cs typeface="黑体" panose="02010609060101010101" charset="-122"/>
                <a:sym typeface="+mn-ea"/>
              </a:rPr>
              <a:t>月</a:t>
            </a:r>
            <a:r>
              <a:rPr lang="en-US" altLang="zh-CN" sz="1200">
                <a:solidFill>
                  <a:schemeClr val="bg1"/>
                </a:solidFill>
                <a:latin typeface="黑体" panose="02010609060101010101" charset="-122"/>
                <a:ea typeface="黑体" panose="02010609060101010101" charset="-122"/>
                <a:cs typeface="黑体" panose="02010609060101010101" charset="-122"/>
                <a:sym typeface="+mn-ea"/>
              </a:rPr>
              <a:t>1</a:t>
            </a:r>
            <a:r>
              <a:rPr lang="zh-CN" altLang="en-US" sz="1200">
                <a:solidFill>
                  <a:schemeClr val="bg1"/>
                </a:solidFill>
                <a:latin typeface="黑体" panose="02010609060101010101" charset="-122"/>
                <a:ea typeface="黑体" panose="02010609060101010101" charset="-122"/>
                <a:cs typeface="黑体" panose="02010609060101010101" charset="-122"/>
                <a:sym typeface="+mn-ea"/>
              </a:rPr>
              <a:t>日</a:t>
            </a:r>
            <a:r>
              <a:rPr lang="en-US" altLang="zh-CN" sz="1200">
                <a:solidFill>
                  <a:schemeClr val="bg1"/>
                </a:solidFill>
                <a:latin typeface="黑体" panose="02010609060101010101" charset="-122"/>
                <a:ea typeface="黑体" panose="02010609060101010101" charset="-122"/>
                <a:cs typeface="黑体" panose="02010609060101010101" charset="-122"/>
                <a:sym typeface="+mn-ea"/>
              </a:rPr>
              <a:t>0</a:t>
            </a:r>
            <a:r>
              <a:rPr lang="zh-CN" altLang="en-US" sz="1200">
                <a:solidFill>
                  <a:schemeClr val="bg1"/>
                </a:solidFill>
                <a:latin typeface="黑体" panose="02010609060101010101" charset="-122"/>
                <a:ea typeface="黑体" panose="02010609060101010101" charset="-122"/>
                <a:cs typeface="黑体" panose="02010609060101010101" charset="-122"/>
                <a:sym typeface="+mn-ea"/>
              </a:rPr>
              <a:t>点。</a:t>
            </a:r>
            <a:endParaRPr lang="zh-CN" altLang="en-US" sz="1200">
              <a:solidFill>
                <a:schemeClr val="bg1"/>
              </a:solidFill>
              <a:latin typeface="黑体" panose="02010609060101010101" charset="-122"/>
              <a:ea typeface="黑体" panose="02010609060101010101" charset="-122"/>
              <a:cs typeface="黑体" panose="02010609060101010101" charset="-122"/>
              <a:sym typeface="+mn-ea"/>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3" name="图片 2" descr="方建伟1980（无课表）  拷贝"/>
          <p:cNvPicPr>
            <a:picLocks noChangeAspect="1"/>
          </p:cNvPicPr>
          <p:nvPr userDrawn="1"/>
        </p:nvPicPr>
        <p:blipFill>
          <a:blip r:embed="rId2"/>
          <a:stretch>
            <a:fillRect/>
          </a:stretch>
        </p:blipFill>
        <p:spPr>
          <a:xfrm>
            <a:off x="0" y="0"/>
            <a:ext cx="12192000" cy="6858000"/>
          </a:xfrm>
          <a:prstGeom prst="rect">
            <a:avLst/>
          </a:prstGeom>
        </p:spPr>
      </p:pic>
      <p:pic>
        <p:nvPicPr>
          <p:cNvPr id="10" name="图片 9" descr="2矢量智能对象"/>
          <p:cNvPicPr>
            <a:picLocks noChangeAspect="1"/>
          </p:cNvPicPr>
          <p:nvPr userDrawn="1">
            <p:custDataLst>
              <p:tags r:id="rId3"/>
            </p:custDataLst>
          </p:nvPr>
        </p:nvPicPr>
        <p:blipFill>
          <a:blip r:embed="rId4"/>
          <a:stretch>
            <a:fillRect/>
          </a:stretch>
        </p:blipFill>
        <p:spPr>
          <a:xfrm>
            <a:off x="153670" y="193675"/>
            <a:ext cx="1369060" cy="295275"/>
          </a:xfrm>
          <a:prstGeom prst="rect">
            <a:avLst/>
          </a:prstGeom>
        </p:spPr>
      </p:pic>
      <p:sp>
        <p:nvSpPr>
          <p:cNvPr id="8" name="文本框 7"/>
          <p:cNvSpPr txBox="1"/>
          <p:nvPr userDrawn="1"/>
        </p:nvSpPr>
        <p:spPr>
          <a:xfrm>
            <a:off x="9290050" y="6362700"/>
            <a:ext cx="2838450" cy="306705"/>
          </a:xfrm>
          <a:prstGeom prst="rect">
            <a:avLst/>
          </a:prstGeom>
          <a:noFill/>
        </p:spPr>
        <p:txBody>
          <a:bodyPr wrap="square" rtlCol="0">
            <a:spAutoFit/>
          </a:bodyPr>
          <a:p>
            <a:pPr algn="ctr"/>
            <a:r>
              <a:rPr lang="zh-CN" altLang="en-US" sz="1400">
                <a:solidFill>
                  <a:schemeClr val="bg1"/>
                </a:solidFill>
                <a:latin typeface="黑体" panose="02010609060101010101" charset="-122"/>
                <a:ea typeface="黑体" panose="02010609060101010101" charset="-122"/>
                <a:cs typeface="黑体" panose="02010609060101010101" charset="-122"/>
              </a:rPr>
              <a:t>股市有风险</a:t>
            </a:r>
            <a:r>
              <a:rPr lang="en-US" altLang="zh-CN" sz="1400">
                <a:solidFill>
                  <a:schemeClr val="bg1"/>
                </a:solidFill>
                <a:latin typeface="黑体" panose="02010609060101010101" charset="-122"/>
                <a:ea typeface="黑体" panose="02010609060101010101" charset="-122"/>
                <a:cs typeface="黑体" panose="02010609060101010101" charset="-122"/>
              </a:rPr>
              <a:t>·</a:t>
            </a:r>
            <a:r>
              <a:rPr lang="zh-CN" altLang="en-US" sz="1400">
                <a:solidFill>
                  <a:schemeClr val="bg1"/>
                </a:solidFill>
                <a:latin typeface="黑体" panose="02010609060101010101" charset="-122"/>
                <a:ea typeface="黑体" panose="02010609060101010101" charset="-122"/>
                <a:cs typeface="黑体" panose="02010609060101010101" charset="-122"/>
              </a:rPr>
              <a:t>投资需谨慎！</a:t>
            </a:r>
            <a:endParaRPr lang="zh-CN" altLang="en-US" sz="1400">
              <a:solidFill>
                <a:schemeClr val="bg1"/>
              </a:solidFill>
              <a:latin typeface="黑体" panose="02010609060101010101" charset="-122"/>
              <a:ea typeface="黑体" panose="02010609060101010101" charset="-122"/>
              <a:cs typeface="黑体" panose="02010609060101010101" charset="-122"/>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4_仅标题">
    <p:spTree>
      <p:nvGrpSpPr>
        <p:cNvPr id="1" name=""/>
        <p:cNvGrpSpPr/>
        <p:nvPr/>
      </p:nvGrpSpPr>
      <p:grpSpPr>
        <a:xfrm>
          <a:off x="0" y="0"/>
          <a:ext cx="0" cy="0"/>
          <a:chOff x="0" y="0"/>
          <a:chExt cx="0" cy="0"/>
        </a:xfrm>
      </p:grpSpPr>
      <p:pic>
        <p:nvPicPr>
          <p:cNvPr id="2" name="图片 1" descr="封面 拷贝"/>
          <p:cNvPicPr>
            <a:picLocks noChangeAspect="1"/>
          </p:cNvPicPr>
          <p:nvPr userDrawn="1"/>
        </p:nvPicPr>
        <p:blipFill>
          <a:blip r:embed="rId2"/>
          <a:stretch>
            <a:fillRect/>
          </a:stretch>
        </p:blipFill>
        <p:spPr>
          <a:xfrm>
            <a:off x="0" y="0"/>
            <a:ext cx="12192000" cy="6858000"/>
          </a:xfrm>
          <a:prstGeom prst="rect">
            <a:avLst/>
          </a:prstGeom>
        </p:spPr>
      </p:pic>
      <p:pic>
        <p:nvPicPr>
          <p:cNvPr id="4" name="图片 3" descr="内页拷贝"/>
          <p:cNvPicPr>
            <a:picLocks noChangeAspect="1"/>
          </p:cNvPicPr>
          <p:nvPr userDrawn="1"/>
        </p:nvPicPr>
        <p:blipFill>
          <a:blip r:embed="rId3"/>
          <a:stretch>
            <a:fillRect/>
          </a:stretch>
        </p:blipFill>
        <p:spPr>
          <a:xfrm>
            <a:off x="635" y="-635"/>
            <a:ext cx="12192000" cy="6858000"/>
          </a:xfrm>
          <a:prstGeom prst="rect">
            <a:avLst/>
          </a:prstGeom>
        </p:spPr>
      </p:pic>
      <p:pic>
        <p:nvPicPr>
          <p:cNvPr id="7" name="图片 6" descr="矢量智能对象"/>
          <p:cNvPicPr>
            <a:picLocks noChangeAspect="1"/>
          </p:cNvPicPr>
          <p:nvPr userDrawn="1"/>
        </p:nvPicPr>
        <p:blipFill>
          <a:blip r:embed="rId4"/>
          <a:stretch>
            <a:fillRect/>
          </a:stretch>
        </p:blipFill>
        <p:spPr>
          <a:xfrm>
            <a:off x="481330" y="261620"/>
            <a:ext cx="1372870" cy="294640"/>
          </a:xfrm>
          <a:prstGeom prst="rect">
            <a:avLst/>
          </a:prstGeom>
        </p:spPr>
      </p:pic>
      <p:pic>
        <p:nvPicPr>
          <p:cNvPr id="12" name="图片 11" descr="双12 icon_1668046285260"/>
          <p:cNvPicPr>
            <a:picLocks noChangeAspect="1"/>
          </p:cNvPicPr>
          <p:nvPr userDrawn="1"/>
        </p:nvPicPr>
        <p:blipFill>
          <a:blip r:embed="rId5"/>
          <a:stretch>
            <a:fillRect/>
          </a:stretch>
        </p:blipFill>
        <p:spPr>
          <a:xfrm>
            <a:off x="10454640" y="117475"/>
            <a:ext cx="1179195" cy="506730"/>
          </a:xfrm>
          <a:prstGeom prst="rect">
            <a:avLst/>
          </a:prstGeom>
        </p:spPr>
      </p:pic>
      <p:sp>
        <p:nvSpPr>
          <p:cNvPr id="3" name="矩形 2"/>
          <p:cNvSpPr/>
          <p:nvPr userDrawn="1"/>
        </p:nvSpPr>
        <p:spPr>
          <a:xfrm>
            <a:off x="-635" y="681990"/>
            <a:ext cx="12193270" cy="61760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文本框 4"/>
          <p:cNvSpPr txBox="1"/>
          <p:nvPr userDrawn="1"/>
        </p:nvSpPr>
        <p:spPr>
          <a:xfrm>
            <a:off x="635" y="6557010"/>
            <a:ext cx="12190730" cy="275590"/>
          </a:xfrm>
          <a:prstGeom prst="rect">
            <a:avLst/>
          </a:prstGeom>
          <a:noFill/>
        </p:spPr>
        <p:txBody>
          <a:bodyPr wrap="square" rtlCol="0">
            <a:spAutoFit/>
          </a:bodyPr>
          <a:p>
            <a:pPr algn="ctr"/>
            <a:r>
              <a:rPr lang="zh-CN" altLang="en-US" sz="1200" b="1">
                <a:ln>
                  <a:noFill/>
                </a:ln>
                <a:solidFill>
                  <a:schemeClr val="bg1">
                    <a:lumMod val="50000"/>
                  </a:schemeClr>
                </a:solidFill>
                <a:latin typeface="思源黑体 CN Normal" panose="020B0400000000000000" charset="-122"/>
                <a:ea typeface="思源黑体 CN Normal" panose="020B0400000000000000" charset="-122"/>
                <a:cs typeface="思源黑体 CN Normal" panose="020B0400000000000000" charset="-122"/>
                <a:sym typeface="+mn-ea"/>
              </a:rPr>
              <a:t>经传多赢投资顾问 :</a:t>
            </a:r>
            <a:r>
              <a:rPr sz="1200" b="1">
                <a:ln>
                  <a:noFill/>
                </a:ln>
                <a:solidFill>
                  <a:schemeClr val="bg1">
                    <a:lumMod val="50000"/>
                  </a:schemeClr>
                </a:solidFill>
                <a:latin typeface="思源黑体 CN Normal" panose="020B0400000000000000" charset="-122"/>
                <a:ea typeface="思源黑体 CN Normal" panose="020B0400000000000000" charset="-122"/>
                <a:cs typeface="思源黑体 CN Normal" panose="020B0400000000000000" charset="-122"/>
                <a:sym typeface="+mn-ea"/>
              </a:rPr>
              <a:t>蔡英姿</a:t>
            </a:r>
            <a:r>
              <a:rPr lang="zh-CN" altLang="en-US" sz="1200" b="1">
                <a:ln>
                  <a:noFill/>
                </a:ln>
                <a:solidFill>
                  <a:schemeClr val="bg1">
                    <a:lumMod val="50000"/>
                  </a:schemeClr>
                </a:solidFill>
                <a:latin typeface="思源黑体 CN Normal" panose="020B0400000000000000" charset="-122"/>
                <a:ea typeface="思源黑体 CN Normal" panose="020B0400000000000000" charset="-122"/>
                <a:cs typeface="思源黑体 CN Normal" panose="020B0400000000000000" charset="-122"/>
                <a:sym typeface="+mn-ea"/>
              </a:rPr>
              <a:t>丨执业编号:</a:t>
            </a:r>
            <a:r>
              <a:rPr sz="1200" b="1">
                <a:ln>
                  <a:noFill/>
                </a:ln>
                <a:solidFill>
                  <a:schemeClr val="bg1">
                    <a:lumMod val="50000"/>
                  </a:schemeClr>
                </a:solidFill>
                <a:latin typeface="思源黑体 CN Normal" panose="020B0400000000000000" charset="-122"/>
                <a:ea typeface="思源黑体 CN Normal" panose="020B0400000000000000" charset="-122"/>
                <a:cs typeface="思源黑体 CN Normal" panose="020B0400000000000000" charset="-122"/>
                <a:sym typeface="+mn-ea"/>
              </a:rPr>
              <a:t>A1120613090011</a:t>
            </a:r>
            <a:r>
              <a:rPr lang="en-US" sz="1200" b="1">
                <a:ln>
                  <a:noFill/>
                </a:ln>
                <a:solidFill>
                  <a:schemeClr val="bg1">
                    <a:lumMod val="50000"/>
                  </a:schemeClr>
                </a:solidFill>
                <a:latin typeface="思源黑体 CN Normal" panose="020B0400000000000000" charset="-122"/>
                <a:ea typeface="思源黑体 CN Normal" panose="020B0400000000000000" charset="-122"/>
                <a:cs typeface="思源黑体 CN Normal" panose="020B0400000000000000" charset="-122"/>
                <a:sym typeface="+mn-ea"/>
              </a:rPr>
              <a:t>   </a:t>
            </a:r>
            <a:r>
              <a:rPr lang="zh-CN" altLang="en-US" sz="1200" b="1">
                <a:ln>
                  <a:noFill/>
                </a:ln>
                <a:solidFill>
                  <a:schemeClr val="bg1">
                    <a:lumMod val="50000"/>
                  </a:schemeClr>
                </a:solidFill>
                <a:latin typeface="思源黑体 CN Normal" panose="020B0400000000000000" charset="-122"/>
                <a:ea typeface="思源黑体 CN Normal" panose="020B0400000000000000" charset="-122"/>
                <a:cs typeface="思源黑体 CN Normal" panose="020B0400000000000000" charset="-122"/>
              </a:rPr>
              <a:t>风险提示:观点基于软件数据和理论模型分析，仅供参考，不构成投资建议，股市有风险，投资需谨慎。</a:t>
            </a:r>
            <a:endParaRPr lang="zh-CN" altLang="en-US" sz="1200" b="1">
              <a:ln>
                <a:noFill/>
              </a:ln>
              <a:solidFill>
                <a:schemeClr val="bg1">
                  <a:lumMod val="50000"/>
                </a:schemeClr>
              </a:solidFill>
              <a:latin typeface="思源黑体 CN Normal" panose="020B0400000000000000" charset="-122"/>
              <a:ea typeface="思源黑体 CN Normal" panose="020B0400000000000000" charset="-122"/>
              <a:cs typeface="思源黑体 CN Normal" panose="020B0400000000000000" charset="-122"/>
            </a:endParaRPr>
          </a:p>
        </p:txBody>
      </p:sp>
      <p:pic>
        <p:nvPicPr>
          <p:cNvPr id="6" name="图片 5" descr="//192.168.10.86/素材/营销策划/1.活动/1-活动-设计需求/2023年/11月/11-12月猎手活动/12月猎手活动/双十二直播/课件模板/00设计/1920x1080 拷贝 9.png1920x1080 拷贝 9"/>
          <p:cNvPicPr>
            <a:picLocks noChangeAspect="1"/>
          </p:cNvPicPr>
          <p:nvPr userDrawn="1"/>
        </p:nvPicPr>
        <p:blipFill>
          <a:blip r:embed="rId6"/>
          <a:srcRect/>
          <a:stretch>
            <a:fillRect/>
          </a:stretch>
        </p:blipFill>
        <p:spPr>
          <a:xfrm>
            <a:off x="635" y="0"/>
            <a:ext cx="12192000" cy="6858000"/>
          </a:xfrm>
          <a:prstGeom prst="rect">
            <a:avLst/>
          </a:prstGeom>
        </p:spPr>
      </p:pic>
      <p:pic>
        <p:nvPicPr>
          <p:cNvPr id="11" name="图片 10" descr="苏柏安1980（无课表）  拷贝 200000"/>
          <p:cNvPicPr>
            <a:picLocks noChangeAspect="1"/>
          </p:cNvPicPr>
          <p:nvPr userDrawn="1"/>
        </p:nvPicPr>
        <p:blipFill>
          <a:blip r:embed="rId7"/>
          <a:stretch>
            <a:fillRect/>
          </a:stretch>
        </p:blipFill>
        <p:spPr>
          <a:xfrm>
            <a:off x="0" y="0"/>
            <a:ext cx="12192000" cy="6858000"/>
          </a:xfrm>
          <a:prstGeom prst="rect">
            <a:avLst/>
          </a:prstGeom>
        </p:spPr>
      </p:pic>
      <p:pic>
        <p:nvPicPr>
          <p:cNvPr id="9" name="图片 8" descr="矩形 817"/>
          <p:cNvPicPr>
            <a:picLocks noChangeAspect="1"/>
          </p:cNvPicPr>
          <p:nvPr userDrawn="1"/>
        </p:nvPicPr>
        <p:blipFill>
          <a:blip r:embed="rId8"/>
          <a:stretch>
            <a:fillRect/>
          </a:stretch>
        </p:blipFill>
        <p:spPr>
          <a:xfrm>
            <a:off x="635" y="682625"/>
            <a:ext cx="12192000" cy="6175375"/>
          </a:xfrm>
          <a:prstGeom prst="rect">
            <a:avLst/>
          </a:prstGeom>
        </p:spPr>
      </p:pic>
      <p:pic>
        <p:nvPicPr>
          <p:cNvPr id="10" name="图片 9" descr="2矢量智能对象"/>
          <p:cNvPicPr>
            <a:picLocks noChangeAspect="1"/>
          </p:cNvPicPr>
          <p:nvPr userDrawn="1"/>
        </p:nvPicPr>
        <p:blipFill>
          <a:blip r:embed="rId9"/>
          <a:stretch>
            <a:fillRect/>
          </a:stretch>
        </p:blipFill>
        <p:spPr>
          <a:xfrm>
            <a:off x="153670" y="193675"/>
            <a:ext cx="1369060" cy="295275"/>
          </a:xfrm>
          <a:prstGeom prst="rect">
            <a:avLst/>
          </a:prstGeom>
        </p:spPr>
      </p:pic>
      <p:sp>
        <p:nvSpPr>
          <p:cNvPr id="14" name="文本框 13"/>
          <p:cNvSpPr txBox="1"/>
          <p:nvPr userDrawn="1">
            <p:custDataLst>
              <p:tags r:id="rId10"/>
            </p:custDataLst>
          </p:nvPr>
        </p:nvSpPr>
        <p:spPr>
          <a:xfrm>
            <a:off x="648970" y="6579235"/>
            <a:ext cx="10881360" cy="275590"/>
          </a:xfrm>
          <a:prstGeom prst="rect">
            <a:avLst/>
          </a:prstGeom>
          <a:noFill/>
        </p:spPr>
        <p:txBody>
          <a:bodyPr wrap="square" rtlCol="0">
            <a:spAutoFit/>
          </a:bodyPr>
          <a:p>
            <a:r>
              <a:rPr lang="zh-CN" altLang="en-US" sz="1200">
                <a:solidFill>
                  <a:schemeClr val="tx1">
                    <a:lumMod val="85000"/>
                    <a:lumOff val="15000"/>
                  </a:schemeClr>
                </a:solidFill>
                <a:latin typeface="黑体" panose="02010609060101010101" charset="-122"/>
                <a:ea typeface="黑体" panose="02010609060101010101" charset="-122"/>
                <a:cs typeface="黑体" panose="02010609060101010101" charset="-122"/>
              </a:rPr>
              <a:t>经传多赢资深投顾:</a:t>
            </a:r>
            <a:r>
              <a:rPr lang="zh-CN" altLang="en-US" sz="1200">
                <a:solidFill>
                  <a:schemeClr val="tx1">
                    <a:lumMod val="85000"/>
                    <a:lumOff val="15000"/>
                  </a:schemeClr>
                </a:solidFill>
                <a:latin typeface="黑体" panose="02010609060101010101" charset="-122"/>
                <a:ea typeface="黑体" panose="02010609060101010101" charset="-122"/>
                <a:cs typeface="黑体" panose="02010609060101010101" charset="-122"/>
              </a:rPr>
              <a:t>方建伟丨执业编号:</a:t>
            </a:r>
            <a:r>
              <a:rPr lang="zh-CN" altLang="en-US" sz="1200">
                <a:solidFill>
                  <a:schemeClr val="tx1">
                    <a:lumMod val="85000"/>
                    <a:lumOff val="15000"/>
                  </a:schemeClr>
                </a:solidFill>
                <a:latin typeface="黑体" panose="02010609060101010101" charset="-122"/>
                <a:ea typeface="黑体" panose="02010609060101010101" charset="-122"/>
                <a:cs typeface="黑体" panose="02010609060101010101" charset="-122"/>
                <a:sym typeface="+mn-ea"/>
              </a:rPr>
              <a:t>A1120613090012</a:t>
            </a:r>
            <a:r>
              <a:rPr lang="zh-CN" altLang="en-US" sz="1200">
                <a:solidFill>
                  <a:schemeClr val="tx1">
                    <a:lumMod val="85000"/>
                    <a:lumOff val="15000"/>
                  </a:schemeClr>
                </a:solidFill>
                <a:latin typeface="黑体" panose="02010609060101010101" charset="-122"/>
                <a:ea typeface="黑体" panose="02010609060101010101" charset="-122"/>
                <a:cs typeface="黑体" panose="02010609060101010101" charset="-122"/>
              </a:rPr>
              <a:t>  风险提示:观点基于软件数据和理论模型分析，仅供参考，不构成买卖建议，股市有风险，投资需谨慎！</a:t>
            </a:r>
            <a:endParaRPr lang="zh-CN" altLang="en-US" sz="1200">
              <a:solidFill>
                <a:schemeClr val="tx1">
                  <a:lumMod val="85000"/>
                  <a:lumOff val="15000"/>
                </a:schemeClr>
              </a:solidFill>
              <a:latin typeface="黑体" panose="02010609060101010101" charset="-122"/>
              <a:ea typeface="黑体" panose="02010609060101010101" charset="-122"/>
              <a:cs typeface="黑体" panose="02010609060101010101" charset="-122"/>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dirty="0"/>
          </a:p>
        </p:txBody>
      </p:sp>
      <p:sp>
        <p:nvSpPr>
          <p:cNvPr id="4" name="灯片编号占位符 3"/>
          <p:cNvSpPr>
            <a:spLocks noGrp="1"/>
          </p:cNvSpPr>
          <p:nvPr>
            <p:ph type="sldNum" sz="quarter" idx="12"/>
          </p:nvPr>
        </p:nvSpPr>
        <p:spPr/>
        <p:txBody>
          <a:bodyPr/>
          <a:lstStyle/>
          <a:p>
            <a:fld id="{49AE70B2-8BF9-45C0-BB95-33D1B9D3A854}" type="slidenum">
              <a:rPr lang="zh-CN" altLang="en-US" smtClean="0"/>
            </a:fld>
            <a:endParaRPr lang="zh-CN" altLang="en-US" dirty="0"/>
          </a:p>
        </p:txBody>
      </p:sp>
      <p:pic>
        <p:nvPicPr>
          <p:cNvPr id="5" name="图片 4" descr="内页拷贝"/>
          <p:cNvPicPr>
            <a:picLocks noChangeAspect="1"/>
          </p:cNvPicPr>
          <p:nvPr userDrawn="1"/>
        </p:nvPicPr>
        <p:blipFill>
          <a:blip r:embed="rId2"/>
          <a:stretch>
            <a:fillRect/>
          </a:stretch>
        </p:blipFill>
        <p:spPr>
          <a:xfrm>
            <a:off x="0" y="0"/>
            <a:ext cx="12192000" cy="6858000"/>
          </a:xfrm>
          <a:prstGeom prst="rect">
            <a:avLst/>
          </a:prstGeom>
        </p:spPr>
      </p:pic>
      <p:pic>
        <p:nvPicPr>
          <p:cNvPr id="9" name="图片 8" descr="苏柏安1980（无课表）  拷贝 200000"/>
          <p:cNvPicPr>
            <a:picLocks noChangeAspect="1"/>
          </p:cNvPicPr>
          <p:nvPr userDrawn="1"/>
        </p:nvPicPr>
        <p:blipFill>
          <a:blip r:embed="rId3"/>
          <a:stretch>
            <a:fillRect/>
          </a:stretch>
        </p:blipFill>
        <p:spPr>
          <a:xfrm>
            <a:off x="0" y="0"/>
            <a:ext cx="12192000" cy="6858000"/>
          </a:xfrm>
          <a:prstGeom prst="rect">
            <a:avLst/>
          </a:prstGeom>
        </p:spPr>
      </p:pic>
      <p:pic>
        <p:nvPicPr>
          <p:cNvPr id="10" name="图片 9" descr="2矢量智能对象"/>
          <p:cNvPicPr>
            <a:picLocks noChangeAspect="1"/>
          </p:cNvPicPr>
          <p:nvPr userDrawn="1">
            <p:custDataLst>
              <p:tags r:id="rId4"/>
            </p:custDataLst>
          </p:nvPr>
        </p:nvPicPr>
        <p:blipFill>
          <a:blip r:embed="rId5"/>
          <a:stretch>
            <a:fillRect/>
          </a:stretch>
        </p:blipFill>
        <p:spPr>
          <a:xfrm>
            <a:off x="153670" y="193675"/>
            <a:ext cx="1369060" cy="295275"/>
          </a:xfrm>
          <a:prstGeom prst="rect">
            <a:avLst/>
          </a:prstGeom>
        </p:spPr>
      </p:pic>
      <p:sp>
        <p:nvSpPr>
          <p:cNvPr id="12" name="文本框 11"/>
          <p:cNvSpPr txBox="1"/>
          <p:nvPr userDrawn="1">
            <p:custDataLst>
              <p:tags r:id="rId6"/>
            </p:custDataLst>
          </p:nvPr>
        </p:nvSpPr>
        <p:spPr>
          <a:xfrm>
            <a:off x="9290050" y="6362700"/>
            <a:ext cx="2838450" cy="306705"/>
          </a:xfrm>
          <a:prstGeom prst="rect">
            <a:avLst/>
          </a:prstGeom>
          <a:noFill/>
        </p:spPr>
        <p:txBody>
          <a:bodyPr wrap="square" rtlCol="0">
            <a:spAutoFit/>
          </a:bodyPr>
          <a:p>
            <a:pPr algn="ctr"/>
            <a:r>
              <a:rPr lang="zh-CN" altLang="en-US" sz="1400">
                <a:solidFill>
                  <a:schemeClr val="bg1"/>
                </a:solidFill>
                <a:latin typeface="黑体" panose="02010609060101010101" charset="-122"/>
                <a:ea typeface="黑体" panose="02010609060101010101" charset="-122"/>
                <a:cs typeface="黑体" panose="02010609060101010101" charset="-122"/>
              </a:rPr>
              <a:t>股市有风险</a:t>
            </a:r>
            <a:r>
              <a:rPr lang="en-US" altLang="zh-CN" sz="1400">
                <a:solidFill>
                  <a:schemeClr val="bg1"/>
                </a:solidFill>
                <a:latin typeface="黑体" panose="02010609060101010101" charset="-122"/>
                <a:ea typeface="黑体" panose="02010609060101010101" charset="-122"/>
                <a:cs typeface="黑体" panose="02010609060101010101" charset="-122"/>
              </a:rPr>
              <a:t>·</a:t>
            </a:r>
            <a:r>
              <a:rPr lang="zh-CN" altLang="en-US" sz="1400">
                <a:solidFill>
                  <a:schemeClr val="bg1"/>
                </a:solidFill>
                <a:latin typeface="黑体" panose="02010609060101010101" charset="-122"/>
                <a:ea typeface="黑体" panose="02010609060101010101" charset="-122"/>
                <a:cs typeface="黑体" panose="02010609060101010101" charset="-122"/>
              </a:rPr>
              <a:t>投资需谨慎！</a:t>
            </a:r>
            <a:endParaRPr lang="zh-CN" altLang="en-US" sz="1400">
              <a:solidFill>
                <a:schemeClr val="bg1"/>
              </a:solidFill>
              <a:latin typeface="黑体" panose="02010609060101010101" charset="-122"/>
              <a:ea typeface="黑体" panose="02010609060101010101" charset="-122"/>
              <a:cs typeface="黑体" panose="02010609060101010101" charset="-122"/>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3" name="图片 2" descr="ppt.png1"/>
          <p:cNvPicPr>
            <a:picLocks noChangeAspect="1"/>
          </p:cNvPicPr>
          <p:nvPr userDrawn="1"/>
        </p:nvPicPr>
        <p:blipFill>
          <a:blip r:embed="rId2"/>
          <a:stretch>
            <a:fillRect/>
          </a:stretch>
        </p:blipFill>
        <p:spPr>
          <a:xfrm>
            <a:off x="0" y="0"/>
            <a:ext cx="12192000" cy="6858000"/>
          </a:xfrm>
          <a:prstGeom prst="rect">
            <a:avLst/>
          </a:prstGeom>
        </p:spPr>
      </p:pic>
      <p:pic>
        <p:nvPicPr>
          <p:cNvPr id="8" name="图片 7" descr="组 22"/>
          <p:cNvPicPr>
            <a:picLocks noChangeAspect="1"/>
          </p:cNvPicPr>
          <p:nvPr userDrawn="1"/>
        </p:nvPicPr>
        <p:blipFill>
          <a:blip r:embed="rId3"/>
          <a:stretch>
            <a:fillRect/>
          </a:stretch>
        </p:blipFill>
        <p:spPr>
          <a:xfrm>
            <a:off x="239395" y="271780"/>
            <a:ext cx="11740515" cy="6456680"/>
          </a:xfrm>
          <a:prstGeom prst="rect">
            <a:avLst/>
          </a:prstGeom>
        </p:spPr>
      </p:pic>
      <p:sp>
        <p:nvSpPr>
          <p:cNvPr id="14" name="文本框 13"/>
          <p:cNvSpPr txBox="1"/>
          <p:nvPr userDrawn="1">
            <p:custDataLst>
              <p:tags r:id="rId4"/>
            </p:custDataLst>
          </p:nvPr>
        </p:nvSpPr>
        <p:spPr>
          <a:xfrm>
            <a:off x="648970" y="5819140"/>
            <a:ext cx="10881360" cy="460375"/>
          </a:xfrm>
          <a:prstGeom prst="rect">
            <a:avLst/>
          </a:prstGeom>
          <a:noFill/>
        </p:spPr>
        <p:txBody>
          <a:bodyPr wrap="square" rtlCol="0">
            <a:spAutoFit/>
          </a:bodyPr>
          <a:p>
            <a:r>
              <a:rPr lang="zh-CN" altLang="en-US" sz="1200">
                <a:solidFill>
                  <a:schemeClr val="tx1">
                    <a:lumMod val="85000"/>
                    <a:lumOff val="15000"/>
                  </a:schemeClr>
                </a:solidFill>
                <a:latin typeface="黑体" panose="02010609060101010101" charset="-122"/>
                <a:ea typeface="黑体" panose="02010609060101010101" charset="-122"/>
                <a:cs typeface="黑体" panose="02010609060101010101" charset="-122"/>
              </a:rPr>
              <a:t>经传多赢资深投顾:方建伟丨投顾执业编号:</a:t>
            </a:r>
            <a:r>
              <a:rPr lang="zh-CN" altLang="en-US" sz="1200">
                <a:solidFill>
                  <a:schemeClr val="tx1">
                    <a:lumMod val="85000"/>
                    <a:lumOff val="15000"/>
                  </a:schemeClr>
                </a:solidFill>
                <a:latin typeface="黑体" panose="02010609060101010101" charset="-122"/>
                <a:ea typeface="黑体" panose="02010609060101010101" charset="-122"/>
                <a:cs typeface="黑体" panose="02010609060101010101" charset="-122"/>
                <a:sym typeface="+mn-ea"/>
              </a:rPr>
              <a:t>A1120613090012</a:t>
            </a:r>
            <a:r>
              <a:rPr lang="zh-CN" altLang="en-US" sz="1200">
                <a:solidFill>
                  <a:schemeClr val="tx1">
                    <a:lumMod val="85000"/>
                    <a:lumOff val="15000"/>
                  </a:schemeClr>
                </a:solidFill>
                <a:latin typeface="黑体" panose="02010609060101010101" charset="-122"/>
                <a:ea typeface="黑体" panose="02010609060101010101" charset="-122"/>
                <a:cs typeface="黑体" panose="02010609060101010101" charset="-122"/>
              </a:rPr>
              <a:t>  </a:t>
            </a:r>
            <a:r>
              <a:rPr lang="en-US" altLang="zh-CN" sz="1200">
                <a:solidFill>
                  <a:schemeClr val="tx1">
                    <a:lumMod val="85000"/>
                    <a:lumOff val="15000"/>
                  </a:schemeClr>
                </a:solidFill>
                <a:latin typeface="黑体" panose="02010609060101010101" charset="-122"/>
                <a:ea typeface="黑体" panose="02010609060101010101" charset="-122"/>
                <a:cs typeface="黑体" panose="02010609060101010101" charset="-122"/>
              </a:rPr>
              <a:t>   </a:t>
            </a:r>
            <a:r>
              <a:rPr lang="zh-CN" altLang="en-US" sz="1200">
                <a:solidFill>
                  <a:schemeClr val="tx1">
                    <a:lumMod val="85000"/>
                    <a:lumOff val="15000"/>
                  </a:schemeClr>
                </a:solidFill>
                <a:latin typeface="黑体" panose="02010609060101010101" charset="-122"/>
                <a:ea typeface="黑体" panose="02010609060101010101" charset="-122"/>
                <a:cs typeface="黑体" panose="02010609060101010101" charset="-122"/>
              </a:rPr>
              <a:t>基金从业编号：</a:t>
            </a:r>
            <a:r>
              <a:rPr lang="en-US" altLang="zh-CN" sz="1200">
                <a:solidFill>
                  <a:schemeClr val="tx1">
                    <a:lumMod val="85000"/>
                    <a:lumOff val="15000"/>
                  </a:schemeClr>
                </a:solidFill>
                <a:latin typeface="黑体" panose="02010609060101010101" charset="-122"/>
                <a:ea typeface="黑体" panose="02010609060101010101" charset="-122"/>
                <a:cs typeface="黑体" panose="02010609060101010101" charset="-122"/>
              </a:rPr>
              <a:t>A2025062200022x</a:t>
            </a:r>
            <a:endParaRPr lang="zh-CN" altLang="en-US" sz="1200">
              <a:solidFill>
                <a:schemeClr val="tx1">
                  <a:lumMod val="85000"/>
                  <a:lumOff val="15000"/>
                </a:schemeClr>
              </a:solidFill>
              <a:latin typeface="黑体" panose="02010609060101010101" charset="-122"/>
              <a:ea typeface="黑体" panose="02010609060101010101" charset="-122"/>
              <a:cs typeface="黑体" panose="02010609060101010101" charset="-122"/>
            </a:endParaRPr>
          </a:p>
          <a:p>
            <a:r>
              <a:rPr lang="zh-CN" altLang="en-US" sz="1200">
                <a:solidFill>
                  <a:schemeClr val="tx1">
                    <a:lumMod val="85000"/>
                    <a:lumOff val="15000"/>
                  </a:schemeClr>
                </a:solidFill>
                <a:latin typeface="黑体" panose="02010609060101010101" charset="-122"/>
                <a:ea typeface="黑体" panose="02010609060101010101" charset="-122"/>
                <a:cs typeface="黑体" panose="02010609060101010101" charset="-122"/>
              </a:rPr>
              <a:t>风险提示:观点基于软件数据和理论模型分析，仅供参考，不构成买卖建议，股市有风险，投资需谨慎！</a:t>
            </a:r>
            <a:endParaRPr lang="zh-CN" altLang="en-US" sz="1200">
              <a:solidFill>
                <a:schemeClr val="tx1">
                  <a:lumMod val="85000"/>
                  <a:lumOff val="15000"/>
                </a:schemeClr>
              </a:solidFill>
              <a:latin typeface="黑体" panose="02010609060101010101" charset="-122"/>
              <a:ea typeface="黑体" panose="02010609060101010101" charset="-122"/>
              <a:cs typeface="黑体" panose="02010609060101010101" charset="-122"/>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tags" Target="../tags/tag10.xml"/><Relationship Id="rId8" Type="http://schemas.openxmlformats.org/officeDocument/2006/relationships/tags" Target="../tags/tag9.xml"/><Relationship Id="rId7" Type="http://schemas.openxmlformats.org/officeDocument/2006/relationships/tags" Target="../tags/tag8.xml"/><Relationship Id="rId6" Type="http://schemas.openxmlformats.org/officeDocument/2006/relationships/tags" Target="../tags/tag7.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tags" Target="../tags/tag12.xml"/><Relationship Id="rId10" Type="http://schemas.openxmlformats.org/officeDocument/2006/relationships/tags" Target="../tags/tag1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6"/>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7"/>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8"/>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9"/>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0"/>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spTree>
    <p:custDataLst>
      <p:tags r:id="rId11"/>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tags" Target="../tags/tag48.xml"/></Relationships>
</file>

<file path=ppt/slides/_rels/slide100.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314.xml"/><Relationship Id="rId1" Type="http://schemas.openxmlformats.org/officeDocument/2006/relationships/image" Target="../media/image16.png"/></Relationships>
</file>

<file path=ppt/slides/_rels/slide101.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317.xml"/><Relationship Id="rId2" Type="http://schemas.openxmlformats.org/officeDocument/2006/relationships/tags" Target="../tags/tag316.xml"/><Relationship Id="rId1" Type="http://schemas.openxmlformats.org/officeDocument/2006/relationships/tags" Target="../tags/tag315.xml"/></Relationships>
</file>

<file path=ppt/slides/_rels/slide102.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319.xml"/><Relationship Id="rId2" Type="http://schemas.openxmlformats.org/officeDocument/2006/relationships/image" Target="../media/image17.png"/><Relationship Id="rId1" Type="http://schemas.openxmlformats.org/officeDocument/2006/relationships/tags" Target="../tags/tag318.xml"/></Relationships>
</file>

<file path=ppt/slides/_rels/slide10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320.xml"/><Relationship Id="rId1" Type="http://schemas.openxmlformats.org/officeDocument/2006/relationships/image" Target="../media/image15.png"/></Relationships>
</file>

<file path=ppt/slides/_rels/slide104.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323.xml"/><Relationship Id="rId2" Type="http://schemas.openxmlformats.org/officeDocument/2006/relationships/tags" Target="../tags/tag322.xml"/><Relationship Id="rId1" Type="http://schemas.openxmlformats.org/officeDocument/2006/relationships/tags" Target="../tags/tag321.xml"/></Relationships>
</file>

<file path=ppt/slides/_rels/slide105.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326.xml"/><Relationship Id="rId2" Type="http://schemas.openxmlformats.org/officeDocument/2006/relationships/tags" Target="../tags/tag325.xml"/><Relationship Id="rId1" Type="http://schemas.openxmlformats.org/officeDocument/2006/relationships/tags" Target="../tags/tag324.xml"/></Relationships>
</file>

<file path=ppt/slides/_rels/slide106.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329.xml"/><Relationship Id="rId2" Type="http://schemas.openxmlformats.org/officeDocument/2006/relationships/tags" Target="../tags/tag328.xml"/><Relationship Id="rId1" Type="http://schemas.openxmlformats.org/officeDocument/2006/relationships/tags" Target="../tags/tag327.xml"/></Relationships>
</file>

<file path=ppt/slides/_rels/slide107.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332.xml"/><Relationship Id="rId2" Type="http://schemas.openxmlformats.org/officeDocument/2006/relationships/tags" Target="../tags/tag331.xml"/><Relationship Id="rId1" Type="http://schemas.openxmlformats.org/officeDocument/2006/relationships/tags" Target="../tags/tag330.xml"/></Relationships>
</file>

<file path=ppt/slides/_rels/slide108.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335.xml"/><Relationship Id="rId2" Type="http://schemas.openxmlformats.org/officeDocument/2006/relationships/tags" Target="../tags/tag334.xml"/><Relationship Id="rId1" Type="http://schemas.openxmlformats.org/officeDocument/2006/relationships/tags" Target="../tags/tag333.xml"/></Relationships>
</file>

<file path=ppt/slides/_rels/slide109.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338.xml"/><Relationship Id="rId2" Type="http://schemas.openxmlformats.org/officeDocument/2006/relationships/tags" Target="../tags/tag337.xml"/><Relationship Id="rId1" Type="http://schemas.openxmlformats.org/officeDocument/2006/relationships/tags" Target="../tags/tag336.xml"/></Relationships>
</file>

<file path=ppt/slides/_rels/slide11.xml.rels><?xml version="1.0" encoding="UTF-8" standalone="yes"?>
<Relationships xmlns="http://schemas.openxmlformats.org/package/2006/relationships"><Relationship Id="rId5" Type="http://schemas.openxmlformats.org/officeDocument/2006/relationships/slideLayout" Target="../slideLayouts/slideLayout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tags" Target="../tags/tag51.xml"/></Relationships>
</file>

<file path=ppt/slides/_rels/slide110.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341.xml"/><Relationship Id="rId2" Type="http://schemas.openxmlformats.org/officeDocument/2006/relationships/tags" Target="../tags/tag340.xml"/><Relationship Id="rId1" Type="http://schemas.openxmlformats.org/officeDocument/2006/relationships/tags" Target="../tags/tag339.xml"/></Relationships>
</file>

<file path=ppt/slides/_rels/slide111.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344.xml"/><Relationship Id="rId2" Type="http://schemas.openxmlformats.org/officeDocument/2006/relationships/tags" Target="../tags/tag343.xml"/><Relationship Id="rId1" Type="http://schemas.openxmlformats.org/officeDocument/2006/relationships/tags" Target="../tags/tag342.xml"/></Relationships>
</file>

<file path=ppt/slides/_rels/slide11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345.xml"/><Relationship Id="rId1" Type="http://schemas.openxmlformats.org/officeDocument/2006/relationships/image" Target="../media/image15.png"/></Relationships>
</file>

<file path=ppt/slides/_rels/slide113.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348.xml"/><Relationship Id="rId2" Type="http://schemas.openxmlformats.org/officeDocument/2006/relationships/tags" Target="../tags/tag347.xml"/><Relationship Id="rId1" Type="http://schemas.openxmlformats.org/officeDocument/2006/relationships/tags" Target="../tags/tag346.xml"/></Relationships>
</file>

<file path=ppt/slides/_rels/slide114.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351.xml"/><Relationship Id="rId2" Type="http://schemas.openxmlformats.org/officeDocument/2006/relationships/tags" Target="../tags/tag350.xml"/><Relationship Id="rId1" Type="http://schemas.openxmlformats.org/officeDocument/2006/relationships/tags" Target="../tags/tag349.xml"/></Relationships>
</file>

<file path=ppt/slides/_rels/slide115.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354.xml"/><Relationship Id="rId2" Type="http://schemas.openxmlformats.org/officeDocument/2006/relationships/tags" Target="../tags/tag353.xml"/><Relationship Id="rId1" Type="http://schemas.openxmlformats.org/officeDocument/2006/relationships/tags" Target="../tags/tag352.xml"/></Relationships>
</file>

<file path=ppt/slides/_rels/slide116.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357.xml"/><Relationship Id="rId2" Type="http://schemas.openxmlformats.org/officeDocument/2006/relationships/tags" Target="../tags/tag356.xml"/><Relationship Id="rId1" Type="http://schemas.openxmlformats.org/officeDocument/2006/relationships/tags" Target="../tags/tag355.xml"/></Relationships>
</file>

<file path=ppt/slides/_rels/slide117.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360.xml"/><Relationship Id="rId2" Type="http://schemas.openxmlformats.org/officeDocument/2006/relationships/tags" Target="../tags/tag359.xml"/><Relationship Id="rId1" Type="http://schemas.openxmlformats.org/officeDocument/2006/relationships/tags" Target="../tags/tag358.xml"/></Relationships>
</file>

<file path=ppt/slides/_rels/slide118.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363.xml"/><Relationship Id="rId2" Type="http://schemas.openxmlformats.org/officeDocument/2006/relationships/tags" Target="../tags/tag362.xml"/><Relationship Id="rId1" Type="http://schemas.openxmlformats.org/officeDocument/2006/relationships/tags" Target="../tags/tag361.xml"/></Relationships>
</file>

<file path=ppt/slides/_rels/slide119.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366.xml"/><Relationship Id="rId2" Type="http://schemas.openxmlformats.org/officeDocument/2006/relationships/tags" Target="../tags/tag365.xml"/><Relationship Id="rId1" Type="http://schemas.openxmlformats.org/officeDocument/2006/relationships/tags" Target="../tags/tag364.xml"/></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tags" Target="../tags/tag55.xml"/></Relationships>
</file>

<file path=ppt/slides/_rels/slide120.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367.xml"/><Relationship Id="rId1" Type="http://schemas.openxmlformats.org/officeDocument/2006/relationships/image" Target="../media/image15.png"/></Relationships>
</file>

<file path=ppt/slides/_rels/slide121.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369.xml"/><Relationship Id="rId2" Type="http://schemas.openxmlformats.org/officeDocument/2006/relationships/image" Target="../media/image18.png"/><Relationship Id="rId1" Type="http://schemas.openxmlformats.org/officeDocument/2006/relationships/tags" Target="../tags/tag368.xml"/></Relationships>
</file>

<file path=ppt/slides/_rels/slide122.xml.rels><?xml version="1.0" encoding="UTF-8" standalone="yes"?>
<Relationships xmlns="http://schemas.openxmlformats.org/package/2006/relationships"><Relationship Id="rId6" Type="http://schemas.openxmlformats.org/officeDocument/2006/relationships/slideLayout" Target="../slideLayouts/slideLayout5.xml"/><Relationship Id="rId5" Type="http://schemas.openxmlformats.org/officeDocument/2006/relationships/tags" Target="../tags/tag371.xml"/><Relationship Id="rId4" Type="http://schemas.openxmlformats.org/officeDocument/2006/relationships/image" Target="../media/image21.svg"/><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tags" Target="../tags/tag370.xml"/></Relationships>
</file>

<file path=ppt/slides/_rels/slide123.xml.rels><?xml version="1.0" encoding="UTF-8" standalone="yes"?>
<Relationships xmlns="http://schemas.openxmlformats.org/package/2006/relationships"><Relationship Id="rId6" Type="http://schemas.openxmlformats.org/officeDocument/2006/relationships/slideLayout" Target="../slideLayouts/slideLayout5.xml"/><Relationship Id="rId5" Type="http://schemas.openxmlformats.org/officeDocument/2006/relationships/tags" Target="../tags/tag373.xml"/><Relationship Id="rId4" Type="http://schemas.openxmlformats.org/officeDocument/2006/relationships/image" Target="../media/image23.svg"/><Relationship Id="rId3" Type="http://schemas.openxmlformats.org/officeDocument/2006/relationships/image" Target="../media/image20.png"/><Relationship Id="rId2" Type="http://schemas.openxmlformats.org/officeDocument/2006/relationships/tags" Target="../tags/tag372.xml"/><Relationship Id="rId1" Type="http://schemas.openxmlformats.org/officeDocument/2006/relationships/image" Target="../media/image22.png"/></Relationships>
</file>

<file path=ppt/slides/_rels/slide124.xml.rels><?xml version="1.0" encoding="UTF-8" standalone="yes"?>
<Relationships xmlns="http://schemas.openxmlformats.org/package/2006/relationships"><Relationship Id="rId6" Type="http://schemas.openxmlformats.org/officeDocument/2006/relationships/slideLayout" Target="../slideLayouts/slideLayout5.xml"/><Relationship Id="rId5" Type="http://schemas.openxmlformats.org/officeDocument/2006/relationships/tags" Target="../tags/tag375.xml"/><Relationship Id="rId4" Type="http://schemas.openxmlformats.org/officeDocument/2006/relationships/image" Target="../media/image23.svg"/><Relationship Id="rId3" Type="http://schemas.openxmlformats.org/officeDocument/2006/relationships/image" Target="../media/image20.png"/><Relationship Id="rId2" Type="http://schemas.openxmlformats.org/officeDocument/2006/relationships/tags" Target="../tags/tag374.xml"/><Relationship Id="rId1" Type="http://schemas.openxmlformats.org/officeDocument/2006/relationships/image" Target="../media/image24.png"/></Relationships>
</file>

<file path=ppt/slides/_rels/slide125.xml.rels><?xml version="1.0" encoding="UTF-8" standalone="yes"?>
<Relationships xmlns="http://schemas.openxmlformats.org/package/2006/relationships"><Relationship Id="rId6" Type="http://schemas.openxmlformats.org/officeDocument/2006/relationships/slideLayout" Target="../slideLayouts/slideLayout5.xml"/><Relationship Id="rId5" Type="http://schemas.openxmlformats.org/officeDocument/2006/relationships/tags" Target="../tags/tag377.xml"/><Relationship Id="rId4" Type="http://schemas.openxmlformats.org/officeDocument/2006/relationships/image" Target="../media/image23.svg"/><Relationship Id="rId3" Type="http://schemas.openxmlformats.org/officeDocument/2006/relationships/image" Target="../media/image20.png"/><Relationship Id="rId2" Type="http://schemas.openxmlformats.org/officeDocument/2006/relationships/tags" Target="../tags/tag376.xml"/><Relationship Id="rId1" Type="http://schemas.openxmlformats.org/officeDocument/2006/relationships/image" Target="../media/image25.png"/></Relationships>
</file>

<file path=ppt/slides/_rels/slide12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379.xml"/><Relationship Id="rId1" Type="http://schemas.openxmlformats.org/officeDocument/2006/relationships/tags" Target="../tags/tag378.xml"/></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63.xml"/><Relationship Id="rId2" Type="http://schemas.openxmlformats.org/officeDocument/2006/relationships/tags" Target="../tags/tag62.xml"/><Relationship Id="rId1" Type="http://schemas.openxmlformats.org/officeDocument/2006/relationships/tags" Target="../tags/tag61.xml"/></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66.xml"/><Relationship Id="rId2" Type="http://schemas.openxmlformats.org/officeDocument/2006/relationships/tags" Target="../tags/tag65.xml"/><Relationship Id="rId1" Type="http://schemas.openxmlformats.org/officeDocument/2006/relationships/tags" Target="../tags/tag64.xml"/></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69.xml"/><Relationship Id="rId2" Type="http://schemas.openxmlformats.org/officeDocument/2006/relationships/tags" Target="../tags/tag68.xml"/><Relationship Id="rId1" Type="http://schemas.openxmlformats.org/officeDocument/2006/relationships/tags" Target="../tags/tag67.xml"/></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72.xml"/><Relationship Id="rId2" Type="http://schemas.openxmlformats.org/officeDocument/2006/relationships/tags" Target="../tags/tag71.xml"/><Relationship Id="rId1" Type="http://schemas.openxmlformats.org/officeDocument/2006/relationships/tags" Target="../tags/tag70.xml"/></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75.xml"/><Relationship Id="rId2" Type="http://schemas.openxmlformats.org/officeDocument/2006/relationships/tags" Target="../tags/tag74.xml"/><Relationship Id="rId1" Type="http://schemas.openxmlformats.org/officeDocument/2006/relationships/tags" Target="../tags/tag73.xml"/></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78.xml"/><Relationship Id="rId2" Type="http://schemas.openxmlformats.org/officeDocument/2006/relationships/tags" Target="../tags/tag77.xml"/><Relationship Id="rId1" Type="http://schemas.openxmlformats.org/officeDocument/2006/relationships/tags" Target="../tags/tag76.xml"/></Relationships>
</file>

<file path=ppt/slides/_rels/slide2.xml.rels><?xml version="1.0" encoding="UTF-8" standalone="yes"?>
<Relationships xmlns="http://schemas.openxmlformats.org/package/2006/relationships"><Relationship Id="rId9" Type="http://schemas.openxmlformats.org/officeDocument/2006/relationships/tags" Target="../tags/tag22.xml"/><Relationship Id="rId8" Type="http://schemas.openxmlformats.org/officeDocument/2006/relationships/tags" Target="../tags/tag21.xml"/><Relationship Id="rId7" Type="http://schemas.openxmlformats.org/officeDocument/2006/relationships/tags" Target="../tags/tag20.xml"/><Relationship Id="rId6" Type="http://schemas.openxmlformats.org/officeDocument/2006/relationships/tags" Target="../tags/tag19.xml"/><Relationship Id="rId5" Type="http://schemas.openxmlformats.org/officeDocument/2006/relationships/tags" Target="../tags/tag18.xml"/><Relationship Id="rId4" Type="http://schemas.openxmlformats.org/officeDocument/2006/relationships/image" Target="../media/image14.png"/><Relationship Id="rId3" Type="http://schemas.openxmlformats.org/officeDocument/2006/relationships/tags" Target="../tags/tag17.xml"/><Relationship Id="rId2" Type="http://schemas.openxmlformats.org/officeDocument/2006/relationships/tags" Target="../tags/tag16.xml"/><Relationship Id="rId16" Type="http://schemas.openxmlformats.org/officeDocument/2006/relationships/slideLayout" Target="../slideLayouts/slideLayout4.xml"/><Relationship Id="rId15" Type="http://schemas.openxmlformats.org/officeDocument/2006/relationships/tags" Target="../tags/tag28.xml"/><Relationship Id="rId14" Type="http://schemas.openxmlformats.org/officeDocument/2006/relationships/tags" Target="../tags/tag27.xml"/><Relationship Id="rId13" Type="http://schemas.openxmlformats.org/officeDocument/2006/relationships/tags" Target="../tags/tag26.xml"/><Relationship Id="rId12" Type="http://schemas.openxmlformats.org/officeDocument/2006/relationships/tags" Target="../tags/tag25.xml"/><Relationship Id="rId11" Type="http://schemas.openxmlformats.org/officeDocument/2006/relationships/tags" Target="../tags/tag24.xml"/><Relationship Id="rId10" Type="http://schemas.openxmlformats.org/officeDocument/2006/relationships/tags" Target="../tags/tag23.xml"/><Relationship Id="rId1" Type="http://schemas.openxmlformats.org/officeDocument/2006/relationships/image" Target="../media/image13.png"/></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81.xml"/><Relationship Id="rId2" Type="http://schemas.openxmlformats.org/officeDocument/2006/relationships/tags" Target="../tags/tag80.xml"/><Relationship Id="rId1" Type="http://schemas.openxmlformats.org/officeDocument/2006/relationships/tags" Target="../tags/tag79.xml"/></Relationships>
</file>

<file path=ppt/slides/_rels/slide21.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84.xml"/><Relationship Id="rId2" Type="http://schemas.openxmlformats.org/officeDocument/2006/relationships/tags" Target="../tags/tag83.xml"/><Relationship Id="rId1" Type="http://schemas.openxmlformats.org/officeDocument/2006/relationships/tags" Target="../tags/tag82.xml"/></Relationships>
</file>

<file path=ppt/slides/_rels/slide22.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87.xml"/><Relationship Id="rId2" Type="http://schemas.openxmlformats.org/officeDocument/2006/relationships/tags" Target="../tags/tag86.xml"/><Relationship Id="rId1" Type="http://schemas.openxmlformats.org/officeDocument/2006/relationships/tags" Target="../tags/tag85.xml"/></Relationships>
</file>

<file path=ppt/slides/_rels/slide23.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90.xml"/><Relationship Id="rId2" Type="http://schemas.openxmlformats.org/officeDocument/2006/relationships/tags" Target="../tags/tag89.xml"/><Relationship Id="rId1" Type="http://schemas.openxmlformats.org/officeDocument/2006/relationships/tags" Target="../tags/tag88.xml"/></Relationships>
</file>

<file path=ppt/slides/_rels/slide24.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93.xml"/><Relationship Id="rId2" Type="http://schemas.openxmlformats.org/officeDocument/2006/relationships/tags" Target="../tags/tag92.xml"/><Relationship Id="rId1" Type="http://schemas.openxmlformats.org/officeDocument/2006/relationships/tags" Target="../tags/tag91.xml"/></Relationships>
</file>

<file path=ppt/slides/_rels/slide25.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96.xml"/><Relationship Id="rId2" Type="http://schemas.openxmlformats.org/officeDocument/2006/relationships/tags" Target="../tags/tag95.xml"/><Relationship Id="rId1" Type="http://schemas.openxmlformats.org/officeDocument/2006/relationships/tags" Target="../tags/tag94.xml"/></Relationships>
</file>

<file path=ppt/slides/_rels/slide26.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99.xml"/><Relationship Id="rId2" Type="http://schemas.openxmlformats.org/officeDocument/2006/relationships/tags" Target="../tags/tag98.xml"/><Relationship Id="rId1" Type="http://schemas.openxmlformats.org/officeDocument/2006/relationships/tags" Target="../tags/tag97.xml"/></Relationships>
</file>

<file path=ppt/slides/_rels/slide27.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02.xml"/><Relationship Id="rId2" Type="http://schemas.openxmlformats.org/officeDocument/2006/relationships/tags" Target="../tags/tag101.xml"/><Relationship Id="rId1" Type="http://schemas.openxmlformats.org/officeDocument/2006/relationships/tags" Target="../tags/tag100.xml"/></Relationships>
</file>

<file path=ppt/slides/_rels/slide28.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05.xml"/><Relationship Id="rId2" Type="http://schemas.openxmlformats.org/officeDocument/2006/relationships/tags" Target="../tags/tag104.xml"/><Relationship Id="rId1" Type="http://schemas.openxmlformats.org/officeDocument/2006/relationships/tags" Target="../tags/tag103.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107.xml"/><Relationship Id="rId1" Type="http://schemas.openxmlformats.org/officeDocument/2006/relationships/tags" Target="../tags/tag106.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29.xml"/><Relationship Id="rId1" Type="http://schemas.openxmlformats.org/officeDocument/2006/relationships/image" Target="../media/image15.png"/></Relationships>
</file>

<file path=ppt/slides/_rels/slide30.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10.xml"/><Relationship Id="rId2" Type="http://schemas.openxmlformats.org/officeDocument/2006/relationships/tags" Target="../tags/tag109.xml"/><Relationship Id="rId1" Type="http://schemas.openxmlformats.org/officeDocument/2006/relationships/tags" Target="../tags/tag108.xml"/></Relationships>
</file>

<file path=ppt/slides/_rels/slide31.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13.xml"/><Relationship Id="rId2" Type="http://schemas.openxmlformats.org/officeDocument/2006/relationships/tags" Target="../tags/tag112.xml"/><Relationship Id="rId1" Type="http://schemas.openxmlformats.org/officeDocument/2006/relationships/tags" Target="../tags/tag111.xml"/></Relationships>
</file>

<file path=ppt/slides/_rels/slide32.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16.xml"/><Relationship Id="rId2" Type="http://schemas.openxmlformats.org/officeDocument/2006/relationships/tags" Target="../tags/tag115.xml"/><Relationship Id="rId1" Type="http://schemas.openxmlformats.org/officeDocument/2006/relationships/tags" Target="../tags/tag114.xml"/></Relationships>
</file>

<file path=ppt/slides/_rels/slide33.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19.xml"/><Relationship Id="rId2" Type="http://schemas.openxmlformats.org/officeDocument/2006/relationships/tags" Target="../tags/tag118.xml"/><Relationship Id="rId1" Type="http://schemas.openxmlformats.org/officeDocument/2006/relationships/tags" Target="../tags/tag117.xml"/></Relationships>
</file>

<file path=ppt/slides/_rels/slide34.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22.xml"/><Relationship Id="rId2" Type="http://schemas.openxmlformats.org/officeDocument/2006/relationships/tags" Target="../tags/tag121.xml"/><Relationship Id="rId1" Type="http://schemas.openxmlformats.org/officeDocument/2006/relationships/tags" Target="../tags/tag120.xml"/></Relationships>
</file>

<file path=ppt/slides/_rels/slide35.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25.xml"/><Relationship Id="rId2" Type="http://schemas.openxmlformats.org/officeDocument/2006/relationships/tags" Target="../tags/tag124.xml"/><Relationship Id="rId1" Type="http://schemas.openxmlformats.org/officeDocument/2006/relationships/tags" Target="../tags/tag123.xml"/></Relationships>
</file>

<file path=ppt/slides/_rels/slide36.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28.xml"/><Relationship Id="rId2" Type="http://schemas.openxmlformats.org/officeDocument/2006/relationships/tags" Target="../tags/tag127.xml"/><Relationship Id="rId1" Type="http://schemas.openxmlformats.org/officeDocument/2006/relationships/tags" Target="../tags/tag126.xml"/></Relationships>
</file>

<file path=ppt/slides/_rels/slide37.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31.xml"/><Relationship Id="rId2" Type="http://schemas.openxmlformats.org/officeDocument/2006/relationships/tags" Target="../tags/tag130.xml"/><Relationship Id="rId1" Type="http://schemas.openxmlformats.org/officeDocument/2006/relationships/tags" Target="../tags/tag129.xml"/></Relationships>
</file>

<file path=ppt/slides/_rels/slide38.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34.xml"/><Relationship Id="rId2" Type="http://schemas.openxmlformats.org/officeDocument/2006/relationships/tags" Target="../tags/tag133.xml"/><Relationship Id="rId1" Type="http://schemas.openxmlformats.org/officeDocument/2006/relationships/tags" Target="../tags/tag132.xml"/></Relationships>
</file>

<file path=ppt/slides/_rels/slide39.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37.xml"/><Relationship Id="rId2" Type="http://schemas.openxmlformats.org/officeDocument/2006/relationships/tags" Target="../tags/tag136.xml"/><Relationship Id="rId1" Type="http://schemas.openxmlformats.org/officeDocument/2006/relationships/tags" Target="../tags/tag135.xml"/></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tags" Target="../tags/tag30.xml"/></Relationships>
</file>

<file path=ppt/slides/_rels/slide40.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40.xml"/><Relationship Id="rId2" Type="http://schemas.openxmlformats.org/officeDocument/2006/relationships/tags" Target="../tags/tag139.xml"/><Relationship Id="rId1" Type="http://schemas.openxmlformats.org/officeDocument/2006/relationships/tags" Target="../tags/tag138.xml"/></Relationships>
</file>

<file path=ppt/slides/_rels/slide41.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43.xml"/><Relationship Id="rId2" Type="http://schemas.openxmlformats.org/officeDocument/2006/relationships/tags" Target="../tags/tag142.xml"/><Relationship Id="rId1" Type="http://schemas.openxmlformats.org/officeDocument/2006/relationships/tags" Target="../tags/tag141.xml"/></Relationships>
</file>

<file path=ppt/slides/_rels/slide42.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46.xml"/><Relationship Id="rId2" Type="http://schemas.openxmlformats.org/officeDocument/2006/relationships/tags" Target="../tags/tag145.xml"/><Relationship Id="rId1" Type="http://schemas.openxmlformats.org/officeDocument/2006/relationships/tags" Target="../tags/tag144.xml"/></Relationships>
</file>

<file path=ppt/slides/_rels/slide43.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49.xml"/><Relationship Id="rId2" Type="http://schemas.openxmlformats.org/officeDocument/2006/relationships/tags" Target="../tags/tag148.xml"/><Relationship Id="rId1" Type="http://schemas.openxmlformats.org/officeDocument/2006/relationships/tags" Target="../tags/tag147.xml"/></Relationships>
</file>

<file path=ppt/slides/_rels/slide44.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52.xml"/><Relationship Id="rId2" Type="http://schemas.openxmlformats.org/officeDocument/2006/relationships/tags" Target="../tags/tag151.xml"/><Relationship Id="rId1" Type="http://schemas.openxmlformats.org/officeDocument/2006/relationships/tags" Target="../tags/tag150.xml"/></Relationships>
</file>

<file path=ppt/slides/_rels/slide45.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55.xml"/><Relationship Id="rId2" Type="http://schemas.openxmlformats.org/officeDocument/2006/relationships/tags" Target="../tags/tag154.xml"/><Relationship Id="rId1" Type="http://schemas.openxmlformats.org/officeDocument/2006/relationships/tags" Target="../tags/tag153.xml"/></Relationships>
</file>

<file path=ppt/slides/_rels/slide46.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58.xml"/><Relationship Id="rId2" Type="http://schemas.openxmlformats.org/officeDocument/2006/relationships/tags" Target="../tags/tag157.xml"/><Relationship Id="rId1" Type="http://schemas.openxmlformats.org/officeDocument/2006/relationships/tags" Target="../tags/tag156.xml"/></Relationships>
</file>

<file path=ppt/slides/_rels/slide47.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61.xml"/><Relationship Id="rId2" Type="http://schemas.openxmlformats.org/officeDocument/2006/relationships/tags" Target="../tags/tag160.xml"/><Relationship Id="rId1" Type="http://schemas.openxmlformats.org/officeDocument/2006/relationships/tags" Target="../tags/tag159.xml"/></Relationships>
</file>

<file path=ppt/slides/_rels/slide48.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64.xml"/><Relationship Id="rId2" Type="http://schemas.openxmlformats.org/officeDocument/2006/relationships/tags" Target="../tags/tag163.xml"/><Relationship Id="rId1" Type="http://schemas.openxmlformats.org/officeDocument/2006/relationships/tags" Target="../tags/tag162.xml"/></Relationships>
</file>

<file path=ppt/slides/_rels/slide49.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67.xml"/><Relationship Id="rId2" Type="http://schemas.openxmlformats.org/officeDocument/2006/relationships/tags" Target="../tags/tag166.xml"/><Relationship Id="rId1" Type="http://schemas.openxmlformats.org/officeDocument/2006/relationships/tags" Target="../tags/tag165.xml"/></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tags" Target="../tags/tag33.xml"/></Relationships>
</file>

<file path=ppt/slides/_rels/slide50.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70.xml"/><Relationship Id="rId2" Type="http://schemas.openxmlformats.org/officeDocument/2006/relationships/tags" Target="../tags/tag169.xml"/><Relationship Id="rId1" Type="http://schemas.openxmlformats.org/officeDocument/2006/relationships/tags" Target="../tags/tag168.xml"/></Relationships>
</file>

<file path=ppt/slides/_rels/slide51.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73.xml"/><Relationship Id="rId2" Type="http://schemas.openxmlformats.org/officeDocument/2006/relationships/tags" Target="../tags/tag172.xml"/><Relationship Id="rId1" Type="http://schemas.openxmlformats.org/officeDocument/2006/relationships/tags" Target="../tags/tag171.xml"/></Relationships>
</file>

<file path=ppt/slides/_rels/slide52.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76.xml"/><Relationship Id="rId2" Type="http://schemas.openxmlformats.org/officeDocument/2006/relationships/tags" Target="../tags/tag175.xml"/><Relationship Id="rId1" Type="http://schemas.openxmlformats.org/officeDocument/2006/relationships/tags" Target="../tags/tag174.xml"/></Relationships>
</file>

<file path=ppt/slides/_rels/slide53.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79.xml"/><Relationship Id="rId2" Type="http://schemas.openxmlformats.org/officeDocument/2006/relationships/tags" Target="../tags/tag178.xml"/><Relationship Id="rId1" Type="http://schemas.openxmlformats.org/officeDocument/2006/relationships/tags" Target="../tags/tag177.xml"/></Relationships>
</file>

<file path=ppt/slides/_rels/slide54.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82.xml"/><Relationship Id="rId2" Type="http://schemas.openxmlformats.org/officeDocument/2006/relationships/tags" Target="../tags/tag181.xml"/><Relationship Id="rId1" Type="http://schemas.openxmlformats.org/officeDocument/2006/relationships/tags" Target="../tags/tag180.xml"/></Relationships>
</file>

<file path=ppt/slides/_rels/slide55.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85.xml"/><Relationship Id="rId2" Type="http://schemas.openxmlformats.org/officeDocument/2006/relationships/tags" Target="../tags/tag184.xml"/><Relationship Id="rId1" Type="http://schemas.openxmlformats.org/officeDocument/2006/relationships/tags" Target="../tags/tag183.xml"/></Relationships>
</file>

<file path=ppt/slides/_rels/slide56.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88.xml"/><Relationship Id="rId2" Type="http://schemas.openxmlformats.org/officeDocument/2006/relationships/tags" Target="../tags/tag187.xml"/><Relationship Id="rId1" Type="http://schemas.openxmlformats.org/officeDocument/2006/relationships/tags" Target="../tags/tag186.xml"/></Relationships>
</file>

<file path=ppt/slides/_rels/slide57.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91.xml"/><Relationship Id="rId2" Type="http://schemas.openxmlformats.org/officeDocument/2006/relationships/tags" Target="../tags/tag190.xml"/><Relationship Id="rId1" Type="http://schemas.openxmlformats.org/officeDocument/2006/relationships/tags" Target="../tags/tag189.xml"/></Relationships>
</file>

<file path=ppt/slides/_rels/slide58.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94.xml"/><Relationship Id="rId2" Type="http://schemas.openxmlformats.org/officeDocument/2006/relationships/tags" Target="../tags/tag193.xml"/><Relationship Id="rId1" Type="http://schemas.openxmlformats.org/officeDocument/2006/relationships/tags" Target="../tags/tag192.xml"/></Relationships>
</file>

<file path=ppt/slides/_rels/slide59.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97.xml"/><Relationship Id="rId2" Type="http://schemas.openxmlformats.org/officeDocument/2006/relationships/tags" Target="../tags/tag196.xml"/><Relationship Id="rId1" Type="http://schemas.openxmlformats.org/officeDocument/2006/relationships/tags" Target="../tags/tag195.xml"/></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s>
</file>

<file path=ppt/slides/_rels/slide60.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00.xml"/><Relationship Id="rId2" Type="http://schemas.openxmlformats.org/officeDocument/2006/relationships/tags" Target="../tags/tag199.xml"/><Relationship Id="rId1" Type="http://schemas.openxmlformats.org/officeDocument/2006/relationships/tags" Target="../tags/tag198.xml"/></Relationships>
</file>

<file path=ppt/slides/_rels/slide61.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03.xml"/><Relationship Id="rId2" Type="http://schemas.openxmlformats.org/officeDocument/2006/relationships/tags" Target="../tags/tag202.xml"/><Relationship Id="rId1" Type="http://schemas.openxmlformats.org/officeDocument/2006/relationships/tags" Target="../tags/tag201.xml"/></Relationships>
</file>

<file path=ppt/slides/_rels/slide62.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06.xml"/><Relationship Id="rId2" Type="http://schemas.openxmlformats.org/officeDocument/2006/relationships/tags" Target="../tags/tag205.xml"/><Relationship Id="rId1" Type="http://schemas.openxmlformats.org/officeDocument/2006/relationships/tags" Target="../tags/tag204.xml"/></Relationships>
</file>

<file path=ppt/slides/_rels/slide63.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09.xml"/><Relationship Id="rId2" Type="http://schemas.openxmlformats.org/officeDocument/2006/relationships/tags" Target="../tags/tag208.xml"/><Relationship Id="rId1" Type="http://schemas.openxmlformats.org/officeDocument/2006/relationships/tags" Target="../tags/tag207.xml"/></Relationships>
</file>

<file path=ppt/slides/_rels/slide64.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12.xml"/><Relationship Id="rId2" Type="http://schemas.openxmlformats.org/officeDocument/2006/relationships/tags" Target="../tags/tag211.xml"/><Relationship Id="rId1" Type="http://schemas.openxmlformats.org/officeDocument/2006/relationships/tags" Target="../tags/tag210.xml"/></Relationships>
</file>

<file path=ppt/slides/_rels/slide65.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15.xml"/><Relationship Id="rId2" Type="http://schemas.openxmlformats.org/officeDocument/2006/relationships/tags" Target="../tags/tag214.xml"/><Relationship Id="rId1" Type="http://schemas.openxmlformats.org/officeDocument/2006/relationships/tags" Target="../tags/tag213.xml"/></Relationships>
</file>

<file path=ppt/slides/_rels/slide66.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18.xml"/><Relationship Id="rId2" Type="http://schemas.openxmlformats.org/officeDocument/2006/relationships/tags" Target="../tags/tag217.xml"/><Relationship Id="rId1" Type="http://schemas.openxmlformats.org/officeDocument/2006/relationships/tags" Target="../tags/tag216.xml"/></Relationships>
</file>

<file path=ppt/slides/_rels/slide67.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21.xml"/><Relationship Id="rId2" Type="http://schemas.openxmlformats.org/officeDocument/2006/relationships/tags" Target="../tags/tag220.xml"/><Relationship Id="rId1" Type="http://schemas.openxmlformats.org/officeDocument/2006/relationships/tags" Target="../tags/tag219.xml"/></Relationships>
</file>

<file path=ppt/slides/_rels/slide68.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24.xml"/><Relationship Id="rId2" Type="http://schemas.openxmlformats.org/officeDocument/2006/relationships/tags" Target="../tags/tag223.xml"/><Relationship Id="rId1" Type="http://schemas.openxmlformats.org/officeDocument/2006/relationships/tags" Target="../tags/tag222.xml"/></Relationships>
</file>

<file path=ppt/slides/_rels/slide69.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27.xml"/><Relationship Id="rId2" Type="http://schemas.openxmlformats.org/officeDocument/2006/relationships/tags" Target="../tags/tag226.xml"/><Relationship Id="rId1" Type="http://schemas.openxmlformats.org/officeDocument/2006/relationships/tags" Target="../tags/tag225.xml"/></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tags" Target="../tags/tag39.xml"/></Relationships>
</file>

<file path=ppt/slides/_rels/slide70.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30.xml"/><Relationship Id="rId2" Type="http://schemas.openxmlformats.org/officeDocument/2006/relationships/tags" Target="../tags/tag229.xml"/><Relationship Id="rId1" Type="http://schemas.openxmlformats.org/officeDocument/2006/relationships/tags" Target="../tags/tag228.xml"/></Relationships>
</file>

<file path=ppt/slides/_rels/slide71.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33.xml"/><Relationship Id="rId2" Type="http://schemas.openxmlformats.org/officeDocument/2006/relationships/tags" Target="../tags/tag232.xml"/><Relationship Id="rId1" Type="http://schemas.openxmlformats.org/officeDocument/2006/relationships/tags" Target="../tags/tag231.xml"/></Relationships>
</file>

<file path=ppt/slides/_rels/slide72.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36.xml"/><Relationship Id="rId2" Type="http://schemas.openxmlformats.org/officeDocument/2006/relationships/tags" Target="../tags/tag235.xml"/><Relationship Id="rId1" Type="http://schemas.openxmlformats.org/officeDocument/2006/relationships/tags" Target="../tags/tag234.xml"/></Relationships>
</file>

<file path=ppt/slides/_rels/slide73.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39.xml"/><Relationship Id="rId2" Type="http://schemas.openxmlformats.org/officeDocument/2006/relationships/tags" Target="../tags/tag238.xml"/><Relationship Id="rId1" Type="http://schemas.openxmlformats.org/officeDocument/2006/relationships/tags" Target="../tags/tag237.xml"/></Relationships>
</file>

<file path=ppt/slides/_rels/slide74.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42.xml"/><Relationship Id="rId2" Type="http://schemas.openxmlformats.org/officeDocument/2006/relationships/tags" Target="../tags/tag241.xml"/><Relationship Id="rId1" Type="http://schemas.openxmlformats.org/officeDocument/2006/relationships/tags" Target="../tags/tag240.xml"/></Relationships>
</file>

<file path=ppt/slides/_rels/slide75.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45.xml"/><Relationship Id="rId2" Type="http://schemas.openxmlformats.org/officeDocument/2006/relationships/tags" Target="../tags/tag244.xml"/><Relationship Id="rId1" Type="http://schemas.openxmlformats.org/officeDocument/2006/relationships/tags" Target="../tags/tag243.xml"/></Relationships>
</file>

<file path=ppt/slides/_rels/slide76.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48.xml"/><Relationship Id="rId2" Type="http://schemas.openxmlformats.org/officeDocument/2006/relationships/tags" Target="../tags/tag247.xml"/><Relationship Id="rId1" Type="http://schemas.openxmlformats.org/officeDocument/2006/relationships/tags" Target="../tags/tag246.xml"/></Relationships>
</file>

<file path=ppt/slides/_rels/slide77.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51.xml"/><Relationship Id="rId2" Type="http://schemas.openxmlformats.org/officeDocument/2006/relationships/tags" Target="../tags/tag250.xml"/><Relationship Id="rId1" Type="http://schemas.openxmlformats.org/officeDocument/2006/relationships/tags" Target="../tags/tag249.xml"/></Relationships>
</file>

<file path=ppt/slides/_rels/slide78.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54.xml"/><Relationship Id="rId2" Type="http://schemas.openxmlformats.org/officeDocument/2006/relationships/tags" Target="../tags/tag253.xml"/><Relationship Id="rId1" Type="http://schemas.openxmlformats.org/officeDocument/2006/relationships/tags" Target="../tags/tag252.xml"/></Relationships>
</file>

<file path=ppt/slides/_rels/slide79.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57.xml"/><Relationship Id="rId2" Type="http://schemas.openxmlformats.org/officeDocument/2006/relationships/tags" Target="../tags/tag256.xml"/><Relationship Id="rId1" Type="http://schemas.openxmlformats.org/officeDocument/2006/relationships/tags" Target="../tags/tag255.xml"/></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tags" Target="../tags/tag42.xml"/></Relationships>
</file>

<file path=ppt/slides/_rels/slide80.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60.xml"/><Relationship Id="rId2" Type="http://schemas.openxmlformats.org/officeDocument/2006/relationships/tags" Target="../tags/tag259.xml"/><Relationship Id="rId1" Type="http://schemas.openxmlformats.org/officeDocument/2006/relationships/tags" Target="../tags/tag258.xml"/></Relationships>
</file>

<file path=ppt/slides/_rels/slide81.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63.xml"/><Relationship Id="rId2" Type="http://schemas.openxmlformats.org/officeDocument/2006/relationships/tags" Target="../tags/tag262.xml"/><Relationship Id="rId1" Type="http://schemas.openxmlformats.org/officeDocument/2006/relationships/tags" Target="../tags/tag261.xml"/></Relationships>
</file>

<file path=ppt/slides/_rels/slide82.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66.xml"/><Relationship Id="rId2" Type="http://schemas.openxmlformats.org/officeDocument/2006/relationships/tags" Target="../tags/tag265.xml"/><Relationship Id="rId1" Type="http://schemas.openxmlformats.org/officeDocument/2006/relationships/tags" Target="../tags/tag264.xml"/></Relationships>
</file>

<file path=ppt/slides/_rels/slide83.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69.xml"/><Relationship Id="rId2" Type="http://schemas.openxmlformats.org/officeDocument/2006/relationships/tags" Target="../tags/tag268.xml"/><Relationship Id="rId1" Type="http://schemas.openxmlformats.org/officeDocument/2006/relationships/tags" Target="../tags/tag267.xml"/></Relationships>
</file>

<file path=ppt/slides/_rels/slide84.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72.xml"/><Relationship Id="rId2" Type="http://schemas.openxmlformats.org/officeDocument/2006/relationships/tags" Target="../tags/tag271.xml"/><Relationship Id="rId1" Type="http://schemas.openxmlformats.org/officeDocument/2006/relationships/tags" Target="../tags/tag270.xml"/></Relationships>
</file>

<file path=ppt/slides/_rels/slide85.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75.xml"/><Relationship Id="rId2" Type="http://schemas.openxmlformats.org/officeDocument/2006/relationships/tags" Target="../tags/tag274.xml"/><Relationship Id="rId1" Type="http://schemas.openxmlformats.org/officeDocument/2006/relationships/tags" Target="../tags/tag273.xml"/></Relationships>
</file>

<file path=ppt/slides/_rels/slide86.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78.xml"/><Relationship Id="rId2" Type="http://schemas.openxmlformats.org/officeDocument/2006/relationships/tags" Target="../tags/tag277.xml"/><Relationship Id="rId1" Type="http://schemas.openxmlformats.org/officeDocument/2006/relationships/tags" Target="../tags/tag276.xml"/></Relationships>
</file>

<file path=ppt/slides/_rels/slide87.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81.xml"/><Relationship Id="rId2" Type="http://schemas.openxmlformats.org/officeDocument/2006/relationships/tags" Target="../tags/tag280.xml"/><Relationship Id="rId1" Type="http://schemas.openxmlformats.org/officeDocument/2006/relationships/tags" Target="../tags/tag279.xml"/></Relationships>
</file>

<file path=ppt/slides/_rels/slide88.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84.xml"/><Relationship Id="rId2" Type="http://schemas.openxmlformats.org/officeDocument/2006/relationships/tags" Target="../tags/tag283.xml"/><Relationship Id="rId1" Type="http://schemas.openxmlformats.org/officeDocument/2006/relationships/tags" Target="../tags/tag282.xml"/></Relationships>
</file>

<file path=ppt/slides/_rels/slide89.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87.xml"/><Relationship Id="rId2" Type="http://schemas.openxmlformats.org/officeDocument/2006/relationships/tags" Target="../tags/tag286.xml"/><Relationship Id="rId1" Type="http://schemas.openxmlformats.org/officeDocument/2006/relationships/tags" Target="../tags/tag285.xml"/></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tags" Target="../tags/tag45.xml"/></Relationships>
</file>

<file path=ppt/slides/_rels/slide90.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90.xml"/><Relationship Id="rId2" Type="http://schemas.openxmlformats.org/officeDocument/2006/relationships/tags" Target="../tags/tag289.xml"/><Relationship Id="rId1" Type="http://schemas.openxmlformats.org/officeDocument/2006/relationships/tags" Target="../tags/tag288.xml"/></Relationships>
</file>

<file path=ppt/slides/_rels/slide91.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93.xml"/><Relationship Id="rId2" Type="http://schemas.openxmlformats.org/officeDocument/2006/relationships/tags" Target="../tags/tag292.xml"/><Relationship Id="rId1" Type="http://schemas.openxmlformats.org/officeDocument/2006/relationships/tags" Target="../tags/tag291.xml"/></Relationships>
</file>

<file path=ppt/slides/_rels/slide92.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96.xml"/><Relationship Id="rId2" Type="http://schemas.openxmlformats.org/officeDocument/2006/relationships/tags" Target="../tags/tag295.xml"/><Relationship Id="rId1" Type="http://schemas.openxmlformats.org/officeDocument/2006/relationships/tags" Target="../tags/tag294.xml"/></Relationships>
</file>

<file path=ppt/slides/_rels/slide93.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99.xml"/><Relationship Id="rId2" Type="http://schemas.openxmlformats.org/officeDocument/2006/relationships/tags" Target="../tags/tag298.xml"/><Relationship Id="rId1" Type="http://schemas.openxmlformats.org/officeDocument/2006/relationships/tags" Target="../tags/tag297.xml"/></Relationships>
</file>

<file path=ppt/slides/_rels/slide94.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302.xml"/><Relationship Id="rId2" Type="http://schemas.openxmlformats.org/officeDocument/2006/relationships/tags" Target="../tags/tag301.xml"/><Relationship Id="rId1" Type="http://schemas.openxmlformats.org/officeDocument/2006/relationships/tags" Target="../tags/tag300.xml"/></Relationships>
</file>

<file path=ppt/slides/_rels/slide95.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305.xml"/><Relationship Id="rId2" Type="http://schemas.openxmlformats.org/officeDocument/2006/relationships/tags" Target="../tags/tag304.xml"/><Relationship Id="rId1" Type="http://schemas.openxmlformats.org/officeDocument/2006/relationships/tags" Target="../tags/tag303.xml"/></Relationships>
</file>

<file path=ppt/slides/_rels/slide96.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308.xml"/><Relationship Id="rId2" Type="http://schemas.openxmlformats.org/officeDocument/2006/relationships/tags" Target="../tags/tag307.xml"/><Relationship Id="rId1" Type="http://schemas.openxmlformats.org/officeDocument/2006/relationships/tags" Target="../tags/tag306.xml"/></Relationships>
</file>

<file path=ppt/slides/_rels/slide97.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310.xml"/><Relationship Id="rId1" Type="http://schemas.openxmlformats.org/officeDocument/2006/relationships/tags" Target="../tags/tag309.xml"/></Relationships>
</file>

<file path=ppt/slides/_rels/slide98.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312.xml"/><Relationship Id="rId1" Type="http://schemas.openxmlformats.org/officeDocument/2006/relationships/tags" Target="../tags/tag311.xml"/></Relationships>
</file>

<file path=ppt/slides/_rels/slide99.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3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 name="文本框 16"/>
          <p:cNvSpPr txBox="1"/>
          <p:nvPr/>
        </p:nvSpPr>
        <p:spPr>
          <a:xfrm>
            <a:off x="5239385" y="4517390"/>
            <a:ext cx="5579745" cy="521970"/>
          </a:xfrm>
          <a:prstGeom prst="rect">
            <a:avLst/>
          </a:prstGeom>
          <a:noFill/>
        </p:spPr>
        <p:txBody>
          <a:bodyPr wrap="square" rtlCol="0">
            <a:spAutoFit/>
          </a:bodyPr>
          <a:p>
            <a:r>
              <a:rPr lang="zh-CN" altLang="en-US" sz="1400">
                <a:solidFill>
                  <a:schemeClr val="bg1"/>
                </a:solidFill>
                <a:latin typeface="思源黑体 CN Light" panose="020B0300000000000000" charset="-122"/>
                <a:ea typeface="思源黑体 CN Light" panose="020B0300000000000000" charset="-122"/>
                <a:cs typeface="思源黑体 CN Light" panose="020B0300000000000000" charset="-122"/>
                <a:sym typeface="+mn-ea"/>
              </a:rPr>
              <a:t>经传多赢资深投顾。</a:t>
            </a:r>
            <a:endParaRPr lang="zh-CN" altLang="en-US" sz="1400">
              <a:solidFill>
                <a:schemeClr val="bg1"/>
              </a:solidFill>
              <a:latin typeface="思源黑体 CN Light" panose="020B0300000000000000" charset="-122"/>
              <a:ea typeface="思源黑体 CN Light" panose="020B0300000000000000" charset="-122"/>
              <a:cs typeface="思源黑体 CN Light" panose="020B0300000000000000" charset="-122"/>
            </a:endParaRPr>
          </a:p>
          <a:p>
            <a:endParaRPr lang="en-US" altLang="zh-CN" sz="1400">
              <a:solidFill>
                <a:schemeClr val="bg1"/>
              </a:solidFill>
              <a:latin typeface="思源黑体 CN Light" panose="020B0300000000000000" charset="-122"/>
              <a:ea typeface="思源黑体 CN Light" panose="020B0300000000000000" charset="-122"/>
              <a:cs typeface="思源黑体 CN Light" panose="020B0300000000000000" charset="-122"/>
              <a:sym typeface="+mn-ea"/>
            </a:endParaRPr>
          </a:p>
        </p:txBody>
      </p:sp>
      <p:sp>
        <p:nvSpPr>
          <p:cNvPr id="18" name="文本框 17"/>
          <p:cNvSpPr txBox="1"/>
          <p:nvPr/>
        </p:nvSpPr>
        <p:spPr>
          <a:xfrm>
            <a:off x="5239385" y="4791075"/>
            <a:ext cx="5216525" cy="820420"/>
          </a:xfrm>
          <a:prstGeom prst="rect">
            <a:avLst/>
          </a:prstGeom>
          <a:noFill/>
        </p:spPr>
        <p:txBody>
          <a:bodyPr wrap="square" rtlCol="0">
            <a:noAutofit/>
          </a:bodyPr>
          <a:p>
            <a:pPr fontAlgn="auto">
              <a:lnSpc>
                <a:spcPct val="120000"/>
              </a:lnSpc>
            </a:pPr>
            <a:r>
              <a:rPr lang="zh-CN" altLang="en-US" sz="1400">
                <a:solidFill>
                  <a:schemeClr val="bg1"/>
                </a:solidFill>
                <a:latin typeface="思源黑体 CN Light" panose="020B0300000000000000" charset="-122"/>
                <a:ea typeface="思源黑体 CN Light" panose="020B0300000000000000" charset="-122"/>
                <a:cs typeface="思源黑体 CN Light" panose="020B0300000000000000" charset="-122"/>
              </a:rPr>
              <a:t>经传十大金牌讲师，从事证券行业10余年，自创一套“股海钓鱼操作系统”，真正教中小投资者能够理解市场，更好的适应市场，在市场当中稳定的获利。</a:t>
            </a:r>
            <a:endParaRPr lang="zh-CN" altLang="en-US" sz="1400">
              <a:solidFill>
                <a:schemeClr val="bg1"/>
              </a:solidFill>
              <a:latin typeface="思源黑体 CN Light" panose="020B0300000000000000" charset="-122"/>
              <a:ea typeface="思源黑体 CN Light" panose="020B0300000000000000" charset="-122"/>
              <a:cs typeface="思源黑体 CN Light" panose="020B0300000000000000" charset="-122"/>
            </a:endParaRPr>
          </a:p>
        </p:txBody>
      </p:sp>
      <p:sp>
        <p:nvSpPr>
          <p:cNvPr id="19" name="文本框 18" descr="7b0a2020202022776f7264617274223a2022220a7d0a"/>
          <p:cNvSpPr txBox="1"/>
          <p:nvPr/>
        </p:nvSpPr>
        <p:spPr>
          <a:xfrm>
            <a:off x="5010785" y="1151255"/>
            <a:ext cx="6650355" cy="1871980"/>
          </a:xfrm>
          <a:prstGeom prst="rect">
            <a:avLst/>
          </a:prstGeom>
          <a:noFill/>
        </p:spPr>
        <p:txBody>
          <a:bodyPr wrap="square" rtlCol="0" anchor="ctr" anchorCtr="0">
            <a:noAutofit/>
          </a:bodyPr>
          <a:p>
            <a:pPr algn="l" fontAlgn="auto">
              <a:lnSpc>
                <a:spcPct val="90000"/>
              </a:lnSpc>
            </a:pPr>
            <a:r>
              <a:rPr sz="6800" b="1">
                <a:gradFill>
                  <a:gsLst>
                    <a:gs pos="0">
                      <a:srgbClr val="FFFDE6"/>
                    </a:gs>
                    <a:gs pos="100000">
                      <a:srgbClr val="F8BF87"/>
                    </a:gs>
                  </a:gsLst>
                  <a:lin ang="5400000" scaled="0"/>
                </a:gradFill>
                <a:latin typeface="思源黑体 CN Bold" panose="020B0800000000000000" charset="-122"/>
                <a:ea typeface="思源黑体 CN Bold" panose="020B0800000000000000" charset="-122"/>
              </a:rPr>
              <a:t>《</a:t>
            </a:r>
            <a:r>
              <a:rPr lang="zh-CN" sz="6800" b="1">
                <a:gradFill>
                  <a:gsLst>
                    <a:gs pos="0">
                      <a:srgbClr val="FFFDE6"/>
                    </a:gs>
                    <a:gs pos="100000">
                      <a:srgbClr val="F8BF87"/>
                    </a:gs>
                  </a:gsLst>
                  <a:lin ang="5400000" scaled="0"/>
                </a:gradFill>
                <a:latin typeface="思源黑体 CN Bold" panose="020B0800000000000000" charset="-122"/>
                <a:ea typeface="思源黑体 CN Bold" panose="020B0800000000000000" charset="-122"/>
              </a:rPr>
              <a:t>爱志方实盘录</a:t>
            </a:r>
            <a:r>
              <a:rPr sz="6800" b="1">
                <a:gradFill>
                  <a:gsLst>
                    <a:gs pos="0">
                      <a:srgbClr val="FFFDE6"/>
                    </a:gs>
                    <a:gs pos="100000">
                      <a:srgbClr val="F8BF87"/>
                    </a:gs>
                  </a:gsLst>
                  <a:lin ang="5400000" scaled="0"/>
                </a:gradFill>
                <a:latin typeface="思源黑体 CN Bold" panose="020B0800000000000000" charset="-122"/>
                <a:ea typeface="思源黑体 CN Bold" panose="020B0800000000000000" charset="-122"/>
              </a:rPr>
              <a:t>》</a:t>
            </a:r>
            <a:endParaRPr sz="6800" b="1">
              <a:gradFill>
                <a:gsLst>
                  <a:gs pos="0">
                    <a:srgbClr val="FFFDE6"/>
                  </a:gs>
                  <a:gs pos="100000">
                    <a:srgbClr val="F8BF87"/>
                  </a:gs>
                </a:gsLst>
                <a:lin ang="5400000" scaled="0"/>
              </a:gradFill>
              <a:latin typeface="思源黑体 CN Bold" panose="020B0800000000000000" charset="-122"/>
              <a:ea typeface="思源黑体 CN Bold" panose="020B0800000000000000" charset="-122"/>
            </a:endParaRPr>
          </a:p>
        </p:txBody>
      </p:sp>
      <p:sp>
        <p:nvSpPr>
          <p:cNvPr id="2" name="文本框 1"/>
          <p:cNvSpPr txBox="1"/>
          <p:nvPr>
            <p:custDataLst>
              <p:tags r:id="rId1"/>
            </p:custDataLst>
          </p:nvPr>
        </p:nvSpPr>
        <p:spPr>
          <a:xfrm>
            <a:off x="5239385" y="4006215"/>
            <a:ext cx="5579745" cy="521970"/>
          </a:xfrm>
          <a:prstGeom prst="rect">
            <a:avLst/>
          </a:prstGeom>
          <a:noFill/>
        </p:spPr>
        <p:txBody>
          <a:bodyPr wrap="square" rtlCol="0">
            <a:spAutoFit/>
          </a:bodyPr>
          <a:p>
            <a:r>
              <a:rPr lang="zh-CN" altLang="en-US" sz="2800" b="1">
                <a:solidFill>
                  <a:schemeClr val="bg1"/>
                </a:solidFill>
                <a:latin typeface="思源黑体 CN Light" panose="020B0300000000000000" charset="-122"/>
                <a:ea typeface="思源黑体 CN Light" panose="020B0300000000000000" charset="-122"/>
                <a:cs typeface="思源黑体 CN Light" panose="020B0300000000000000" charset="-122"/>
              </a:rPr>
              <a:t>方建伟</a:t>
            </a:r>
            <a:r>
              <a:rPr lang="en-US" altLang="zh-CN" sz="1200">
                <a:solidFill>
                  <a:schemeClr val="bg1"/>
                </a:solidFill>
                <a:latin typeface="思源黑体 CN Light" panose="020B0300000000000000" charset="-122"/>
                <a:ea typeface="思源黑体 CN Light" panose="020B0300000000000000" charset="-122"/>
                <a:cs typeface="思源黑体 CN Light" panose="020B0300000000000000" charset="-122"/>
              </a:rPr>
              <a:t>  </a:t>
            </a:r>
            <a:r>
              <a:rPr lang="zh-CN" altLang="en-US">
                <a:solidFill>
                  <a:schemeClr val="bg1"/>
                </a:solidFill>
                <a:latin typeface="思源黑体 CN Light" panose="020B0300000000000000" charset="-122"/>
                <a:ea typeface="思源黑体 CN Light" panose="020B0300000000000000" charset="-122"/>
                <a:cs typeface="思源黑体 CN Light" panose="020B0300000000000000" charset="-122"/>
              </a:rPr>
              <a:t>执业编号：A1120613090012</a:t>
            </a:r>
            <a:endParaRPr lang="zh-CN" altLang="en-US">
              <a:solidFill>
                <a:schemeClr val="bg1"/>
              </a:solidFill>
              <a:latin typeface="思源黑体 CN Light" panose="020B0300000000000000" charset="-122"/>
              <a:ea typeface="思源黑体 CN Light" panose="020B0300000000000000" charset="-122"/>
              <a:cs typeface="思源黑体 CN Light" panose="020B0300000000000000" charset="-122"/>
            </a:endParaRPr>
          </a:p>
        </p:txBody>
      </p:sp>
      <p:sp>
        <p:nvSpPr>
          <p:cNvPr id="3" name="文本框 2"/>
          <p:cNvSpPr txBox="1"/>
          <p:nvPr>
            <p:custDataLst>
              <p:tags r:id="rId2"/>
            </p:custDataLst>
          </p:nvPr>
        </p:nvSpPr>
        <p:spPr>
          <a:xfrm>
            <a:off x="5366385" y="3110230"/>
            <a:ext cx="5579745" cy="521970"/>
          </a:xfrm>
          <a:prstGeom prst="rect">
            <a:avLst/>
          </a:prstGeom>
          <a:noFill/>
        </p:spPr>
        <p:txBody>
          <a:bodyPr wrap="square" rtlCol="0">
            <a:spAutoFit/>
          </a:bodyPr>
          <a:p>
            <a:pPr algn="ctr"/>
            <a:r>
              <a:rPr lang="zh-CN" altLang="en-US" sz="2800" b="1">
                <a:solidFill>
                  <a:srgbClr val="BD0017"/>
                </a:solidFill>
                <a:latin typeface="思源黑体 CN Light" panose="020B0300000000000000" charset="-122"/>
                <a:ea typeface="思源黑体 CN Light" panose="020B0300000000000000" charset="-122"/>
                <a:cs typeface="思源黑体 CN Light" panose="020B0300000000000000" charset="-122"/>
              </a:rPr>
              <a:t>直播时间</a:t>
            </a:r>
            <a:r>
              <a:rPr lang="en-US" altLang="zh-CN" sz="2800" b="1">
                <a:solidFill>
                  <a:srgbClr val="BD0017"/>
                </a:solidFill>
                <a:latin typeface="思源黑体 CN Light" panose="020B0300000000000000" charset="-122"/>
                <a:ea typeface="思源黑体 CN Light" panose="020B0300000000000000" charset="-122"/>
                <a:cs typeface="思源黑体 CN Light" panose="020B0300000000000000" charset="-122"/>
              </a:rPr>
              <a:t>:2025</a:t>
            </a:r>
            <a:r>
              <a:rPr lang="zh-CN" altLang="en-US" sz="2800" b="1">
                <a:solidFill>
                  <a:srgbClr val="BD0017"/>
                </a:solidFill>
                <a:latin typeface="思源黑体 CN Light" panose="020B0300000000000000" charset="-122"/>
                <a:ea typeface="思源黑体 CN Light" panose="020B0300000000000000" charset="-122"/>
                <a:cs typeface="思源黑体 CN Light" panose="020B0300000000000000" charset="-122"/>
              </a:rPr>
              <a:t>年</a:t>
            </a:r>
            <a:endParaRPr lang="en-US" altLang="zh-CN" sz="2800" b="1">
              <a:solidFill>
                <a:srgbClr val="BD0017"/>
              </a:solidFill>
              <a:latin typeface="思源黑体 CN Light" panose="020B0300000000000000" charset="-122"/>
              <a:ea typeface="思源黑体 CN Light" panose="020B0300000000000000" charset="-122"/>
              <a:cs typeface="思源黑体 CN Light" panose="020B0300000000000000" charset="-122"/>
            </a:endParaRPr>
          </a:p>
        </p:txBody>
      </p:sp>
    </p:spTree>
    <p:custDataLst>
      <p:tags r:id="rId3"/>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2025-3-06</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669155"/>
          </a:xfrm>
          <a:prstGeom prst="rect">
            <a:avLst/>
          </a:prstGeom>
          <a:noFill/>
        </p:spPr>
        <p:txBody>
          <a:bodyPr wrap="square" rtlCol="0" anchor="t">
            <a:spAutoFit/>
          </a:bodyPr>
          <a:p>
            <a:pPr algn="just">
              <a:lnSpc>
                <a:spcPct val="125000"/>
              </a:lnSpc>
            </a:pPr>
            <a:r>
              <a:rPr lang="en-US" dirty="0"/>
              <a:t>1</a:t>
            </a:r>
            <a:r>
              <a:rPr lang="zh-CN" altLang="en-US" dirty="0"/>
              <a:t>、</a:t>
            </a:r>
            <a:r>
              <a:rPr lang="zh-CN" altLang="en-US" dirty="0">
                <a:sym typeface="+mn-ea"/>
              </a:rPr>
              <a:t>捕捞</a:t>
            </a:r>
            <a:r>
              <a:rPr lang="en-US" altLang="zh-CN" dirty="0">
                <a:sym typeface="+mn-ea"/>
              </a:rPr>
              <a:t> </a:t>
            </a:r>
            <a:r>
              <a:rPr lang="zh-CN" altLang="en-US" dirty="0">
                <a:sym typeface="+mn-ea"/>
              </a:rPr>
              <a:t>季节昨天金叉，短期上看有一个技术性的反弹走势</a:t>
            </a:r>
            <a:r>
              <a:rPr lang="en-US" altLang="zh-CN" dirty="0">
                <a:sym typeface="+mn-ea"/>
              </a:rPr>
              <a:t> </a:t>
            </a:r>
            <a:r>
              <a:rPr lang="zh-CN" altLang="en-US" dirty="0">
                <a:sym typeface="+mn-ea"/>
              </a:rPr>
              <a:t>；</a:t>
            </a:r>
            <a:endParaRPr lang="en-US" dirty="0"/>
          </a:p>
          <a:p>
            <a:pPr algn="just">
              <a:lnSpc>
                <a:spcPct val="125000"/>
              </a:lnSpc>
            </a:pPr>
            <a:r>
              <a:rPr lang="en-US" dirty="0"/>
              <a:t>2</a:t>
            </a:r>
            <a:r>
              <a:rPr lang="zh-CN" altLang="en-US" dirty="0"/>
              <a:t>、由于流动资金过去三天是翻绿的，故当下仓位注意控制在</a:t>
            </a:r>
            <a:r>
              <a:rPr lang="en-US" altLang="zh-CN" dirty="0"/>
              <a:t>5</a:t>
            </a:r>
            <a:r>
              <a:rPr lang="zh-CN" altLang="en-US" dirty="0"/>
              <a:t>以内为宜；</a:t>
            </a:r>
            <a:endParaRPr lang="zh-CN" altLang="en-US" dirty="0"/>
          </a:p>
          <a:p>
            <a:pPr algn="just">
              <a:lnSpc>
                <a:spcPct val="125000"/>
              </a:lnSpc>
            </a:pPr>
            <a:r>
              <a:rPr lang="en-US" altLang="zh-CN" dirty="0"/>
              <a:t>3</a:t>
            </a:r>
            <a:r>
              <a:rPr lang="zh-CN" altLang="en-US" dirty="0"/>
              <a:t>、平均股价牛线上移，上方的压力位来自牛线；</a:t>
            </a:r>
            <a:endParaRPr lang="zh-CN" altLang="en-US" dirty="0"/>
          </a:p>
          <a:p>
            <a:pPr algn="just">
              <a:lnSpc>
                <a:spcPct val="125000"/>
              </a:lnSpc>
            </a:pPr>
            <a:r>
              <a:rPr lang="en-US" altLang="zh-CN" dirty="0"/>
              <a:t>4</a:t>
            </a:r>
            <a:r>
              <a:rPr lang="zh-CN" altLang="en-US" dirty="0"/>
              <a:t>、也有可能流动资金翻红，再次出现启动行情。</a:t>
            </a:r>
            <a:endParaRPr lang="zh-CN" altLang="en-US" dirty="0"/>
          </a:p>
          <a:p>
            <a:pPr algn="just">
              <a:lnSpc>
                <a:spcPct val="125000"/>
              </a:lnSpc>
            </a:pPr>
            <a:r>
              <a:rPr lang="en-US" altLang="zh-CN" dirty="0"/>
              <a:t>5</a:t>
            </a:r>
            <a:r>
              <a:rPr lang="zh-CN" altLang="en-US" dirty="0"/>
              <a:t>、从当下的量能表现来看，流动资金今天有翻红的可能。</a:t>
            </a:r>
            <a:endParaRPr lang="zh-CN" altLang="en-US" dirty="0"/>
          </a:p>
          <a:p>
            <a:pPr algn="just">
              <a:lnSpc>
                <a:spcPct val="125000"/>
              </a:lnSpc>
            </a:pPr>
            <a:r>
              <a:rPr lang="zh-CN" altLang="en-US" dirty="0"/>
              <a:t>今天两会所释放出来的信号（下午</a:t>
            </a:r>
            <a:r>
              <a:rPr lang="en-US" altLang="zh-CN" dirty="0"/>
              <a:t>3</a:t>
            </a:r>
            <a:r>
              <a:rPr lang="zh-CN" altLang="en-US" dirty="0"/>
              <a:t>点经济部长通道：发改委、央行、</a:t>
            </a:r>
            <a:r>
              <a:rPr lang="en-US" altLang="zh-CN" dirty="0"/>
              <a:t>CZB</a:t>
            </a:r>
            <a:r>
              <a:rPr lang="zh-CN" altLang="en-US" dirty="0"/>
              <a:t>、</a:t>
            </a:r>
            <a:r>
              <a:rPr lang="en-US" altLang="zh-CN" dirty="0"/>
              <a:t>ZJH</a:t>
            </a:r>
            <a:r>
              <a:rPr lang="zh-CN" altLang="en-US" dirty="0"/>
              <a:t>、商务部的发言）</a:t>
            </a:r>
            <a:endParaRPr lang="en-US" dirty="0"/>
          </a:p>
          <a:p>
            <a:pPr algn="just">
              <a:lnSpc>
                <a:spcPct val="125000"/>
              </a:lnSpc>
            </a:pPr>
            <a:r>
              <a:rPr lang="en-US" dirty="0"/>
              <a:t>1</a:t>
            </a:r>
            <a:r>
              <a:rPr lang="zh-CN" altLang="en-US" dirty="0"/>
              <a:t>、</a:t>
            </a:r>
            <a:endParaRPr lang="zh-CN" altLang="en-US" dirty="0"/>
          </a:p>
          <a:p>
            <a:pPr algn="just">
              <a:lnSpc>
                <a:spcPct val="125000"/>
              </a:lnSpc>
            </a:pPr>
            <a:r>
              <a:rPr lang="zh-CN" altLang="en-US" sz="2800" b="1" dirty="0">
                <a:solidFill>
                  <a:srgbClr val="FF0000"/>
                </a:solidFill>
              </a:rPr>
              <a:t>方老师认为：今年</a:t>
            </a:r>
            <a:r>
              <a:rPr lang="en-US" altLang="zh-CN" sz="2800" b="1" dirty="0">
                <a:solidFill>
                  <a:srgbClr val="FF0000"/>
                </a:solidFill>
              </a:rPr>
              <a:t>2025</a:t>
            </a:r>
            <a:r>
              <a:rPr lang="zh-CN" altLang="en-US" sz="2800" b="1" dirty="0">
                <a:solidFill>
                  <a:srgbClr val="FF0000"/>
                </a:solidFill>
              </a:rPr>
              <a:t>年的政策是积极的，我们要用积极的态度去看今年的行情，全年我认为机会大于风险。</a:t>
            </a:r>
            <a:endParaRPr lang="zh-CN" altLang="en-US" sz="2800" b="1" dirty="0">
              <a:solidFill>
                <a:srgbClr val="FF0000"/>
              </a:solidFill>
            </a:endParaRPr>
          </a:p>
          <a:p>
            <a:pPr algn="just">
              <a:lnSpc>
                <a:spcPct val="125000"/>
              </a:lnSpc>
            </a:pPr>
            <a:r>
              <a:rPr lang="zh-CN" altLang="en-US" sz="2800" b="1" dirty="0">
                <a:solidFill>
                  <a:srgbClr val="FF0000"/>
                </a:solidFill>
              </a:rPr>
              <a:t>从发展方向来看，大科技是主流（机器人、</a:t>
            </a:r>
            <a:r>
              <a:rPr lang="zh-CN" altLang="en-US" sz="2800" b="1" dirty="0">
                <a:solidFill>
                  <a:srgbClr val="FF0000"/>
                </a:solidFill>
              </a:rPr>
              <a:t>芯片、大模型、智能制造）</a:t>
            </a:r>
            <a:endParaRPr lang="zh-CN" altLang="en-US" sz="2800" b="1" dirty="0">
              <a:solidFill>
                <a:srgbClr val="FF0000"/>
              </a:solidFill>
            </a:endParaRPr>
          </a:p>
          <a:p>
            <a:pPr algn="just">
              <a:lnSpc>
                <a:spcPct val="125000"/>
              </a:lnSpc>
            </a:pPr>
            <a:r>
              <a:rPr lang="zh-CN" altLang="en-US" sz="2800" b="1" dirty="0">
                <a:solidFill>
                  <a:srgbClr val="FF0000"/>
                </a:solidFill>
              </a:rPr>
              <a:t>并且方老师认为大科技有望成为</a:t>
            </a:r>
            <a:r>
              <a:rPr lang="en-US" altLang="zh-CN" sz="2800" b="1" dirty="0">
                <a:solidFill>
                  <a:srgbClr val="FF0000"/>
                </a:solidFill>
              </a:rPr>
              <a:t>2019</a:t>
            </a:r>
            <a:r>
              <a:rPr lang="zh-CN" altLang="en-US" sz="2800" b="1" dirty="0">
                <a:solidFill>
                  <a:srgbClr val="FF0000"/>
                </a:solidFill>
              </a:rPr>
              <a:t>年底时的新能源车。</a:t>
            </a:r>
            <a:endParaRPr lang="zh-CN" altLang="en-US" sz="2800" b="1" dirty="0">
              <a:solidFill>
                <a:srgbClr val="FF0000"/>
              </a:solidFill>
            </a:endParaRPr>
          </a:p>
        </p:txBody>
      </p:sp>
    </p:spTree>
    <p:custDataLst>
      <p:tags r:id="rId3"/>
    </p:custData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0" y="76835"/>
            <a:ext cx="12204700" cy="6202680"/>
          </a:xfrm>
          <a:prstGeom prst="rect">
            <a:avLst/>
          </a:prstGeom>
        </p:spPr>
      </p:pic>
    </p:spTree>
    <p:custDataLst>
      <p:tags r:id="rId2"/>
    </p:custData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分享</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4707890"/>
          </a:xfrm>
          <a:prstGeom prst="rect">
            <a:avLst/>
          </a:prstGeom>
          <a:noFill/>
        </p:spPr>
        <p:txBody>
          <a:bodyPr wrap="square" rtlCol="0" anchor="t">
            <a:spAutoFit/>
          </a:bodyPr>
          <a:p>
            <a:pPr algn="just">
              <a:lnSpc>
                <a:spcPct val="125000"/>
              </a:lnSpc>
            </a:pPr>
            <a:r>
              <a:rPr lang="zh-CN" altLang="en-US" sz="2400" b="1" dirty="0">
                <a:solidFill>
                  <a:srgbClr val="FF0000"/>
                </a:solidFill>
              </a:rPr>
              <a:t>1、亏损不过也是交易的组合部分。要接受亏损这个事实。如果你不能接受亏损，就不可能在知道自己已经错了的时候退出，这样，小的亏损可能就演变成巨额损失。</a:t>
            </a:r>
            <a:endParaRPr lang="zh-CN" altLang="en-US" sz="2400" b="1" dirty="0">
              <a:solidFill>
                <a:srgbClr val="FF0000"/>
              </a:solidFill>
            </a:endParaRPr>
          </a:p>
          <a:p>
            <a:pPr algn="just">
              <a:lnSpc>
                <a:spcPct val="125000"/>
              </a:lnSpc>
            </a:pPr>
            <a:endParaRPr lang="zh-CN" altLang="en-US" sz="2400" b="1" dirty="0">
              <a:solidFill>
                <a:srgbClr val="FF0000"/>
              </a:solidFill>
              <a:sym typeface="+mn-ea"/>
            </a:endParaRPr>
          </a:p>
          <a:p>
            <a:pPr algn="just">
              <a:lnSpc>
                <a:spcPct val="125000"/>
              </a:lnSpc>
            </a:pPr>
            <a:r>
              <a:rPr lang="en-US" altLang="zh-CN" sz="2400" b="1" dirty="0">
                <a:solidFill>
                  <a:srgbClr val="FF0000"/>
                </a:solidFill>
                <a:sym typeface="+mn-ea"/>
              </a:rPr>
              <a:t>2</a:t>
            </a:r>
            <a:r>
              <a:rPr lang="zh-CN" altLang="en-US" sz="2400" b="1" dirty="0">
                <a:solidFill>
                  <a:srgbClr val="FF0000"/>
                </a:solidFill>
                <a:sym typeface="+mn-ea"/>
              </a:rPr>
              <a:t>、大多数投资者都有一种强烈的愿望，就是希望自己每次交易都是正确的，因此他们希望找到一些非常流行的能够让他们有一种控制市场的感觉的入市技巧。</a:t>
            </a:r>
            <a:endParaRPr lang="zh-CN" altLang="en-US" sz="2400" b="1" dirty="0">
              <a:solidFill>
                <a:srgbClr val="FF0000"/>
              </a:solidFill>
              <a:sym typeface="+mn-ea"/>
            </a:endParaRPr>
          </a:p>
          <a:p>
            <a:pPr algn="just">
              <a:lnSpc>
                <a:spcPct val="125000"/>
              </a:lnSpc>
            </a:pPr>
            <a:endParaRPr lang="zh-CN" altLang="en-US" sz="2400" b="1" dirty="0">
              <a:solidFill>
                <a:srgbClr val="FF0000"/>
              </a:solidFill>
              <a:sym typeface="+mn-ea"/>
            </a:endParaRPr>
          </a:p>
          <a:p>
            <a:pPr algn="just">
              <a:lnSpc>
                <a:spcPct val="125000"/>
              </a:lnSpc>
            </a:pPr>
            <a:r>
              <a:rPr lang="en-US" altLang="zh-CN" sz="2400" b="1" dirty="0">
                <a:solidFill>
                  <a:srgbClr val="FF0000"/>
                </a:solidFill>
                <a:sym typeface="+mn-ea"/>
              </a:rPr>
              <a:t>3</a:t>
            </a:r>
            <a:r>
              <a:rPr lang="zh-CN" altLang="en-US" sz="2400" b="1" dirty="0">
                <a:solidFill>
                  <a:srgbClr val="FF0000"/>
                </a:solidFill>
                <a:sym typeface="+mn-ea"/>
              </a:rPr>
              <a:t>、人们在使用市场指标时会犯同样的错误，认为这些指标就是事实，而不是只尝试用来代表可能发生的事情模拟。</a:t>
            </a:r>
            <a:endParaRPr lang="zh-CN" altLang="en-US" sz="2400" b="1" dirty="0">
              <a:solidFill>
                <a:srgbClr val="FF0000"/>
              </a:solidFill>
              <a:sym typeface="+mn-ea"/>
            </a:endParaRPr>
          </a:p>
          <a:p>
            <a:pPr algn="just">
              <a:lnSpc>
                <a:spcPct val="125000"/>
              </a:lnSpc>
            </a:pPr>
            <a:endParaRPr lang="zh-CN" altLang="en-US" sz="2400" b="1" dirty="0">
              <a:solidFill>
                <a:srgbClr val="FF0000"/>
              </a:solidFill>
              <a:sym typeface="+mn-ea"/>
            </a:endParaRPr>
          </a:p>
          <a:p>
            <a:pPr algn="just">
              <a:lnSpc>
                <a:spcPct val="125000"/>
              </a:lnSpc>
            </a:pPr>
            <a:r>
              <a:rPr lang="zh-CN" altLang="en-US" sz="2400" b="1" dirty="0">
                <a:solidFill>
                  <a:srgbClr val="FF0000"/>
                </a:solidFill>
                <a:sym typeface="+mn-ea"/>
              </a:rPr>
              <a:t>炒股赚钱</a:t>
            </a:r>
            <a:r>
              <a:rPr lang="en-US" altLang="zh-CN" sz="2400" b="1" dirty="0">
                <a:solidFill>
                  <a:srgbClr val="FF0000"/>
                </a:solidFill>
                <a:sym typeface="+mn-ea"/>
              </a:rPr>
              <a:t> = </a:t>
            </a:r>
            <a:r>
              <a:rPr lang="zh-CN" altLang="en-US" sz="2400" b="1" dirty="0">
                <a:solidFill>
                  <a:srgbClr val="FF0000"/>
                </a:solidFill>
                <a:sym typeface="+mn-ea"/>
              </a:rPr>
              <a:t>小赚钱</a:t>
            </a:r>
            <a:r>
              <a:rPr lang="en-US" altLang="zh-CN" sz="2400" b="1" dirty="0">
                <a:solidFill>
                  <a:srgbClr val="FF0000"/>
                </a:solidFill>
                <a:sym typeface="+mn-ea"/>
              </a:rPr>
              <a:t>+</a:t>
            </a:r>
            <a:r>
              <a:rPr lang="zh-CN" altLang="en-US" sz="2400" b="1" dirty="0">
                <a:solidFill>
                  <a:srgbClr val="FF0000"/>
                </a:solidFill>
                <a:sym typeface="+mn-ea"/>
              </a:rPr>
              <a:t>大赚钱</a:t>
            </a:r>
            <a:r>
              <a:rPr lang="en-US" altLang="zh-CN" sz="2400" b="1" dirty="0">
                <a:solidFill>
                  <a:srgbClr val="FF0000"/>
                </a:solidFill>
                <a:sym typeface="+mn-ea"/>
              </a:rPr>
              <a:t>+</a:t>
            </a:r>
            <a:r>
              <a:rPr lang="zh-CN" altLang="en-US" sz="2400" b="1" dirty="0">
                <a:solidFill>
                  <a:srgbClr val="FF0000"/>
                </a:solidFill>
                <a:sym typeface="+mn-ea"/>
              </a:rPr>
              <a:t>小亏钱</a:t>
            </a:r>
            <a:r>
              <a:rPr lang="en-US" altLang="zh-CN" sz="2400" b="1" dirty="0">
                <a:solidFill>
                  <a:srgbClr val="FF0000"/>
                </a:solidFill>
                <a:sym typeface="+mn-ea"/>
              </a:rPr>
              <a:t>  </a:t>
            </a:r>
            <a:r>
              <a:rPr lang="zh-CN" altLang="en-US" sz="2400" b="1" dirty="0">
                <a:solidFill>
                  <a:srgbClr val="FF0000"/>
                </a:solidFill>
                <a:sym typeface="+mn-ea"/>
              </a:rPr>
              <a:t>（小赚小亏，绝不大亏，偶尔大赚，坚定持有）</a:t>
            </a:r>
            <a:endParaRPr lang="zh-CN" altLang="en-US" sz="2400" b="1" dirty="0">
              <a:solidFill>
                <a:srgbClr val="FF0000"/>
              </a:solidFill>
              <a:sym typeface="+mn-ea"/>
            </a:endParaRPr>
          </a:p>
        </p:txBody>
      </p:sp>
    </p:spTree>
    <p:custDataLst>
      <p:tags r:id="rId3"/>
    </p:custData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股海钓鱼交易系统</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pic>
        <p:nvPicPr>
          <p:cNvPr id="2" name="C9F754DE-2CAD-44b6-B708-469DEB6407EB-1" descr="C:/Users/admin/AppData/Local/Temp/wpp.xPtrYdwpp"/>
          <p:cNvPicPr>
            <a:picLocks noChangeAspect="1"/>
          </p:cNvPicPr>
          <p:nvPr/>
        </p:nvPicPr>
        <p:blipFill>
          <a:blip r:embed="rId2"/>
          <a:stretch>
            <a:fillRect/>
          </a:stretch>
        </p:blipFill>
        <p:spPr>
          <a:xfrm>
            <a:off x="770890" y="1471295"/>
            <a:ext cx="7127875" cy="4013200"/>
          </a:xfrm>
          <a:prstGeom prst="rect">
            <a:avLst/>
          </a:prstGeom>
        </p:spPr>
      </p:pic>
    </p:spTree>
    <p:custDataLst>
      <p:tags r:id="rId3"/>
    </p:custData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descr="组 28"/>
          <p:cNvPicPr>
            <a:picLocks noChangeAspect="1"/>
          </p:cNvPicPr>
          <p:nvPr/>
        </p:nvPicPr>
        <p:blipFill>
          <a:blip r:embed="rId1"/>
          <a:stretch>
            <a:fillRect/>
          </a:stretch>
        </p:blipFill>
        <p:spPr>
          <a:xfrm>
            <a:off x="797560" y="1780540"/>
            <a:ext cx="10249535" cy="2381250"/>
          </a:xfrm>
          <a:prstGeom prst="rect">
            <a:avLst/>
          </a:prstGeom>
        </p:spPr>
      </p:pic>
      <p:sp>
        <p:nvSpPr>
          <p:cNvPr id="19" name="文本框 18"/>
          <p:cNvSpPr txBox="1"/>
          <p:nvPr/>
        </p:nvSpPr>
        <p:spPr>
          <a:xfrm>
            <a:off x="3501390" y="2313940"/>
            <a:ext cx="7545070" cy="1443355"/>
          </a:xfrm>
          <a:prstGeom prst="rect">
            <a:avLst/>
          </a:prstGeom>
          <a:noFill/>
        </p:spPr>
        <p:txBody>
          <a:bodyPr wrap="square" rtlCol="0">
            <a:noAutofit/>
          </a:bodyPr>
          <a:p>
            <a:pPr fontAlgn="auto"/>
            <a:r>
              <a:rPr lang="zh-CN" altLang="en-US" sz="6000">
                <a:gradFill>
                  <a:gsLst>
                    <a:gs pos="0">
                      <a:srgbClr val="FFFDE6"/>
                    </a:gs>
                    <a:gs pos="100000">
                      <a:srgbClr val="F8BF87"/>
                    </a:gs>
                  </a:gsLst>
                  <a:lin ang="5400000" scaled="0"/>
                </a:gradFill>
                <a:latin typeface="思源黑体 CN Bold" panose="020B0800000000000000" charset="-122"/>
                <a:ea typeface="思源黑体 CN Bold" panose="020B0800000000000000" charset="-122"/>
              </a:rPr>
              <a:t>交易思想</a:t>
            </a:r>
            <a:endParaRPr lang="en-US" altLang="zh-CN" sz="6000">
              <a:gradFill>
                <a:gsLst>
                  <a:gs pos="0">
                    <a:srgbClr val="FFFDE6"/>
                  </a:gs>
                  <a:gs pos="100000">
                    <a:srgbClr val="F8BF87"/>
                  </a:gs>
                </a:gsLst>
                <a:lin ang="5400000" scaled="0"/>
              </a:gradFill>
              <a:latin typeface="思源黑体 CN Bold" panose="020B0800000000000000" charset="-122"/>
              <a:ea typeface="思源黑体 CN Bold" panose="020B0800000000000000" charset="-122"/>
            </a:endParaRPr>
          </a:p>
        </p:txBody>
      </p:sp>
      <p:sp>
        <p:nvSpPr>
          <p:cNvPr id="4" name="文本框 3"/>
          <p:cNvSpPr txBox="1"/>
          <p:nvPr/>
        </p:nvSpPr>
        <p:spPr>
          <a:xfrm>
            <a:off x="1349375" y="2694940"/>
            <a:ext cx="4064000" cy="521970"/>
          </a:xfrm>
          <a:prstGeom prst="rect">
            <a:avLst/>
          </a:prstGeom>
          <a:noFill/>
        </p:spPr>
        <p:txBody>
          <a:bodyPr wrap="square" rtlCol="0">
            <a:spAutoFit/>
          </a:bodyPr>
          <a:p>
            <a:r>
              <a:rPr lang="zh-CN" altLang="en-US" sz="2800">
                <a:solidFill>
                  <a:srgbClr val="AB0503"/>
                </a:solidFill>
                <a:latin typeface="思源黑体 CN Bold" panose="020B0800000000000000" charset="-122"/>
                <a:ea typeface="思源黑体 CN Bold" panose="020B0800000000000000" charset="-122"/>
              </a:rPr>
              <a:t>第二章</a:t>
            </a:r>
            <a:endParaRPr lang="zh-CN" altLang="en-US" sz="2800">
              <a:solidFill>
                <a:srgbClr val="AB0503"/>
              </a:solidFill>
              <a:latin typeface="思源黑体 CN Bold" panose="020B0800000000000000" charset="-122"/>
              <a:ea typeface="思源黑体 CN Bold" panose="020B0800000000000000" charset="-122"/>
            </a:endParaRPr>
          </a:p>
        </p:txBody>
      </p:sp>
    </p:spTree>
    <p:custDataLst>
      <p:tags r:id="rId2"/>
    </p:custData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669155"/>
          </a:xfrm>
          <a:prstGeom prst="rect">
            <a:avLst/>
          </a:prstGeom>
          <a:noFill/>
        </p:spPr>
        <p:txBody>
          <a:bodyPr wrap="square" rtlCol="0" anchor="t">
            <a:spAutoFit/>
          </a:bodyPr>
          <a:p>
            <a:pPr algn="just">
              <a:lnSpc>
                <a:spcPct val="125000"/>
              </a:lnSpc>
            </a:pPr>
            <a:r>
              <a:rPr lang="en-US" altLang="zh-CN" dirty="0"/>
              <a:t>1</a:t>
            </a:r>
            <a:r>
              <a:rPr lang="zh-CN" altLang="en-US" dirty="0"/>
              <a:t>、大盘分析指标：牛熊线、</a:t>
            </a:r>
            <a:r>
              <a:rPr lang="en-US" altLang="zh-CN" dirty="0"/>
              <a:t>BS</a:t>
            </a:r>
            <a:r>
              <a:rPr lang="zh-CN" altLang="en-US" dirty="0"/>
              <a:t>点、流动资金、横向统计、捕捞季节</a:t>
            </a:r>
            <a:endParaRPr lang="zh-CN" altLang="en-US" dirty="0"/>
          </a:p>
          <a:p>
            <a:pPr algn="just">
              <a:lnSpc>
                <a:spcPct val="125000"/>
              </a:lnSpc>
            </a:pPr>
            <a:r>
              <a:rPr lang="zh-CN" altLang="en-US" dirty="0"/>
              <a:t>（</a:t>
            </a:r>
            <a:r>
              <a:rPr lang="en-US" altLang="zh-CN" dirty="0"/>
              <a:t>1</a:t>
            </a:r>
            <a:r>
              <a:rPr lang="zh-CN" altLang="en-US" dirty="0"/>
              <a:t>）牛上</a:t>
            </a:r>
            <a:r>
              <a:rPr lang="en-US" altLang="zh-CN" dirty="0"/>
              <a:t>/</a:t>
            </a:r>
            <a:r>
              <a:rPr lang="zh-CN" altLang="en-US" dirty="0"/>
              <a:t>熊下都是中性，牛下是不好，熊上是好。牛熊线构成平均股价运行的一个箱体。</a:t>
            </a:r>
            <a:endParaRPr lang="zh-CN" altLang="en-US" dirty="0"/>
          </a:p>
          <a:p>
            <a:pPr algn="just">
              <a:lnSpc>
                <a:spcPct val="125000"/>
              </a:lnSpc>
            </a:pPr>
            <a:r>
              <a:rPr lang="zh-CN" altLang="en-US" dirty="0"/>
              <a:t>如果平均股价在牛熊之上，强势行情；平均股价在牛熊线之下，则为超跌行情。在牛熊之间为正常行情。</a:t>
            </a:r>
            <a:endParaRPr lang="zh-CN" altLang="en-US" dirty="0"/>
          </a:p>
          <a:p>
            <a:pPr algn="just">
              <a:lnSpc>
                <a:spcPct val="125000"/>
              </a:lnSpc>
            </a:pPr>
            <a:r>
              <a:rPr lang="zh-CN" altLang="en-US" dirty="0"/>
              <a:t>（</a:t>
            </a:r>
            <a:r>
              <a:rPr lang="en-US" altLang="zh-CN" dirty="0"/>
              <a:t>2</a:t>
            </a:r>
            <a:r>
              <a:rPr lang="zh-CN" altLang="en-US" dirty="0"/>
              <a:t>）</a:t>
            </a:r>
            <a:r>
              <a:rPr lang="en-US" altLang="zh-CN" dirty="0"/>
              <a:t>BS</a:t>
            </a:r>
            <a:r>
              <a:rPr lang="zh-CN" altLang="en-US" dirty="0"/>
              <a:t>点，一般我们认为</a:t>
            </a:r>
            <a:r>
              <a:rPr lang="en-US" altLang="zh-CN" dirty="0"/>
              <a:t>B</a:t>
            </a:r>
            <a:r>
              <a:rPr lang="zh-CN" altLang="en-US" dirty="0"/>
              <a:t>点代表有主流主题带动；</a:t>
            </a:r>
            <a:r>
              <a:rPr lang="en-US" altLang="zh-CN" dirty="0"/>
              <a:t>S</a:t>
            </a:r>
            <a:r>
              <a:rPr lang="zh-CN" altLang="en-US" dirty="0"/>
              <a:t>点就代表这个主流热点结束；</a:t>
            </a:r>
            <a:endParaRPr lang="zh-CN" altLang="en-US" dirty="0"/>
          </a:p>
          <a:p>
            <a:pPr algn="just">
              <a:lnSpc>
                <a:spcPct val="125000"/>
              </a:lnSpc>
            </a:pPr>
            <a:r>
              <a:rPr lang="zh-CN" altLang="en-US" dirty="0"/>
              <a:t>（</a:t>
            </a:r>
            <a:r>
              <a:rPr lang="en-US" altLang="zh-CN" dirty="0"/>
              <a:t>3</a:t>
            </a:r>
            <a:r>
              <a:rPr lang="zh-CN" altLang="en-US" dirty="0"/>
              <a:t>）流动资金红是好，绿是不好；一定一定一定学会提前看是否翻红翻绿。</a:t>
            </a:r>
            <a:endParaRPr lang="zh-CN" altLang="en-US" dirty="0"/>
          </a:p>
          <a:p>
            <a:pPr algn="just">
              <a:lnSpc>
                <a:spcPct val="125000"/>
              </a:lnSpc>
            </a:pPr>
            <a:r>
              <a:rPr lang="zh-CN" altLang="en-US" dirty="0"/>
              <a:t>（</a:t>
            </a:r>
            <a:r>
              <a:rPr lang="en-US" altLang="zh-CN" dirty="0"/>
              <a:t>4</a:t>
            </a:r>
            <a:r>
              <a:rPr lang="zh-CN" altLang="en-US" dirty="0"/>
              <a:t>）捕捞季节，金叉启动，死叉调整。背离：顶背离、底背离。</a:t>
            </a:r>
            <a:endParaRPr lang="zh-CN" altLang="en-US" dirty="0"/>
          </a:p>
          <a:p>
            <a:pPr algn="just">
              <a:lnSpc>
                <a:spcPct val="125000"/>
              </a:lnSpc>
            </a:pPr>
            <a:r>
              <a:rPr lang="zh-CN" altLang="en-US" dirty="0"/>
              <a:t>（</a:t>
            </a:r>
            <a:r>
              <a:rPr lang="en-US" altLang="zh-CN" dirty="0"/>
              <a:t>5</a:t>
            </a:r>
            <a:r>
              <a:rPr lang="zh-CN" altLang="en-US" dirty="0"/>
              <a:t>）横向统计：看位置。看两个极限位：</a:t>
            </a:r>
            <a:r>
              <a:rPr lang="en-US" altLang="zh-CN" dirty="0"/>
              <a:t>90</a:t>
            </a:r>
            <a:r>
              <a:rPr lang="zh-CN" altLang="en-US" dirty="0"/>
              <a:t>以上的博傻（最后的狂欢），</a:t>
            </a:r>
            <a:r>
              <a:rPr lang="en-US" altLang="zh-CN" dirty="0"/>
              <a:t>10</a:t>
            </a:r>
            <a:r>
              <a:rPr lang="zh-CN" altLang="en-US" dirty="0"/>
              <a:t>以内（阶</a:t>
            </a:r>
            <a:r>
              <a:rPr lang="zh-CN" altLang="en-US" dirty="0"/>
              <a:t>段的底部）</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、实战分析：单一指标代表什么，先写在本子上；综合分析每个指标集合一起的观点。</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、大盘分析：定策略，定仓位。</a:t>
            </a:r>
            <a:endParaRPr lang="zh-CN" altLang="en-US" dirty="0"/>
          </a:p>
          <a:p>
            <a:pPr algn="just">
              <a:lnSpc>
                <a:spcPct val="125000"/>
              </a:lnSpc>
            </a:pPr>
            <a:r>
              <a:rPr lang="zh-CN" altLang="en-US" sz="4000" b="1" dirty="0">
                <a:solidFill>
                  <a:srgbClr val="FF0000"/>
                </a:solidFill>
              </a:rPr>
              <a:t>所有的分析，不是为了预测，而是给策略。</a:t>
            </a:r>
            <a:endParaRPr lang="zh-CN" altLang="en-US" sz="4000" b="1" dirty="0">
              <a:solidFill>
                <a:srgbClr val="FF0000"/>
              </a:solidFill>
            </a:endParaRPr>
          </a:p>
        </p:txBody>
      </p:sp>
    </p:spTree>
    <p:custDataLst>
      <p:tags r:id="rId3"/>
    </p:custData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每日复盘</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390525" y="826135"/>
            <a:ext cx="11271885" cy="5015865"/>
          </a:xfrm>
          <a:prstGeom prst="rect">
            <a:avLst/>
          </a:prstGeom>
          <a:noFill/>
        </p:spPr>
        <p:txBody>
          <a:bodyPr wrap="square" rtlCol="0" anchor="t">
            <a:spAutoFit/>
          </a:bodyPr>
          <a:p>
            <a:pPr algn="just">
              <a:lnSpc>
                <a:spcPct val="125000"/>
              </a:lnSpc>
            </a:pPr>
            <a:r>
              <a:rPr lang="en-US" altLang="zh-CN" dirty="0"/>
              <a:t>1</a:t>
            </a:r>
            <a:r>
              <a:rPr lang="zh-CN" altLang="en-US" dirty="0"/>
              <a:t>、写自己的主观观点：</a:t>
            </a:r>
            <a:r>
              <a:rPr lang="zh-CN" dirty="0"/>
              <a:t>大周期，可以一周写一次。</a:t>
            </a:r>
            <a:endParaRPr lang="zh-CN" dirty="0"/>
          </a:p>
          <a:p>
            <a:pPr algn="just">
              <a:lnSpc>
                <a:spcPct val="125000"/>
              </a:lnSpc>
            </a:pPr>
            <a:r>
              <a:rPr lang="zh-CN" altLang="en-US" dirty="0"/>
              <a:t>考虑到今年国家确定了更加宽松的货币政策以及更加积极的财政政策，故今年全年从政策角度，偏看好市场</a:t>
            </a:r>
            <a:r>
              <a:rPr lang="en-US" altLang="zh-CN" dirty="0"/>
              <a:t> </a:t>
            </a:r>
            <a:r>
              <a:rPr lang="zh-CN" altLang="en-US" dirty="0"/>
              <a:t>；</a:t>
            </a:r>
            <a:endParaRPr lang="zh-CN" altLang="en-US" dirty="0"/>
          </a:p>
          <a:p>
            <a:pPr algn="just">
              <a:lnSpc>
                <a:spcPct val="125000"/>
              </a:lnSpc>
            </a:pPr>
            <a:r>
              <a:rPr lang="zh-CN" altLang="en-US" dirty="0"/>
              <a:t>另外技术上看行情，以</a:t>
            </a:r>
            <a:r>
              <a:rPr lang="en-US" altLang="zh-CN" dirty="0"/>
              <a:t>30</a:t>
            </a:r>
            <a:r>
              <a:rPr lang="zh-CN" altLang="en-US" dirty="0"/>
              <a:t>日均线、</a:t>
            </a:r>
            <a:r>
              <a:rPr lang="en-US" altLang="zh-CN" dirty="0"/>
              <a:t>120</a:t>
            </a:r>
            <a:r>
              <a:rPr lang="zh-CN" altLang="en-US" dirty="0"/>
              <a:t>日均线的位置来确定，当下</a:t>
            </a:r>
            <a:r>
              <a:rPr lang="en-US" altLang="zh-CN" dirty="0"/>
              <a:t>30</a:t>
            </a:r>
            <a:r>
              <a:rPr lang="zh-CN" altLang="en-US" dirty="0"/>
              <a:t>日均线处于</a:t>
            </a:r>
            <a:r>
              <a:rPr lang="en-US" altLang="zh-CN" dirty="0"/>
              <a:t>120</a:t>
            </a:r>
            <a:r>
              <a:rPr lang="zh-CN" altLang="en-US" dirty="0"/>
              <a:t>日均线之上，故整体还是处于一个多头行情。</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、软件信号确认：小级别的，每天信号写（以</a:t>
            </a:r>
            <a:r>
              <a:rPr lang="en-US" altLang="zh-CN" dirty="0"/>
              <a:t>2</a:t>
            </a:r>
            <a:r>
              <a:rPr lang="zh-CN" altLang="en-US" dirty="0"/>
              <a:t>月</a:t>
            </a:r>
            <a:r>
              <a:rPr lang="en-US" altLang="zh-CN" dirty="0"/>
              <a:t>3</a:t>
            </a:r>
            <a:r>
              <a:rPr lang="zh-CN" altLang="en-US" dirty="0"/>
              <a:t>为例）</a:t>
            </a:r>
            <a:endParaRPr lang="zh-CN" altLang="en-US" dirty="0"/>
          </a:p>
          <a:p>
            <a:pPr algn="just">
              <a:lnSpc>
                <a:spcPct val="125000"/>
              </a:lnSpc>
            </a:pPr>
            <a:r>
              <a:rPr lang="zh-CN" altLang="en-US" dirty="0"/>
              <a:t>今天市场</a:t>
            </a:r>
            <a:r>
              <a:rPr lang="en-US" altLang="zh-CN" dirty="0"/>
              <a:t> </a:t>
            </a:r>
            <a:r>
              <a:rPr lang="zh-CN" altLang="en-US" dirty="0"/>
              <a:t>整体反弹，从软件来看，捕捞</a:t>
            </a:r>
            <a:r>
              <a:rPr lang="en-US" altLang="zh-CN" dirty="0"/>
              <a:t> </a:t>
            </a:r>
            <a:r>
              <a:rPr lang="zh-CN" altLang="en-US" dirty="0"/>
              <a:t>季节金叉，技术上可看反弹，时间先看</a:t>
            </a:r>
            <a:r>
              <a:rPr lang="en-US" altLang="zh-CN" dirty="0"/>
              <a:t>3</a:t>
            </a:r>
            <a:r>
              <a:rPr lang="zh-CN" altLang="en-US" dirty="0"/>
              <a:t>天；而牛线上移，说明市场震荡加剧，流动资金翻绿，那么这个反弹就不会太强，也不会太久。</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、得出来自己对于市场的看法：</a:t>
            </a:r>
            <a:endParaRPr lang="zh-CN" altLang="en-US" dirty="0"/>
          </a:p>
          <a:p>
            <a:pPr algn="just">
              <a:lnSpc>
                <a:spcPct val="125000"/>
              </a:lnSpc>
            </a:pPr>
            <a:r>
              <a:rPr lang="zh-CN" altLang="en-US" dirty="0">
                <a:sym typeface="+mn-ea"/>
              </a:rPr>
              <a:t>短期之内以技术性反弹为主，仓位不宜超过</a:t>
            </a:r>
            <a:r>
              <a:rPr lang="en-US" altLang="zh-CN" dirty="0">
                <a:sym typeface="+mn-ea"/>
              </a:rPr>
              <a:t>5</a:t>
            </a:r>
            <a:r>
              <a:rPr lang="zh-CN" altLang="en-US" dirty="0">
                <a:sym typeface="+mn-ea"/>
              </a:rPr>
              <a:t>成。要注意的是：如果流动资金一直翻绿，则要防下一个死叉出现时，牛线下移的可能。（往</a:t>
            </a:r>
            <a:r>
              <a:rPr lang="en-US" altLang="zh-CN" dirty="0">
                <a:sym typeface="+mn-ea"/>
              </a:rPr>
              <a:t> </a:t>
            </a:r>
            <a:r>
              <a:rPr lang="zh-CN" altLang="en-US" dirty="0">
                <a:sym typeface="+mn-ea"/>
              </a:rPr>
              <a:t>往牛线下移之前牛线是会上移）。</a:t>
            </a:r>
            <a:endParaRPr lang="zh-CN" altLang="en-US" sz="4000" b="1" dirty="0">
              <a:solidFill>
                <a:srgbClr val="FF0000"/>
              </a:solidFill>
            </a:endParaRPr>
          </a:p>
          <a:p>
            <a:pPr algn="just">
              <a:lnSpc>
                <a:spcPct val="125000"/>
              </a:lnSpc>
            </a:pPr>
            <a:r>
              <a:rPr lang="zh-CN" altLang="en-US" sz="4000" b="1" dirty="0">
                <a:solidFill>
                  <a:srgbClr val="FF0000"/>
                </a:solidFill>
              </a:rPr>
              <a:t>策略：短期看</a:t>
            </a:r>
            <a:r>
              <a:rPr lang="en-US" altLang="zh-CN" sz="4000" b="1" dirty="0">
                <a:solidFill>
                  <a:srgbClr val="FF0000"/>
                </a:solidFill>
              </a:rPr>
              <a:t>3</a:t>
            </a:r>
            <a:r>
              <a:rPr lang="zh-CN" altLang="en-US" sz="4000" b="1" dirty="0">
                <a:solidFill>
                  <a:srgbClr val="FF0000"/>
                </a:solidFill>
              </a:rPr>
              <a:t>天反弹，越涨越减，死叉时</a:t>
            </a:r>
            <a:r>
              <a:rPr lang="en-US" altLang="zh-CN" sz="4000" b="1" dirty="0">
                <a:solidFill>
                  <a:srgbClr val="FF0000"/>
                </a:solidFill>
              </a:rPr>
              <a:t>1</a:t>
            </a:r>
            <a:r>
              <a:rPr lang="zh-CN" altLang="en-US" sz="4000" b="1" dirty="0">
                <a:solidFill>
                  <a:srgbClr val="FF0000"/>
                </a:solidFill>
              </a:rPr>
              <a:t>成内。</a:t>
            </a:r>
            <a:endParaRPr lang="zh-CN" altLang="en-US" sz="4000" b="1" dirty="0">
              <a:solidFill>
                <a:srgbClr val="FF0000"/>
              </a:solidFill>
            </a:endParaRPr>
          </a:p>
        </p:txBody>
      </p:sp>
    </p:spTree>
    <p:custDataLst>
      <p:tags r:id="rId3"/>
    </p:custData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选股做股逻辑</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669155"/>
          </a:xfrm>
          <a:prstGeom prst="rect">
            <a:avLst/>
          </a:prstGeom>
          <a:noFill/>
        </p:spPr>
        <p:txBody>
          <a:bodyPr wrap="square" rtlCol="0" anchor="t">
            <a:spAutoFit/>
          </a:bodyPr>
          <a:p>
            <a:pPr algn="just">
              <a:lnSpc>
                <a:spcPct val="125000"/>
              </a:lnSpc>
            </a:pPr>
            <a:r>
              <a:rPr lang="zh-CN" dirty="0"/>
              <a:t>问：某某股能不能做中线？</a:t>
            </a:r>
            <a:endParaRPr lang="zh-CN" dirty="0"/>
          </a:p>
          <a:p>
            <a:pPr algn="just">
              <a:lnSpc>
                <a:spcPct val="125000"/>
              </a:lnSpc>
            </a:pPr>
            <a:endParaRPr lang="zh-CN" dirty="0"/>
          </a:p>
          <a:p>
            <a:pPr algn="just">
              <a:lnSpc>
                <a:spcPct val="125000"/>
              </a:lnSpc>
            </a:pPr>
            <a:r>
              <a:rPr lang="zh-CN" dirty="0"/>
              <a:t>答：组合（</a:t>
            </a:r>
            <a:r>
              <a:rPr lang="en-US" altLang="zh-CN" dirty="0"/>
              <a:t>3</a:t>
            </a:r>
            <a:r>
              <a:rPr lang="zh-CN" altLang="en-US" dirty="0"/>
              <a:t>只</a:t>
            </a:r>
            <a:r>
              <a:rPr lang="en-US" altLang="zh-CN" dirty="0"/>
              <a:t>-5</a:t>
            </a:r>
            <a:r>
              <a:rPr lang="zh-CN" altLang="en-US" dirty="0"/>
              <a:t>只</a:t>
            </a:r>
            <a:r>
              <a:rPr lang="en-US" altLang="zh-CN" dirty="0"/>
              <a:t>-10</a:t>
            </a:r>
            <a:r>
              <a:rPr lang="zh-CN" altLang="en-US" dirty="0"/>
              <a:t>只</a:t>
            </a:r>
            <a:r>
              <a:rPr lang="en-US" altLang="zh-CN" dirty="0"/>
              <a:t>-20</a:t>
            </a:r>
            <a:r>
              <a:rPr lang="zh-CN" altLang="en-US" dirty="0"/>
              <a:t>只</a:t>
            </a:r>
            <a:r>
              <a:rPr lang="zh-CN" dirty="0"/>
              <a:t>）</a:t>
            </a:r>
            <a:endParaRPr lang="zh-CN" dirty="0"/>
          </a:p>
          <a:p>
            <a:pPr algn="just">
              <a:lnSpc>
                <a:spcPct val="125000"/>
              </a:lnSpc>
            </a:pPr>
            <a:r>
              <a:rPr lang="en-US" altLang="zh-CN" dirty="0"/>
              <a:t>1</a:t>
            </a:r>
            <a:r>
              <a:rPr lang="zh-CN" altLang="en-US" dirty="0"/>
              <a:t>、做中线是一个预判，但不代表确定要做中线了，就真的能跑出中线。</a:t>
            </a:r>
            <a:endParaRPr lang="zh-CN" altLang="en-US" dirty="0"/>
          </a:p>
          <a:p>
            <a:pPr algn="just">
              <a:lnSpc>
                <a:spcPct val="125000"/>
              </a:lnSpc>
            </a:pPr>
            <a:r>
              <a:rPr lang="zh-CN" altLang="en-US" dirty="0"/>
              <a:t>从哪方面去预判：</a:t>
            </a:r>
            <a:r>
              <a:rPr lang="zh-CN" altLang="en-US" b="1" dirty="0">
                <a:solidFill>
                  <a:srgbClr val="FF0000"/>
                </a:solidFill>
              </a:rPr>
              <a:t>产业链</a:t>
            </a:r>
            <a:r>
              <a:rPr lang="zh-CN" altLang="en-US" dirty="0"/>
              <a:t>。寻找有发展的产业，这样就能确保这些是有机会的。</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、接着就从产业链当中选择各细分主题的龙头。（形成一个核心股票池）</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、用技术确认，选择符合技术条件的个股（主力状态、智能辅助线、</a:t>
            </a:r>
            <a:r>
              <a:rPr lang="en-US" altLang="zh-CN" dirty="0"/>
              <a:t>30</a:t>
            </a:r>
            <a:r>
              <a:rPr lang="zh-CN" altLang="en-US" dirty="0"/>
              <a:t>日均线、位置）</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、最后一步：买入就是智能辅助附近，卖出就涨幅卖出法（</a:t>
            </a:r>
            <a:r>
              <a:rPr lang="en-US" altLang="zh-CN" dirty="0"/>
              <a:t>10%-30%-50%</a:t>
            </a:r>
            <a:r>
              <a:rPr lang="zh-CN" altLang="en-US" dirty="0"/>
              <a:t>）</a:t>
            </a:r>
            <a:endParaRPr lang="zh-CN" altLang="en-US" dirty="0"/>
          </a:p>
          <a:p>
            <a:pPr algn="just">
              <a:lnSpc>
                <a:spcPct val="125000"/>
              </a:lnSpc>
            </a:pPr>
            <a:r>
              <a:rPr lang="zh-CN" altLang="en-US" sz="4000" b="1" dirty="0">
                <a:solidFill>
                  <a:srgbClr val="FF0000"/>
                </a:solidFill>
              </a:rPr>
              <a:t>破位：止损（</a:t>
            </a:r>
            <a:r>
              <a:rPr lang="en-US" altLang="zh-CN" sz="4000" b="1" dirty="0">
                <a:solidFill>
                  <a:srgbClr val="FF0000"/>
                </a:solidFill>
              </a:rPr>
              <a:t>-5%-10%</a:t>
            </a:r>
            <a:r>
              <a:rPr lang="zh-CN" altLang="en-US" sz="4000" b="1" dirty="0">
                <a:solidFill>
                  <a:srgbClr val="FF0000"/>
                </a:solidFill>
              </a:rPr>
              <a:t>）</a:t>
            </a:r>
            <a:endParaRPr lang="zh-CN" altLang="en-US" sz="4000" b="1" dirty="0">
              <a:solidFill>
                <a:srgbClr val="FF0000"/>
              </a:solidFill>
            </a:endParaRPr>
          </a:p>
        </p:txBody>
      </p:sp>
    </p:spTree>
    <p:custDataLst>
      <p:tags r:id="rId3"/>
    </p:custData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56457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一、妙语</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2" name="文本框 1"/>
          <p:cNvSpPr txBox="1"/>
          <p:nvPr>
            <p:custDataLst>
              <p:tags r:id="rId2"/>
            </p:custDataLst>
          </p:nvPr>
        </p:nvSpPr>
        <p:spPr>
          <a:xfrm>
            <a:off x="680085" y="1080770"/>
            <a:ext cx="10800715" cy="4954270"/>
          </a:xfrm>
          <a:prstGeom prst="rect">
            <a:avLst/>
          </a:prstGeom>
          <a:noFill/>
        </p:spPr>
        <p:txBody>
          <a:bodyPr wrap="square" rtlCol="0">
            <a:spAutoFit/>
          </a:bodyPr>
          <a:p>
            <a:pPr algn="l">
              <a:buClrTx/>
              <a:buSzTx/>
              <a:buNone/>
            </a:pPr>
            <a:endParaRPr lang="en-US" altLang="zh-CN">
              <a:sym typeface="+mn-ea"/>
            </a:endParaRPr>
          </a:p>
          <a:p>
            <a:pPr algn="l">
              <a:buClrTx/>
              <a:buSzTx/>
              <a:buNone/>
            </a:pPr>
            <a:endParaRPr lang="en-US" altLang="zh-CN">
              <a:sym typeface="+mn-ea"/>
            </a:endParaRPr>
          </a:p>
          <a:p>
            <a:pPr algn="l">
              <a:buClrTx/>
              <a:buSzTx/>
              <a:buNone/>
            </a:pPr>
            <a:r>
              <a:rPr lang="zh-CN" altLang="en-US" sz="4000">
                <a:sym typeface="+mn-ea"/>
              </a:rPr>
              <a:t>上涨时，看多的观点显得特别有深度！</a:t>
            </a:r>
            <a:endParaRPr lang="zh-CN" altLang="en-US" sz="4000">
              <a:sym typeface="+mn-ea"/>
            </a:endParaRPr>
          </a:p>
          <a:p>
            <a:pPr algn="l">
              <a:buClrTx/>
              <a:buSzTx/>
              <a:buNone/>
            </a:pPr>
            <a:r>
              <a:rPr lang="zh-CN" altLang="en-US" sz="4000">
                <a:sym typeface="+mn-ea"/>
              </a:rPr>
              <a:t>下跌时，看空的观点显得特别有</a:t>
            </a:r>
            <a:r>
              <a:rPr lang="zh-CN" altLang="en-US" sz="4000">
                <a:sym typeface="+mn-ea"/>
              </a:rPr>
              <a:t>远见。</a:t>
            </a:r>
            <a:endParaRPr lang="zh-CN" altLang="en-US" sz="4000">
              <a:sym typeface="+mn-ea"/>
            </a:endParaRPr>
          </a:p>
          <a:p>
            <a:pPr algn="l">
              <a:buClrTx/>
              <a:buSzTx/>
              <a:buNone/>
            </a:pPr>
            <a:endParaRPr lang="zh-CN" altLang="en-US" sz="4000">
              <a:sym typeface="+mn-ea"/>
            </a:endParaRPr>
          </a:p>
          <a:p>
            <a:pPr algn="l">
              <a:buClrTx/>
              <a:buSzTx/>
              <a:buNone/>
            </a:pPr>
            <a:endParaRPr lang="zh-CN" altLang="en-US" sz="4000">
              <a:sym typeface="+mn-ea"/>
            </a:endParaRPr>
          </a:p>
          <a:p>
            <a:pPr algn="l">
              <a:buClrTx/>
              <a:buSzTx/>
              <a:buNone/>
            </a:pPr>
            <a:r>
              <a:rPr lang="zh-CN" altLang="en-US" sz="4000">
                <a:sym typeface="+mn-ea"/>
              </a:rPr>
              <a:t>不可胜在已，而可胜在敌！</a:t>
            </a:r>
            <a:endParaRPr lang="zh-CN" altLang="en-US" sz="4000">
              <a:sym typeface="+mn-ea"/>
            </a:endParaRPr>
          </a:p>
          <a:p>
            <a:pPr algn="l">
              <a:buClrTx/>
              <a:buSzTx/>
              <a:buNone/>
            </a:pPr>
            <a:r>
              <a:rPr lang="zh-CN" altLang="en-US" sz="4000">
                <a:sym typeface="+mn-ea"/>
              </a:rPr>
              <a:t>【不亏大钱取决于自己，办法就是不要有坏习惯。想赚大钱取决于市场】</a:t>
            </a:r>
            <a:endParaRPr lang="zh-CN" altLang="en-US" sz="4000">
              <a:sym typeface="+mn-ea"/>
            </a:endParaRPr>
          </a:p>
        </p:txBody>
      </p:sp>
    </p:spTree>
    <p:custDataLst>
      <p:tags r:id="rId3"/>
    </p:custData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交易</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精髓</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3207385"/>
          </a:xfrm>
          <a:prstGeom prst="rect">
            <a:avLst/>
          </a:prstGeom>
          <a:noFill/>
        </p:spPr>
        <p:txBody>
          <a:bodyPr wrap="square" rtlCol="0" anchor="t">
            <a:spAutoFit/>
          </a:bodyPr>
          <a:p>
            <a:pPr algn="just">
              <a:lnSpc>
                <a:spcPct val="125000"/>
              </a:lnSpc>
            </a:pPr>
            <a:r>
              <a:rPr lang="en-US" dirty="0"/>
              <a:t>1</a:t>
            </a:r>
            <a:r>
              <a:rPr lang="zh-CN" altLang="en-US" dirty="0"/>
              <a:t>、不少用户</a:t>
            </a:r>
            <a:r>
              <a:rPr lang="zh-CN" altLang="en-US" dirty="0"/>
              <a:t>疑惑：为什么控盘在增加，股票却不涨？类似这样的问题。</a:t>
            </a:r>
            <a:endParaRPr lang="zh-CN" altLang="en-US" dirty="0"/>
          </a:p>
          <a:p>
            <a:pPr algn="just">
              <a:lnSpc>
                <a:spcPct val="125000"/>
              </a:lnSpc>
            </a:pPr>
            <a:endParaRPr lang="zh-CN" altLang="en-US" dirty="0"/>
          </a:p>
          <a:p>
            <a:pPr algn="just">
              <a:lnSpc>
                <a:spcPct val="125000"/>
              </a:lnSpc>
            </a:pPr>
            <a:r>
              <a:rPr lang="zh-CN" altLang="en-US" dirty="0"/>
              <a:t>我的见解：</a:t>
            </a:r>
            <a:endParaRPr lang="zh-CN" altLang="en-US" dirty="0"/>
          </a:p>
          <a:p>
            <a:pPr algn="just">
              <a:lnSpc>
                <a:spcPct val="125000"/>
              </a:lnSpc>
            </a:pPr>
            <a:r>
              <a:rPr lang="zh-CN" altLang="en-US" dirty="0"/>
              <a:t>（</a:t>
            </a:r>
            <a:r>
              <a:rPr lang="en-US" altLang="zh-CN" dirty="0"/>
              <a:t>1</a:t>
            </a:r>
            <a:r>
              <a:rPr lang="zh-CN" altLang="en-US" dirty="0"/>
              <a:t>）不要把信号与股价的涨跌</a:t>
            </a:r>
            <a:r>
              <a:rPr lang="zh-CN" altLang="en-US" dirty="0"/>
              <a:t>划等号；</a:t>
            </a:r>
            <a:endParaRPr lang="zh-CN" altLang="en-US" dirty="0"/>
          </a:p>
          <a:p>
            <a:pPr algn="just">
              <a:lnSpc>
                <a:spcPct val="125000"/>
              </a:lnSpc>
            </a:pPr>
            <a:r>
              <a:rPr lang="zh-CN" altLang="en-US" dirty="0"/>
              <a:t>（</a:t>
            </a:r>
            <a:r>
              <a:rPr lang="en-US" altLang="zh-CN" dirty="0"/>
              <a:t>2</a:t>
            </a:r>
            <a:r>
              <a:rPr lang="zh-CN" altLang="en-US" dirty="0"/>
              <a:t>）我们是控制不了个股的涨跌；</a:t>
            </a:r>
            <a:endParaRPr lang="zh-CN" altLang="en-US" dirty="0"/>
          </a:p>
          <a:p>
            <a:pPr algn="just">
              <a:lnSpc>
                <a:spcPct val="125000"/>
              </a:lnSpc>
            </a:pPr>
            <a:r>
              <a:rPr lang="zh-CN" altLang="en-US" dirty="0"/>
              <a:t>（</a:t>
            </a:r>
            <a:r>
              <a:rPr lang="en-US" altLang="zh-CN" dirty="0"/>
              <a:t>3</a:t>
            </a:r>
            <a:r>
              <a:rPr lang="zh-CN" altLang="en-US" dirty="0"/>
              <a:t>）更多的是：我们是要通过某些信号来确认自己的操作。比如：金叉买，死叉卖。</a:t>
            </a:r>
            <a:endParaRPr lang="zh-CN" altLang="en-US" dirty="0"/>
          </a:p>
          <a:p>
            <a:pPr algn="just">
              <a:lnSpc>
                <a:spcPct val="125000"/>
              </a:lnSpc>
            </a:pPr>
            <a:r>
              <a:rPr lang="zh-CN" altLang="en-US" dirty="0"/>
              <a:t>比如：突破智能辅助线买，涨</a:t>
            </a:r>
            <a:r>
              <a:rPr lang="en-US" altLang="zh-CN" dirty="0"/>
              <a:t>10%</a:t>
            </a:r>
            <a:r>
              <a:rPr lang="zh-CN" altLang="en-US" dirty="0"/>
              <a:t>减</a:t>
            </a:r>
            <a:r>
              <a:rPr lang="en-US" altLang="zh-CN" dirty="0"/>
              <a:t>1/3</a:t>
            </a:r>
            <a:r>
              <a:rPr lang="zh-CN" altLang="en-US" dirty="0"/>
              <a:t>，破位智能辅助线下</a:t>
            </a:r>
            <a:r>
              <a:rPr lang="en-US" altLang="zh-CN" dirty="0"/>
              <a:t>3%</a:t>
            </a:r>
            <a:r>
              <a:rPr lang="zh-CN" altLang="en-US" dirty="0"/>
              <a:t>则止盈出局，</a:t>
            </a:r>
            <a:r>
              <a:rPr lang="en-US" altLang="zh-CN" dirty="0"/>
              <a:t>-5%</a:t>
            </a:r>
            <a:r>
              <a:rPr lang="zh-CN" altLang="en-US" dirty="0"/>
              <a:t>（成本价）则止损。</a:t>
            </a:r>
            <a:endParaRPr lang="zh-CN" altLang="en-US" dirty="0"/>
          </a:p>
          <a:p>
            <a:pPr algn="just">
              <a:lnSpc>
                <a:spcPct val="125000"/>
              </a:lnSpc>
            </a:pPr>
            <a:endParaRPr lang="zh-CN" altLang="en-US" dirty="0"/>
          </a:p>
          <a:p>
            <a:pPr algn="just">
              <a:lnSpc>
                <a:spcPct val="125000"/>
              </a:lnSpc>
            </a:pPr>
            <a:r>
              <a:rPr lang="zh-CN" altLang="en-US" dirty="0"/>
              <a:t>鼓励我们的用户，尽量要把我们的操作焦点放在信号</a:t>
            </a:r>
            <a:r>
              <a:rPr lang="en-US" altLang="zh-CN" dirty="0"/>
              <a:t>+</a:t>
            </a:r>
            <a:r>
              <a:rPr lang="zh-CN" altLang="en-US" dirty="0"/>
              <a:t>执行，而不是个股的涨跌上。</a:t>
            </a:r>
            <a:endParaRPr lang="zh-CN" altLang="en-US" dirty="0"/>
          </a:p>
        </p:txBody>
      </p:sp>
    </p:spTree>
    <p:custDataLst>
      <p:tags r:id="rId3"/>
    </p:custData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56457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牛市是如何亏钱的</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2" name="文本框 1"/>
          <p:cNvSpPr txBox="1"/>
          <p:nvPr>
            <p:custDataLst>
              <p:tags r:id="rId2"/>
            </p:custDataLst>
          </p:nvPr>
        </p:nvSpPr>
        <p:spPr>
          <a:xfrm>
            <a:off x="680085" y="1080770"/>
            <a:ext cx="10800715" cy="3169285"/>
          </a:xfrm>
          <a:prstGeom prst="rect">
            <a:avLst/>
          </a:prstGeom>
          <a:noFill/>
        </p:spPr>
        <p:txBody>
          <a:bodyPr wrap="square" rtlCol="0">
            <a:spAutoFit/>
          </a:bodyPr>
          <a:p>
            <a:pPr algn="l">
              <a:buClrTx/>
              <a:buSzTx/>
              <a:buNone/>
            </a:pPr>
            <a:r>
              <a:rPr lang="en-US" altLang="zh-CN" sz="4000">
                <a:sym typeface="+mn-ea"/>
              </a:rPr>
              <a:t>8</a:t>
            </a:r>
            <a:r>
              <a:rPr lang="zh-CN" altLang="en-US" sz="4000">
                <a:sym typeface="+mn-ea"/>
              </a:rPr>
              <a:t>元买入，</a:t>
            </a:r>
            <a:r>
              <a:rPr lang="en-US" altLang="zh-CN" sz="4000">
                <a:sym typeface="+mn-ea"/>
              </a:rPr>
              <a:t>9</a:t>
            </a:r>
            <a:r>
              <a:rPr lang="zh-CN" altLang="en-US" sz="4000">
                <a:sym typeface="+mn-ea"/>
              </a:rPr>
              <a:t>元卖出；</a:t>
            </a:r>
            <a:r>
              <a:rPr lang="en-US" altLang="zh-CN" sz="4000">
                <a:sym typeface="+mn-ea"/>
              </a:rPr>
              <a:t>       +1</a:t>
            </a:r>
            <a:endParaRPr lang="zh-CN" altLang="en-US" sz="4000">
              <a:sym typeface="+mn-ea"/>
            </a:endParaRPr>
          </a:p>
          <a:p>
            <a:pPr algn="l">
              <a:buClrTx/>
              <a:buSzTx/>
              <a:buNone/>
            </a:pPr>
            <a:r>
              <a:rPr lang="en-US" altLang="zh-CN" sz="4000">
                <a:sym typeface="+mn-ea"/>
              </a:rPr>
              <a:t>10</a:t>
            </a:r>
            <a:r>
              <a:rPr lang="zh-CN" altLang="en-US" sz="4000">
                <a:sym typeface="+mn-ea"/>
              </a:rPr>
              <a:t>元买入，</a:t>
            </a:r>
            <a:r>
              <a:rPr lang="en-US" altLang="zh-CN" sz="4000">
                <a:sym typeface="+mn-ea"/>
              </a:rPr>
              <a:t>11</a:t>
            </a:r>
            <a:r>
              <a:rPr lang="zh-CN" altLang="en-US" sz="4000">
                <a:sym typeface="+mn-ea"/>
              </a:rPr>
              <a:t>元卖出；</a:t>
            </a:r>
            <a:r>
              <a:rPr lang="en-US" altLang="zh-CN" sz="4000">
                <a:sym typeface="+mn-ea"/>
              </a:rPr>
              <a:t>   +1</a:t>
            </a:r>
            <a:endParaRPr lang="en-US" altLang="zh-CN" sz="4000">
              <a:sym typeface="+mn-ea"/>
            </a:endParaRPr>
          </a:p>
          <a:p>
            <a:pPr algn="l">
              <a:buClrTx/>
              <a:buSzTx/>
              <a:buNone/>
            </a:pPr>
            <a:r>
              <a:rPr lang="en-US" altLang="zh-CN" sz="4000">
                <a:sym typeface="+mn-ea"/>
              </a:rPr>
              <a:t>13</a:t>
            </a:r>
            <a:r>
              <a:rPr lang="zh-CN" altLang="en-US" sz="4000">
                <a:sym typeface="+mn-ea"/>
              </a:rPr>
              <a:t>元买入，</a:t>
            </a:r>
            <a:r>
              <a:rPr lang="en-US" altLang="zh-CN" sz="4000">
                <a:sym typeface="+mn-ea"/>
              </a:rPr>
              <a:t>15</a:t>
            </a:r>
            <a:r>
              <a:rPr lang="zh-CN" altLang="en-US" sz="4000">
                <a:sym typeface="+mn-ea"/>
              </a:rPr>
              <a:t>元卖出；</a:t>
            </a:r>
            <a:r>
              <a:rPr lang="en-US" altLang="zh-CN" sz="4000">
                <a:sym typeface="+mn-ea"/>
              </a:rPr>
              <a:t>   +2</a:t>
            </a:r>
            <a:endParaRPr lang="en-US" altLang="zh-CN" sz="4000">
              <a:sym typeface="+mn-ea"/>
            </a:endParaRPr>
          </a:p>
          <a:p>
            <a:pPr algn="l">
              <a:buClrTx/>
              <a:buSzTx/>
              <a:buNone/>
            </a:pPr>
            <a:r>
              <a:rPr lang="en-US" altLang="zh-CN" sz="4000">
                <a:sym typeface="+mn-ea"/>
              </a:rPr>
              <a:t>17</a:t>
            </a:r>
            <a:r>
              <a:rPr lang="zh-CN" altLang="en-US" sz="4000">
                <a:sym typeface="+mn-ea"/>
              </a:rPr>
              <a:t>元买入，持到</a:t>
            </a:r>
            <a:r>
              <a:rPr lang="en-US" altLang="zh-CN" sz="4000">
                <a:sym typeface="+mn-ea"/>
              </a:rPr>
              <a:t>12</a:t>
            </a:r>
            <a:r>
              <a:rPr lang="zh-CN" altLang="en-US" sz="4000">
                <a:sym typeface="+mn-ea"/>
              </a:rPr>
              <a:t>元。</a:t>
            </a:r>
            <a:r>
              <a:rPr lang="en-US" altLang="zh-CN" sz="4000">
                <a:sym typeface="+mn-ea"/>
              </a:rPr>
              <a:t>    -5</a:t>
            </a:r>
            <a:r>
              <a:rPr lang="zh-CN" altLang="en-US" sz="4000">
                <a:sym typeface="+mn-ea"/>
              </a:rPr>
              <a:t>（正常止损</a:t>
            </a:r>
            <a:r>
              <a:rPr lang="en-US" altLang="zh-CN" sz="4000">
                <a:sym typeface="+mn-ea"/>
              </a:rPr>
              <a:t>-1</a:t>
            </a:r>
            <a:r>
              <a:rPr lang="zh-CN" altLang="en-US" sz="4000">
                <a:sym typeface="+mn-ea"/>
              </a:rPr>
              <a:t>）</a:t>
            </a:r>
            <a:endParaRPr lang="en-US" altLang="zh-CN" sz="4000">
              <a:sym typeface="+mn-ea"/>
            </a:endParaRPr>
          </a:p>
          <a:p>
            <a:pPr algn="l">
              <a:buClrTx/>
              <a:buSzTx/>
              <a:buNone/>
            </a:pPr>
            <a:r>
              <a:rPr lang="zh-CN" altLang="en-US" sz="4000">
                <a:sym typeface="+mn-ea"/>
              </a:rPr>
              <a:t>（会找各种理由）</a:t>
            </a:r>
            <a:endParaRPr lang="zh-CN" altLang="en-US" sz="4000">
              <a:sym typeface="+mn-ea"/>
            </a:endParaRPr>
          </a:p>
        </p:txBody>
      </p:sp>
    </p:spTree>
    <p:custDataLst>
      <p:tags r:id="rId3"/>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144526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2025-3-19/20</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1514475"/>
          </a:xfrm>
          <a:prstGeom prst="rect">
            <a:avLst/>
          </a:prstGeom>
          <a:noFill/>
        </p:spPr>
        <p:txBody>
          <a:bodyPr wrap="square" rtlCol="0" anchor="t">
            <a:spAutoFit/>
          </a:bodyPr>
          <a:p>
            <a:pPr algn="just">
              <a:lnSpc>
                <a:spcPct val="125000"/>
              </a:lnSpc>
            </a:pPr>
            <a:r>
              <a:rPr lang="en-US" dirty="0"/>
              <a:t>1</a:t>
            </a:r>
            <a:r>
              <a:rPr lang="zh-CN" altLang="en-US" dirty="0"/>
              <a:t>、从软件来看，牛线上移，并且流动资金前面连续两天翻绿，今天也翻绿的概率大，加上捕捞</a:t>
            </a:r>
            <a:r>
              <a:rPr lang="en-US" altLang="zh-CN" dirty="0"/>
              <a:t> </a:t>
            </a:r>
            <a:r>
              <a:rPr lang="zh-CN" altLang="en-US" dirty="0"/>
              <a:t>季节死叉。</a:t>
            </a:r>
            <a:endParaRPr lang="zh-CN" altLang="en-US" dirty="0"/>
          </a:p>
          <a:p>
            <a:pPr algn="just">
              <a:lnSpc>
                <a:spcPct val="125000"/>
              </a:lnSpc>
            </a:pPr>
            <a:r>
              <a:rPr lang="zh-CN" altLang="en-US" sz="2800" b="1" dirty="0">
                <a:solidFill>
                  <a:srgbClr val="FF0000"/>
                </a:solidFill>
              </a:rPr>
              <a:t>短期我们认为市场</a:t>
            </a:r>
            <a:r>
              <a:rPr lang="en-US" altLang="zh-CN" sz="2800" b="1" dirty="0">
                <a:solidFill>
                  <a:srgbClr val="FF0000"/>
                </a:solidFill>
              </a:rPr>
              <a:t> </a:t>
            </a:r>
            <a:r>
              <a:rPr lang="zh-CN" altLang="en-US" sz="2800" b="1" dirty="0">
                <a:solidFill>
                  <a:srgbClr val="FF0000"/>
                </a:solidFill>
              </a:rPr>
              <a:t>调整</a:t>
            </a:r>
            <a:r>
              <a:rPr lang="en-US" altLang="zh-CN" sz="2800" b="1" dirty="0">
                <a:solidFill>
                  <a:srgbClr val="FF0000"/>
                </a:solidFill>
              </a:rPr>
              <a:t> </a:t>
            </a:r>
            <a:r>
              <a:rPr lang="zh-CN" altLang="en-US" sz="2800" b="1" dirty="0">
                <a:solidFill>
                  <a:srgbClr val="FF0000"/>
                </a:solidFill>
              </a:rPr>
              <a:t>的概率较大，仓位建议控制在</a:t>
            </a:r>
            <a:r>
              <a:rPr lang="en-US" altLang="zh-CN" sz="2800" b="1" dirty="0">
                <a:solidFill>
                  <a:srgbClr val="FF0000"/>
                </a:solidFill>
              </a:rPr>
              <a:t>5</a:t>
            </a:r>
            <a:r>
              <a:rPr lang="zh-CN" altLang="en-US" sz="2800" b="1" dirty="0">
                <a:solidFill>
                  <a:srgbClr val="FF0000"/>
                </a:solidFill>
              </a:rPr>
              <a:t>成以内。</a:t>
            </a:r>
            <a:endParaRPr lang="zh-CN" altLang="en-US" sz="2800" b="1" dirty="0">
              <a:solidFill>
                <a:srgbClr val="FF0000"/>
              </a:solidFill>
            </a:endParaRPr>
          </a:p>
          <a:p>
            <a:pPr algn="just">
              <a:lnSpc>
                <a:spcPct val="125000"/>
              </a:lnSpc>
            </a:pPr>
            <a:r>
              <a:rPr lang="zh-CN" altLang="en-US" sz="2800" b="1" dirty="0">
                <a:solidFill>
                  <a:srgbClr val="FF0000"/>
                </a:solidFill>
              </a:rPr>
              <a:t>（只是看调整</a:t>
            </a:r>
            <a:r>
              <a:rPr lang="en-US" altLang="zh-CN" sz="2800" b="1" dirty="0">
                <a:solidFill>
                  <a:srgbClr val="FF0000"/>
                </a:solidFill>
              </a:rPr>
              <a:t> </a:t>
            </a:r>
            <a:r>
              <a:rPr lang="zh-CN" altLang="en-US" sz="2800" b="1" dirty="0">
                <a:solidFill>
                  <a:srgbClr val="FF0000"/>
                </a:solidFill>
              </a:rPr>
              <a:t>，并非看空，相反，全年是看多。）</a:t>
            </a:r>
            <a:endParaRPr lang="zh-CN" altLang="en-US" sz="2800" b="1" dirty="0">
              <a:solidFill>
                <a:srgbClr val="FF0000"/>
              </a:solidFill>
            </a:endParaRPr>
          </a:p>
        </p:txBody>
      </p:sp>
      <p:sp>
        <p:nvSpPr>
          <p:cNvPr id="2" name="文本框 1"/>
          <p:cNvSpPr txBox="1"/>
          <p:nvPr>
            <p:custDataLst>
              <p:tags r:id="rId3"/>
            </p:custDataLst>
          </p:nvPr>
        </p:nvSpPr>
        <p:spPr>
          <a:xfrm>
            <a:off x="485775" y="2654300"/>
            <a:ext cx="11271885" cy="3438525"/>
          </a:xfrm>
          <a:prstGeom prst="rect">
            <a:avLst/>
          </a:prstGeom>
          <a:noFill/>
        </p:spPr>
        <p:txBody>
          <a:bodyPr wrap="square" rtlCol="0" anchor="t">
            <a:spAutoFit/>
          </a:bodyPr>
          <a:p>
            <a:pPr algn="just">
              <a:lnSpc>
                <a:spcPct val="125000"/>
              </a:lnSpc>
            </a:pPr>
            <a:r>
              <a:rPr lang="en-US" dirty="0"/>
              <a:t>1</a:t>
            </a:r>
            <a:r>
              <a:rPr lang="zh-CN" altLang="en-US" dirty="0"/>
              <a:t>、从软件可以看到，牛线走平，流动资金翻绿</a:t>
            </a:r>
            <a:r>
              <a:rPr lang="en-US" altLang="zh-CN" dirty="0"/>
              <a:t>3</a:t>
            </a:r>
            <a:r>
              <a:rPr lang="zh-CN" altLang="en-US" dirty="0"/>
              <a:t>天，今天目前看也是翻绿的概率大一些；死叉第</a:t>
            </a:r>
            <a:r>
              <a:rPr lang="en-US" altLang="zh-CN" dirty="0"/>
              <a:t>2</a:t>
            </a:r>
            <a:r>
              <a:rPr lang="zh-CN" altLang="en-US" dirty="0"/>
              <a:t>天。</a:t>
            </a:r>
            <a:endParaRPr lang="zh-CN" altLang="en-US" dirty="0"/>
          </a:p>
          <a:p>
            <a:pPr algn="just">
              <a:lnSpc>
                <a:spcPct val="125000"/>
              </a:lnSpc>
            </a:pPr>
            <a:r>
              <a:rPr lang="zh-CN" altLang="en-US" dirty="0"/>
              <a:t>短期的调整</a:t>
            </a:r>
            <a:r>
              <a:rPr lang="en-US" altLang="zh-CN" dirty="0"/>
              <a:t> </a:t>
            </a:r>
            <a:r>
              <a:rPr lang="zh-CN" altLang="en-US" dirty="0"/>
              <a:t>，我们先看是否会在这两天出现</a:t>
            </a:r>
            <a:r>
              <a:rPr lang="en-US" altLang="zh-CN" dirty="0"/>
              <a:t>S</a:t>
            </a:r>
            <a:r>
              <a:rPr lang="zh-CN" altLang="en-US" dirty="0"/>
              <a:t>点，如若会，则就有可能牛线下移。</a:t>
            </a:r>
            <a:endParaRPr lang="zh-CN" altLang="en-US" dirty="0"/>
          </a:p>
          <a:p>
            <a:pPr algn="just">
              <a:lnSpc>
                <a:spcPct val="125000"/>
              </a:lnSpc>
            </a:pPr>
            <a:r>
              <a:rPr lang="zh-CN" altLang="en-US" dirty="0"/>
              <a:t>近期比较重要的一件事：年报！防止可能性的雷区。可能考虑做</a:t>
            </a:r>
            <a:r>
              <a:rPr lang="en-US" altLang="zh-CN" dirty="0"/>
              <a:t>ETF</a:t>
            </a:r>
            <a:r>
              <a:rPr lang="zh-CN" altLang="en-US" dirty="0"/>
              <a:t>（指数、主题）</a:t>
            </a:r>
            <a:endParaRPr lang="zh-CN" altLang="en-US" dirty="0"/>
          </a:p>
          <a:p>
            <a:pPr algn="just">
              <a:lnSpc>
                <a:spcPct val="125000"/>
              </a:lnSpc>
            </a:pPr>
            <a:r>
              <a:rPr lang="zh-CN" altLang="en-US" dirty="0"/>
              <a:t>近期有一些用户是采用了网格交易（例如中证</a:t>
            </a:r>
            <a:r>
              <a:rPr lang="en-US" altLang="zh-CN" dirty="0"/>
              <a:t>A500ETF</a:t>
            </a:r>
            <a:r>
              <a:rPr lang="zh-CN" altLang="en-US" dirty="0"/>
              <a:t>，网格间隔</a:t>
            </a:r>
            <a:r>
              <a:rPr lang="en-US" altLang="zh-CN" dirty="0"/>
              <a:t>2%</a:t>
            </a:r>
            <a:r>
              <a:rPr lang="zh-CN" altLang="en-US" dirty="0"/>
              <a:t>左右）</a:t>
            </a:r>
            <a:endParaRPr lang="zh-CN" altLang="en-US" dirty="0"/>
          </a:p>
          <a:p>
            <a:pPr algn="just">
              <a:lnSpc>
                <a:spcPct val="125000"/>
              </a:lnSpc>
            </a:pPr>
            <a:r>
              <a:rPr lang="zh-CN" altLang="en-US" dirty="0"/>
              <a:t>【政策：宽松货币政策、积极的财政政策】【技术上，</a:t>
            </a:r>
            <a:r>
              <a:rPr lang="en-US" altLang="zh-CN" dirty="0"/>
              <a:t>A</a:t>
            </a:r>
            <a:r>
              <a:rPr lang="zh-CN" altLang="en-US" dirty="0"/>
              <a:t>股明显低估】【</a:t>
            </a:r>
            <a:r>
              <a:rPr lang="en-US" altLang="zh-CN" dirty="0"/>
              <a:t>3</a:t>
            </a:r>
            <a:r>
              <a:rPr lang="zh-CN" altLang="en-US" dirty="0"/>
              <a:t>成仓底仓，然后等低吸时机加仓】</a:t>
            </a:r>
            <a:endParaRPr lang="zh-CN" altLang="en-US" dirty="0"/>
          </a:p>
          <a:p>
            <a:pPr algn="just">
              <a:lnSpc>
                <a:spcPct val="125000"/>
              </a:lnSpc>
            </a:pPr>
            <a:r>
              <a:rPr lang="zh-CN" altLang="en-US" sz="2800" b="1" dirty="0">
                <a:solidFill>
                  <a:srgbClr val="FF0000"/>
                </a:solidFill>
              </a:rPr>
              <a:t>当然，中期我们仍然是看好市场</a:t>
            </a:r>
            <a:r>
              <a:rPr lang="en-US" altLang="zh-CN" sz="2800" b="1" dirty="0">
                <a:solidFill>
                  <a:srgbClr val="FF0000"/>
                </a:solidFill>
              </a:rPr>
              <a:t> </a:t>
            </a:r>
            <a:r>
              <a:rPr lang="zh-CN" altLang="en-US" sz="2800" b="1" dirty="0">
                <a:solidFill>
                  <a:srgbClr val="FF0000"/>
                </a:solidFill>
              </a:rPr>
              <a:t>，故调整下来反而是等待低吸。</a:t>
            </a:r>
            <a:endParaRPr lang="zh-CN" altLang="en-US" sz="2800" b="1" dirty="0">
              <a:solidFill>
                <a:srgbClr val="FF0000"/>
              </a:solidFill>
            </a:endParaRPr>
          </a:p>
          <a:p>
            <a:pPr algn="just">
              <a:lnSpc>
                <a:spcPct val="125000"/>
              </a:lnSpc>
            </a:pPr>
            <a:r>
              <a:rPr lang="zh-CN" altLang="en-US" sz="2800" b="1" dirty="0">
                <a:solidFill>
                  <a:srgbClr val="FF0000"/>
                </a:solidFill>
              </a:rPr>
              <a:t>特别是捕捞季节再出金叉，以及流动资金翻红之时，是我们新一轮机会。</a:t>
            </a:r>
            <a:endParaRPr lang="zh-CN" altLang="en-US" sz="2800" b="1" dirty="0">
              <a:solidFill>
                <a:srgbClr val="FF0000"/>
              </a:solidFill>
            </a:endParaRPr>
          </a:p>
          <a:p>
            <a:pPr algn="just">
              <a:lnSpc>
                <a:spcPct val="125000"/>
              </a:lnSpc>
            </a:pPr>
            <a:r>
              <a:rPr lang="zh-CN" altLang="en-US" sz="2800" b="1" dirty="0">
                <a:solidFill>
                  <a:srgbClr val="FF0000"/>
                </a:solidFill>
              </a:rPr>
              <a:t>方向上：大科技（智能制造：机器人、芯片）、大消费（低估，大</a:t>
            </a:r>
            <a:r>
              <a:rPr lang="zh-CN" altLang="en-US" sz="2800" b="1" dirty="0">
                <a:solidFill>
                  <a:srgbClr val="FF0000"/>
                </a:solidFill>
              </a:rPr>
              <a:t>循环）</a:t>
            </a:r>
            <a:endParaRPr lang="en-US" altLang="zh-CN" sz="2800" b="1" dirty="0">
              <a:solidFill>
                <a:srgbClr val="FF0000"/>
              </a:solidFill>
            </a:endParaRPr>
          </a:p>
        </p:txBody>
      </p:sp>
    </p:spTree>
    <p:custDataLst>
      <p:tags r:id="rId4"/>
    </p:custData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股海钓鱼趋势龙头跟踪</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246245"/>
          </a:xfrm>
          <a:prstGeom prst="rect">
            <a:avLst/>
          </a:prstGeom>
          <a:noFill/>
        </p:spPr>
        <p:txBody>
          <a:bodyPr wrap="square" rtlCol="0" anchor="t">
            <a:spAutoFit/>
          </a:bodyPr>
          <a:p>
            <a:pPr algn="just">
              <a:lnSpc>
                <a:spcPct val="125000"/>
              </a:lnSpc>
            </a:pPr>
            <a:r>
              <a:rPr lang="zh-CN" altLang="en-US" dirty="0"/>
              <a:t>一、资金管理</a:t>
            </a:r>
            <a:endParaRPr lang="zh-CN" altLang="en-US" dirty="0"/>
          </a:p>
          <a:p>
            <a:pPr algn="just">
              <a:lnSpc>
                <a:spcPct val="125000"/>
              </a:lnSpc>
            </a:pPr>
            <a:r>
              <a:rPr lang="en-US" altLang="zh-CN" dirty="0"/>
              <a:t>1</a:t>
            </a:r>
            <a:r>
              <a:rPr lang="zh-CN" altLang="en-US" dirty="0"/>
              <a:t>、每一只股票要买多少资金，尽量在最早的时候就定好，这样也清楚了自己要做多少股票。</a:t>
            </a:r>
            <a:endParaRPr lang="zh-CN" altLang="en-US" dirty="0"/>
          </a:p>
          <a:p>
            <a:pPr algn="just">
              <a:lnSpc>
                <a:spcPct val="125000"/>
              </a:lnSpc>
            </a:pPr>
            <a:r>
              <a:rPr lang="zh-CN" altLang="en-US" dirty="0"/>
              <a:t>比如：某用户是</a:t>
            </a:r>
            <a:r>
              <a:rPr lang="en-US" altLang="zh-CN" dirty="0"/>
              <a:t>30</a:t>
            </a:r>
            <a:r>
              <a:rPr lang="zh-CN" altLang="en-US" dirty="0"/>
              <a:t>万资金，计划做</a:t>
            </a:r>
            <a:r>
              <a:rPr lang="en-US" altLang="zh-CN" dirty="0"/>
              <a:t>3</a:t>
            </a:r>
            <a:r>
              <a:rPr lang="zh-CN" altLang="en-US" dirty="0"/>
              <a:t>只个股，则每只个股的资金额度是</a:t>
            </a:r>
            <a:r>
              <a:rPr lang="en-US" altLang="zh-CN" dirty="0"/>
              <a:t>10</a:t>
            </a:r>
            <a:r>
              <a:rPr lang="zh-CN" altLang="en-US" dirty="0"/>
              <a:t>万。</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、每个月做复盘总结，将自己每一笔交易记录都给打</a:t>
            </a:r>
            <a:r>
              <a:rPr lang="zh-CN" altLang="en-US" dirty="0"/>
              <a:t>印出来，然后对比自己的交易系统，是否有严格执行。</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、每个月做总结时，将盈利资金转出，先考虑将自己的本金</a:t>
            </a:r>
            <a:r>
              <a:rPr lang="zh-CN" altLang="en-US" dirty="0"/>
              <a:t>逐步转出，以此来降低自己的资金总风险。</a:t>
            </a:r>
            <a:endParaRPr lang="zh-CN" altLang="en-US" dirty="0"/>
          </a:p>
          <a:p>
            <a:pPr algn="just">
              <a:lnSpc>
                <a:spcPct val="125000"/>
              </a:lnSpc>
            </a:pPr>
            <a:r>
              <a:rPr lang="zh-CN" altLang="en-US" dirty="0"/>
              <a:t>同时也是考验自己的方法是否有效。</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、任何一个方法都没办法百分百，所以一定要考虑止损，就是对自己的资金作保护。（一般止损</a:t>
            </a:r>
            <a:r>
              <a:rPr lang="en-US" altLang="zh-CN" dirty="0"/>
              <a:t>-5%</a:t>
            </a:r>
            <a:r>
              <a:rPr lang="zh-CN" altLang="en-US" dirty="0"/>
              <a:t>）</a:t>
            </a:r>
            <a:endParaRPr lang="zh-CN" altLang="en-US" dirty="0"/>
          </a:p>
          <a:p>
            <a:pPr algn="just">
              <a:lnSpc>
                <a:spcPct val="125000"/>
              </a:lnSpc>
            </a:pPr>
            <a:endParaRPr lang="en-US" altLang="zh-CN" dirty="0"/>
          </a:p>
          <a:p>
            <a:pPr algn="just">
              <a:lnSpc>
                <a:spcPct val="125000"/>
              </a:lnSpc>
            </a:pPr>
            <a:r>
              <a:rPr lang="en-US" altLang="zh-CN" dirty="0"/>
              <a:t>5</a:t>
            </a:r>
            <a:r>
              <a:rPr lang="zh-CN" altLang="en-US" dirty="0"/>
              <a:t>、大盘流动资金红时，仓位可以在</a:t>
            </a:r>
            <a:r>
              <a:rPr lang="en-US" altLang="zh-CN" dirty="0"/>
              <a:t>5</a:t>
            </a:r>
            <a:r>
              <a:rPr lang="zh-CN" altLang="en-US" dirty="0"/>
              <a:t>成以上；大盘流动资金绿时，仓位尽量在</a:t>
            </a:r>
            <a:r>
              <a:rPr lang="en-US" altLang="zh-CN" dirty="0"/>
              <a:t>5</a:t>
            </a:r>
            <a:r>
              <a:rPr lang="zh-CN" altLang="en-US" dirty="0"/>
              <a:t>成以内。（控制大仓位）</a:t>
            </a:r>
            <a:endParaRPr lang="zh-CN" altLang="en-US" dirty="0"/>
          </a:p>
        </p:txBody>
      </p:sp>
    </p:spTree>
    <p:custDataLst>
      <p:tags r:id="rId3"/>
    </p:custData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股海钓鱼趋势龙头跟踪</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939030"/>
          </a:xfrm>
          <a:prstGeom prst="rect">
            <a:avLst/>
          </a:prstGeom>
          <a:noFill/>
        </p:spPr>
        <p:txBody>
          <a:bodyPr wrap="square" rtlCol="0" anchor="t">
            <a:spAutoFit/>
          </a:bodyPr>
          <a:p>
            <a:pPr algn="just">
              <a:lnSpc>
                <a:spcPct val="125000"/>
              </a:lnSpc>
            </a:pPr>
            <a:r>
              <a:rPr lang="zh-CN" altLang="en-US" dirty="0"/>
              <a:t>二、方法</a:t>
            </a:r>
            <a:endParaRPr lang="zh-CN" altLang="en-US" dirty="0"/>
          </a:p>
          <a:p>
            <a:pPr algn="just">
              <a:lnSpc>
                <a:spcPct val="125000"/>
              </a:lnSpc>
            </a:pPr>
            <a:r>
              <a:rPr lang="en-US" altLang="zh-CN" dirty="0"/>
              <a:t>1</a:t>
            </a:r>
            <a:r>
              <a:rPr lang="zh-CN" altLang="en-US" dirty="0"/>
              <a:t>、</a:t>
            </a:r>
            <a:r>
              <a:rPr lang="zh-CN" altLang="en-US" b="1" dirty="0">
                <a:solidFill>
                  <a:srgbClr val="FF0000"/>
                </a:solidFill>
              </a:rPr>
              <a:t>产业筛选</a:t>
            </a:r>
            <a:r>
              <a:rPr lang="zh-CN" altLang="en-US" dirty="0"/>
              <a:t>：先定下来全年计划关注的产业链，并从中选出细分主题当中的龙头个股；</a:t>
            </a:r>
            <a:endParaRPr lang="zh-CN" altLang="en-US" dirty="0"/>
          </a:p>
          <a:p>
            <a:pPr algn="just">
              <a:lnSpc>
                <a:spcPct val="125000"/>
              </a:lnSpc>
            </a:pPr>
            <a:r>
              <a:rPr lang="zh-CN" altLang="en-US" dirty="0"/>
              <a:t>比如我在去年讲的智能制造，然后从产业链当中结合龙头选出</a:t>
            </a:r>
            <a:r>
              <a:rPr lang="en-US" altLang="zh-CN" dirty="0"/>
              <a:t>30</a:t>
            </a:r>
            <a:r>
              <a:rPr lang="zh-CN" altLang="en-US" dirty="0"/>
              <a:t>只的</a:t>
            </a:r>
            <a:r>
              <a:rPr lang="zh-CN" altLang="en-US" b="1" dirty="0">
                <a:solidFill>
                  <a:srgbClr val="FF0000"/>
                </a:solidFill>
              </a:rPr>
              <a:t>核心股票池</a:t>
            </a:r>
            <a:r>
              <a:rPr lang="zh-CN" altLang="en-US" dirty="0"/>
              <a:t>。</a:t>
            </a:r>
            <a:endParaRPr lang="zh-CN" altLang="en-US" dirty="0"/>
          </a:p>
          <a:p>
            <a:pPr algn="just">
              <a:lnSpc>
                <a:spcPct val="125000"/>
              </a:lnSpc>
            </a:pPr>
            <a:r>
              <a:rPr lang="zh-CN" altLang="en-US" dirty="0"/>
              <a:t>接下来就只做核心股票池当中的个股（一般建议核心股票池一个月更新一次就可以了，不要经常更新）</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、技术确认：</a:t>
            </a:r>
            <a:endParaRPr lang="zh-CN" altLang="en-US" dirty="0"/>
          </a:p>
          <a:p>
            <a:pPr algn="just">
              <a:lnSpc>
                <a:spcPct val="125000"/>
              </a:lnSpc>
            </a:pPr>
            <a:r>
              <a:rPr lang="zh-CN" altLang="en-US" dirty="0"/>
              <a:t>（</a:t>
            </a:r>
            <a:r>
              <a:rPr lang="en-US" altLang="zh-CN" dirty="0"/>
              <a:t>1</a:t>
            </a:r>
            <a:r>
              <a:rPr lang="zh-CN" altLang="en-US" dirty="0"/>
              <a:t>）主力状态要有红色网状；</a:t>
            </a:r>
            <a:endParaRPr lang="zh-CN" altLang="en-US" dirty="0"/>
          </a:p>
          <a:p>
            <a:pPr algn="just">
              <a:lnSpc>
                <a:spcPct val="125000"/>
              </a:lnSpc>
            </a:pPr>
            <a:r>
              <a:rPr lang="zh-CN" altLang="en-US" dirty="0"/>
              <a:t>（</a:t>
            </a:r>
            <a:r>
              <a:rPr lang="en-US" altLang="zh-CN" dirty="0"/>
              <a:t>2</a:t>
            </a:r>
            <a:r>
              <a:rPr lang="zh-CN" altLang="en-US" dirty="0"/>
              <a:t>）</a:t>
            </a:r>
            <a:r>
              <a:rPr lang="en-US" altLang="zh-CN" dirty="0"/>
              <a:t>30</a:t>
            </a:r>
            <a:r>
              <a:rPr lang="zh-CN" altLang="en-US" dirty="0"/>
              <a:t>日均线站在智能辅助线下方为宜</a:t>
            </a:r>
            <a:endParaRPr lang="zh-CN" altLang="en-US" dirty="0"/>
          </a:p>
          <a:p>
            <a:pPr algn="just">
              <a:lnSpc>
                <a:spcPct val="125000"/>
              </a:lnSpc>
            </a:pPr>
            <a:r>
              <a:rPr lang="zh-CN" altLang="en-US" dirty="0"/>
              <a:t>（</a:t>
            </a:r>
            <a:r>
              <a:rPr lang="en-US" altLang="zh-CN" dirty="0"/>
              <a:t>3</a:t>
            </a:r>
            <a:r>
              <a:rPr lang="zh-CN" altLang="en-US" dirty="0"/>
              <a:t>）</a:t>
            </a:r>
            <a:r>
              <a:rPr lang="en-US" altLang="zh-CN" dirty="0"/>
              <a:t>K</a:t>
            </a:r>
            <a:r>
              <a:rPr lang="zh-CN" altLang="en-US" dirty="0"/>
              <a:t>线站智能辅助线上方为趋势向好。</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、买卖规则：</a:t>
            </a:r>
            <a:endParaRPr lang="zh-CN" altLang="en-US" dirty="0"/>
          </a:p>
          <a:p>
            <a:pPr algn="just">
              <a:lnSpc>
                <a:spcPct val="125000"/>
              </a:lnSpc>
            </a:pPr>
            <a:r>
              <a:rPr lang="zh-CN" altLang="en-US" dirty="0"/>
              <a:t>（</a:t>
            </a:r>
            <a:r>
              <a:rPr lang="en-US" altLang="zh-CN" dirty="0"/>
              <a:t>1</a:t>
            </a:r>
            <a:r>
              <a:rPr lang="zh-CN" altLang="en-US" dirty="0"/>
              <a:t>）个股突破智能辅助线为买入时机；</a:t>
            </a:r>
            <a:endParaRPr lang="zh-CN" altLang="en-US" dirty="0"/>
          </a:p>
          <a:p>
            <a:pPr algn="just">
              <a:lnSpc>
                <a:spcPct val="125000"/>
              </a:lnSpc>
            </a:pPr>
            <a:r>
              <a:rPr lang="zh-CN" altLang="en-US" dirty="0"/>
              <a:t>（</a:t>
            </a:r>
            <a:r>
              <a:rPr lang="en-US" altLang="zh-CN" dirty="0"/>
              <a:t>2</a:t>
            </a:r>
            <a:r>
              <a:rPr lang="zh-CN" altLang="en-US" dirty="0"/>
              <a:t>）底仓则是不破智能辅助线不出；浮仓则是捕捞</a:t>
            </a:r>
            <a:r>
              <a:rPr lang="en-US" altLang="zh-CN" dirty="0"/>
              <a:t> </a:t>
            </a:r>
            <a:r>
              <a:rPr lang="zh-CN" altLang="en-US" dirty="0"/>
              <a:t>季节死叉时出，缩量回踩智能辅助线时重入。</a:t>
            </a:r>
            <a:endParaRPr lang="zh-CN" altLang="en-US" dirty="0"/>
          </a:p>
          <a:p>
            <a:pPr algn="just">
              <a:lnSpc>
                <a:spcPct val="125000"/>
              </a:lnSpc>
            </a:pPr>
            <a:r>
              <a:rPr lang="zh-CN" altLang="en-US" dirty="0"/>
              <a:t>（</a:t>
            </a:r>
            <a:r>
              <a:rPr lang="en-US" altLang="zh-CN" dirty="0"/>
              <a:t>3</a:t>
            </a:r>
            <a:r>
              <a:rPr lang="zh-CN" altLang="en-US" dirty="0"/>
              <a:t>）止损设</a:t>
            </a:r>
            <a:r>
              <a:rPr lang="en-US" altLang="zh-CN" dirty="0"/>
              <a:t>-5%</a:t>
            </a:r>
            <a:endParaRPr lang="en-US" altLang="zh-CN" dirty="0"/>
          </a:p>
        </p:txBody>
      </p:sp>
    </p:spTree>
    <p:custDataLst>
      <p:tags r:id="rId3"/>
    </p:custData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descr="组 28"/>
          <p:cNvPicPr>
            <a:picLocks noChangeAspect="1"/>
          </p:cNvPicPr>
          <p:nvPr/>
        </p:nvPicPr>
        <p:blipFill>
          <a:blip r:embed="rId1"/>
          <a:stretch>
            <a:fillRect/>
          </a:stretch>
        </p:blipFill>
        <p:spPr>
          <a:xfrm>
            <a:off x="797560" y="1780540"/>
            <a:ext cx="10249535" cy="2381250"/>
          </a:xfrm>
          <a:prstGeom prst="rect">
            <a:avLst/>
          </a:prstGeom>
        </p:spPr>
      </p:pic>
      <p:sp>
        <p:nvSpPr>
          <p:cNvPr id="19" name="文本框 18"/>
          <p:cNvSpPr txBox="1"/>
          <p:nvPr/>
        </p:nvSpPr>
        <p:spPr>
          <a:xfrm>
            <a:off x="3501390" y="2313940"/>
            <a:ext cx="7545070" cy="1443355"/>
          </a:xfrm>
          <a:prstGeom prst="rect">
            <a:avLst/>
          </a:prstGeom>
          <a:noFill/>
        </p:spPr>
        <p:txBody>
          <a:bodyPr wrap="square" rtlCol="0">
            <a:noAutofit/>
          </a:bodyPr>
          <a:p>
            <a:pPr fontAlgn="auto"/>
            <a:r>
              <a:rPr lang="zh-CN" altLang="en-US" sz="6000">
                <a:gradFill>
                  <a:gsLst>
                    <a:gs pos="0">
                      <a:srgbClr val="FFFDE6"/>
                    </a:gs>
                    <a:gs pos="100000">
                      <a:srgbClr val="F8BF87"/>
                    </a:gs>
                  </a:gsLst>
                  <a:lin ang="5400000" scaled="0"/>
                </a:gradFill>
                <a:latin typeface="思源黑体 CN Bold" panose="020B0800000000000000" charset="-122"/>
                <a:ea typeface="思源黑体 CN Bold" panose="020B0800000000000000" charset="-122"/>
              </a:rPr>
              <a:t>利润奔跑的策略</a:t>
            </a:r>
            <a:endParaRPr lang="zh-CN" altLang="en-US" sz="6000">
              <a:gradFill>
                <a:gsLst>
                  <a:gs pos="0">
                    <a:srgbClr val="FFFDE6"/>
                  </a:gs>
                  <a:gs pos="100000">
                    <a:srgbClr val="F8BF87"/>
                  </a:gs>
                </a:gsLst>
                <a:lin ang="5400000" scaled="0"/>
              </a:gradFill>
              <a:latin typeface="思源黑体 CN Bold" panose="020B0800000000000000" charset="-122"/>
              <a:ea typeface="思源黑体 CN Bold" panose="020B0800000000000000" charset="-122"/>
            </a:endParaRPr>
          </a:p>
        </p:txBody>
      </p:sp>
      <p:sp>
        <p:nvSpPr>
          <p:cNvPr id="4" name="文本框 3"/>
          <p:cNvSpPr txBox="1"/>
          <p:nvPr/>
        </p:nvSpPr>
        <p:spPr>
          <a:xfrm>
            <a:off x="1349375" y="2694940"/>
            <a:ext cx="4064000" cy="521970"/>
          </a:xfrm>
          <a:prstGeom prst="rect">
            <a:avLst/>
          </a:prstGeom>
          <a:noFill/>
        </p:spPr>
        <p:txBody>
          <a:bodyPr wrap="square" rtlCol="0">
            <a:spAutoFit/>
          </a:bodyPr>
          <a:p>
            <a:r>
              <a:rPr lang="zh-CN" altLang="en-US" sz="2800">
                <a:solidFill>
                  <a:srgbClr val="AB0503"/>
                </a:solidFill>
                <a:latin typeface="思源黑体 CN Bold" panose="020B0800000000000000" charset="-122"/>
                <a:ea typeface="思源黑体 CN Bold" panose="020B0800000000000000" charset="-122"/>
              </a:rPr>
              <a:t>第三章</a:t>
            </a:r>
            <a:endParaRPr lang="zh-CN" altLang="en-US" sz="2800">
              <a:solidFill>
                <a:srgbClr val="AB0503"/>
              </a:solidFill>
              <a:latin typeface="思源黑体 CN Bold" panose="020B0800000000000000" charset="-122"/>
              <a:ea typeface="思源黑体 CN Bold" panose="020B0800000000000000" charset="-122"/>
            </a:endParaRPr>
          </a:p>
        </p:txBody>
      </p:sp>
    </p:spTree>
    <p:custDataLst>
      <p:tags r:id="rId2"/>
    </p:custData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56457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底仓</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浮仓</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192530"/>
            <a:ext cx="9349105" cy="4592320"/>
          </a:xfrm>
          <a:prstGeom prst="rect">
            <a:avLst/>
          </a:prstGeom>
          <a:noFill/>
        </p:spPr>
        <p:txBody>
          <a:bodyPr wrap="square" rtlCol="0" anchor="t">
            <a:spAutoFit/>
          </a:bodyPr>
          <a:p>
            <a:pPr algn="just">
              <a:lnSpc>
                <a:spcPct val="125000"/>
              </a:lnSpc>
            </a:pPr>
            <a:r>
              <a:rPr lang="en-US" dirty="0"/>
              <a:t>1</a:t>
            </a:r>
            <a:r>
              <a:rPr lang="zh-CN" altLang="en-US" dirty="0"/>
              <a:t>、底仓：</a:t>
            </a:r>
            <a:endParaRPr lang="zh-CN" altLang="en-US" dirty="0"/>
          </a:p>
          <a:p>
            <a:pPr algn="just">
              <a:lnSpc>
                <a:spcPct val="125000"/>
              </a:lnSpc>
            </a:pPr>
            <a:r>
              <a:rPr lang="zh-CN" altLang="en-US" dirty="0"/>
              <a:t>（</a:t>
            </a:r>
            <a:r>
              <a:rPr lang="en-US" altLang="zh-CN" dirty="0"/>
              <a:t>1</a:t>
            </a:r>
            <a:r>
              <a:rPr lang="zh-CN" altLang="en-US" dirty="0"/>
              <a:t>）买入：突破智能辅助线（主力动向紫</a:t>
            </a:r>
            <a:r>
              <a:rPr lang="zh-CN" altLang="en-US" dirty="0"/>
              <a:t>色）、回踩智能辅助线（缩量小阳、小</a:t>
            </a:r>
            <a:r>
              <a:rPr lang="zh-CN" altLang="en-US" dirty="0"/>
              <a:t>阴）</a:t>
            </a:r>
            <a:endParaRPr lang="zh-CN" altLang="en-US" dirty="0"/>
          </a:p>
          <a:p>
            <a:pPr algn="just">
              <a:lnSpc>
                <a:spcPct val="125000"/>
              </a:lnSpc>
            </a:pPr>
            <a:r>
              <a:rPr lang="zh-CN" altLang="en-US" dirty="0">
                <a:latin typeface="微软雅黑" panose="020B0503020204020204" charset="-122"/>
                <a:ea typeface="微软雅黑" panose="020B0503020204020204" charset="-122"/>
                <a:cs typeface="微软雅黑" panose="020B0503020204020204" charset="-122"/>
              </a:rPr>
              <a:t>（</a:t>
            </a:r>
            <a:r>
              <a:rPr lang="en-US" altLang="zh-CN" dirty="0">
                <a:latin typeface="微软雅黑" panose="020B0503020204020204" charset="-122"/>
                <a:ea typeface="微软雅黑" panose="020B0503020204020204" charset="-122"/>
                <a:cs typeface="微软雅黑" panose="020B0503020204020204" charset="-122"/>
              </a:rPr>
              <a:t>2</a:t>
            </a:r>
            <a:r>
              <a:rPr lang="zh-CN" altLang="en-US" dirty="0">
                <a:latin typeface="微软雅黑" panose="020B0503020204020204" charset="-122"/>
                <a:ea typeface="微软雅黑" panose="020B0503020204020204" charset="-122"/>
                <a:cs typeface="微软雅黑" panose="020B0503020204020204" charset="-122"/>
              </a:rPr>
              <a:t>）卖出：破位智能辅助线（止损</a:t>
            </a:r>
            <a:r>
              <a:rPr lang="en-US" altLang="zh-CN" dirty="0">
                <a:latin typeface="微软雅黑" panose="020B0503020204020204" charset="-122"/>
                <a:ea typeface="微软雅黑" panose="020B0503020204020204" charset="-122"/>
                <a:cs typeface="微软雅黑" panose="020B0503020204020204" charset="-122"/>
              </a:rPr>
              <a:t>-5%</a:t>
            </a:r>
            <a:r>
              <a:rPr lang="zh-CN" altLang="en-US" dirty="0">
                <a:latin typeface="微软雅黑" panose="020B0503020204020204" charset="-122"/>
                <a:ea typeface="微软雅黑" panose="020B0503020204020204" charset="-122"/>
                <a:cs typeface="微软雅黑" panose="020B0503020204020204" charset="-122"/>
              </a:rPr>
              <a:t>，线下</a:t>
            </a:r>
            <a:r>
              <a:rPr lang="en-US" altLang="zh-CN" dirty="0">
                <a:latin typeface="微软雅黑" panose="020B0503020204020204" charset="-122"/>
                <a:ea typeface="微软雅黑" panose="020B0503020204020204" charset="-122"/>
                <a:cs typeface="微软雅黑" panose="020B0503020204020204" charset="-122"/>
              </a:rPr>
              <a:t>-3%</a:t>
            </a:r>
            <a:r>
              <a:rPr lang="zh-CN" altLang="en-US" dirty="0">
                <a:latin typeface="微软雅黑" panose="020B0503020204020204" charset="-122"/>
                <a:ea typeface="微软雅黑" panose="020B0503020204020204" charset="-122"/>
                <a:cs typeface="微软雅黑" panose="020B0503020204020204" charset="-122"/>
              </a:rPr>
              <a:t>）</a:t>
            </a:r>
            <a:endParaRPr lang="zh-CN" altLang="en-US" dirty="0">
              <a:latin typeface="微软雅黑" panose="020B0503020204020204" charset="-122"/>
              <a:ea typeface="微软雅黑" panose="020B0503020204020204" charset="-122"/>
              <a:cs typeface="微软雅黑" panose="020B0503020204020204" charset="-122"/>
            </a:endParaRPr>
          </a:p>
          <a:p>
            <a:pPr algn="just">
              <a:lnSpc>
                <a:spcPct val="125000"/>
              </a:lnSpc>
            </a:pPr>
            <a:endParaRPr lang="en-US" altLang="zh-CN" dirty="0">
              <a:latin typeface="微软雅黑" panose="020B0503020204020204" charset="-122"/>
              <a:ea typeface="微软雅黑" panose="020B0503020204020204" charset="-122"/>
              <a:cs typeface="微软雅黑" panose="020B0503020204020204" charset="-122"/>
            </a:endParaRPr>
          </a:p>
          <a:p>
            <a:pPr algn="just">
              <a:lnSpc>
                <a:spcPct val="125000"/>
              </a:lnSpc>
            </a:pPr>
            <a:r>
              <a:rPr lang="en-US" altLang="zh-CN" dirty="0">
                <a:latin typeface="微软雅黑" panose="020B0503020204020204" charset="-122"/>
                <a:ea typeface="微软雅黑" panose="020B0503020204020204" charset="-122"/>
                <a:cs typeface="微软雅黑" panose="020B0503020204020204" charset="-122"/>
              </a:rPr>
              <a:t>2</a:t>
            </a:r>
            <a:r>
              <a:rPr lang="zh-CN" altLang="en-US" dirty="0">
                <a:latin typeface="微软雅黑" panose="020B0503020204020204" charset="-122"/>
                <a:ea typeface="微软雅黑" panose="020B0503020204020204" charset="-122"/>
                <a:cs typeface="微软雅黑" panose="020B0503020204020204" charset="-122"/>
              </a:rPr>
              <a:t>、浮仓：</a:t>
            </a:r>
            <a:endParaRPr lang="zh-CN" altLang="en-US" dirty="0">
              <a:latin typeface="微软雅黑" panose="020B0503020204020204" charset="-122"/>
              <a:ea typeface="微软雅黑" panose="020B0503020204020204" charset="-122"/>
              <a:cs typeface="微软雅黑" panose="020B0503020204020204" charset="-122"/>
            </a:endParaRPr>
          </a:p>
          <a:p>
            <a:pPr algn="just">
              <a:lnSpc>
                <a:spcPct val="125000"/>
              </a:lnSpc>
            </a:pPr>
            <a:r>
              <a:rPr lang="zh-CN" altLang="en-US" dirty="0">
                <a:latin typeface="微软雅黑" panose="020B0503020204020204" charset="-122"/>
                <a:ea typeface="微软雅黑" panose="020B0503020204020204" charset="-122"/>
                <a:cs typeface="微软雅黑" panose="020B0503020204020204" charset="-122"/>
              </a:rPr>
              <a:t>（</a:t>
            </a:r>
            <a:r>
              <a:rPr lang="en-US" altLang="zh-CN" dirty="0">
                <a:latin typeface="微软雅黑" panose="020B0503020204020204" charset="-122"/>
                <a:ea typeface="微软雅黑" panose="020B0503020204020204" charset="-122"/>
                <a:cs typeface="微软雅黑" panose="020B0503020204020204" charset="-122"/>
              </a:rPr>
              <a:t>1</a:t>
            </a:r>
            <a:r>
              <a:rPr lang="zh-CN" altLang="en-US" dirty="0">
                <a:latin typeface="微软雅黑" panose="020B0503020204020204" charset="-122"/>
                <a:ea typeface="微软雅黑" panose="020B0503020204020204" charset="-122"/>
                <a:cs typeface="微软雅黑" panose="020B0503020204020204" charset="-122"/>
              </a:rPr>
              <a:t>）突破智能辅助线、回踩智能辅助线、捕捞季节低位金叉（乖离</a:t>
            </a:r>
            <a:r>
              <a:rPr lang="en-US" altLang="zh-CN" dirty="0">
                <a:latin typeface="微软雅黑" panose="020B0503020204020204" charset="-122"/>
                <a:ea typeface="微软雅黑" panose="020B0503020204020204" charset="-122"/>
                <a:cs typeface="微软雅黑" panose="020B0503020204020204" charset="-122"/>
              </a:rPr>
              <a:t>3%</a:t>
            </a:r>
            <a:r>
              <a:rPr lang="zh-CN" altLang="en-US" dirty="0">
                <a:latin typeface="微软雅黑" panose="020B0503020204020204" charset="-122"/>
                <a:ea typeface="微软雅黑" panose="020B0503020204020204" charset="-122"/>
                <a:cs typeface="微软雅黑" panose="020B0503020204020204" charset="-122"/>
              </a:rPr>
              <a:t>以</a:t>
            </a:r>
            <a:r>
              <a:rPr lang="zh-CN" altLang="en-US" dirty="0">
                <a:latin typeface="微软雅黑" panose="020B0503020204020204" charset="-122"/>
                <a:ea typeface="微软雅黑" panose="020B0503020204020204" charset="-122"/>
                <a:cs typeface="微软雅黑" panose="020B0503020204020204" charset="-122"/>
              </a:rPr>
              <a:t>内）</a:t>
            </a:r>
            <a:endParaRPr lang="zh-CN" altLang="en-US" dirty="0">
              <a:latin typeface="微软雅黑" panose="020B0503020204020204" charset="-122"/>
              <a:ea typeface="微软雅黑" panose="020B0503020204020204" charset="-122"/>
              <a:cs typeface="微软雅黑" panose="020B0503020204020204" charset="-122"/>
            </a:endParaRPr>
          </a:p>
          <a:p>
            <a:pPr algn="just">
              <a:lnSpc>
                <a:spcPct val="125000"/>
              </a:lnSpc>
            </a:pPr>
            <a:r>
              <a:rPr lang="zh-CN" altLang="en-US" dirty="0">
                <a:latin typeface="微软雅黑" panose="020B0503020204020204" charset="-122"/>
                <a:ea typeface="微软雅黑" panose="020B0503020204020204" charset="-122"/>
                <a:cs typeface="微软雅黑" panose="020B0503020204020204" charset="-122"/>
              </a:rPr>
              <a:t>（</a:t>
            </a:r>
            <a:r>
              <a:rPr lang="en-US" altLang="zh-CN" dirty="0">
                <a:latin typeface="微软雅黑" panose="020B0503020204020204" charset="-122"/>
                <a:ea typeface="微软雅黑" panose="020B0503020204020204" charset="-122"/>
                <a:cs typeface="微软雅黑" panose="020B0503020204020204" charset="-122"/>
              </a:rPr>
              <a:t>2</a:t>
            </a:r>
            <a:r>
              <a:rPr lang="zh-CN" altLang="en-US" dirty="0">
                <a:latin typeface="微软雅黑" panose="020B0503020204020204" charset="-122"/>
                <a:ea typeface="微软雅黑" panose="020B0503020204020204" charset="-122"/>
                <a:cs typeface="微软雅黑" panose="020B0503020204020204" charset="-122"/>
              </a:rPr>
              <a:t>）捕捞季节死叉（</a:t>
            </a:r>
            <a:r>
              <a:rPr lang="zh-CN" altLang="en-US" dirty="0">
                <a:latin typeface="微软雅黑" panose="020B0503020204020204" charset="-122"/>
                <a:ea typeface="微软雅黑" panose="020B0503020204020204" charset="-122"/>
                <a:cs typeface="微软雅黑" panose="020B0503020204020204" charset="-122"/>
              </a:rPr>
              <a:t>盘中）</a:t>
            </a:r>
            <a:endParaRPr lang="zh-CN" altLang="en-US" dirty="0">
              <a:latin typeface="微软雅黑" panose="020B0503020204020204" charset="-122"/>
              <a:ea typeface="微软雅黑" panose="020B0503020204020204" charset="-122"/>
              <a:cs typeface="微软雅黑" panose="020B0503020204020204" charset="-122"/>
            </a:endParaRPr>
          </a:p>
          <a:p>
            <a:pPr algn="just">
              <a:lnSpc>
                <a:spcPct val="125000"/>
              </a:lnSpc>
            </a:pPr>
            <a:endParaRPr lang="zh-CN" altLang="en-US" dirty="0">
              <a:latin typeface="微软雅黑" panose="020B0503020204020204" charset="-122"/>
              <a:ea typeface="微软雅黑" panose="020B0503020204020204" charset="-122"/>
              <a:cs typeface="微软雅黑" panose="020B0503020204020204" charset="-122"/>
            </a:endParaRPr>
          </a:p>
          <a:p>
            <a:pPr algn="just">
              <a:lnSpc>
                <a:spcPct val="125000"/>
              </a:lnSpc>
            </a:pPr>
            <a:r>
              <a:rPr lang="zh-CN" altLang="en-US" dirty="0">
                <a:latin typeface="微软雅黑" panose="020B0503020204020204" charset="-122"/>
                <a:ea typeface="微软雅黑" panose="020B0503020204020204" charset="-122"/>
                <a:cs typeface="微软雅黑" panose="020B0503020204020204" charset="-122"/>
              </a:rPr>
              <a:t>选股</a:t>
            </a:r>
            <a:r>
              <a:rPr lang="zh-CN" altLang="en-US" dirty="0">
                <a:latin typeface="微软雅黑" panose="020B0503020204020204" charset="-122"/>
                <a:ea typeface="微软雅黑" panose="020B0503020204020204" charset="-122"/>
                <a:cs typeface="微软雅黑" panose="020B0503020204020204" charset="-122"/>
              </a:rPr>
              <a:t>条件：</a:t>
            </a:r>
            <a:endParaRPr lang="zh-CN" altLang="en-US" dirty="0">
              <a:latin typeface="微软雅黑" panose="020B0503020204020204" charset="-122"/>
              <a:ea typeface="微软雅黑" panose="020B0503020204020204" charset="-122"/>
              <a:cs typeface="微软雅黑" panose="020B0503020204020204" charset="-122"/>
            </a:endParaRPr>
          </a:p>
          <a:p>
            <a:pPr algn="just">
              <a:lnSpc>
                <a:spcPct val="125000"/>
              </a:lnSpc>
            </a:pPr>
            <a:r>
              <a:rPr lang="zh-CN" altLang="en-US" dirty="0">
                <a:latin typeface="微软雅黑" panose="020B0503020204020204" charset="-122"/>
                <a:ea typeface="微软雅黑" panose="020B0503020204020204" charset="-122"/>
                <a:cs typeface="微软雅黑" panose="020B0503020204020204" charset="-122"/>
              </a:rPr>
              <a:t>（</a:t>
            </a:r>
            <a:r>
              <a:rPr lang="en-US" altLang="zh-CN" dirty="0">
                <a:latin typeface="微软雅黑" panose="020B0503020204020204" charset="-122"/>
                <a:ea typeface="微软雅黑" panose="020B0503020204020204" charset="-122"/>
                <a:cs typeface="微软雅黑" panose="020B0503020204020204" charset="-122"/>
              </a:rPr>
              <a:t>1</a:t>
            </a:r>
            <a:r>
              <a:rPr lang="zh-CN" altLang="en-US" dirty="0">
                <a:latin typeface="微软雅黑" panose="020B0503020204020204" charset="-122"/>
                <a:ea typeface="微软雅黑" panose="020B0503020204020204" charset="-122"/>
                <a:cs typeface="微软雅黑" panose="020B0503020204020204" charset="-122"/>
              </a:rPr>
              <a:t>）主力状态红色；</a:t>
            </a:r>
            <a:r>
              <a:rPr lang="en-US" altLang="zh-CN" dirty="0">
                <a:latin typeface="微软雅黑" panose="020B0503020204020204" charset="-122"/>
                <a:ea typeface="微软雅黑" panose="020B0503020204020204" charset="-122"/>
                <a:cs typeface="微软雅黑" panose="020B0503020204020204" charset="-122"/>
              </a:rPr>
              <a:t> </a:t>
            </a:r>
            <a:endParaRPr lang="en-US" altLang="zh-CN" dirty="0">
              <a:latin typeface="微软雅黑" panose="020B0503020204020204" charset="-122"/>
              <a:ea typeface="微软雅黑" panose="020B0503020204020204" charset="-122"/>
              <a:cs typeface="微软雅黑" panose="020B0503020204020204" charset="-122"/>
            </a:endParaRPr>
          </a:p>
          <a:p>
            <a:pPr algn="just">
              <a:lnSpc>
                <a:spcPct val="125000"/>
              </a:lnSpc>
            </a:pPr>
            <a:r>
              <a:rPr lang="zh-CN" altLang="en-US" dirty="0">
                <a:latin typeface="微软雅黑" panose="020B0503020204020204" charset="-122"/>
                <a:ea typeface="微软雅黑" panose="020B0503020204020204" charset="-122"/>
                <a:cs typeface="微软雅黑" panose="020B0503020204020204" charset="-122"/>
              </a:rPr>
              <a:t>（</a:t>
            </a:r>
            <a:r>
              <a:rPr lang="en-US" altLang="zh-CN" dirty="0">
                <a:latin typeface="微软雅黑" panose="020B0503020204020204" charset="-122"/>
                <a:ea typeface="微软雅黑" panose="020B0503020204020204" charset="-122"/>
                <a:cs typeface="微软雅黑" panose="020B0503020204020204" charset="-122"/>
              </a:rPr>
              <a:t>2</a:t>
            </a:r>
            <a:r>
              <a:rPr lang="zh-CN" altLang="en-US" dirty="0">
                <a:latin typeface="微软雅黑" panose="020B0503020204020204" charset="-122"/>
                <a:ea typeface="微软雅黑" panose="020B0503020204020204" charset="-122"/>
                <a:cs typeface="微软雅黑" panose="020B0503020204020204" charset="-122"/>
              </a:rPr>
              <a:t>）上升</a:t>
            </a:r>
            <a:r>
              <a:rPr lang="zh-CN" altLang="en-US" dirty="0">
                <a:latin typeface="微软雅黑" panose="020B0503020204020204" charset="-122"/>
                <a:ea typeface="微软雅黑" panose="020B0503020204020204" charset="-122"/>
                <a:cs typeface="微软雅黑" panose="020B0503020204020204" charset="-122"/>
              </a:rPr>
              <a:t>通道。</a:t>
            </a:r>
            <a:endParaRPr lang="zh-CN" altLang="en-US" dirty="0">
              <a:latin typeface="微软雅黑" panose="020B0503020204020204" charset="-122"/>
              <a:ea typeface="微软雅黑" panose="020B0503020204020204" charset="-122"/>
              <a:cs typeface="微软雅黑" panose="020B0503020204020204" charset="-122"/>
            </a:endParaRPr>
          </a:p>
          <a:p>
            <a:pPr algn="just">
              <a:lnSpc>
                <a:spcPct val="125000"/>
              </a:lnSpc>
            </a:pPr>
            <a:r>
              <a:rPr lang="zh-CN" altLang="en-US" dirty="0">
                <a:latin typeface="微软雅黑" panose="020B0503020204020204" charset="-122"/>
                <a:ea typeface="微软雅黑" panose="020B0503020204020204" charset="-122"/>
                <a:cs typeface="微软雅黑" panose="020B0503020204020204" charset="-122"/>
              </a:rPr>
              <a:t>（</a:t>
            </a:r>
            <a:r>
              <a:rPr lang="en-US" altLang="zh-CN" dirty="0">
                <a:latin typeface="微软雅黑" panose="020B0503020204020204" charset="-122"/>
                <a:ea typeface="微软雅黑" panose="020B0503020204020204" charset="-122"/>
                <a:cs typeface="微软雅黑" panose="020B0503020204020204" charset="-122"/>
              </a:rPr>
              <a:t>3</a:t>
            </a:r>
            <a:r>
              <a:rPr lang="zh-CN" altLang="en-US" dirty="0">
                <a:latin typeface="微软雅黑" panose="020B0503020204020204" charset="-122"/>
                <a:ea typeface="微软雅黑" panose="020B0503020204020204" charset="-122"/>
                <a:cs typeface="微软雅黑" panose="020B0503020204020204" charset="-122"/>
              </a:rPr>
              <a:t>）一波涨幅不能过大（</a:t>
            </a:r>
            <a:r>
              <a:rPr lang="en-US" altLang="zh-CN" dirty="0">
                <a:latin typeface="微软雅黑" panose="020B0503020204020204" charset="-122"/>
                <a:ea typeface="微软雅黑" panose="020B0503020204020204" charset="-122"/>
                <a:cs typeface="微软雅黑" panose="020B0503020204020204" charset="-122"/>
              </a:rPr>
              <a:t>80%+</a:t>
            </a:r>
            <a:r>
              <a:rPr lang="zh-CN" altLang="en-US" dirty="0">
                <a:latin typeface="微软雅黑" panose="020B0503020204020204" charset="-122"/>
                <a:ea typeface="微软雅黑" panose="020B0503020204020204" charset="-122"/>
                <a:cs typeface="微软雅黑" panose="020B0503020204020204" charset="-122"/>
              </a:rPr>
              <a:t>）</a:t>
            </a:r>
            <a:endParaRPr lang="zh-CN" altLang="en-US" dirty="0">
              <a:latin typeface="微软雅黑" panose="020B0503020204020204" charset="-122"/>
              <a:ea typeface="微软雅黑" panose="020B0503020204020204" charset="-122"/>
              <a:cs typeface="微软雅黑" panose="020B0503020204020204" charset="-122"/>
            </a:endParaRPr>
          </a:p>
          <a:p>
            <a:pPr algn="just">
              <a:lnSpc>
                <a:spcPct val="125000"/>
              </a:lnSpc>
            </a:pPr>
            <a:r>
              <a:rPr lang="zh-CN" altLang="en-US" dirty="0">
                <a:latin typeface="微软雅黑" panose="020B0503020204020204" charset="-122"/>
                <a:ea typeface="微软雅黑" panose="020B0503020204020204" charset="-122"/>
                <a:cs typeface="微软雅黑" panose="020B0503020204020204" charset="-122"/>
              </a:rPr>
              <a:t>（</a:t>
            </a:r>
            <a:r>
              <a:rPr lang="en-US" altLang="zh-CN" dirty="0">
                <a:latin typeface="微软雅黑" panose="020B0503020204020204" charset="-122"/>
                <a:ea typeface="微软雅黑" panose="020B0503020204020204" charset="-122"/>
                <a:cs typeface="微软雅黑" panose="020B0503020204020204" charset="-122"/>
              </a:rPr>
              <a:t>4</a:t>
            </a:r>
            <a:r>
              <a:rPr lang="zh-CN" altLang="en-US" dirty="0">
                <a:latin typeface="微软雅黑" panose="020B0503020204020204" charset="-122"/>
                <a:ea typeface="微软雅黑" panose="020B0503020204020204" charset="-122"/>
                <a:cs typeface="微软雅黑" panose="020B0503020204020204" charset="-122"/>
              </a:rPr>
              <a:t>）</a:t>
            </a:r>
            <a:r>
              <a:rPr lang="en-US" altLang="zh-CN" dirty="0">
                <a:latin typeface="微软雅黑" panose="020B0503020204020204" charset="-122"/>
                <a:ea typeface="微软雅黑" panose="020B0503020204020204" charset="-122"/>
                <a:cs typeface="微软雅黑" panose="020B0503020204020204" charset="-122"/>
              </a:rPr>
              <a:t>30</a:t>
            </a:r>
            <a:r>
              <a:rPr lang="zh-CN" altLang="en-US" dirty="0">
                <a:latin typeface="微软雅黑" panose="020B0503020204020204" charset="-122"/>
                <a:ea typeface="微软雅黑" panose="020B0503020204020204" charset="-122"/>
                <a:cs typeface="微软雅黑" panose="020B0503020204020204" charset="-122"/>
              </a:rPr>
              <a:t>日均线走平、</a:t>
            </a:r>
            <a:r>
              <a:rPr lang="zh-CN" altLang="en-US" dirty="0">
                <a:latin typeface="微软雅黑" panose="020B0503020204020204" charset="-122"/>
                <a:ea typeface="微软雅黑" panose="020B0503020204020204" charset="-122"/>
                <a:cs typeface="微软雅黑" panose="020B0503020204020204" charset="-122"/>
              </a:rPr>
              <a:t>向上，在智能线</a:t>
            </a:r>
            <a:r>
              <a:rPr lang="zh-CN" altLang="en-US" dirty="0">
                <a:latin typeface="微软雅黑" panose="020B0503020204020204" charset="-122"/>
                <a:ea typeface="微软雅黑" panose="020B0503020204020204" charset="-122"/>
                <a:cs typeface="微软雅黑" panose="020B0503020204020204" charset="-122"/>
              </a:rPr>
              <a:t>下</a:t>
            </a:r>
            <a:endParaRPr lang="zh-CN" altLang="en-US" dirty="0">
              <a:latin typeface="微软雅黑" panose="020B0503020204020204" charset="-122"/>
              <a:ea typeface="微软雅黑" panose="020B0503020204020204" charset="-122"/>
              <a:cs typeface="微软雅黑" panose="020B0503020204020204" charset="-122"/>
            </a:endParaRPr>
          </a:p>
        </p:txBody>
      </p:sp>
    </p:spTree>
    <p:custDataLst>
      <p:tags r:id="rId3"/>
    </p:custData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56457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涨幅卖出</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法</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192530"/>
            <a:ext cx="9349105" cy="4246245"/>
          </a:xfrm>
          <a:prstGeom prst="rect">
            <a:avLst/>
          </a:prstGeom>
          <a:noFill/>
        </p:spPr>
        <p:txBody>
          <a:bodyPr wrap="square" rtlCol="0" anchor="t">
            <a:spAutoFit/>
          </a:bodyPr>
          <a:p>
            <a:pPr algn="just">
              <a:lnSpc>
                <a:spcPct val="125000"/>
              </a:lnSpc>
            </a:pPr>
            <a:r>
              <a:rPr lang="en-US" dirty="0"/>
              <a:t>1</a:t>
            </a:r>
            <a:r>
              <a:rPr lang="zh-CN" altLang="en-US" dirty="0"/>
              <a:t>、买入：</a:t>
            </a:r>
            <a:endParaRPr lang="zh-CN" altLang="en-US" dirty="0"/>
          </a:p>
          <a:p>
            <a:pPr algn="just">
              <a:lnSpc>
                <a:spcPct val="125000"/>
              </a:lnSpc>
            </a:pPr>
            <a:r>
              <a:rPr lang="zh-CN" altLang="en-US" dirty="0"/>
              <a:t>（</a:t>
            </a:r>
            <a:r>
              <a:rPr lang="en-US" altLang="zh-CN" dirty="0"/>
              <a:t>1</a:t>
            </a:r>
            <a:r>
              <a:rPr lang="zh-CN" altLang="en-US" dirty="0"/>
              <a:t>）突破</a:t>
            </a:r>
            <a:r>
              <a:rPr lang="en-US" altLang="zh-CN" dirty="0"/>
              <a:t>+30</a:t>
            </a:r>
            <a:r>
              <a:rPr lang="zh-CN" altLang="en-US" dirty="0"/>
              <a:t>日均线平或上（主力动向紫、主力动向红</a:t>
            </a:r>
            <a:r>
              <a:rPr lang="en-US" altLang="zh-CN" dirty="0"/>
              <a:t>+</a:t>
            </a:r>
            <a:r>
              <a:rPr lang="zh-CN" altLang="en-US" dirty="0"/>
              <a:t>突破</a:t>
            </a:r>
            <a:r>
              <a:rPr lang="en-US" altLang="zh-CN" dirty="0"/>
              <a:t>30</a:t>
            </a:r>
            <a:r>
              <a:rPr lang="zh-CN" altLang="en-US" dirty="0"/>
              <a:t>日均</a:t>
            </a:r>
            <a:r>
              <a:rPr lang="zh-CN" altLang="en-US" dirty="0"/>
              <a:t>线）</a:t>
            </a:r>
            <a:endParaRPr lang="zh-CN" altLang="en-US" dirty="0"/>
          </a:p>
          <a:p>
            <a:pPr algn="just">
              <a:lnSpc>
                <a:spcPct val="125000"/>
              </a:lnSpc>
            </a:pPr>
            <a:r>
              <a:rPr lang="zh-CN" altLang="en-US" dirty="0"/>
              <a:t>（</a:t>
            </a:r>
            <a:r>
              <a:rPr lang="en-US" altLang="zh-CN" dirty="0"/>
              <a:t>2</a:t>
            </a:r>
            <a:r>
              <a:rPr lang="zh-CN" altLang="en-US" dirty="0"/>
              <a:t>）回踩智能辅助线（缩量</a:t>
            </a:r>
            <a:r>
              <a:rPr lang="en-US" altLang="zh-CN" dirty="0"/>
              <a:t>+</a:t>
            </a:r>
            <a:r>
              <a:rPr lang="zh-CN" altLang="en-US" dirty="0"/>
              <a:t>小阳小</a:t>
            </a:r>
            <a:r>
              <a:rPr lang="zh-CN" altLang="en-US" dirty="0"/>
              <a:t>阴）</a:t>
            </a:r>
            <a:endParaRPr lang="zh-CN" altLang="en-US" dirty="0"/>
          </a:p>
          <a:p>
            <a:pPr algn="just">
              <a:lnSpc>
                <a:spcPct val="125000"/>
              </a:lnSpc>
            </a:pPr>
            <a:endParaRPr lang="zh-CN" altLang="en-US" dirty="0"/>
          </a:p>
          <a:p>
            <a:pPr algn="just">
              <a:lnSpc>
                <a:spcPct val="125000"/>
              </a:lnSpc>
            </a:pPr>
            <a:endParaRPr lang="zh-CN" altLang="en-US" dirty="0"/>
          </a:p>
          <a:p>
            <a:pPr algn="just">
              <a:lnSpc>
                <a:spcPct val="125000"/>
              </a:lnSpc>
            </a:pPr>
            <a:r>
              <a:rPr lang="en-US" altLang="zh-CN" dirty="0"/>
              <a:t>2</a:t>
            </a:r>
            <a:r>
              <a:rPr lang="zh-CN" altLang="en-US" dirty="0"/>
              <a:t>、</a:t>
            </a:r>
            <a:r>
              <a:rPr lang="zh-CN" altLang="en-US" dirty="0"/>
              <a:t>卖出：</a:t>
            </a:r>
            <a:endParaRPr lang="zh-CN" altLang="en-US" dirty="0"/>
          </a:p>
          <a:p>
            <a:pPr algn="just">
              <a:lnSpc>
                <a:spcPct val="125000"/>
              </a:lnSpc>
            </a:pPr>
            <a:r>
              <a:rPr lang="zh-CN" altLang="en-US" dirty="0"/>
              <a:t>（</a:t>
            </a:r>
            <a:r>
              <a:rPr lang="en-US" altLang="zh-CN" dirty="0"/>
              <a:t>1</a:t>
            </a:r>
            <a:r>
              <a:rPr lang="zh-CN" altLang="en-US" dirty="0"/>
              <a:t>）</a:t>
            </a:r>
            <a:r>
              <a:rPr lang="en-US" altLang="zh-CN" dirty="0"/>
              <a:t>-5%</a:t>
            </a:r>
            <a:r>
              <a:rPr lang="zh-CN" altLang="en-US" dirty="0"/>
              <a:t>止损</a:t>
            </a:r>
            <a:endParaRPr lang="zh-CN" altLang="en-US" dirty="0"/>
          </a:p>
          <a:p>
            <a:pPr algn="just">
              <a:lnSpc>
                <a:spcPct val="125000"/>
              </a:lnSpc>
            </a:pPr>
            <a:r>
              <a:rPr lang="zh-CN" altLang="en-US" dirty="0"/>
              <a:t>（</a:t>
            </a:r>
            <a:r>
              <a:rPr lang="en-US" altLang="zh-CN" dirty="0"/>
              <a:t>2</a:t>
            </a:r>
            <a:r>
              <a:rPr lang="zh-CN" altLang="en-US" dirty="0"/>
              <a:t>）</a:t>
            </a:r>
            <a:r>
              <a:rPr lang="en-US" altLang="zh-CN" dirty="0"/>
              <a:t>+5%     </a:t>
            </a:r>
            <a:r>
              <a:rPr lang="zh-CN" altLang="en-US" dirty="0"/>
              <a:t>减仓</a:t>
            </a:r>
            <a:r>
              <a:rPr lang="en-US" altLang="zh-CN" dirty="0"/>
              <a:t>1/3</a:t>
            </a:r>
            <a:endParaRPr lang="en-US" altLang="zh-CN" dirty="0"/>
          </a:p>
          <a:p>
            <a:pPr algn="just">
              <a:lnSpc>
                <a:spcPct val="125000"/>
              </a:lnSpc>
            </a:pPr>
            <a:r>
              <a:rPr lang="zh-CN" altLang="en-US" dirty="0"/>
              <a:t>（</a:t>
            </a:r>
            <a:r>
              <a:rPr lang="en-US" altLang="zh-CN" dirty="0"/>
              <a:t>3</a:t>
            </a:r>
            <a:r>
              <a:rPr lang="zh-CN" altLang="en-US" dirty="0"/>
              <a:t>）</a:t>
            </a:r>
            <a:r>
              <a:rPr lang="en-US" altLang="zh-CN" dirty="0"/>
              <a:t>+30%   </a:t>
            </a:r>
            <a:r>
              <a:rPr lang="zh-CN" altLang="en-US" dirty="0"/>
              <a:t>减仓</a:t>
            </a:r>
            <a:r>
              <a:rPr lang="en-US" altLang="zh-CN" dirty="0"/>
              <a:t>1/3</a:t>
            </a:r>
            <a:endParaRPr lang="en-US" altLang="zh-CN" dirty="0"/>
          </a:p>
          <a:p>
            <a:pPr algn="just">
              <a:lnSpc>
                <a:spcPct val="125000"/>
              </a:lnSpc>
            </a:pPr>
            <a:r>
              <a:rPr lang="zh-CN" altLang="en-US" dirty="0"/>
              <a:t>（</a:t>
            </a:r>
            <a:r>
              <a:rPr lang="en-US" altLang="zh-CN" dirty="0"/>
              <a:t>4</a:t>
            </a:r>
            <a:r>
              <a:rPr lang="zh-CN" altLang="en-US" dirty="0"/>
              <a:t>）</a:t>
            </a:r>
            <a:r>
              <a:rPr lang="en-US" altLang="zh-CN" dirty="0"/>
              <a:t>+50%   </a:t>
            </a:r>
            <a:r>
              <a:rPr lang="zh-CN" altLang="en-US" dirty="0"/>
              <a:t>减仓</a:t>
            </a:r>
            <a:r>
              <a:rPr lang="en-US" altLang="zh-CN" dirty="0"/>
              <a:t>1/3</a:t>
            </a:r>
            <a:endParaRPr lang="en-US" altLang="zh-CN" dirty="0"/>
          </a:p>
          <a:p>
            <a:pPr algn="just">
              <a:lnSpc>
                <a:spcPct val="125000"/>
              </a:lnSpc>
            </a:pPr>
            <a:endParaRPr lang="en-US" altLang="zh-CN" dirty="0"/>
          </a:p>
          <a:p>
            <a:pPr algn="just">
              <a:lnSpc>
                <a:spcPct val="125000"/>
              </a:lnSpc>
            </a:pPr>
            <a:r>
              <a:rPr lang="zh-CN" altLang="en-US" dirty="0"/>
              <a:t>以上直接设止盈止损条件</a:t>
            </a:r>
            <a:r>
              <a:rPr lang="zh-CN" altLang="en-US" dirty="0"/>
              <a:t>单</a:t>
            </a:r>
            <a:endParaRPr lang="zh-CN" altLang="en-US" dirty="0"/>
          </a:p>
        </p:txBody>
      </p:sp>
    </p:spTree>
    <p:custDataLst>
      <p:tags r:id="rId3"/>
    </p:custData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56457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趋势</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192530"/>
            <a:ext cx="9349105" cy="3207385"/>
          </a:xfrm>
          <a:prstGeom prst="rect">
            <a:avLst/>
          </a:prstGeom>
          <a:noFill/>
        </p:spPr>
        <p:txBody>
          <a:bodyPr wrap="square" rtlCol="0" anchor="t">
            <a:spAutoFit/>
          </a:bodyPr>
          <a:p>
            <a:pPr algn="just">
              <a:lnSpc>
                <a:spcPct val="125000"/>
              </a:lnSpc>
            </a:pPr>
            <a:r>
              <a:rPr lang="en-US" dirty="0"/>
              <a:t>1</a:t>
            </a:r>
            <a:r>
              <a:rPr lang="zh-CN" altLang="en-US" dirty="0"/>
              <a:t>、定方向：政策（两会）、社会发展</a:t>
            </a:r>
            <a:r>
              <a:rPr lang="en-US" altLang="zh-CN" dirty="0"/>
              <a:t>    ---&gt;   </a:t>
            </a:r>
            <a:r>
              <a:rPr lang="zh-CN" altLang="en-US" dirty="0"/>
              <a:t>产业方向（</a:t>
            </a:r>
            <a:r>
              <a:rPr lang="zh-CN" altLang="en-US" dirty="0"/>
              <a:t>智能制造）</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、研究产业链：上、中、下游</a:t>
            </a:r>
            <a:r>
              <a:rPr lang="en-US" altLang="zh-CN" dirty="0"/>
              <a:t>  </a:t>
            </a:r>
            <a:r>
              <a:rPr lang="zh-CN" altLang="en-US" dirty="0"/>
              <a:t>（上</a:t>
            </a:r>
            <a:r>
              <a:rPr lang="zh-CN" altLang="en-US" dirty="0"/>
              <a:t>中）</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、龙头集合：细分主题龙头（</a:t>
            </a:r>
            <a:r>
              <a:rPr lang="en-US" altLang="zh-CN" dirty="0"/>
              <a:t>20-30</a:t>
            </a:r>
            <a:r>
              <a:rPr lang="zh-CN" altLang="en-US" dirty="0"/>
              <a:t>只）</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、技术确认，选出核心股（做</a:t>
            </a:r>
            <a:r>
              <a:rPr lang="en-US" altLang="zh-CN" dirty="0"/>
              <a:t>3</a:t>
            </a:r>
            <a:r>
              <a:rPr lang="zh-CN" altLang="en-US" dirty="0"/>
              <a:t>只，选</a:t>
            </a:r>
            <a:r>
              <a:rPr lang="en-US" altLang="zh-CN" dirty="0"/>
              <a:t>6-10</a:t>
            </a:r>
            <a:r>
              <a:rPr lang="zh-CN" altLang="en-US" dirty="0"/>
              <a:t>只）</a:t>
            </a:r>
            <a:endParaRPr lang="zh-CN" altLang="en-US" dirty="0"/>
          </a:p>
          <a:p>
            <a:pPr algn="just">
              <a:lnSpc>
                <a:spcPct val="125000"/>
              </a:lnSpc>
            </a:pPr>
            <a:endParaRPr lang="zh-CN" altLang="en-US" dirty="0"/>
          </a:p>
          <a:p>
            <a:pPr algn="just">
              <a:lnSpc>
                <a:spcPct val="125000"/>
              </a:lnSpc>
            </a:pPr>
            <a:r>
              <a:rPr lang="en-US" altLang="zh-CN" dirty="0"/>
              <a:t>5</a:t>
            </a:r>
            <a:r>
              <a:rPr lang="zh-CN" altLang="en-US" dirty="0"/>
              <a:t>、买卖</a:t>
            </a:r>
            <a:r>
              <a:rPr lang="zh-CN" altLang="en-US" dirty="0"/>
              <a:t>规则</a:t>
            </a:r>
            <a:endParaRPr lang="zh-CN" altLang="en-US" dirty="0"/>
          </a:p>
        </p:txBody>
      </p:sp>
    </p:spTree>
    <p:custDataLst>
      <p:tags r:id="rId3"/>
    </p:custData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智能制造</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产业</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592320"/>
          </a:xfrm>
          <a:prstGeom prst="rect">
            <a:avLst/>
          </a:prstGeom>
          <a:noFill/>
        </p:spPr>
        <p:txBody>
          <a:bodyPr wrap="square" rtlCol="0" anchor="t">
            <a:spAutoFit/>
          </a:bodyPr>
          <a:p>
            <a:pPr algn="just">
              <a:lnSpc>
                <a:spcPct val="125000"/>
              </a:lnSpc>
            </a:pPr>
            <a:r>
              <a:rPr lang="zh-CN" altLang="en-US" dirty="0"/>
              <a:t>一、感知层：</a:t>
            </a:r>
            <a:r>
              <a:rPr lang="zh-CN" altLang="en-US" b="1" dirty="0">
                <a:solidFill>
                  <a:srgbClr val="FF0000"/>
                </a:solidFill>
              </a:rPr>
              <a:t>芯片</a:t>
            </a:r>
            <a:r>
              <a:rPr lang="zh-CN" altLang="en-US" dirty="0"/>
              <a:t>、传感器、控制器、</a:t>
            </a:r>
            <a:r>
              <a:rPr lang="en-US" altLang="zh-CN" dirty="0"/>
              <a:t>RFID</a:t>
            </a:r>
            <a:r>
              <a:rPr lang="zh-CN" altLang="en-US" dirty="0"/>
              <a:t>，机器视觉</a:t>
            </a:r>
            <a:endParaRPr lang="zh-CN" altLang="en-US" dirty="0"/>
          </a:p>
          <a:p>
            <a:pPr algn="just">
              <a:lnSpc>
                <a:spcPct val="125000"/>
              </a:lnSpc>
            </a:pPr>
            <a:endParaRPr lang="en-US" dirty="0"/>
          </a:p>
          <a:p>
            <a:pPr algn="just">
              <a:lnSpc>
                <a:spcPct val="125000"/>
              </a:lnSpc>
            </a:pPr>
            <a:r>
              <a:rPr lang="zh-CN" altLang="en-US" dirty="0"/>
              <a:t>二、网络层：云计算、工业互联网、人工智能、工业软件</a:t>
            </a:r>
            <a:endParaRPr lang="zh-CN" altLang="en-US" dirty="0"/>
          </a:p>
          <a:p>
            <a:pPr algn="just">
              <a:lnSpc>
                <a:spcPct val="125000"/>
              </a:lnSpc>
            </a:pPr>
            <a:endParaRPr lang="zh-CN" altLang="en-US" dirty="0"/>
          </a:p>
          <a:p>
            <a:pPr algn="just">
              <a:lnSpc>
                <a:spcPct val="125000"/>
              </a:lnSpc>
            </a:pPr>
            <a:r>
              <a:rPr lang="zh-CN" altLang="en-US" dirty="0"/>
              <a:t>三、执行层：</a:t>
            </a:r>
            <a:r>
              <a:rPr lang="zh-CN" altLang="en-US" b="1" dirty="0">
                <a:solidFill>
                  <a:srgbClr val="FF0000"/>
                </a:solidFill>
              </a:rPr>
              <a:t>机器人</a:t>
            </a:r>
            <a:r>
              <a:rPr lang="zh-CN" altLang="en-US" dirty="0"/>
              <a:t>、数控机床、制造装备</a:t>
            </a:r>
            <a:endParaRPr lang="zh-CN" altLang="en-US" dirty="0"/>
          </a:p>
          <a:p>
            <a:pPr algn="just">
              <a:lnSpc>
                <a:spcPct val="125000"/>
              </a:lnSpc>
            </a:pPr>
            <a:endParaRPr lang="zh-CN" altLang="en-US" dirty="0"/>
          </a:p>
          <a:p>
            <a:pPr algn="just">
              <a:lnSpc>
                <a:spcPct val="125000"/>
              </a:lnSpc>
            </a:pPr>
            <a:r>
              <a:rPr lang="zh-CN" altLang="en-US" dirty="0"/>
              <a:t>四、应用层：汽车、</a:t>
            </a:r>
            <a:r>
              <a:rPr lang="en-US" altLang="zh-CN" dirty="0"/>
              <a:t>3C</a:t>
            </a:r>
            <a:r>
              <a:rPr lang="zh-CN" altLang="en-US" dirty="0"/>
              <a:t>、智能家居、医药制造、轨道交通</a:t>
            </a:r>
            <a:endParaRPr lang="zh-CN" altLang="en-US" dirty="0"/>
          </a:p>
          <a:p>
            <a:pPr algn="just">
              <a:lnSpc>
                <a:spcPct val="125000"/>
              </a:lnSpc>
            </a:pPr>
            <a:endParaRPr lang="zh-CN" altLang="en-US" dirty="0"/>
          </a:p>
          <a:p>
            <a:pPr algn="just">
              <a:lnSpc>
                <a:spcPct val="125000"/>
              </a:lnSpc>
            </a:pPr>
            <a:endParaRPr lang="zh-CN" altLang="en-US" dirty="0"/>
          </a:p>
          <a:p>
            <a:pPr algn="just">
              <a:lnSpc>
                <a:spcPct val="125000"/>
              </a:lnSpc>
            </a:pPr>
            <a:r>
              <a:rPr lang="zh-CN" altLang="en-US" dirty="0"/>
              <a:t>某个股涨到</a:t>
            </a:r>
            <a:r>
              <a:rPr lang="en-US" altLang="zh-CN" dirty="0"/>
              <a:t>20</a:t>
            </a:r>
            <a:r>
              <a:rPr lang="zh-CN" altLang="en-US" dirty="0"/>
              <a:t>元</a:t>
            </a:r>
            <a:endParaRPr lang="zh-CN" altLang="en-US" dirty="0"/>
          </a:p>
          <a:p>
            <a:pPr algn="just">
              <a:lnSpc>
                <a:spcPct val="125000"/>
              </a:lnSpc>
            </a:pPr>
            <a:r>
              <a:rPr lang="zh-CN" altLang="en-US" dirty="0"/>
              <a:t>趋势的人，可能是在</a:t>
            </a:r>
            <a:r>
              <a:rPr lang="en-US" altLang="zh-CN" dirty="0"/>
              <a:t>10</a:t>
            </a:r>
            <a:r>
              <a:rPr lang="zh-CN" altLang="en-US" dirty="0"/>
              <a:t>元的时候</a:t>
            </a:r>
            <a:r>
              <a:rPr lang="en-US" altLang="zh-CN" dirty="0"/>
              <a:t> </a:t>
            </a:r>
            <a:r>
              <a:rPr lang="zh-CN" altLang="en-US" dirty="0"/>
              <a:t>买入的，赚了</a:t>
            </a:r>
            <a:r>
              <a:rPr lang="en-US" altLang="zh-CN" dirty="0"/>
              <a:t>100%</a:t>
            </a:r>
            <a:endParaRPr lang="en-US" altLang="zh-CN" dirty="0"/>
          </a:p>
          <a:p>
            <a:pPr algn="just">
              <a:lnSpc>
                <a:spcPct val="125000"/>
              </a:lnSpc>
            </a:pPr>
            <a:r>
              <a:rPr lang="zh-CN" altLang="en-US" dirty="0"/>
              <a:t>短线的人，可能是在</a:t>
            </a:r>
            <a:r>
              <a:rPr lang="en-US" altLang="zh-CN" dirty="0"/>
              <a:t>15</a:t>
            </a:r>
            <a:r>
              <a:rPr lang="zh-CN" altLang="en-US" dirty="0"/>
              <a:t>元买入的，赚了</a:t>
            </a:r>
            <a:r>
              <a:rPr lang="en-US" altLang="zh-CN" dirty="0"/>
              <a:t>30%</a:t>
            </a:r>
            <a:endParaRPr lang="en-US" altLang="zh-CN" dirty="0"/>
          </a:p>
          <a:p>
            <a:pPr algn="just">
              <a:lnSpc>
                <a:spcPct val="125000"/>
              </a:lnSpc>
            </a:pPr>
            <a:r>
              <a:rPr lang="zh-CN" altLang="en-US" dirty="0"/>
              <a:t>中长线的人，可能是在</a:t>
            </a:r>
            <a:r>
              <a:rPr lang="en-US" altLang="zh-CN" dirty="0"/>
              <a:t>5</a:t>
            </a:r>
            <a:r>
              <a:rPr lang="zh-CN" altLang="en-US" dirty="0"/>
              <a:t>元买入的，赚了</a:t>
            </a:r>
            <a:r>
              <a:rPr lang="en-US" altLang="zh-CN" dirty="0"/>
              <a:t>300%</a:t>
            </a:r>
            <a:endParaRPr lang="en-US" altLang="zh-CN" sz="2800" b="1" dirty="0">
              <a:solidFill>
                <a:srgbClr val="FF0000"/>
              </a:solidFill>
            </a:endParaRPr>
          </a:p>
        </p:txBody>
      </p:sp>
    </p:spTree>
    <p:custDataLst>
      <p:tags r:id="rId3"/>
    </p:custData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a:t>
            </a:r>
            <a:r>
              <a:rPr kumimoji="0" 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5</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月小结</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192530"/>
            <a:ext cx="9530080" cy="3900170"/>
          </a:xfrm>
          <a:prstGeom prst="rect">
            <a:avLst/>
          </a:prstGeom>
          <a:noFill/>
        </p:spPr>
        <p:txBody>
          <a:bodyPr wrap="square" rtlCol="0" anchor="t">
            <a:spAutoFit/>
          </a:bodyPr>
          <a:p>
            <a:pPr algn="just">
              <a:lnSpc>
                <a:spcPct val="125000"/>
              </a:lnSpc>
            </a:pPr>
            <a:r>
              <a:rPr lang="zh-CN" dirty="0"/>
              <a:t>复盘总结：解决两样事件：一是有没有方法？二是方法行不行？</a:t>
            </a:r>
            <a:endParaRPr lang="zh-CN" dirty="0"/>
          </a:p>
          <a:p>
            <a:pPr algn="just">
              <a:lnSpc>
                <a:spcPct val="125000"/>
              </a:lnSpc>
            </a:pPr>
            <a:endParaRPr lang="zh-CN" dirty="0"/>
          </a:p>
          <a:p>
            <a:pPr algn="just">
              <a:lnSpc>
                <a:spcPct val="125000"/>
              </a:lnSpc>
            </a:pPr>
            <a:r>
              <a:rPr lang="en-US" altLang="zh-CN" dirty="0"/>
              <a:t>1</a:t>
            </a:r>
            <a:r>
              <a:rPr lang="zh-CN" altLang="en-US" dirty="0"/>
              <a:t>、收益</a:t>
            </a:r>
            <a:endParaRPr lang="zh-CN" altLang="en-US" dirty="0"/>
          </a:p>
          <a:p>
            <a:pPr algn="just">
              <a:lnSpc>
                <a:spcPct val="125000"/>
              </a:lnSpc>
            </a:pPr>
            <a:r>
              <a:rPr lang="zh-CN" altLang="en-US" dirty="0"/>
              <a:t>（</a:t>
            </a:r>
            <a:r>
              <a:rPr lang="en-US" altLang="zh-CN" dirty="0"/>
              <a:t>1</a:t>
            </a:r>
            <a:r>
              <a:rPr lang="zh-CN" altLang="en-US" dirty="0"/>
              <a:t>）绝对收益：赚</a:t>
            </a:r>
            <a:r>
              <a:rPr lang="en-US" altLang="zh-CN" dirty="0"/>
              <a:t>OR</a:t>
            </a:r>
            <a:r>
              <a:rPr lang="zh-CN" altLang="en-US" dirty="0"/>
              <a:t>亏？</a:t>
            </a:r>
            <a:endParaRPr lang="zh-CN" altLang="en-US" dirty="0"/>
          </a:p>
          <a:p>
            <a:pPr algn="just">
              <a:lnSpc>
                <a:spcPct val="125000"/>
              </a:lnSpc>
            </a:pPr>
            <a:r>
              <a:rPr lang="zh-CN" altLang="en-US" dirty="0"/>
              <a:t>（</a:t>
            </a:r>
            <a:r>
              <a:rPr lang="en-US" altLang="zh-CN" dirty="0"/>
              <a:t>2</a:t>
            </a:r>
            <a:r>
              <a:rPr lang="zh-CN" altLang="en-US" dirty="0"/>
              <a:t>）相对收益：是否跑赢市场（平均股价</a:t>
            </a:r>
            <a:r>
              <a:rPr lang="en-US" altLang="zh-CN" dirty="0"/>
              <a:t>5</a:t>
            </a:r>
            <a:r>
              <a:rPr lang="zh-CN" altLang="en-US" dirty="0"/>
              <a:t>月</a:t>
            </a:r>
            <a:r>
              <a:rPr lang="en-US" altLang="zh-CN" dirty="0"/>
              <a:t>+2.37%</a:t>
            </a:r>
            <a:r>
              <a:rPr lang="zh-CN" altLang="en-US" dirty="0"/>
              <a:t>）</a:t>
            </a:r>
            <a:endParaRPr lang="zh-CN" altLang="en-US" dirty="0"/>
          </a:p>
          <a:p>
            <a:pPr algn="just">
              <a:lnSpc>
                <a:spcPct val="125000"/>
              </a:lnSpc>
            </a:pPr>
            <a:endParaRPr lang="en-US" altLang="zh-CN" dirty="0"/>
          </a:p>
          <a:p>
            <a:pPr algn="just">
              <a:lnSpc>
                <a:spcPct val="125000"/>
              </a:lnSpc>
            </a:pPr>
            <a:r>
              <a:rPr lang="en-US" altLang="zh-CN" dirty="0"/>
              <a:t>2</a:t>
            </a:r>
            <a:r>
              <a:rPr lang="zh-CN" altLang="en-US" dirty="0"/>
              <a:t>、交易</a:t>
            </a:r>
            <a:endParaRPr lang="zh-CN" altLang="en-US" dirty="0"/>
          </a:p>
          <a:p>
            <a:pPr algn="just">
              <a:lnSpc>
                <a:spcPct val="125000"/>
              </a:lnSpc>
            </a:pPr>
            <a:r>
              <a:rPr lang="zh-CN" altLang="en-US" dirty="0"/>
              <a:t>（</a:t>
            </a:r>
            <a:r>
              <a:rPr lang="en-US" altLang="zh-CN" dirty="0"/>
              <a:t>1</a:t>
            </a:r>
            <a:r>
              <a:rPr lang="zh-CN" altLang="en-US" dirty="0"/>
              <a:t>）交易规则是怎么样？为什么选？哪里买？哪里卖？</a:t>
            </a:r>
            <a:endParaRPr lang="zh-CN" altLang="en-US" dirty="0"/>
          </a:p>
          <a:p>
            <a:pPr algn="just">
              <a:lnSpc>
                <a:spcPct val="125000"/>
              </a:lnSpc>
            </a:pPr>
            <a:r>
              <a:rPr lang="zh-CN" altLang="en-US" dirty="0"/>
              <a:t>（</a:t>
            </a:r>
            <a:r>
              <a:rPr lang="en-US" altLang="zh-CN" dirty="0"/>
              <a:t>2</a:t>
            </a:r>
            <a:r>
              <a:rPr lang="zh-CN" altLang="en-US" dirty="0"/>
              <a:t>）有没有执行规则？</a:t>
            </a:r>
            <a:endParaRPr lang="zh-CN" altLang="en-US" dirty="0"/>
          </a:p>
          <a:p>
            <a:pPr algn="just">
              <a:lnSpc>
                <a:spcPct val="125000"/>
              </a:lnSpc>
            </a:pPr>
            <a:endParaRPr lang="zh-CN" altLang="en-US" dirty="0"/>
          </a:p>
          <a:p>
            <a:pPr algn="just">
              <a:lnSpc>
                <a:spcPct val="125000"/>
              </a:lnSpc>
            </a:pPr>
            <a:r>
              <a:rPr lang="zh-CN" altLang="en-US" dirty="0"/>
              <a:t>炒股赚钱的核心就是找到一个有效的方法，一个可复制持续的方法。</a:t>
            </a:r>
            <a:endParaRPr lang="zh-CN" altLang="en-US" dirty="0"/>
          </a:p>
        </p:txBody>
      </p:sp>
    </p:spTree>
    <p:custDataLst>
      <p:tags r:id="rId3"/>
    </p:custData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资金管理</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192530"/>
            <a:ext cx="9530080" cy="4246245"/>
          </a:xfrm>
          <a:prstGeom prst="rect">
            <a:avLst/>
          </a:prstGeom>
          <a:noFill/>
        </p:spPr>
        <p:txBody>
          <a:bodyPr wrap="square" rtlCol="0" anchor="t">
            <a:spAutoFit/>
          </a:bodyPr>
          <a:p>
            <a:pPr algn="just">
              <a:lnSpc>
                <a:spcPct val="125000"/>
              </a:lnSpc>
            </a:pPr>
            <a:r>
              <a:rPr lang="zh-CN" dirty="0"/>
              <a:t>资金管理：</a:t>
            </a:r>
            <a:endParaRPr lang="zh-CN" dirty="0"/>
          </a:p>
          <a:p>
            <a:pPr algn="just">
              <a:lnSpc>
                <a:spcPct val="125000"/>
              </a:lnSpc>
            </a:pPr>
            <a:endParaRPr lang="zh-CN" dirty="0"/>
          </a:p>
          <a:p>
            <a:pPr algn="just">
              <a:lnSpc>
                <a:spcPct val="125000"/>
              </a:lnSpc>
            </a:pPr>
            <a:r>
              <a:rPr lang="zh-CN" dirty="0"/>
              <a:t>第一阶</a:t>
            </a:r>
            <a:r>
              <a:rPr lang="zh-CN" dirty="0"/>
              <a:t>段：每个月将自己盈利的资金（千</a:t>
            </a:r>
            <a:r>
              <a:rPr lang="en-US" altLang="zh-CN" dirty="0"/>
              <a:t>/</a:t>
            </a:r>
            <a:r>
              <a:rPr lang="zh-CN" altLang="en-US" dirty="0"/>
              <a:t>万为单位</a:t>
            </a:r>
            <a:r>
              <a:rPr lang="zh-CN" dirty="0"/>
              <a:t>）转出。</a:t>
            </a:r>
            <a:endParaRPr lang="zh-CN" dirty="0"/>
          </a:p>
          <a:p>
            <a:pPr algn="just">
              <a:lnSpc>
                <a:spcPct val="125000"/>
              </a:lnSpc>
            </a:pPr>
            <a:endParaRPr lang="zh-CN" dirty="0"/>
          </a:p>
          <a:p>
            <a:pPr algn="just">
              <a:lnSpc>
                <a:spcPct val="125000"/>
              </a:lnSpc>
            </a:pPr>
            <a:r>
              <a:rPr lang="zh-CN" dirty="0"/>
              <a:t>比如投入资金</a:t>
            </a:r>
            <a:r>
              <a:rPr lang="en-US" altLang="zh-CN" dirty="0"/>
              <a:t>20</a:t>
            </a:r>
            <a:r>
              <a:rPr lang="zh-CN" altLang="en-US" dirty="0"/>
              <a:t>万，</a:t>
            </a:r>
            <a:r>
              <a:rPr lang="en-US" altLang="zh-CN" dirty="0"/>
              <a:t>7</a:t>
            </a:r>
            <a:r>
              <a:rPr lang="zh-CN" altLang="en-US" dirty="0"/>
              <a:t>月底的时候，账户是</a:t>
            </a:r>
            <a:r>
              <a:rPr lang="en-US" altLang="zh-CN" dirty="0"/>
              <a:t>20.5</a:t>
            </a:r>
            <a:r>
              <a:rPr lang="zh-CN" altLang="en-US" dirty="0"/>
              <a:t>万，赚了</a:t>
            </a:r>
            <a:r>
              <a:rPr lang="en-US" altLang="zh-CN" dirty="0"/>
              <a:t>5000</a:t>
            </a:r>
            <a:r>
              <a:rPr lang="zh-CN" altLang="en-US" dirty="0"/>
              <a:t>元，可以转出。</a:t>
            </a:r>
            <a:endParaRPr lang="zh-CN" dirty="0"/>
          </a:p>
          <a:p>
            <a:pPr algn="just">
              <a:lnSpc>
                <a:spcPct val="125000"/>
              </a:lnSpc>
            </a:pPr>
            <a:endParaRPr lang="zh-CN" dirty="0"/>
          </a:p>
          <a:p>
            <a:pPr algn="just">
              <a:lnSpc>
                <a:spcPct val="125000"/>
              </a:lnSpc>
            </a:pPr>
            <a:r>
              <a:rPr lang="zh-CN" dirty="0"/>
              <a:t>直至将本金</a:t>
            </a:r>
            <a:r>
              <a:rPr lang="en-US" altLang="zh-CN" dirty="0"/>
              <a:t>20</a:t>
            </a:r>
            <a:r>
              <a:rPr lang="zh-CN" altLang="en-US" dirty="0"/>
              <a:t>万全部转出，此阶</a:t>
            </a:r>
            <a:r>
              <a:rPr lang="zh-CN" altLang="en-US" dirty="0"/>
              <a:t>段正式完成。</a:t>
            </a:r>
            <a:endParaRPr lang="zh-CN" altLang="en-US" dirty="0"/>
          </a:p>
          <a:p>
            <a:pPr algn="just">
              <a:lnSpc>
                <a:spcPct val="125000"/>
              </a:lnSpc>
            </a:pPr>
            <a:endParaRPr lang="zh-CN" altLang="en-US" dirty="0"/>
          </a:p>
          <a:p>
            <a:pPr algn="just">
              <a:lnSpc>
                <a:spcPct val="125000"/>
              </a:lnSpc>
            </a:pPr>
            <a:endParaRPr lang="zh-CN" altLang="en-US" dirty="0"/>
          </a:p>
          <a:p>
            <a:pPr algn="just">
              <a:lnSpc>
                <a:spcPct val="125000"/>
              </a:lnSpc>
            </a:pPr>
            <a:r>
              <a:rPr lang="zh-CN" altLang="en-US" dirty="0"/>
              <a:t>第二阶段：每个月将自己盈利的资金转出一部分（</a:t>
            </a:r>
            <a:r>
              <a:rPr lang="en-US" altLang="zh-CN" dirty="0"/>
              <a:t>30%</a:t>
            </a:r>
            <a:r>
              <a:rPr lang="zh-CN" altLang="en-US" dirty="0"/>
              <a:t>用于提升自己生活</a:t>
            </a:r>
            <a:r>
              <a:rPr lang="zh-CN" altLang="en-US" dirty="0"/>
              <a:t>质量）</a:t>
            </a:r>
            <a:endParaRPr lang="zh-CN" altLang="en-US" dirty="0"/>
          </a:p>
          <a:p>
            <a:pPr algn="just">
              <a:lnSpc>
                <a:spcPct val="125000"/>
              </a:lnSpc>
            </a:pPr>
            <a:endParaRPr lang="zh-CN" altLang="en-US" dirty="0"/>
          </a:p>
          <a:p>
            <a:pPr algn="just">
              <a:lnSpc>
                <a:spcPct val="125000"/>
              </a:lnSpc>
            </a:pPr>
            <a:endParaRPr lang="zh-CN" altLang="en-US" dirty="0"/>
          </a:p>
        </p:txBody>
      </p:sp>
    </p:spTree>
    <p:custDataLst>
      <p:tags r:id="rId3"/>
    </p:custData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家庭理财</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192530"/>
            <a:ext cx="9530080" cy="3900170"/>
          </a:xfrm>
          <a:prstGeom prst="rect">
            <a:avLst/>
          </a:prstGeom>
          <a:noFill/>
        </p:spPr>
        <p:txBody>
          <a:bodyPr wrap="square" rtlCol="0" anchor="t">
            <a:spAutoFit/>
          </a:bodyPr>
          <a:p>
            <a:pPr algn="just">
              <a:lnSpc>
                <a:spcPct val="125000"/>
              </a:lnSpc>
            </a:pPr>
            <a:r>
              <a:rPr lang="zh-CN" dirty="0"/>
              <a:t>等级</a:t>
            </a:r>
            <a:r>
              <a:rPr lang="zh-CN" dirty="0"/>
              <a:t>划分：</a:t>
            </a:r>
            <a:endParaRPr lang="zh-CN" dirty="0"/>
          </a:p>
          <a:p>
            <a:pPr algn="just">
              <a:lnSpc>
                <a:spcPct val="125000"/>
              </a:lnSpc>
            </a:pPr>
            <a:endParaRPr lang="zh-CN" dirty="0"/>
          </a:p>
          <a:p>
            <a:pPr algn="just">
              <a:lnSpc>
                <a:spcPct val="125000"/>
              </a:lnSpc>
            </a:pPr>
            <a:r>
              <a:rPr lang="zh-CN" dirty="0"/>
              <a:t>第一等级：现金</a:t>
            </a:r>
            <a:r>
              <a:rPr lang="en-US" altLang="zh-CN" dirty="0"/>
              <a:t>/</a:t>
            </a:r>
            <a:r>
              <a:rPr lang="zh-CN" altLang="en-US" dirty="0"/>
              <a:t>货币基金，备用金，灵活，想用就能取，不要求收益，赚点小利息。</a:t>
            </a:r>
            <a:endParaRPr lang="zh-CN" altLang="en-US" dirty="0"/>
          </a:p>
          <a:p>
            <a:pPr algn="just">
              <a:lnSpc>
                <a:spcPct val="125000"/>
              </a:lnSpc>
            </a:pPr>
            <a:endParaRPr lang="zh-CN" altLang="en-US" dirty="0"/>
          </a:p>
          <a:p>
            <a:pPr algn="just">
              <a:lnSpc>
                <a:spcPct val="125000"/>
              </a:lnSpc>
            </a:pPr>
            <a:r>
              <a:rPr lang="zh-CN" altLang="en-US" dirty="0"/>
              <a:t>第二等级：债券</a:t>
            </a:r>
            <a:r>
              <a:rPr lang="en-US" altLang="zh-CN" dirty="0"/>
              <a:t>/</a:t>
            </a:r>
            <a:r>
              <a:rPr lang="zh-CN" altLang="en-US" dirty="0"/>
              <a:t>债券基金，安全同时能有所收益，跑赢</a:t>
            </a:r>
            <a:r>
              <a:rPr lang="en-US" altLang="zh-CN" dirty="0"/>
              <a:t>CPI</a:t>
            </a:r>
            <a:r>
              <a:rPr lang="zh-CN" altLang="en-US" dirty="0"/>
              <a:t>，</a:t>
            </a:r>
            <a:r>
              <a:rPr lang="en-US" altLang="zh-CN" dirty="0"/>
              <a:t>3%-6%</a:t>
            </a:r>
            <a:r>
              <a:rPr lang="zh-CN" altLang="en-US" dirty="0"/>
              <a:t>（估值）</a:t>
            </a:r>
            <a:endParaRPr lang="zh-CN" altLang="en-US" dirty="0"/>
          </a:p>
          <a:p>
            <a:pPr algn="just">
              <a:lnSpc>
                <a:spcPct val="125000"/>
              </a:lnSpc>
            </a:pPr>
            <a:endParaRPr lang="zh-CN" altLang="en-US" dirty="0"/>
          </a:p>
          <a:p>
            <a:pPr algn="just">
              <a:lnSpc>
                <a:spcPct val="125000"/>
              </a:lnSpc>
            </a:pPr>
            <a:r>
              <a:rPr lang="zh-CN" altLang="en-US" dirty="0"/>
              <a:t>第三等级：混合型基金</a:t>
            </a:r>
            <a:r>
              <a:rPr lang="en-US" altLang="zh-CN" dirty="0"/>
              <a:t>/</a:t>
            </a:r>
            <a:r>
              <a:rPr lang="zh-CN" altLang="en-US" dirty="0"/>
              <a:t>股票型基金，省略。</a:t>
            </a:r>
            <a:endParaRPr lang="zh-CN" altLang="en-US" dirty="0"/>
          </a:p>
          <a:p>
            <a:pPr algn="just">
              <a:lnSpc>
                <a:spcPct val="125000"/>
              </a:lnSpc>
            </a:pPr>
            <a:endParaRPr lang="en-US" altLang="zh-CN" dirty="0"/>
          </a:p>
          <a:p>
            <a:pPr algn="just">
              <a:lnSpc>
                <a:spcPct val="125000"/>
              </a:lnSpc>
            </a:pPr>
            <a:r>
              <a:rPr lang="zh-CN" altLang="en-US" dirty="0"/>
              <a:t>第四等级：股票</a:t>
            </a:r>
            <a:endParaRPr lang="zh-CN" altLang="en-US" dirty="0"/>
          </a:p>
          <a:p>
            <a:pPr algn="just">
              <a:lnSpc>
                <a:spcPct val="125000"/>
              </a:lnSpc>
            </a:pPr>
            <a:endParaRPr lang="zh-CN" altLang="en-US" dirty="0"/>
          </a:p>
          <a:p>
            <a:pPr algn="just">
              <a:lnSpc>
                <a:spcPct val="125000"/>
              </a:lnSpc>
            </a:pPr>
            <a:r>
              <a:rPr lang="zh-CN" altLang="en-US" dirty="0"/>
              <a:t>第五等级：商品、期货、期权等等</a:t>
            </a:r>
            <a:endParaRPr lang="zh-CN" altLang="en-US" dirty="0"/>
          </a:p>
        </p:txBody>
      </p:sp>
    </p:spTree>
    <p:custDataLst>
      <p:tags r:id="rId3"/>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2025-3-26</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5015865"/>
          </a:xfrm>
          <a:prstGeom prst="rect">
            <a:avLst/>
          </a:prstGeom>
          <a:noFill/>
        </p:spPr>
        <p:txBody>
          <a:bodyPr wrap="square" rtlCol="0" anchor="t">
            <a:spAutoFit/>
          </a:bodyPr>
          <a:p>
            <a:pPr algn="just">
              <a:lnSpc>
                <a:spcPct val="125000"/>
              </a:lnSpc>
            </a:pPr>
            <a:r>
              <a:rPr lang="en-US" dirty="0"/>
              <a:t>1</a:t>
            </a:r>
            <a:r>
              <a:rPr lang="zh-CN" altLang="en-US" dirty="0"/>
              <a:t>、从软件来看，无论是上证指数还是平均股价，捕捞</a:t>
            </a:r>
            <a:r>
              <a:rPr lang="en-US" altLang="zh-CN" dirty="0"/>
              <a:t> </a:t>
            </a:r>
            <a:r>
              <a:rPr lang="zh-CN" altLang="en-US" dirty="0"/>
              <a:t>季节都</a:t>
            </a:r>
            <a:r>
              <a:rPr lang="en-US" altLang="zh-CN" dirty="0"/>
              <a:t>  </a:t>
            </a:r>
            <a:r>
              <a:rPr lang="zh-CN" altLang="en-US" dirty="0"/>
              <a:t>已经出现了金叉，则短期可以看反弹；</a:t>
            </a:r>
            <a:endParaRPr lang="zh-CN" altLang="en-US" dirty="0"/>
          </a:p>
          <a:p>
            <a:pPr algn="just">
              <a:lnSpc>
                <a:spcPct val="125000"/>
              </a:lnSpc>
            </a:pPr>
            <a:r>
              <a:rPr lang="zh-CN" altLang="en-US" dirty="0"/>
              <a:t>反弹的强度取决于市场的流动资金，如果绿则先看</a:t>
            </a:r>
            <a:r>
              <a:rPr lang="en-US" altLang="zh-CN" dirty="0"/>
              <a:t>3</a:t>
            </a:r>
            <a:r>
              <a:rPr lang="zh-CN" altLang="en-US" dirty="0"/>
              <a:t>天，如果红则可以看远一些，并且可以看反转。</a:t>
            </a:r>
            <a:endParaRPr lang="zh-CN" altLang="en-US" dirty="0"/>
          </a:p>
          <a:p>
            <a:pPr algn="just">
              <a:lnSpc>
                <a:spcPct val="125000"/>
              </a:lnSpc>
            </a:pPr>
            <a:r>
              <a:rPr lang="zh-CN" altLang="en-US" dirty="0"/>
              <a:t>（自行决定是否参与这个反弹，合理仓位：</a:t>
            </a:r>
            <a:r>
              <a:rPr lang="en-US" altLang="zh-CN" dirty="0"/>
              <a:t>3-5</a:t>
            </a:r>
            <a:r>
              <a:rPr lang="zh-CN" altLang="en-US" dirty="0"/>
              <a:t>之间为宜）</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a:t>
            </a:r>
            <a:r>
              <a:rPr lang="en-US" altLang="zh-CN" dirty="0"/>
              <a:t>S</a:t>
            </a:r>
            <a:r>
              <a:rPr lang="zh-CN" altLang="en-US" dirty="0"/>
              <a:t>点的出现，原则上代表前热点休息；那么新一轮的行情上涨也是需要新热点来带动，如果后期流动资金翻红，则是会有新热点出现，关注是哪个主题？！</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、关于【机器人】，我始终认为这是一个全新的，有空间的领域。</a:t>
            </a:r>
            <a:endParaRPr lang="zh-CN" altLang="en-US" dirty="0"/>
          </a:p>
          <a:p>
            <a:pPr algn="just">
              <a:lnSpc>
                <a:spcPct val="125000"/>
              </a:lnSpc>
            </a:pPr>
            <a:endParaRPr lang="zh-CN" altLang="en-US" sz="2800" b="1" dirty="0">
              <a:solidFill>
                <a:srgbClr val="FF0000"/>
              </a:solidFill>
            </a:endParaRPr>
          </a:p>
          <a:p>
            <a:pPr algn="just">
              <a:lnSpc>
                <a:spcPct val="125000"/>
              </a:lnSpc>
            </a:pPr>
            <a:r>
              <a:rPr lang="zh-CN" altLang="en-US" sz="2800" b="1" dirty="0">
                <a:solidFill>
                  <a:srgbClr val="FF0000"/>
                </a:solidFill>
              </a:rPr>
              <a:t>各位用户自行决定是否参与这个反弹，要把后面所有可能发生的走势</a:t>
            </a:r>
            <a:r>
              <a:rPr lang="en-US" altLang="zh-CN" sz="2800" b="1" dirty="0">
                <a:solidFill>
                  <a:srgbClr val="FF0000"/>
                </a:solidFill>
              </a:rPr>
              <a:t> </a:t>
            </a:r>
            <a:r>
              <a:rPr lang="zh-CN" altLang="en-US" sz="2800" b="1" dirty="0">
                <a:solidFill>
                  <a:srgbClr val="FF0000"/>
                </a:solidFill>
              </a:rPr>
              <a:t>都</a:t>
            </a:r>
            <a:r>
              <a:rPr lang="en-US" altLang="zh-CN" sz="2800" b="1" dirty="0">
                <a:solidFill>
                  <a:srgbClr val="FF0000"/>
                </a:solidFill>
              </a:rPr>
              <a:t> </a:t>
            </a:r>
            <a:r>
              <a:rPr lang="zh-CN" altLang="en-US" sz="2800" b="1" dirty="0">
                <a:solidFill>
                  <a:srgbClr val="FF0000"/>
                </a:solidFill>
              </a:rPr>
              <a:t>做个预设，然后自己提前想好应对方案，这个就是规则。</a:t>
            </a:r>
            <a:endParaRPr lang="zh-CN" altLang="en-US" sz="2800" b="1" dirty="0">
              <a:solidFill>
                <a:srgbClr val="FF0000"/>
              </a:solidFill>
            </a:endParaRPr>
          </a:p>
          <a:p>
            <a:pPr algn="just">
              <a:lnSpc>
                <a:spcPct val="125000"/>
              </a:lnSpc>
            </a:pPr>
            <a:r>
              <a:rPr lang="zh-CN" altLang="en-US" sz="2800" b="1" dirty="0">
                <a:solidFill>
                  <a:srgbClr val="FF0000"/>
                </a:solidFill>
              </a:rPr>
              <a:t>然后按规则去处理市场的实际走势就行，不要预测怎么走。</a:t>
            </a:r>
            <a:endParaRPr lang="zh-CN" altLang="en-US" sz="2800" b="1" dirty="0">
              <a:solidFill>
                <a:srgbClr val="FF0000"/>
              </a:solidFill>
            </a:endParaRPr>
          </a:p>
        </p:txBody>
      </p:sp>
    </p:spTree>
    <p:custDataLst>
      <p:tags r:id="rId3"/>
    </p:custData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descr="组 28"/>
          <p:cNvPicPr>
            <a:picLocks noChangeAspect="1"/>
          </p:cNvPicPr>
          <p:nvPr/>
        </p:nvPicPr>
        <p:blipFill>
          <a:blip r:embed="rId1"/>
          <a:stretch>
            <a:fillRect/>
          </a:stretch>
        </p:blipFill>
        <p:spPr>
          <a:xfrm>
            <a:off x="797560" y="1780540"/>
            <a:ext cx="10249535" cy="2381250"/>
          </a:xfrm>
          <a:prstGeom prst="rect">
            <a:avLst/>
          </a:prstGeom>
        </p:spPr>
      </p:pic>
      <p:sp>
        <p:nvSpPr>
          <p:cNvPr id="19" name="文本框 18"/>
          <p:cNvSpPr txBox="1"/>
          <p:nvPr/>
        </p:nvSpPr>
        <p:spPr>
          <a:xfrm>
            <a:off x="3501390" y="2313940"/>
            <a:ext cx="7545070" cy="1443355"/>
          </a:xfrm>
          <a:prstGeom prst="rect">
            <a:avLst/>
          </a:prstGeom>
          <a:noFill/>
        </p:spPr>
        <p:txBody>
          <a:bodyPr wrap="square" rtlCol="0">
            <a:noAutofit/>
          </a:bodyPr>
          <a:p>
            <a:pPr fontAlgn="auto"/>
            <a:r>
              <a:rPr lang="zh-CN" altLang="en-US" sz="6000">
                <a:gradFill>
                  <a:gsLst>
                    <a:gs pos="0">
                      <a:srgbClr val="FFFDE6"/>
                    </a:gs>
                    <a:gs pos="100000">
                      <a:srgbClr val="F8BF87"/>
                    </a:gs>
                  </a:gsLst>
                  <a:lin ang="5400000" scaled="0"/>
                </a:gradFill>
                <a:latin typeface="思源黑体 CN Bold" panose="020B0800000000000000" charset="-122"/>
                <a:ea typeface="思源黑体 CN Bold" panose="020B0800000000000000" charset="-122"/>
              </a:rPr>
              <a:t>大牛股之路</a:t>
            </a:r>
            <a:endParaRPr lang="zh-CN" altLang="en-US" sz="6000">
              <a:gradFill>
                <a:gsLst>
                  <a:gs pos="0">
                    <a:srgbClr val="FFFDE6"/>
                  </a:gs>
                  <a:gs pos="100000">
                    <a:srgbClr val="F8BF87"/>
                  </a:gs>
                </a:gsLst>
                <a:lin ang="5400000" scaled="0"/>
              </a:gradFill>
              <a:latin typeface="思源黑体 CN Bold" panose="020B0800000000000000" charset="-122"/>
              <a:ea typeface="思源黑体 CN Bold" panose="020B0800000000000000" charset="-122"/>
            </a:endParaRPr>
          </a:p>
        </p:txBody>
      </p:sp>
      <p:sp>
        <p:nvSpPr>
          <p:cNvPr id="4" name="文本框 3"/>
          <p:cNvSpPr txBox="1"/>
          <p:nvPr/>
        </p:nvSpPr>
        <p:spPr>
          <a:xfrm>
            <a:off x="1349375" y="2694940"/>
            <a:ext cx="4064000" cy="521970"/>
          </a:xfrm>
          <a:prstGeom prst="rect">
            <a:avLst/>
          </a:prstGeom>
          <a:noFill/>
        </p:spPr>
        <p:txBody>
          <a:bodyPr wrap="square" rtlCol="0">
            <a:spAutoFit/>
          </a:bodyPr>
          <a:p>
            <a:r>
              <a:rPr lang="zh-CN" altLang="en-US" sz="2800">
                <a:solidFill>
                  <a:srgbClr val="AB0503"/>
                </a:solidFill>
                <a:latin typeface="思源黑体 CN Bold" panose="020B0800000000000000" charset="-122"/>
                <a:ea typeface="思源黑体 CN Bold" panose="020B0800000000000000" charset="-122"/>
              </a:rPr>
              <a:t>第四章</a:t>
            </a:r>
            <a:endParaRPr lang="zh-CN" altLang="en-US" sz="2800">
              <a:solidFill>
                <a:srgbClr val="AB0503"/>
              </a:solidFill>
              <a:latin typeface="思源黑体 CN Bold" panose="020B0800000000000000" charset="-122"/>
              <a:ea typeface="思源黑体 CN Bold" panose="020B0800000000000000" charset="-122"/>
            </a:endParaRPr>
          </a:p>
        </p:txBody>
      </p:sp>
    </p:spTree>
    <p:custDataLst>
      <p:tags r:id="rId2"/>
    </p:custData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56457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以史为</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鉴</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pic>
        <p:nvPicPr>
          <p:cNvPr id="2" name="图片 1"/>
          <p:cNvPicPr>
            <a:picLocks noChangeAspect="1"/>
          </p:cNvPicPr>
          <p:nvPr/>
        </p:nvPicPr>
        <p:blipFill>
          <a:blip r:embed="rId2"/>
          <a:stretch>
            <a:fillRect/>
          </a:stretch>
        </p:blipFill>
        <p:spPr>
          <a:xfrm>
            <a:off x="854710" y="857885"/>
            <a:ext cx="10683240" cy="5106035"/>
          </a:xfrm>
          <a:prstGeom prst="rect">
            <a:avLst/>
          </a:prstGeom>
        </p:spPr>
      </p:pic>
    </p:spTree>
    <p:custDataLst>
      <p:tags r:id="rId3"/>
    </p:custData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56457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翻</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N</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倍股的分解</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1</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pic>
        <p:nvPicPr>
          <p:cNvPr id="3" name="图片 2"/>
          <p:cNvPicPr>
            <a:picLocks noChangeAspect="1"/>
          </p:cNvPicPr>
          <p:nvPr/>
        </p:nvPicPr>
        <p:blipFill>
          <a:blip r:embed="rId2"/>
          <a:stretch>
            <a:fillRect/>
          </a:stretch>
        </p:blipFill>
        <p:spPr>
          <a:xfrm>
            <a:off x="615315" y="852805"/>
            <a:ext cx="10961370" cy="5111750"/>
          </a:xfrm>
          <a:prstGeom prst="rect">
            <a:avLst/>
          </a:prstGeom>
        </p:spPr>
      </p:pic>
      <p:sp>
        <p:nvSpPr>
          <p:cNvPr id="5" name="矩形 4"/>
          <p:cNvSpPr/>
          <p:nvPr/>
        </p:nvSpPr>
        <p:spPr>
          <a:xfrm>
            <a:off x="1468120" y="1630680"/>
            <a:ext cx="1200150" cy="1198880"/>
          </a:xfrm>
          <a:prstGeom prst="rect">
            <a:avLst/>
          </a:prstGeom>
          <a:noFill/>
          <a:ln>
            <a:noFill/>
          </a:ln>
        </p:spPr>
        <p:txBody>
          <a:bodyPr wrap="none" rtlCol="0" anchor="t">
            <a:spAutoFit/>
          </a:bodyPr>
          <a:p>
            <a:pPr algn="ctr"/>
            <a:r>
              <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36</a:t>
            </a:r>
            <a:endPar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6" name="图片 5" descr="向右箭头"/>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971800" y="1772920"/>
            <a:ext cx="914400" cy="914400"/>
          </a:xfrm>
          <a:prstGeom prst="rect">
            <a:avLst/>
          </a:prstGeom>
        </p:spPr>
      </p:pic>
      <p:sp>
        <p:nvSpPr>
          <p:cNvPr id="7" name="矩形 6"/>
          <p:cNvSpPr/>
          <p:nvPr/>
        </p:nvSpPr>
        <p:spPr>
          <a:xfrm>
            <a:off x="4189730" y="1630680"/>
            <a:ext cx="1200150" cy="1198880"/>
          </a:xfrm>
          <a:prstGeom prst="rect">
            <a:avLst/>
          </a:prstGeom>
          <a:noFill/>
          <a:ln>
            <a:noFill/>
          </a:ln>
        </p:spPr>
        <p:txBody>
          <a:bodyPr wrap="none" rtlCol="0" anchor="t">
            <a:spAutoFit/>
          </a:bodyPr>
          <a:p>
            <a:pPr algn="ctr"/>
            <a:r>
              <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91</a:t>
            </a:r>
            <a:endPar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custDataLst>
      <p:tags r:id="rId5"/>
    </p:custData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697865" y="835660"/>
            <a:ext cx="10570845" cy="5109210"/>
          </a:xfrm>
          <a:prstGeom prst="rect">
            <a:avLst/>
          </a:prstGeom>
        </p:spPr>
      </p:pic>
      <p:sp>
        <p:nvSpPr>
          <p:cNvPr id="4" name="文本框 3"/>
          <p:cNvSpPr txBox="1"/>
          <p:nvPr>
            <p:custDataLst>
              <p:tags r:id="rId2"/>
            </p:custDataLst>
          </p:nvPr>
        </p:nvSpPr>
        <p:spPr>
          <a:xfrm>
            <a:off x="2971800" y="0"/>
            <a:ext cx="56457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翻</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N</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倍股的分解</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5" name="矩形 4"/>
          <p:cNvSpPr/>
          <p:nvPr/>
        </p:nvSpPr>
        <p:spPr>
          <a:xfrm>
            <a:off x="1468120" y="1630680"/>
            <a:ext cx="1200150" cy="1198880"/>
          </a:xfrm>
          <a:prstGeom prst="rect">
            <a:avLst/>
          </a:prstGeom>
          <a:noFill/>
          <a:ln>
            <a:noFill/>
          </a:ln>
        </p:spPr>
        <p:txBody>
          <a:bodyPr wrap="none" rtlCol="0" anchor="t">
            <a:spAutoFit/>
          </a:bodyPr>
          <a:p>
            <a:pPr algn="ctr"/>
            <a:r>
              <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61</a:t>
            </a:r>
            <a:endPar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6" name="图片 5" descr="向右箭头"/>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971800" y="1772920"/>
            <a:ext cx="914400" cy="914400"/>
          </a:xfrm>
          <a:prstGeom prst="rect">
            <a:avLst/>
          </a:prstGeom>
        </p:spPr>
      </p:pic>
      <p:sp>
        <p:nvSpPr>
          <p:cNvPr id="7" name="矩形 6"/>
          <p:cNvSpPr/>
          <p:nvPr/>
        </p:nvSpPr>
        <p:spPr>
          <a:xfrm>
            <a:off x="3935413" y="1630680"/>
            <a:ext cx="1708785" cy="1198880"/>
          </a:xfrm>
          <a:prstGeom prst="rect">
            <a:avLst/>
          </a:prstGeom>
          <a:noFill/>
          <a:ln>
            <a:noFill/>
          </a:ln>
        </p:spPr>
        <p:txBody>
          <a:bodyPr wrap="none" rtlCol="0" anchor="t">
            <a:spAutoFit/>
          </a:bodyPr>
          <a:p>
            <a:pPr algn="ctr"/>
            <a:r>
              <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120</a:t>
            </a:r>
            <a:endPar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custDataLst>
      <p:tags r:id="rId5"/>
    </p:custData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p:cNvPicPr>
            <a:picLocks noChangeAspect="1"/>
          </p:cNvPicPr>
          <p:nvPr/>
        </p:nvPicPr>
        <p:blipFill>
          <a:blip r:embed="rId1"/>
          <a:stretch>
            <a:fillRect/>
          </a:stretch>
        </p:blipFill>
        <p:spPr>
          <a:xfrm>
            <a:off x="803910" y="860425"/>
            <a:ext cx="10584180" cy="5081905"/>
          </a:xfrm>
          <a:prstGeom prst="rect">
            <a:avLst/>
          </a:prstGeom>
        </p:spPr>
      </p:pic>
      <p:sp>
        <p:nvSpPr>
          <p:cNvPr id="4" name="文本框 3"/>
          <p:cNvSpPr txBox="1"/>
          <p:nvPr>
            <p:custDataLst>
              <p:tags r:id="rId2"/>
            </p:custDataLst>
          </p:nvPr>
        </p:nvSpPr>
        <p:spPr>
          <a:xfrm>
            <a:off x="2971800" y="0"/>
            <a:ext cx="56457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翻</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N</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倍股的分解</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3</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5" name="矩形 4"/>
          <p:cNvSpPr/>
          <p:nvPr/>
        </p:nvSpPr>
        <p:spPr>
          <a:xfrm>
            <a:off x="1213803" y="1630680"/>
            <a:ext cx="1708785" cy="1198880"/>
          </a:xfrm>
          <a:prstGeom prst="rect">
            <a:avLst/>
          </a:prstGeom>
          <a:noFill/>
          <a:ln>
            <a:noFill/>
          </a:ln>
        </p:spPr>
        <p:txBody>
          <a:bodyPr wrap="none" rtlCol="0" anchor="t">
            <a:spAutoFit/>
          </a:bodyPr>
          <a:p>
            <a:pPr algn="ctr"/>
            <a:r>
              <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100</a:t>
            </a:r>
            <a:endPar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6" name="图片 5" descr="向右箭头"/>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971800" y="1772920"/>
            <a:ext cx="914400" cy="914400"/>
          </a:xfrm>
          <a:prstGeom prst="rect">
            <a:avLst/>
          </a:prstGeom>
        </p:spPr>
      </p:pic>
      <p:sp>
        <p:nvSpPr>
          <p:cNvPr id="7" name="矩形 6"/>
          <p:cNvSpPr/>
          <p:nvPr/>
        </p:nvSpPr>
        <p:spPr>
          <a:xfrm>
            <a:off x="3935413" y="1630680"/>
            <a:ext cx="1708785" cy="1198880"/>
          </a:xfrm>
          <a:prstGeom prst="rect">
            <a:avLst/>
          </a:prstGeom>
          <a:noFill/>
          <a:ln>
            <a:noFill/>
          </a:ln>
        </p:spPr>
        <p:txBody>
          <a:bodyPr wrap="none" rtlCol="0" anchor="t">
            <a:spAutoFit/>
          </a:bodyPr>
          <a:p>
            <a:pPr algn="ctr"/>
            <a:r>
              <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228</a:t>
            </a:r>
            <a:endPar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custDataLst>
      <p:tags r:id="rId5"/>
    </p:custData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637540" y="831215"/>
            <a:ext cx="10757535" cy="5135245"/>
          </a:xfrm>
          <a:prstGeom prst="rect">
            <a:avLst/>
          </a:prstGeom>
        </p:spPr>
      </p:pic>
      <p:sp>
        <p:nvSpPr>
          <p:cNvPr id="4" name="文本框 3"/>
          <p:cNvSpPr txBox="1"/>
          <p:nvPr>
            <p:custDataLst>
              <p:tags r:id="rId2"/>
            </p:custDataLst>
          </p:nvPr>
        </p:nvSpPr>
        <p:spPr>
          <a:xfrm>
            <a:off x="2971800" y="0"/>
            <a:ext cx="56457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翻</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N</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倍股的分解</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4</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5" name="矩形 4"/>
          <p:cNvSpPr/>
          <p:nvPr/>
        </p:nvSpPr>
        <p:spPr>
          <a:xfrm>
            <a:off x="1213803" y="1630680"/>
            <a:ext cx="1708785" cy="1198880"/>
          </a:xfrm>
          <a:prstGeom prst="rect">
            <a:avLst/>
          </a:prstGeom>
          <a:noFill/>
          <a:ln>
            <a:noFill/>
          </a:ln>
        </p:spPr>
        <p:txBody>
          <a:bodyPr wrap="none" rtlCol="0" anchor="t">
            <a:spAutoFit/>
          </a:bodyPr>
          <a:p>
            <a:pPr algn="ctr"/>
            <a:r>
              <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160</a:t>
            </a:r>
            <a:endPar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6" name="图片 5" descr="向右箭头"/>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971800" y="1772920"/>
            <a:ext cx="914400" cy="914400"/>
          </a:xfrm>
          <a:prstGeom prst="rect">
            <a:avLst/>
          </a:prstGeom>
        </p:spPr>
      </p:pic>
      <p:sp>
        <p:nvSpPr>
          <p:cNvPr id="7" name="矩形 6"/>
          <p:cNvSpPr/>
          <p:nvPr/>
        </p:nvSpPr>
        <p:spPr>
          <a:xfrm>
            <a:off x="3935413" y="1630680"/>
            <a:ext cx="1708785" cy="1198880"/>
          </a:xfrm>
          <a:prstGeom prst="rect">
            <a:avLst/>
          </a:prstGeom>
          <a:noFill/>
          <a:ln>
            <a:noFill/>
          </a:ln>
        </p:spPr>
        <p:txBody>
          <a:bodyPr wrap="none" rtlCol="0" anchor="t">
            <a:spAutoFit/>
          </a:bodyPr>
          <a:p>
            <a:pPr algn="ctr"/>
            <a:r>
              <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310</a:t>
            </a:r>
            <a:endPar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custDataLst>
      <p:tags r:id="rId5"/>
    </p:custData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userDrawn="1"/>
        </p:nvSpPr>
        <p:spPr>
          <a:xfrm>
            <a:off x="1344930" y="1469390"/>
            <a:ext cx="9326880" cy="1014730"/>
          </a:xfrm>
          <a:prstGeom prst="rect">
            <a:avLst/>
          </a:prstGeom>
          <a:noFill/>
        </p:spPr>
        <p:txBody>
          <a:bodyPr wrap="none" rtlCol="0" anchor="ctr" anchorCtr="0">
            <a:spAutoFit/>
          </a:bodyPr>
          <a:p>
            <a:pPr algn="l" fontAlgn="auto"/>
            <a:r>
              <a:rPr lang="zh-CN" altLang="en-US" sz="6000" b="1">
                <a:gradFill>
                  <a:gsLst>
                    <a:gs pos="0">
                      <a:srgbClr val="FFFDE6"/>
                    </a:gs>
                    <a:gs pos="100000">
                      <a:srgbClr val="F8BF87"/>
                    </a:gs>
                  </a:gsLst>
                  <a:lin ang="5400000" scaled="0"/>
                </a:gradFill>
                <a:latin typeface="思源黑体 CN Bold" panose="020B0800000000000000" charset="-122"/>
                <a:ea typeface="思源黑体 CN Bold" panose="020B0800000000000000" charset="-122"/>
                <a:cs typeface="思源黑体 CN Bold" panose="020B0800000000000000" charset="-122"/>
                <a:sym typeface="+mn-ea"/>
              </a:rPr>
              <a:t>经传多赢，让投资遇见</a:t>
            </a:r>
            <a:r>
              <a:rPr lang="zh-CN" altLang="en-US" sz="6000" b="1">
                <a:gradFill>
                  <a:gsLst>
                    <a:gs pos="0">
                      <a:srgbClr val="FFFDE6"/>
                    </a:gs>
                    <a:gs pos="100000">
                      <a:srgbClr val="F8BF87"/>
                    </a:gs>
                  </a:gsLst>
                  <a:lin ang="5400000" scaled="0"/>
                </a:gradFill>
                <a:latin typeface="思源黑体 CN Bold" panose="020B0800000000000000" charset="-122"/>
                <a:ea typeface="思源黑体 CN Bold" panose="020B0800000000000000" charset="-122"/>
                <a:cs typeface="思源黑体 CN Bold" panose="020B0800000000000000" charset="-122"/>
                <a:sym typeface="+mn-ea"/>
              </a:rPr>
              <a:t>美好</a:t>
            </a:r>
            <a:endParaRPr lang="zh-CN" altLang="en-US" sz="6000" b="1">
              <a:gradFill>
                <a:gsLst>
                  <a:gs pos="0">
                    <a:srgbClr val="FFFDE6"/>
                  </a:gs>
                  <a:gs pos="100000">
                    <a:srgbClr val="F8BF87"/>
                  </a:gs>
                </a:gsLst>
                <a:lin ang="5400000" scaled="0"/>
              </a:gradFill>
              <a:latin typeface="思源黑体 CN Bold" panose="020B0800000000000000" charset="-122"/>
              <a:ea typeface="思源黑体 CN Bold" panose="020B0800000000000000" charset="-122"/>
              <a:cs typeface="思源黑体 CN Bold" panose="020B0800000000000000" charset="-122"/>
              <a:sym typeface="+mn-ea"/>
            </a:endParaRPr>
          </a:p>
        </p:txBody>
      </p:sp>
      <p:sp>
        <p:nvSpPr>
          <p:cNvPr id="3" name="圆角矩形 2"/>
          <p:cNvSpPr/>
          <p:nvPr userDrawn="1"/>
        </p:nvSpPr>
        <p:spPr>
          <a:xfrm>
            <a:off x="1450975" y="2553970"/>
            <a:ext cx="8990965" cy="2712085"/>
          </a:xfrm>
          <a:prstGeom prst="roundRect">
            <a:avLst>
              <a:gd name="adj" fmla="val 4235"/>
            </a:avLst>
          </a:prstGeom>
          <a:solidFill>
            <a:schemeClr val="bg1"/>
          </a:solidFill>
          <a:ln>
            <a:solidFill>
              <a:srgbClr val="FBE4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文本框 3"/>
          <p:cNvSpPr txBox="1"/>
          <p:nvPr userDrawn="1">
            <p:custDataLst>
              <p:tags r:id="rId1"/>
            </p:custDataLst>
          </p:nvPr>
        </p:nvSpPr>
        <p:spPr>
          <a:xfrm>
            <a:off x="1750060" y="2880360"/>
            <a:ext cx="8393430" cy="2059940"/>
          </a:xfrm>
          <a:prstGeom prst="rect">
            <a:avLst/>
          </a:prstGeom>
          <a:noFill/>
        </p:spPr>
        <p:txBody>
          <a:bodyPr wrap="square" rtlCol="0" anchor="t">
            <a:spAutoFit/>
          </a:bodyPr>
          <a:p>
            <a:pPr fontAlgn="auto">
              <a:lnSpc>
                <a:spcPct val="160000"/>
              </a:lnSpc>
            </a:pPr>
            <a:r>
              <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我司所有工作人员均不允许推荐股票、不允许承诺收益、不允许代客理财、不允许合作分成、不允许私下收款，如您发现有任何违规行为，可联系400-</a:t>
            </a:r>
            <a:r>
              <a:rPr lang="en-US" altLang="zh-CN"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9088-988</a:t>
            </a:r>
            <a:r>
              <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向我们反馈!风险提示:所有信息及观点均来源于公开信息及经传软件信号显示仅供参考，不构成最终投资依据，软件作为辅助参考工具,无法承诺收益，投资者应正视市场风险，自主作出投资决策并自行承担投资风险。投资有风险，入市须谨慎!</a:t>
            </a:r>
            <a:endPar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endParaRPr>
          </a:p>
        </p:txBody>
      </p:sp>
    </p:spTree>
    <p:custDataLst>
      <p:tags r:id="rId2"/>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2025-3-28</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5169535"/>
          </a:xfrm>
          <a:prstGeom prst="rect">
            <a:avLst/>
          </a:prstGeom>
          <a:noFill/>
        </p:spPr>
        <p:txBody>
          <a:bodyPr wrap="square" rtlCol="0" anchor="t">
            <a:spAutoFit/>
          </a:bodyPr>
          <a:p>
            <a:pPr algn="just">
              <a:lnSpc>
                <a:spcPct val="125000"/>
              </a:lnSpc>
            </a:pPr>
            <a:r>
              <a:rPr lang="en-US" dirty="0"/>
              <a:t>1</a:t>
            </a:r>
            <a:r>
              <a:rPr lang="zh-CN" altLang="en-US" dirty="0"/>
              <a:t>、今天是捕捞</a:t>
            </a:r>
            <a:r>
              <a:rPr lang="en-US" altLang="zh-CN" dirty="0"/>
              <a:t> </a:t>
            </a:r>
            <a:r>
              <a:rPr lang="zh-CN" altLang="en-US" dirty="0"/>
              <a:t>季节金叉的第三天，也是到了关键时间了。如果流动资金翻绿，则要防止下周再出现死叉后的二次下探。而从今天的表现来看，今天流动资金翻绿的概率较大，故在今天反弹的过程</a:t>
            </a:r>
            <a:r>
              <a:rPr lang="en-US" altLang="zh-CN" dirty="0"/>
              <a:t> </a:t>
            </a:r>
            <a:r>
              <a:rPr lang="zh-CN" altLang="en-US" dirty="0"/>
              <a:t>当中，可适当下降仓位。提前做好相应的准备，</a:t>
            </a:r>
            <a:r>
              <a:rPr lang="en-US" altLang="zh-CN" dirty="0"/>
              <a:t>3</a:t>
            </a:r>
            <a:r>
              <a:rPr lang="zh-CN" altLang="en-US" dirty="0"/>
              <a:t>成以内为宜；</a:t>
            </a:r>
            <a:endParaRPr lang="zh-CN" altLang="en-US" dirty="0"/>
          </a:p>
          <a:p>
            <a:pPr algn="just">
              <a:lnSpc>
                <a:spcPct val="125000"/>
              </a:lnSpc>
            </a:pPr>
            <a:endParaRPr lang="zh-CN" altLang="en-US" dirty="0"/>
          </a:p>
          <a:p>
            <a:pPr algn="just">
              <a:lnSpc>
                <a:spcPct val="125000"/>
              </a:lnSpc>
            </a:pPr>
            <a:r>
              <a:rPr lang="zh-CN" altLang="en-US" dirty="0"/>
              <a:t>从信号上看，一旦在流动资金翻绿下，再出死叉，则这个调整是有可能往</a:t>
            </a:r>
            <a:r>
              <a:rPr lang="en-US" altLang="zh-CN" dirty="0"/>
              <a:t> </a:t>
            </a:r>
            <a:r>
              <a:rPr lang="zh-CN" altLang="en-US" dirty="0"/>
              <a:t>熊线去的，再加上</a:t>
            </a:r>
            <a:r>
              <a:rPr lang="en-US" altLang="zh-CN" dirty="0"/>
              <a:t>4</a:t>
            </a:r>
            <a:r>
              <a:rPr lang="zh-CN" altLang="en-US" dirty="0"/>
              <a:t>月本身就是一个不稳定周期窗口（年报）。所以只要流动资金翻绿，就多一份谨慎，控制</a:t>
            </a:r>
            <a:r>
              <a:rPr lang="en-US" altLang="zh-CN" dirty="0"/>
              <a:t> </a:t>
            </a:r>
            <a:r>
              <a:rPr lang="zh-CN" altLang="en-US" dirty="0"/>
              <a:t>好仓位参与。</a:t>
            </a:r>
            <a:endParaRPr lang="zh-CN" altLang="en-US" dirty="0"/>
          </a:p>
          <a:p>
            <a:pPr algn="just">
              <a:lnSpc>
                <a:spcPct val="125000"/>
              </a:lnSpc>
            </a:pPr>
            <a:endParaRPr lang="zh-CN" altLang="en-US" dirty="0"/>
          </a:p>
          <a:p>
            <a:pPr algn="just">
              <a:lnSpc>
                <a:spcPct val="125000"/>
              </a:lnSpc>
            </a:pPr>
            <a:r>
              <a:rPr lang="en-US" dirty="0">
                <a:sym typeface="+mn-ea"/>
              </a:rPr>
              <a:t>2</a:t>
            </a:r>
            <a:r>
              <a:rPr lang="zh-CN" altLang="en-US" dirty="0">
                <a:sym typeface="+mn-ea"/>
              </a:rPr>
              <a:t>、万一</a:t>
            </a:r>
            <a:r>
              <a:rPr lang="zh-CN" dirty="0">
                <a:sym typeface="+mn-ea"/>
              </a:rPr>
              <a:t>如果流动资金翻红，则可以继续持股。</a:t>
            </a:r>
            <a:endParaRPr lang="zh-CN" altLang="en-US" dirty="0"/>
          </a:p>
          <a:p>
            <a:pPr algn="just">
              <a:lnSpc>
                <a:spcPct val="125000"/>
              </a:lnSpc>
            </a:pPr>
            <a:endParaRPr lang="zh-CN" altLang="en-US" dirty="0"/>
          </a:p>
          <a:p>
            <a:pPr algn="just">
              <a:lnSpc>
                <a:spcPct val="125000"/>
              </a:lnSpc>
            </a:pPr>
            <a:endParaRPr lang="zh-CN" altLang="en-US" dirty="0"/>
          </a:p>
          <a:p>
            <a:pPr algn="just">
              <a:lnSpc>
                <a:spcPct val="125000"/>
              </a:lnSpc>
            </a:pPr>
            <a:r>
              <a:rPr lang="zh-CN" altLang="en-US" sz="2800" b="1" dirty="0">
                <a:solidFill>
                  <a:srgbClr val="FF0000"/>
                </a:solidFill>
              </a:rPr>
              <a:t>假如下周真的出现：死叉</a:t>
            </a:r>
            <a:r>
              <a:rPr lang="en-US" altLang="zh-CN" sz="2800" b="1" dirty="0">
                <a:solidFill>
                  <a:srgbClr val="FF0000"/>
                </a:solidFill>
              </a:rPr>
              <a:t>+</a:t>
            </a:r>
            <a:r>
              <a:rPr lang="zh-CN" altLang="en-US" sz="2800" b="1" dirty="0">
                <a:solidFill>
                  <a:srgbClr val="FF0000"/>
                </a:solidFill>
              </a:rPr>
              <a:t>流动资金翻绿，那么牛线就基本上会下移</a:t>
            </a:r>
            <a:endParaRPr lang="zh-CN" altLang="en-US" sz="2800" b="1" dirty="0">
              <a:solidFill>
                <a:srgbClr val="FF0000"/>
              </a:solidFill>
            </a:endParaRPr>
          </a:p>
          <a:p>
            <a:pPr algn="just">
              <a:lnSpc>
                <a:spcPct val="125000"/>
              </a:lnSpc>
            </a:pPr>
            <a:r>
              <a:rPr lang="zh-CN" altLang="en-US" sz="2800" b="1" dirty="0">
                <a:solidFill>
                  <a:srgbClr val="FF0000"/>
                </a:solidFill>
              </a:rPr>
              <a:t>自行决定策略，同时自已</a:t>
            </a:r>
            <a:r>
              <a:rPr lang="zh-CN" altLang="en-US" sz="2800" b="1" dirty="0">
                <a:solidFill>
                  <a:srgbClr val="FF0000"/>
                </a:solidFill>
              </a:rPr>
              <a:t>承担市场最终实际走出来的结果。</a:t>
            </a:r>
            <a:endParaRPr lang="zh-CN" altLang="en-US" sz="2800" b="1" dirty="0">
              <a:solidFill>
                <a:srgbClr val="FF0000"/>
              </a:solidFill>
            </a:endParaRPr>
          </a:p>
          <a:p>
            <a:pPr algn="just">
              <a:lnSpc>
                <a:spcPct val="125000"/>
              </a:lnSpc>
            </a:pPr>
            <a:endParaRPr lang="zh-CN" altLang="en-US" sz="2800" b="1" dirty="0">
              <a:solidFill>
                <a:srgbClr val="FF0000"/>
              </a:solidFill>
            </a:endParaRPr>
          </a:p>
        </p:txBody>
      </p:sp>
    </p:spTree>
    <p:custDataLst>
      <p:tags r:id="rId3"/>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2025-4-2/3</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823460"/>
          </a:xfrm>
          <a:prstGeom prst="rect">
            <a:avLst/>
          </a:prstGeom>
          <a:noFill/>
        </p:spPr>
        <p:txBody>
          <a:bodyPr wrap="square" rtlCol="0" anchor="t">
            <a:spAutoFit/>
          </a:bodyPr>
          <a:p>
            <a:pPr algn="just">
              <a:lnSpc>
                <a:spcPct val="125000"/>
              </a:lnSpc>
            </a:pPr>
            <a:r>
              <a:rPr lang="en-US" dirty="0"/>
              <a:t>1</a:t>
            </a:r>
            <a:r>
              <a:rPr lang="zh-CN" altLang="en-US" dirty="0"/>
              <a:t>、首先从技术上看，捕捞</a:t>
            </a:r>
            <a:r>
              <a:rPr lang="en-US" altLang="zh-CN" dirty="0"/>
              <a:t> </a:t>
            </a:r>
            <a:r>
              <a:rPr lang="zh-CN" altLang="en-US" dirty="0"/>
              <a:t>季节是金叉的，有一个反弹的需求；但是从量能来看，明显没有放出来，而流动资金表现决定反弹的力度，红则大，绿则受限。而从今天目前的量能来看，明显没有放出来。再加上节前交易情绪相对会低迷一些，故短期大概率是一个窄震荡为主。</a:t>
            </a:r>
            <a:endParaRPr lang="zh-CN" altLang="en-US" dirty="0"/>
          </a:p>
          <a:p>
            <a:pPr algn="just">
              <a:lnSpc>
                <a:spcPct val="125000"/>
              </a:lnSpc>
            </a:pPr>
            <a:endParaRPr lang="zh-CN" altLang="en-US" dirty="0"/>
          </a:p>
          <a:p>
            <a:pPr algn="just">
              <a:lnSpc>
                <a:spcPct val="125000"/>
              </a:lnSpc>
            </a:pPr>
            <a:endParaRPr lang="zh-CN" altLang="en-US" dirty="0"/>
          </a:p>
          <a:p>
            <a:pPr algn="just">
              <a:lnSpc>
                <a:spcPct val="125000"/>
              </a:lnSpc>
            </a:pPr>
            <a:r>
              <a:rPr lang="en-US" dirty="0">
                <a:sym typeface="+mn-ea"/>
              </a:rPr>
              <a:t>2</a:t>
            </a:r>
            <a:r>
              <a:rPr lang="zh-CN" altLang="en-US" dirty="0">
                <a:sym typeface="+mn-ea"/>
              </a:rPr>
              <a:t>、操作上：可考虑小仓位参与反弹，对于节后的看法，由于这里横向统计红色数值是个位数，所以下跌空间有限（最多熊线），当下可能需要一个</a:t>
            </a:r>
            <a:r>
              <a:rPr lang="zh-CN" altLang="en-US" b="1" dirty="0">
                <a:solidFill>
                  <a:srgbClr val="FF0000"/>
                </a:solidFill>
                <a:sym typeface="+mn-ea"/>
              </a:rPr>
              <a:t>消息</a:t>
            </a:r>
            <a:r>
              <a:rPr lang="zh-CN" altLang="en-US" dirty="0">
                <a:sym typeface="+mn-ea"/>
              </a:rPr>
              <a:t>来刺激，引领市场放量。</a:t>
            </a:r>
            <a:endParaRPr lang="zh-CN" altLang="en-US" dirty="0">
              <a:sym typeface="+mn-ea"/>
            </a:endParaRPr>
          </a:p>
          <a:p>
            <a:pPr algn="just">
              <a:lnSpc>
                <a:spcPct val="125000"/>
              </a:lnSpc>
            </a:pPr>
            <a:r>
              <a:rPr lang="zh-CN" altLang="en-US" dirty="0">
                <a:sym typeface="+mn-ea"/>
              </a:rPr>
              <a:t>从理论上来讲，流动资金翻红只需要</a:t>
            </a:r>
            <a:r>
              <a:rPr lang="en-US" altLang="zh-CN" dirty="0">
                <a:sym typeface="+mn-ea"/>
              </a:rPr>
              <a:t>1.4</a:t>
            </a:r>
            <a:r>
              <a:rPr lang="zh-CN" altLang="en-US" dirty="0">
                <a:sym typeface="+mn-ea"/>
              </a:rPr>
              <a:t>万亿，而当天是</a:t>
            </a:r>
            <a:r>
              <a:rPr lang="en-US" altLang="zh-CN" dirty="0">
                <a:sym typeface="+mn-ea"/>
              </a:rPr>
              <a:t>1.1</a:t>
            </a:r>
            <a:r>
              <a:rPr lang="zh-CN" altLang="en-US" dirty="0">
                <a:sym typeface="+mn-ea"/>
              </a:rPr>
              <a:t>万亿，也就是说其实市场翻红的难度并不大。</a:t>
            </a:r>
            <a:endParaRPr lang="zh-CN" altLang="en-US" dirty="0"/>
          </a:p>
          <a:p>
            <a:pPr algn="just">
              <a:lnSpc>
                <a:spcPct val="125000"/>
              </a:lnSpc>
            </a:pPr>
            <a:endParaRPr lang="zh-CN" altLang="en-US" dirty="0"/>
          </a:p>
          <a:p>
            <a:pPr algn="just">
              <a:lnSpc>
                <a:spcPct val="125000"/>
              </a:lnSpc>
            </a:pPr>
            <a:r>
              <a:rPr lang="zh-CN" altLang="en-US" sz="2800" b="1" dirty="0">
                <a:solidFill>
                  <a:srgbClr val="FF0000"/>
                </a:solidFill>
              </a:rPr>
              <a:t>以小仓位参与其中，同时随着准备流动资金翻红的到来，随时准备启动的各项预案（股票池、热点分析、交易买卖）</a:t>
            </a:r>
            <a:endParaRPr lang="zh-CN" altLang="en-US" sz="2800" b="1" dirty="0">
              <a:solidFill>
                <a:srgbClr val="FF0000"/>
              </a:solidFill>
            </a:endParaRPr>
          </a:p>
          <a:p>
            <a:pPr algn="just">
              <a:lnSpc>
                <a:spcPct val="125000"/>
              </a:lnSpc>
            </a:pPr>
            <a:r>
              <a:rPr lang="zh-CN" altLang="en-US" sz="2800" b="1" dirty="0">
                <a:solidFill>
                  <a:srgbClr val="FF0000"/>
                </a:solidFill>
              </a:rPr>
              <a:t>流动资金红的当天，主题的涨停棱镜谁排在名前三（一般就是第一名）</a:t>
            </a:r>
            <a:endParaRPr lang="zh-CN" altLang="en-US" sz="2800" b="1" dirty="0">
              <a:solidFill>
                <a:srgbClr val="FF0000"/>
              </a:solidFill>
            </a:endParaRPr>
          </a:p>
        </p:txBody>
      </p:sp>
    </p:spTree>
    <p:custDataLst>
      <p:tags r:id="rId3"/>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2025-4-9</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3784600"/>
          </a:xfrm>
          <a:prstGeom prst="rect">
            <a:avLst/>
          </a:prstGeom>
          <a:noFill/>
        </p:spPr>
        <p:txBody>
          <a:bodyPr wrap="square" rtlCol="0" anchor="t">
            <a:spAutoFit/>
          </a:bodyPr>
          <a:p>
            <a:pPr algn="just">
              <a:lnSpc>
                <a:spcPct val="125000"/>
              </a:lnSpc>
            </a:pPr>
            <a:r>
              <a:rPr lang="en-US" dirty="0"/>
              <a:t>1</a:t>
            </a:r>
            <a:r>
              <a:rPr lang="zh-CN" altLang="en-US" dirty="0"/>
              <a:t>、从消息角度，</a:t>
            </a:r>
            <a:r>
              <a:rPr lang="zh-CN" altLang="en-US" b="1" dirty="0">
                <a:solidFill>
                  <a:srgbClr val="FF0000"/>
                </a:solidFill>
              </a:rPr>
              <a:t>关税增加对今天开盘不利</a:t>
            </a:r>
            <a:r>
              <a:rPr lang="zh-CN" altLang="en-US" dirty="0"/>
              <a:t>，所以</a:t>
            </a:r>
            <a:r>
              <a:rPr lang="en-US" altLang="zh-CN" dirty="0"/>
              <a:t> </a:t>
            </a:r>
            <a:r>
              <a:rPr lang="zh-CN" altLang="en-US" dirty="0"/>
              <a:t>今天早上也惯性下挫。但我们也有对应的方案，例如鼓励回购，还有长线资金入场等等，后期还可以再期待一下工具（财政政策与货币政策）。</a:t>
            </a:r>
            <a:endParaRPr lang="zh-CN" altLang="en-US" dirty="0"/>
          </a:p>
          <a:p>
            <a:pPr algn="just">
              <a:lnSpc>
                <a:spcPct val="125000"/>
              </a:lnSpc>
            </a:pPr>
            <a:r>
              <a:rPr lang="zh-CN" altLang="en-US" dirty="0"/>
              <a:t>从消息角度，今天有可能走出</a:t>
            </a:r>
            <a:r>
              <a:rPr lang="zh-CN" altLang="en-US" b="1" dirty="0">
                <a:solidFill>
                  <a:srgbClr val="FF0000"/>
                </a:solidFill>
              </a:rPr>
              <a:t>下挫后的回升</a:t>
            </a:r>
            <a:r>
              <a:rPr lang="zh-CN" altLang="en-US" dirty="0"/>
              <a:t>，但不着急过份乐观，只是不用过份悲观。</a:t>
            </a:r>
            <a:endParaRPr lang="zh-CN" altLang="en-US" dirty="0"/>
          </a:p>
          <a:p>
            <a:pPr algn="just">
              <a:lnSpc>
                <a:spcPct val="125000"/>
              </a:lnSpc>
            </a:pPr>
            <a:endParaRPr lang="zh-CN" altLang="en-US" dirty="0"/>
          </a:p>
          <a:p>
            <a:pPr algn="just">
              <a:lnSpc>
                <a:spcPct val="125000"/>
              </a:lnSpc>
            </a:pPr>
            <a:r>
              <a:rPr lang="en-US" dirty="0">
                <a:sym typeface="+mn-ea"/>
              </a:rPr>
              <a:t>2</a:t>
            </a:r>
            <a:r>
              <a:rPr lang="zh-CN" altLang="en-US" dirty="0">
                <a:sym typeface="+mn-ea"/>
              </a:rPr>
              <a:t>、从技术角度，平均股价处于牛线熊线下方，非理性杀跌，并且已经群体看跌，技术上等待平均股价牛线再走平，稳健的用户就等大盘金叉的时候</a:t>
            </a:r>
            <a:r>
              <a:rPr lang="en-US" altLang="zh-CN" dirty="0">
                <a:sym typeface="+mn-ea"/>
              </a:rPr>
              <a:t> </a:t>
            </a:r>
            <a:r>
              <a:rPr lang="zh-CN" altLang="en-US" dirty="0">
                <a:sym typeface="+mn-ea"/>
              </a:rPr>
              <a:t>再参与抄底之类的动作。（明天较大概率出金叉）</a:t>
            </a:r>
            <a:endParaRPr lang="zh-CN" altLang="en-US" dirty="0">
              <a:sym typeface="+mn-ea"/>
            </a:endParaRPr>
          </a:p>
          <a:p>
            <a:pPr algn="just">
              <a:lnSpc>
                <a:spcPct val="125000"/>
              </a:lnSpc>
            </a:pPr>
            <a:endParaRPr lang="zh-CN" altLang="en-US" sz="2800" b="1" dirty="0">
              <a:solidFill>
                <a:srgbClr val="FF0000"/>
              </a:solidFill>
              <a:sym typeface="+mn-ea"/>
            </a:endParaRPr>
          </a:p>
          <a:p>
            <a:pPr algn="just">
              <a:lnSpc>
                <a:spcPct val="125000"/>
              </a:lnSpc>
            </a:pPr>
            <a:r>
              <a:rPr lang="en-US" altLang="zh-CN" sz="2800" b="1" dirty="0">
                <a:solidFill>
                  <a:srgbClr val="FF0000"/>
                </a:solidFill>
                <a:sym typeface="+mn-ea"/>
              </a:rPr>
              <a:t>3</a:t>
            </a:r>
            <a:r>
              <a:rPr lang="zh-CN" altLang="en-US" sz="2800" b="1" dirty="0">
                <a:solidFill>
                  <a:srgbClr val="FF0000"/>
                </a:solidFill>
                <a:sym typeface="+mn-ea"/>
              </a:rPr>
              <a:t>、短线选股方案：海洋寻底的大底或绝对底的个股，牛上穿马线为买</a:t>
            </a:r>
            <a:endParaRPr lang="zh-CN" altLang="en-US" sz="2800" b="1" dirty="0">
              <a:solidFill>
                <a:srgbClr val="FF0000"/>
              </a:solidFill>
              <a:sym typeface="+mn-ea"/>
            </a:endParaRPr>
          </a:p>
          <a:p>
            <a:pPr algn="just">
              <a:lnSpc>
                <a:spcPct val="125000"/>
              </a:lnSpc>
            </a:pPr>
            <a:r>
              <a:rPr lang="zh-CN" altLang="en-US" sz="2800" b="1" dirty="0">
                <a:solidFill>
                  <a:srgbClr val="FF0000"/>
                </a:solidFill>
                <a:sym typeface="+mn-ea"/>
              </a:rPr>
              <a:t>波段机会：选择主力资金介入多的大消费（低估品种）、</a:t>
            </a:r>
            <a:r>
              <a:rPr lang="zh-CN" altLang="en-US" sz="2800" b="1" dirty="0">
                <a:solidFill>
                  <a:srgbClr val="FF0000"/>
                </a:solidFill>
                <a:sym typeface="+mn-ea"/>
              </a:rPr>
              <a:t>农业。</a:t>
            </a:r>
            <a:endParaRPr lang="zh-CN" altLang="en-US" sz="2800" b="1" dirty="0">
              <a:solidFill>
                <a:srgbClr val="FF0000"/>
              </a:solidFill>
              <a:sym typeface="+mn-ea"/>
            </a:endParaRPr>
          </a:p>
        </p:txBody>
      </p:sp>
    </p:spTree>
    <p:custDataLst>
      <p:tags r:id="rId3"/>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2025-4-10</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477385"/>
          </a:xfrm>
          <a:prstGeom prst="rect">
            <a:avLst/>
          </a:prstGeom>
          <a:noFill/>
        </p:spPr>
        <p:txBody>
          <a:bodyPr wrap="square" rtlCol="0" anchor="t">
            <a:spAutoFit/>
          </a:bodyPr>
          <a:p>
            <a:pPr algn="just">
              <a:lnSpc>
                <a:spcPct val="125000"/>
              </a:lnSpc>
            </a:pPr>
            <a:r>
              <a:rPr lang="en-US" dirty="0"/>
              <a:t>1</a:t>
            </a:r>
            <a:r>
              <a:rPr lang="zh-CN" altLang="en-US" dirty="0"/>
              <a:t>、从消息角度，关税的增加即使再增已经脱敏了，主要看我们的扶持（回购、长期资金入市、后续待出的工具类），压力已经下降，反而会让我们制订更多有利的</a:t>
            </a:r>
            <a:r>
              <a:rPr lang="en-US" altLang="zh-CN" dirty="0"/>
              <a:t>ZC</a:t>
            </a:r>
            <a:r>
              <a:rPr lang="zh-CN" altLang="en-US" dirty="0"/>
              <a:t>出来。短期内偏向好多一些。</a:t>
            </a:r>
            <a:endParaRPr lang="zh-CN" altLang="en-US" dirty="0"/>
          </a:p>
          <a:p>
            <a:pPr algn="just">
              <a:lnSpc>
                <a:spcPct val="125000"/>
              </a:lnSpc>
            </a:pPr>
            <a:endParaRPr lang="zh-CN" altLang="en-US" dirty="0"/>
          </a:p>
          <a:p>
            <a:pPr algn="just">
              <a:lnSpc>
                <a:spcPct val="125000"/>
              </a:lnSpc>
            </a:pPr>
            <a:r>
              <a:rPr lang="en-US" dirty="0">
                <a:sym typeface="+mn-ea"/>
              </a:rPr>
              <a:t>2</a:t>
            </a:r>
            <a:r>
              <a:rPr lang="zh-CN" altLang="en-US" dirty="0">
                <a:sym typeface="+mn-ea"/>
              </a:rPr>
              <a:t>、从技术角度，平均股价处于牛线熊线下方，非理性杀跌，并且已经群体看跌，当下金叉下看反弹，加上流动资金连续翻红，故这里看反弹，初步空间可以先看牛熊线附近。</a:t>
            </a:r>
            <a:endParaRPr lang="zh-CN" altLang="en-US" dirty="0">
              <a:sym typeface="+mn-ea"/>
            </a:endParaRPr>
          </a:p>
          <a:p>
            <a:pPr algn="just">
              <a:lnSpc>
                <a:spcPct val="125000"/>
              </a:lnSpc>
            </a:pPr>
            <a:endParaRPr lang="zh-CN" altLang="en-US" dirty="0">
              <a:sym typeface="+mn-ea"/>
            </a:endParaRPr>
          </a:p>
          <a:p>
            <a:pPr algn="just">
              <a:lnSpc>
                <a:spcPct val="125000"/>
              </a:lnSpc>
            </a:pPr>
            <a:r>
              <a:rPr lang="en-US" altLang="zh-CN" dirty="0">
                <a:sym typeface="+mn-ea"/>
              </a:rPr>
              <a:t>3</a:t>
            </a:r>
            <a:r>
              <a:rPr lang="zh-CN" altLang="en-US" dirty="0">
                <a:sym typeface="+mn-ea"/>
              </a:rPr>
              <a:t>、操作上，到达牛熊线时，对于前面抄底的资金，有获利的可以考虑部分了结。只要流动资金仍然翻红，则可以保留</a:t>
            </a:r>
            <a:r>
              <a:rPr lang="en-US" altLang="zh-CN" dirty="0">
                <a:sym typeface="+mn-ea"/>
              </a:rPr>
              <a:t>5</a:t>
            </a:r>
            <a:r>
              <a:rPr lang="zh-CN" altLang="en-US" dirty="0">
                <a:sym typeface="+mn-ea"/>
              </a:rPr>
              <a:t>成左右仓位继续观看，而如果流动资金转绿，则应控制在</a:t>
            </a:r>
            <a:r>
              <a:rPr lang="en-US" altLang="zh-CN" dirty="0">
                <a:sym typeface="+mn-ea"/>
              </a:rPr>
              <a:t>3</a:t>
            </a:r>
            <a:r>
              <a:rPr lang="zh-CN" altLang="en-US" dirty="0">
                <a:sym typeface="+mn-ea"/>
              </a:rPr>
              <a:t>成以内。</a:t>
            </a:r>
            <a:endParaRPr lang="zh-CN" altLang="en-US" dirty="0">
              <a:sym typeface="+mn-ea"/>
            </a:endParaRPr>
          </a:p>
          <a:p>
            <a:pPr algn="just">
              <a:lnSpc>
                <a:spcPct val="125000"/>
              </a:lnSpc>
            </a:pPr>
            <a:endParaRPr lang="zh-CN" altLang="en-US" sz="2800" b="1" dirty="0">
              <a:solidFill>
                <a:srgbClr val="FF0000"/>
              </a:solidFill>
              <a:sym typeface="+mn-ea"/>
            </a:endParaRPr>
          </a:p>
          <a:p>
            <a:pPr algn="just">
              <a:lnSpc>
                <a:spcPct val="125000"/>
              </a:lnSpc>
            </a:pPr>
            <a:r>
              <a:rPr lang="en-US" altLang="zh-CN" sz="2800" b="1" dirty="0">
                <a:solidFill>
                  <a:srgbClr val="FF0000"/>
                </a:solidFill>
                <a:sym typeface="+mn-ea"/>
              </a:rPr>
              <a:t>3</a:t>
            </a:r>
            <a:r>
              <a:rPr lang="zh-CN" altLang="en-US" sz="2800" b="1" dirty="0">
                <a:solidFill>
                  <a:srgbClr val="FF0000"/>
                </a:solidFill>
                <a:sym typeface="+mn-ea"/>
              </a:rPr>
              <a:t>、短线选股方案：海洋寻底的大底或绝对底的个股，牛上穿马线为买</a:t>
            </a:r>
            <a:endParaRPr lang="zh-CN" altLang="en-US" sz="2800" b="1" dirty="0">
              <a:solidFill>
                <a:srgbClr val="FF0000"/>
              </a:solidFill>
              <a:sym typeface="+mn-ea"/>
            </a:endParaRPr>
          </a:p>
          <a:p>
            <a:pPr algn="just">
              <a:lnSpc>
                <a:spcPct val="125000"/>
              </a:lnSpc>
            </a:pPr>
            <a:r>
              <a:rPr lang="zh-CN" altLang="en-US" sz="2800" b="1" dirty="0">
                <a:solidFill>
                  <a:srgbClr val="FF0000"/>
                </a:solidFill>
                <a:sym typeface="+mn-ea"/>
              </a:rPr>
              <a:t>波段机会：选择主力资金介入多的大消费（低估品种）、</a:t>
            </a:r>
            <a:r>
              <a:rPr lang="zh-CN" altLang="en-US" sz="2800" b="1" dirty="0">
                <a:solidFill>
                  <a:srgbClr val="FF0000"/>
                </a:solidFill>
                <a:sym typeface="+mn-ea"/>
              </a:rPr>
              <a:t>农业。</a:t>
            </a:r>
            <a:endParaRPr lang="zh-CN" altLang="en-US" sz="2800" b="1" dirty="0">
              <a:solidFill>
                <a:srgbClr val="FF0000"/>
              </a:solidFill>
              <a:sym typeface="+mn-ea"/>
            </a:endParaRPr>
          </a:p>
        </p:txBody>
      </p:sp>
    </p:spTree>
    <p:custDataLst>
      <p:tags r:id="rId3"/>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2025-4-11</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3553460"/>
          </a:xfrm>
          <a:prstGeom prst="rect">
            <a:avLst/>
          </a:prstGeom>
          <a:noFill/>
        </p:spPr>
        <p:txBody>
          <a:bodyPr wrap="square" rtlCol="0" anchor="t">
            <a:spAutoFit/>
          </a:bodyPr>
          <a:p>
            <a:pPr algn="just">
              <a:lnSpc>
                <a:spcPct val="125000"/>
              </a:lnSpc>
            </a:pPr>
            <a:r>
              <a:rPr lang="en-US" dirty="0"/>
              <a:t>1</a:t>
            </a:r>
            <a:r>
              <a:rPr lang="zh-CN" altLang="en-US" dirty="0"/>
              <a:t>、关注流动资金以此来决定参与的仓位水平。绿则尽量</a:t>
            </a:r>
            <a:r>
              <a:rPr lang="en-US" altLang="zh-CN" dirty="0"/>
              <a:t>3</a:t>
            </a:r>
            <a:r>
              <a:rPr lang="zh-CN" altLang="en-US" dirty="0"/>
              <a:t>以内，红则可</a:t>
            </a:r>
            <a:r>
              <a:rPr lang="en-US" altLang="zh-CN" dirty="0"/>
              <a:t>3-5</a:t>
            </a:r>
            <a:r>
              <a:rPr lang="zh-CN" altLang="en-US" dirty="0"/>
              <a:t>。</a:t>
            </a:r>
            <a:endParaRPr lang="zh-CN" altLang="en-US" dirty="0"/>
          </a:p>
          <a:p>
            <a:pPr algn="just">
              <a:lnSpc>
                <a:spcPct val="125000"/>
              </a:lnSpc>
            </a:pPr>
            <a:r>
              <a:rPr lang="zh-CN" altLang="en-US" dirty="0"/>
              <a:t>今天翻绿的条件是？（</a:t>
            </a:r>
            <a:r>
              <a:rPr lang="en-US" altLang="zh-CN" dirty="0"/>
              <a:t>1</a:t>
            </a:r>
            <a:r>
              <a:rPr lang="zh-CN" altLang="en-US" dirty="0"/>
              <a:t>）昨天是</a:t>
            </a:r>
            <a:r>
              <a:rPr lang="en-US" altLang="zh-CN" dirty="0"/>
              <a:t>1.6</a:t>
            </a:r>
            <a:r>
              <a:rPr lang="zh-CN" altLang="en-US" dirty="0"/>
              <a:t>万亿；（</a:t>
            </a:r>
            <a:r>
              <a:rPr lang="en-US" altLang="zh-CN" dirty="0"/>
              <a:t>2</a:t>
            </a:r>
            <a:r>
              <a:rPr lang="zh-CN" altLang="en-US" dirty="0"/>
              <a:t>）翻红的要求</a:t>
            </a:r>
            <a:r>
              <a:rPr lang="en-US" altLang="zh-CN" dirty="0"/>
              <a:t>1.43</a:t>
            </a:r>
            <a:r>
              <a:rPr lang="zh-CN" altLang="en-US" dirty="0"/>
              <a:t>万亿；</a:t>
            </a:r>
            <a:endParaRPr lang="zh-CN" altLang="en-US" dirty="0"/>
          </a:p>
          <a:p>
            <a:pPr algn="just">
              <a:lnSpc>
                <a:spcPct val="125000"/>
              </a:lnSpc>
            </a:pPr>
            <a:r>
              <a:rPr lang="zh-CN" altLang="en-US" dirty="0"/>
              <a:t>结论：今天缩小要求在</a:t>
            </a:r>
            <a:r>
              <a:rPr lang="en-US" altLang="zh-CN" dirty="0"/>
              <a:t>1700</a:t>
            </a:r>
            <a:r>
              <a:rPr lang="zh-CN" altLang="en-US" dirty="0"/>
              <a:t>以内则红的概率大，超过</a:t>
            </a:r>
            <a:r>
              <a:rPr lang="en-US" altLang="zh-CN" dirty="0"/>
              <a:t>1700</a:t>
            </a:r>
            <a:r>
              <a:rPr lang="zh-CN" altLang="en-US" dirty="0"/>
              <a:t>则绿的概率大。</a:t>
            </a:r>
            <a:endParaRPr lang="zh-CN" altLang="en-US" dirty="0"/>
          </a:p>
          <a:p>
            <a:pPr algn="just">
              <a:lnSpc>
                <a:spcPct val="125000"/>
              </a:lnSpc>
            </a:pPr>
            <a:endParaRPr lang="zh-CN" altLang="en-US" dirty="0"/>
          </a:p>
          <a:p>
            <a:pPr algn="just">
              <a:lnSpc>
                <a:spcPct val="125000"/>
              </a:lnSpc>
            </a:pPr>
            <a:r>
              <a:rPr lang="en-US" dirty="0">
                <a:sym typeface="+mn-ea"/>
              </a:rPr>
              <a:t>2</a:t>
            </a:r>
            <a:r>
              <a:rPr lang="zh-CN" altLang="en-US" dirty="0">
                <a:sym typeface="+mn-ea"/>
              </a:rPr>
              <a:t>、周末可能影响</a:t>
            </a:r>
            <a:r>
              <a:rPr lang="en-US" altLang="zh-CN" dirty="0">
                <a:sym typeface="+mn-ea"/>
              </a:rPr>
              <a:t> </a:t>
            </a:r>
            <a:r>
              <a:rPr lang="zh-CN" altLang="en-US" dirty="0">
                <a:sym typeface="+mn-ea"/>
              </a:rPr>
              <a:t>的就是这个</a:t>
            </a:r>
            <a:r>
              <a:rPr lang="en-US" altLang="zh-CN" dirty="0">
                <a:sym typeface="+mn-ea"/>
              </a:rPr>
              <a:t>GS</a:t>
            </a:r>
            <a:r>
              <a:rPr lang="zh-CN" altLang="en-US" dirty="0">
                <a:sym typeface="+mn-ea"/>
              </a:rPr>
              <a:t>问题是如何转变，</a:t>
            </a:r>
            <a:r>
              <a:rPr lang="zh-CN" altLang="en-US" b="1" dirty="0">
                <a:solidFill>
                  <a:srgbClr val="FF0000"/>
                </a:solidFill>
                <a:sym typeface="+mn-ea"/>
              </a:rPr>
              <a:t>未知！</a:t>
            </a:r>
            <a:r>
              <a:rPr lang="zh-CN" altLang="en-US" dirty="0">
                <a:sym typeface="+mn-ea"/>
              </a:rPr>
              <a:t>周末是有变数，可好不好坏。</a:t>
            </a:r>
            <a:endParaRPr lang="zh-CN" altLang="en-US" dirty="0">
              <a:sym typeface="+mn-ea"/>
            </a:endParaRPr>
          </a:p>
          <a:p>
            <a:pPr algn="just">
              <a:lnSpc>
                <a:spcPct val="125000"/>
              </a:lnSpc>
            </a:pPr>
            <a:r>
              <a:rPr lang="zh-CN" altLang="en-US" dirty="0">
                <a:sym typeface="+mn-ea"/>
              </a:rPr>
              <a:t>基于此，不建议大家重仓满仓，尽量</a:t>
            </a:r>
            <a:r>
              <a:rPr lang="en-US" altLang="zh-CN" dirty="0">
                <a:sym typeface="+mn-ea"/>
              </a:rPr>
              <a:t>5</a:t>
            </a:r>
            <a:r>
              <a:rPr lang="zh-CN" altLang="en-US" dirty="0">
                <a:sym typeface="+mn-ea"/>
              </a:rPr>
              <a:t>以内，这样真的下挫的时候</a:t>
            </a:r>
            <a:r>
              <a:rPr lang="en-US" altLang="zh-CN" dirty="0">
                <a:sym typeface="+mn-ea"/>
              </a:rPr>
              <a:t> </a:t>
            </a:r>
            <a:r>
              <a:rPr lang="zh-CN" altLang="en-US" dirty="0">
                <a:sym typeface="+mn-ea"/>
              </a:rPr>
              <a:t>，你有仓位可以去做补。</a:t>
            </a:r>
            <a:endParaRPr lang="zh-CN" altLang="en-US" dirty="0">
              <a:sym typeface="+mn-ea"/>
            </a:endParaRPr>
          </a:p>
          <a:p>
            <a:pPr algn="just">
              <a:lnSpc>
                <a:spcPct val="125000"/>
              </a:lnSpc>
            </a:pPr>
            <a:r>
              <a:rPr lang="zh-CN" altLang="en-US" dirty="0">
                <a:sym typeface="+mn-ea"/>
              </a:rPr>
              <a:t>因为我们肯定是有了对策，</a:t>
            </a:r>
            <a:r>
              <a:rPr lang="en-US" altLang="zh-CN" dirty="0">
                <a:sym typeface="+mn-ea"/>
              </a:rPr>
              <a:t>3000</a:t>
            </a:r>
            <a:r>
              <a:rPr lang="zh-CN" altLang="en-US" dirty="0">
                <a:sym typeface="+mn-ea"/>
              </a:rPr>
              <a:t>点附近就会有相应的措施出来。</a:t>
            </a:r>
            <a:endParaRPr lang="zh-CN" altLang="en-US" dirty="0">
              <a:sym typeface="+mn-ea"/>
            </a:endParaRPr>
          </a:p>
          <a:p>
            <a:pPr algn="just">
              <a:lnSpc>
                <a:spcPct val="125000"/>
              </a:lnSpc>
            </a:pPr>
            <a:endParaRPr lang="zh-CN" altLang="en-US" dirty="0">
              <a:sym typeface="+mn-ea"/>
            </a:endParaRPr>
          </a:p>
          <a:p>
            <a:pPr algn="just">
              <a:lnSpc>
                <a:spcPct val="125000"/>
              </a:lnSpc>
            </a:pPr>
            <a:r>
              <a:rPr lang="en-US" altLang="zh-CN" dirty="0">
                <a:sym typeface="+mn-ea"/>
              </a:rPr>
              <a:t>3</a:t>
            </a:r>
            <a:r>
              <a:rPr lang="zh-CN" altLang="en-US" dirty="0">
                <a:sym typeface="+mn-ea"/>
              </a:rPr>
              <a:t>、整体来看，考虑到今天的流动资金翻绿的概率大，故操作上今天更多是上涨过程</a:t>
            </a:r>
            <a:r>
              <a:rPr lang="en-US" altLang="zh-CN" dirty="0">
                <a:sym typeface="+mn-ea"/>
              </a:rPr>
              <a:t> </a:t>
            </a:r>
            <a:r>
              <a:rPr lang="zh-CN" altLang="en-US" dirty="0">
                <a:sym typeface="+mn-ea"/>
              </a:rPr>
              <a:t>当中减仓为主，将仓位控制</a:t>
            </a:r>
            <a:r>
              <a:rPr lang="en-US" altLang="zh-CN" dirty="0">
                <a:sym typeface="+mn-ea"/>
              </a:rPr>
              <a:t> </a:t>
            </a:r>
            <a:r>
              <a:rPr lang="zh-CN" altLang="en-US" dirty="0">
                <a:sym typeface="+mn-ea"/>
              </a:rPr>
              <a:t>在</a:t>
            </a:r>
            <a:r>
              <a:rPr lang="en-US" altLang="zh-CN" b="1" dirty="0">
                <a:solidFill>
                  <a:srgbClr val="FF0000"/>
                </a:solidFill>
                <a:sym typeface="+mn-ea"/>
              </a:rPr>
              <a:t>3</a:t>
            </a:r>
            <a:r>
              <a:rPr lang="zh-CN" altLang="en-US" b="1" dirty="0">
                <a:solidFill>
                  <a:srgbClr val="FF0000"/>
                </a:solidFill>
                <a:sym typeface="+mn-ea"/>
              </a:rPr>
              <a:t>成以内</a:t>
            </a:r>
            <a:r>
              <a:rPr lang="zh-CN" altLang="en-US" dirty="0">
                <a:sym typeface="+mn-ea"/>
              </a:rPr>
              <a:t>为宜。</a:t>
            </a:r>
            <a:endParaRPr lang="zh-CN" altLang="en-US" sz="2800" b="1" dirty="0">
              <a:solidFill>
                <a:srgbClr val="FF0000"/>
              </a:solidFill>
              <a:sym typeface="+mn-ea"/>
            </a:endParaRPr>
          </a:p>
        </p:txBody>
      </p:sp>
    </p:spTree>
    <p:custDataLst>
      <p:tags r:id="rId3"/>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2025-4-16/17</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669155"/>
          </a:xfrm>
          <a:prstGeom prst="rect">
            <a:avLst/>
          </a:prstGeom>
          <a:noFill/>
        </p:spPr>
        <p:txBody>
          <a:bodyPr wrap="square" rtlCol="0" anchor="t">
            <a:spAutoFit/>
          </a:bodyPr>
          <a:p>
            <a:pPr algn="just">
              <a:lnSpc>
                <a:spcPct val="125000"/>
              </a:lnSpc>
            </a:pPr>
            <a:r>
              <a:rPr lang="en-US" dirty="0"/>
              <a:t>1</a:t>
            </a:r>
            <a:r>
              <a:rPr lang="zh-CN" altLang="en-US" dirty="0"/>
              <a:t>、超跌之后的反弹，在本周一平均股价正式遇到牛熊线压力位，我们在上周讲过，到附近应该以减仓为主（前面抄底的资金是有获利），同时我们看到当下流动资金连续翻绿，那么突破压力位就很难了。</a:t>
            </a:r>
            <a:endParaRPr lang="zh-CN" altLang="en-US" dirty="0"/>
          </a:p>
          <a:p>
            <a:pPr algn="just">
              <a:lnSpc>
                <a:spcPct val="125000"/>
              </a:lnSpc>
            </a:pPr>
            <a:endParaRPr lang="zh-CN" altLang="en-US" dirty="0"/>
          </a:p>
          <a:p>
            <a:pPr algn="just">
              <a:lnSpc>
                <a:spcPct val="125000"/>
              </a:lnSpc>
            </a:pPr>
            <a:r>
              <a:rPr lang="en-US" dirty="0">
                <a:sym typeface="+mn-ea"/>
              </a:rPr>
              <a:t>2</a:t>
            </a:r>
            <a:r>
              <a:rPr lang="zh-CN" altLang="en-US" dirty="0">
                <a:sym typeface="+mn-ea"/>
              </a:rPr>
              <a:t>、今天捕捞</a:t>
            </a:r>
            <a:r>
              <a:rPr lang="en-US" altLang="zh-CN" dirty="0">
                <a:sym typeface="+mn-ea"/>
              </a:rPr>
              <a:t> </a:t>
            </a:r>
            <a:r>
              <a:rPr lang="zh-CN" altLang="en-US" dirty="0">
                <a:sym typeface="+mn-ea"/>
              </a:rPr>
              <a:t>季节正式死叉，则进入短期调整</a:t>
            </a:r>
            <a:r>
              <a:rPr lang="en-US" altLang="zh-CN" dirty="0">
                <a:sym typeface="+mn-ea"/>
              </a:rPr>
              <a:t> </a:t>
            </a:r>
            <a:r>
              <a:rPr lang="zh-CN" altLang="en-US" dirty="0">
                <a:sym typeface="+mn-ea"/>
              </a:rPr>
              <a:t>，操作上应以多看少动为主，仓位尽量控制在</a:t>
            </a:r>
            <a:r>
              <a:rPr lang="en-US" altLang="zh-CN" dirty="0">
                <a:sym typeface="+mn-ea"/>
              </a:rPr>
              <a:t>3</a:t>
            </a:r>
            <a:r>
              <a:rPr lang="zh-CN" altLang="en-US" dirty="0">
                <a:sym typeface="+mn-ea"/>
              </a:rPr>
              <a:t>以内为宜。</a:t>
            </a:r>
            <a:endParaRPr lang="zh-CN" altLang="en-US" dirty="0">
              <a:sym typeface="+mn-ea"/>
            </a:endParaRPr>
          </a:p>
          <a:p>
            <a:pPr algn="just">
              <a:lnSpc>
                <a:spcPct val="125000"/>
              </a:lnSpc>
            </a:pPr>
            <a:r>
              <a:rPr lang="zh-CN" altLang="en-US" dirty="0">
                <a:sym typeface="+mn-ea"/>
              </a:rPr>
              <a:t>因为下方有资金（</a:t>
            </a:r>
            <a:r>
              <a:rPr lang="en-US" altLang="zh-CN" dirty="0">
                <a:sym typeface="+mn-ea"/>
              </a:rPr>
              <a:t>3000</a:t>
            </a:r>
            <a:r>
              <a:rPr lang="zh-CN" altLang="en-US" dirty="0">
                <a:sym typeface="+mn-ea"/>
              </a:rPr>
              <a:t>点附近是有无形支撑的），所以下跌空间有限，更多的可能会以</a:t>
            </a:r>
            <a:r>
              <a:rPr lang="zh-CN" altLang="en-US" b="1" dirty="0">
                <a:solidFill>
                  <a:srgbClr val="FF0000"/>
                </a:solidFill>
                <a:sym typeface="+mn-ea"/>
              </a:rPr>
              <a:t>时间换空间</a:t>
            </a:r>
            <a:r>
              <a:rPr lang="zh-CN" altLang="en-US" dirty="0">
                <a:sym typeface="+mn-ea"/>
              </a:rPr>
              <a:t>来调整。</a:t>
            </a:r>
            <a:endParaRPr lang="zh-CN" altLang="en-US" dirty="0">
              <a:sym typeface="+mn-ea"/>
            </a:endParaRPr>
          </a:p>
          <a:p>
            <a:pPr algn="just">
              <a:lnSpc>
                <a:spcPct val="125000"/>
              </a:lnSpc>
            </a:pPr>
            <a:r>
              <a:rPr lang="zh-CN" altLang="en-US" dirty="0">
                <a:sym typeface="+mn-ea"/>
              </a:rPr>
              <a:t>从大的节奏来看，无须太担忧。（比如缺口支撑），故未来几天，看窄调整多一些。</a:t>
            </a:r>
            <a:endParaRPr lang="zh-CN" altLang="en-US" dirty="0">
              <a:sym typeface="+mn-ea"/>
            </a:endParaRPr>
          </a:p>
          <a:p>
            <a:pPr algn="just">
              <a:lnSpc>
                <a:spcPct val="125000"/>
              </a:lnSpc>
            </a:pPr>
            <a:endParaRPr lang="zh-CN" altLang="en-US" dirty="0">
              <a:sym typeface="+mn-ea"/>
            </a:endParaRPr>
          </a:p>
          <a:p>
            <a:pPr algn="just">
              <a:lnSpc>
                <a:spcPct val="125000"/>
              </a:lnSpc>
            </a:pPr>
            <a:r>
              <a:rPr lang="zh-CN" altLang="en-US" sz="2800" b="1" dirty="0">
                <a:solidFill>
                  <a:srgbClr val="FF0000"/>
                </a:solidFill>
                <a:sym typeface="+mn-ea"/>
              </a:rPr>
              <a:t>等待下一次金叉的启动，那个时候的行情可能会更有机会，（</a:t>
            </a:r>
            <a:r>
              <a:rPr lang="en-US" altLang="zh-CN" sz="2800" b="1" dirty="0">
                <a:solidFill>
                  <a:srgbClr val="FF0000"/>
                </a:solidFill>
                <a:sym typeface="+mn-ea"/>
              </a:rPr>
              <a:t>1</a:t>
            </a:r>
            <a:r>
              <a:rPr lang="zh-CN" altLang="en-US" sz="2800" b="1" dirty="0">
                <a:solidFill>
                  <a:srgbClr val="FF0000"/>
                </a:solidFill>
                <a:sym typeface="+mn-ea"/>
              </a:rPr>
              <a:t>）箱体下移，有利于出</a:t>
            </a:r>
            <a:r>
              <a:rPr lang="en-US" altLang="zh-CN" sz="2800" b="1" dirty="0">
                <a:solidFill>
                  <a:srgbClr val="FF0000"/>
                </a:solidFill>
                <a:sym typeface="+mn-ea"/>
              </a:rPr>
              <a:t>B</a:t>
            </a:r>
            <a:r>
              <a:rPr lang="zh-CN" altLang="en-US" sz="2800" b="1" dirty="0">
                <a:solidFill>
                  <a:srgbClr val="FF0000"/>
                </a:solidFill>
                <a:sym typeface="+mn-ea"/>
              </a:rPr>
              <a:t>点；（</a:t>
            </a:r>
            <a:r>
              <a:rPr lang="en-US" altLang="zh-CN" sz="2800" b="1" dirty="0">
                <a:solidFill>
                  <a:srgbClr val="FF0000"/>
                </a:solidFill>
                <a:sym typeface="+mn-ea"/>
              </a:rPr>
              <a:t>2</a:t>
            </a:r>
            <a:r>
              <a:rPr lang="zh-CN" altLang="en-US" sz="2800" b="1" dirty="0">
                <a:solidFill>
                  <a:srgbClr val="FF0000"/>
                </a:solidFill>
                <a:sym typeface="+mn-ea"/>
              </a:rPr>
              <a:t>）量缩到极致，再翻红难度下降，流动资金更容易翻红</a:t>
            </a:r>
            <a:r>
              <a:rPr lang="en-US" altLang="zh-CN" sz="2800" b="1" dirty="0">
                <a:solidFill>
                  <a:srgbClr val="FF0000"/>
                </a:solidFill>
                <a:sym typeface="+mn-ea"/>
              </a:rPr>
              <a:t>  ---&gt; </a:t>
            </a:r>
            <a:r>
              <a:rPr lang="zh-CN" altLang="en-US" sz="2800" b="1" dirty="0">
                <a:solidFill>
                  <a:srgbClr val="FF0000"/>
                </a:solidFill>
                <a:sym typeface="+mn-ea"/>
              </a:rPr>
              <a:t>下一次金叉，是很大概率伴随着流动资金翻红</a:t>
            </a:r>
            <a:r>
              <a:rPr lang="en-US" altLang="zh-CN" sz="2800" b="1" dirty="0">
                <a:solidFill>
                  <a:srgbClr val="FF0000"/>
                </a:solidFill>
                <a:sym typeface="+mn-ea"/>
              </a:rPr>
              <a:t>+B</a:t>
            </a:r>
            <a:r>
              <a:rPr lang="zh-CN" altLang="en-US" sz="2800" b="1" dirty="0">
                <a:solidFill>
                  <a:srgbClr val="FF0000"/>
                </a:solidFill>
                <a:sym typeface="+mn-ea"/>
              </a:rPr>
              <a:t>点的。</a:t>
            </a:r>
            <a:endParaRPr lang="zh-CN" altLang="en-US" sz="2800" b="1" dirty="0">
              <a:solidFill>
                <a:srgbClr val="FF0000"/>
              </a:solidFill>
              <a:sym typeface="+mn-ea"/>
            </a:endParaRPr>
          </a:p>
          <a:p>
            <a:pPr algn="just">
              <a:lnSpc>
                <a:spcPct val="125000"/>
              </a:lnSpc>
            </a:pPr>
            <a:r>
              <a:rPr lang="zh-CN" altLang="en-US" sz="2800" b="1" dirty="0">
                <a:solidFill>
                  <a:srgbClr val="FF0000"/>
                </a:solidFill>
                <a:sym typeface="+mn-ea"/>
              </a:rPr>
              <a:t>所以是不是机会？（候补方向：房地产、）（明天关注点要高一些）</a:t>
            </a:r>
            <a:endParaRPr lang="zh-CN" altLang="en-US" sz="2800" b="1" dirty="0">
              <a:solidFill>
                <a:srgbClr val="FF0000"/>
              </a:solidFill>
              <a:sym typeface="+mn-ea"/>
            </a:endParaRPr>
          </a:p>
        </p:txBody>
      </p:sp>
    </p:spTree>
    <p:custDataLst>
      <p:tags r:id="rId3"/>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2025-4-23</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3207385"/>
          </a:xfrm>
          <a:prstGeom prst="rect">
            <a:avLst/>
          </a:prstGeom>
          <a:noFill/>
        </p:spPr>
        <p:txBody>
          <a:bodyPr wrap="square" rtlCol="0" anchor="t">
            <a:spAutoFit/>
          </a:bodyPr>
          <a:p>
            <a:pPr algn="just">
              <a:lnSpc>
                <a:spcPct val="125000"/>
              </a:lnSpc>
            </a:pPr>
            <a:r>
              <a:rPr lang="en-US" dirty="0"/>
              <a:t>1</a:t>
            </a:r>
            <a:r>
              <a:rPr lang="zh-CN" altLang="en-US" dirty="0"/>
              <a:t>、金叉如期而至，</a:t>
            </a:r>
            <a:r>
              <a:rPr lang="en-US" altLang="zh-CN" dirty="0"/>
              <a:t>B</a:t>
            </a:r>
            <a:r>
              <a:rPr lang="zh-CN" altLang="en-US" dirty="0"/>
              <a:t>点也如期而至，唯可惜的是流动资金没有翻红，那么这个定性就是反弹；初步目标就是补</a:t>
            </a:r>
            <a:r>
              <a:rPr lang="zh-CN" altLang="en-US" dirty="0"/>
              <a:t>缺口，上证指数差不多了，但平均股价还有点距离。</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、考虑到平均股价已经突破智能辅助线，形成突破之势，这里如若流动资金是翻绿的，则在上方震荡为主；如若能翻红，则补缺口会更快，甚至突破。</a:t>
            </a:r>
            <a:endParaRPr lang="zh-CN" altLang="en-US" dirty="0"/>
          </a:p>
          <a:p>
            <a:pPr algn="just">
              <a:lnSpc>
                <a:spcPct val="125000"/>
              </a:lnSpc>
            </a:pPr>
            <a:endParaRPr lang="zh-CN" altLang="en-US" dirty="0"/>
          </a:p>
          <a:p>
            <a:pPr algn="just">
              <a:lnSpc>
                <a:spcPct val="125000"/>
              </a:lnSpc>
            </a:pPr>
            <a:r>
              <a:rPr lang="zh-CN" altLang="en-US" dirty="0"/>
              <a:t>故整体来看，这里就看反弹，操作上可</a:t>
            </a:r>
            <a:r>
              <a:rPr lang="en-US" altLang="zh-CN" dirty="0"/>
              <a:t>5</a:t>
            </a:r>
            <a:r>
              <a:rPr lang="zh-CN" altLang="en-US" dirty="0"/>
              <a:t>成仓左右参与即可；如若流动资金转红，则可提高仓位。</a:t>
            </a:r>
            <a:endParaRPr lang="zh-CN" altLang="en-US" dirty="0"/>
          </a:p>
          <a:p>
            <a:pPr algn="just">
              <a:lnSpc>
                <a:spcPct val="125000"/>
              </a:lnSpc>
            </a:pPr>
            <a:endParaRPr lang="en-US" altLang="zh-CN" dirty="0"/>
          </a:p>
          <a:p>
            <a:pPr algn="just">
              <a:lnSpc>
                <a:spcPct val="125000"/>
              </a:lnSpc>
            </a:pPr>
            <a:r>
              <a:rPr lang="zh-CN" altLang="en-US" dirty="0"/>
              <a:t>全年的方向在两会主题的时候，已经讲过：智能制造（机器人、国产芯片）、大消费</a:t>
            </a:r>
            <a:r>
              <a:rPr lang="en-US" altLang="zh-CN" dirty="0"/>
              <a:t>/</a:t>
            </a:r>
            <a:r>
              <a:rPr lang="zh-CN" altLang="en-US" dirty="0"/>
              <a:t>医药</a:t>
            </a:r>
            <a:endParaRPr lang="zh-CN" altLang="en-US" dirty="0"/>
          </a:p>
        </p:txBody>
      </p:sp>
    </p:spTree>
    <p:custDataLst>
      <p:tags r:id="rId3"/>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descr="组 25"/>
          <p:cNvPicPr>
            <a:picLocks noChangeAspect="1"/>
          </p:cNvPicPr>
          <p:nvPr/>
        </p:nvPicPr>
        <p:blipFill>
          <a:blip r:embed="rId1"/>
          <a:stretch>
            <a:fillRect/>
          </a:stretch>
        </p:blipFill>
        <p:spPr>
          <a:xfrm>
            <a:off x="1133475" y="2987040"/>
            <a:ext cx="2827655" cy="1343025"/>
          </a:xfrm>
          <a:prstGeom prst="rect">
            <a:avLst/>
          </a:prstGeom>
        </p:spPr>
      </p:pic>
      <p:grpSp>
        <p:nvGrpSpPr>
          <p:cNvPr id="7" name="组合 6"/>
          <p:cNvGrpSpPr/>
          <p:nvPr>
            <p:custDataLst>
              <p:tags r:id="rId2"/>
            </p:custDataLst>
          </p:nvPr>
        </p:nvGrpSpPr>
        <p:grpSpPr>
          <a:xfrm>
            <a:off x="4657090" y="1802130"/>
            <a:ext cx="6414770" cy="824865"/>
            <a:chOff x="7100" y="2172"/>
            <a:chExt cx="10102" cy="1299"/>
          </a:xfrm>
        </p:grpSpPr>
        <p:pic>
          <p:nvPicPr>
            <p:cNvPr id="4" name="图片 3" descr="组 21"/>
            <p:cNvPicPr>
              <a:picLocks noChangeAspect="1"/>
            </p:cNvPicPr>
            <p:nvPr>
              <p:custDataLst>
                <p:tags r:id="rId3"/>
              </p:custDataLst>
            </p:nvPr>
          </p:nvPicPr>
          <p:blipFill>
            <a:blip r:embed="rId4"/>
            <a:stretch>
              <a:fillRect/>
            </a:stretch>
          </p:blipFill>
          <p:spPr>
            <a:xfrm>
              <a:off x="7100" y="2172"/>
              <a:ext cx="10102" cy="1299"/>
            </a:xfrm>
            <a:prstGeom prst="rect">
              <a:avLst/>
            </a:prstGeom>
          </p:spPr>
        </p:pic>
        <p:sp>
          <p:nvSpPr>
            <p:cNvPr id="5" name="文本框 4"/>
            <p:cNvSpPr txBox="1"/>
            <p:nvPr>
              <p:custDataLst>
                <p:tags r:id="rId5"/>
              </p:custDataLst>
            </p:nvPr>
          </p:nvSpPr>
          <p:spPr>
            <a:xfrm>
              <a:off x="7517" y="2295"/>
              <a:ext cx="6400" cy="871"/>
            </a:xfrm>
            <a:prstGeom prst="rect">
              <a:avLst/>
            </a:prstGeom>
            <a:noFill/>
          </p:spPr>
          <p:txBody>
            <a:bodyPr wrap="square" rtlCol="0">
              <a:spAutoFit/>
            </a:bodyPr>
            <a:p>
              <a:r>
                <a:rPr lang="zh-CN" altLang="en-US" sz="3000">
                  <a:solidFill>
                    <a:srgbClr val="D30301"/>
                  </a:solidFill>
                  <a:latin typeface="思源黑体 CN Medium" panose="020B0600000000000000" charset="-122"/>
                  <a:ea typeface="思源黑体 CN Medium" panose="020B0600000000000000" charset="-122"/>
                </a:rPr>
                <a:t>第一章</a:t>
              </a:r>
              <a:endParaRPr lang="zh-CN" altLang="en-US" sz="3000">
                <a:solidFill>
                  <a:srgbClr val="D30301"/>
                </a:solidFill>
                <a:latin typeface="思源黑体 CN Medium" panose="020B0600000000000000" charset="-122"/>
                <a:ea typeface="思源黑体 CN Medium" panose="020B0600000000000000" charset="-122"/>
              </a:endParaRPr>
            </a:p>
          </p:txBody>
        </p:sp>
        <p:sp>
          <p:nvSpPr>
            <p:cNvPr id="6" name="文本框 5"/>
            <p:cNvSpPr txBox="1"/>
            <p:nvPr>
              <p:custDataLst>
                <p:tags r:id="rId6"/>
              </p:custDataLst>
            </p:nvPr>
          </p:nvSpPr>
          <p:spPr>
            <a:xfrm>
              <a:off x="10573" y="2455"/>
              <a:ext cx="6400" cy="871"/>
            </a:xfrm>
            <a:prstGeom prst="rect">
              <a:avLst/>
            </a:prstGeom>
            <a:noFill/>
          </p:spPr>
          <p:txBody>
            <a:bodyPr wrap="square" rtlCol="0">
              <a:spAutoFit/>
            </a:bodyPr>
            <a:p>
              <a:r>
                <a:rPr lang="zh-CN" altLang="en-US" sz="3000">
                  <a:solidFill>
                    <a:schemeClr val="bg1"/>
                  </a:solidFill>
                  <a:latin typeface="思源黑体 CN Medium" panose="020B0600000000000000" charset="-122"/>
                  <a:ea typeface="思源黑体 CN Medium" panose="020B0600000000000000" charset="-122"/>
                </a:rPr>
                <a:t>市场行情看法</a:t>
              </a:r>
              <a:endParaRPr lang="zh-CN" altLang="en-US" sz="3000">
                <a:solidFill>
                  <a:schemeClr val="bg1"/>
                </a:solidFill>
                <a:latin typeface="思源黑体 CN Medium" panose="020B0600000000000000" charset="-122"/>
                <a:ea typeface="思源黑体 CN Medium" panose="020B0600000000000000" charset="-122"/>
              </a:endParaRPr>
            </a:p>
          </p:txBody>
        </p:sp>
      </p:grpSp>
      <p:grpSp>
        <p:nvGrpSpPr>
          <p:cNvPr id="8" name="组合 7"/>
          <p:cNvGrpSpPr/>
          <p:nvPr>
            <p:custDataLst>
              <p:tags r:id="rId7"/>
            </p:custDataLst>
          </p:nvPr>
        </p:nvGrpSpPr>
        <p:grpSpPr>
          <a:xfrm>
            <a:off x="4657090" y="2802890"/>
            <a:ext cx="6414770" cy="824865"/>
            <a:chOff x="7100" y="2172"/>
            <a:chExt cx="10102" cy="1299"/>
          </a:xfrm>
        </p:grpSpPr>
        <p:pic>
          <p:nvPicPr>
            <p:cNvPr id="9" name="图片 8" descr="组 21"/>
            <p:cNvPicPr>
              <a:picLocks noChangeAspect="1"/>
            </p:cNvPicPr>
            <p:nvPr>
              <p:custDataLst>
                <p:tags r:id="rId8"/>
              </p:custDataLst>
            </p:nvPr>
          </p:nvPicPr>
          <p:blipFill>
            <a:blip r:embed="rId4"/>
            <a:stretch>
              <a:fillRect/>
            </a:stretch>
          </p:blipFill>
          <p:spPr>
            <a:xfrm>
              <a:off x="7100" y="2172"/>
              <a:ext cx="10102" cy="1299"/>
            </a:xfrm>
            <a:prstGeom prst="rect">
              <a:avLst/>
            </a:prstGeom>
          </p:spPr>
        </p:pic>
        <p:sp>
          <p:nvSpPr>
            <p:cNvPr id="10" name="文本框 9"/>
            <p:cNvSpPr txBox="1"/>
            <p:nvPr>
              <p:custDataLst>
                <p:tags r:id="rId9"/>
              </p:custDataLst>
            </p:nvPr>
          </p:nvSpPr>
          <p:spPr>
            <a:xfrm>
              <a:off x="7517" y="2295"/>
              <a:ext cx="6400" cy="871"/>
            </a:xfrm>
            <a:prstGeom prst="rect">
              <a:avLst/>
            </a:prstGeom>
            <a:noFill/>
          </p:spPr>
          <p:txBody>
            <a:bodyPr wrap="square" rtlCol="0">
              <a:spAutoFit/>
            </a:bodyPr>
            <a:p>
              <a:r>
                <a:rPr lang="zh-CN" altLang="en-US" sz="3000">
                  <a:solidFill>
                    <a:srgbClr val="D30301"/>
                  </a:solidFill>
                  <a:latin typeface="思源黑体 CN Medium" panose="020B0600000000000000" charset="-122"/>
                  <a:ea typeface="思源黑体 CN Medium" panose="020B0600000000000000" charset="-122"/>
                </a:rPr>
                <a:t>第</a:t>
              </a:r>
              <a:r>
                <a:rPr lang="zh-CN" altLang="en-US" sz="3000">
                  <a:solidFill>
                    <a:srgbClr val="D30301"/>
                  </a:solidFill>
                  <a:latin typeface="思源黑体 CN Medium" panose="020B0600000000000000" charset="-122"/>
                  <a:ea typeface="思源黑体 CN Medium" panose="020B0600000000000000" charset="-122"/>
                </a:rPr>
                <a:t>二章</a:t>
              </a:r>
              <a:endParaRPr lang="zh-CN" altLang="en-US" sz="3000">
                <a:solidFill>
                  <a:srgbClr val="D30301"/>
                </a:solidFill>
                <a:latin typeface="思源黑体 CN Medium" panose="020B0600000000000000" charset="-122"/>
                <a:ea typeface="思源黑体 CN Medium" panose="020B0600000000000000" charset="-122"/>
              </a:endParaRPr>
            </a:p>
          </p:txBody>
        </p:sp>
        <p:sp>
          <p:nvSpPr>
            <p:cNvPr id="11" name="文本框 10"/>
            <p:cNvSpPr txBox="1"/>
            <p:nvPr>
              <p:custDataLst>
                <p:tags r:id="rId10"/>
              </p:custDataLst>
            </p:nvPr>
          </p:nvSpPr>
          <p:spPr>
            <a:xfrm>
              <a:off x="10573" y="2455"/>
              <a:ext cx="6400" cy="871"/>
            </a:xfrm>
            <a:prstGeom prst="rect">
              <a:avLst/>
            </a:prstGeom>
            <a:noFill/>
          </p:spPr>
          <p:txBody>
            <a:bodyPr wrap="square" rtlCol="0">
              <a:spAutoFit/>
            </a:bodyPr>
            <a:p>
              <a:r>
                <a:rPr lang="zh-CN" altLang="en-US" sz="3000">
                  <a:solidFill>
                    <a:schemeClr val="bg1"/>
                  </a:solidFill>
                  <a:latin typeface="思源黑体 CN Medium" panose="020B0600000000000000" charset="-122"/>
                  <a:ea typeface="思源黑体 CN Medium" panose="020B0600000000000000" charset="-122"/>
                </a:rPr>
                <a:t>落袋为安的策略</a:t>
              </a:r>
              <a:endParaRPr lang="zh-CN" altLang="en-US" sz="3000">
                <a:solidFill>
                  <a:schemeClr val="bg1"/>
                </a:solidFill>
                <a:latin typeface="思源黑体 CN Medium" panose="020B0600000000000000" charset="-122"/>
                <a:ea typeface="思源黑体 CN Medium" panose="020B0600000000000000" charset="-122"/>
              </a:endParaRPr>
            </a:p>
          </p:txBody>
        </p:sp>
      </p:grpSp>
      <p:grpSp>
        <p:nvGrpSpPr>
          <p:cNvPr id="12" name="组合 11"/>
          <p:cNvGrpSpPr/>
          <p:nvPr>
            <p:custDataLst>
              <p:tags r:id="rId11"/>
            </p:custDataLst>
          </p:nvPr>
        </p:nvGrpSpPr>
        <p:grpSpPr>
          <a:xfrm>
            <a:off x="4657090" y="3803650"/>
            <a:ext cx="6414770" cy="824865"/>
            <a:chOff x="7100" y="2172"/>
            <a:chExt cx="10102" cy="1299"/>
          </a:xfrm>
        </p:grpSpPr>
        <p:pic>
          <p:nvPicPr>
            <p:cNvPr id="13" name="图片 12" descr="组 21"/>
            <p:cNvPicPr>
              <a:picLocks noChangeAspect="1"/>
            </p:cNvPicPr>
            <p:nvPr>
              <p:custDataLst>
                <p:tags r:id="rId12"/>
              </p:custDataLst>
            </p:nvPr>
          </p:nvPicPr>
          <p:blipFill>
            <a:blip r:embed="rId4"/>
            <a:stretch>
              <a:fillRect/>
            </a:stretch>
          </p:blipFill>
          <p:spPr>
            <a:xfrm>
              <a:off x="7100" y="2172"/>
              <a:ext cx="10102" cy="1299"/>
            </a:xfrm>
            <a:prstGeom prst="rect">
              <a:avLst/>
            </a:prstGeom>
          </p:spPr>
        </p:pic>
        <p:sp>
          <p:nvSpPr>
            <p:cNvPr id="14" name="文本框 13"/>
            <p:cNvSpPr txBox="1"/>
            <p:nvPr>
              <p:custDataLst>
                <p:tags r:id="rId13"/>
              </p:custDataLst>
            </p:nvPr>
          </p:nvSpPr>
          <p:spPr>
            <a:xfrm>
              <a:off x="7517" y="2295"/>
              <a:ext cx="6400" cy="871"/>
            </a:xfrm>
            <a:prstGeom prst="rect">
              <a:avLst/>
            </a:prstGeom>
            <a:noFill/>
          </p:spPr>
          <p:txBody>
            <a:bodyPr wrap="square" rtlCol="0">
              <a:spAutoFit/>
            </a:bodyPr>
            <a:p>
              <a:r>
                <a:rPr lang="zh-CN" altLang="en-US" sz="3000">
                  <a:solidFill>
                    <a:srgbClr val="D30301"/>
                  </a:solidFill>
                  <a:latin typeface="思源黑体 CN Medium" panose="020B0600000000000000" charset="-122"/>
                  <a:ea typeface="思源黑体 CN Medium" panose="020B0600000000000000" charset="-122"/>
                </a:rPr>
                <a:t>第</a:t>
              </a:r>
              <a:r>
                <a:rPr lang="zh-CN" altLang="en-US" sz="3000">
                  <a:solidFill>
                    <a:srgbClr val="D30301"/>
                  </a:solidFill>
                  <a:latin typeface="思源黑体 CN Medium" panose="020B0600000000000000" charset="-122"/>
                  <a:ea typeface="思源黑体 CN Medium" panose="020B0600000000000000" charset="-122"/>
                </a:rPr>
                <a:t>三章</a:t>
              </a:r>
              <a:endParaRPr lang="zh-CN" altLang="en-US" sz="3000">
                <a:solidFill>
                  <a:srgbClr val="D30301"/>
                </a:solidFill>
                <a:latin typeface="思源黑体 CN Medium" panose="020B0600000000000000" charset="-122"/>
                <a:ea typeface="思源黑体 CN Medium" panose="020B0600000000000000" charset="-122"/>
              </a:endParaRPr>
            </a:p>
          </p:txBody>
        </p:sp>
        <p:sp>
          <p:nvSpPr>
            <p:cNvPr id="15" name="文本框 14"/>
            <p:cNvSpPr txBox="1"/>
            <p:nvPr>
              <p:custDataLst>
                <p:tags r:id="rId14"/>
              </p:custDataLst>
            </p:nvPr>
          </p:nvSpPr>
          <p:spPr>
            <a:xfrm>
              <a:off x="10573" y="2455"/>
              <a:ext cx="6400" cy="871"/>
            </a:xfrm>
            <a:prstGeom prst="rect">
              <a:avLst/>
            </a:prstGeom>
            <a:noFill/>
          </p:spPr>
          <p:txBody>
            <a:bodyPr wrap="square" rtlCol="0">
              <a:spAutoFit/>
            </a:bodyPr>
            <a:p>
              <a:r>
                <a:rPr lang="zh-CN" altLang="en-US" sz="3000">
                  <a:solidFill>
                    <a:schemeClr val="bg1"/>
                  </a:solidFill>
                  <a:latin typeface="思源黑体 CN Medium" panose="020B0600000000000000" charset="-122"/>
                  <a:ea typeface="思源黑体 CN Medium" panose="020B0600000000000000" charset="-122"/>
                </a:rPr>
                <a:t>利润奔跑的策略</a:t>
              </a:r>
              <a:endParaRPr lang="zh-CN" altLang="en-US" sz="3000">
                <a:solidFill>
                  <a:schemeClr val="bg1"/>
                </a:solidFill>
                <a:latin typeface="思源黑体 CN Medium" panose="020B0600000000000000" charset="-122"/>
                <a:ea typeface="思源黑体 CN Medium" panose="020B0600000000000000" charset="-122"/>
              </a:endParaRPr>
            </a:p>
          </p:txBody>
        </p:sp>
      </p:grpSp>
    </p:spTree>
    <p:custDataLst>
      <p:tags r:id="rId15"/>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2025-4-24/25</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3553460"/>
          </a:xfrm>
          <a:prstGeom prst="rect">
            <a:avLst/>
          </a:prstGeom>
          <a:noFill/>
        </p:spPr>
        <p:txBody>
          <a:bodyPr wrap="square" rtlCol="0" anchor="t">
            <a:spAutoFit/>
          </a:bodyPr>
          <a:p>
            <a:pPr algn="just">
              <a:lnSpc>
                <a:spcPct val="125000"/>
              </a:lnSpc>
            </a:pPr>
            <a:r>
              <a:rPr lang="en-US" dirty="0"/>
              <a:t>1</a:t>
            </a:r>
            <a:r>
              <a:rPr lang="zh-CN" altLang="en-US" dirty="0"/>
              <a:t>、今天早上大盘死叉出现，意味着短期有技术性的调整，这个调整的下方支撑位。一是牛线，二是智能辅助线（牛线至智能辅助线的空间约在</a:t>
            </a:r>
            <a:r>
              <a:rPr lang="en-US" altLang="zh-CN" dirty="0"/>
              <a:t>1.6%</a:t>
            </a:r>
            <a:r>
              <a:rPr lang="zh-CN" altLang="en-US" dirty="0"/>
              <a:t>），通过软件可以看到，这个调整空间有限制。而市</a:t>
            </a:r>
            <a:r>
              <a:rPr lang="en-US" altLang="zh-CN" dirty="0"/>
              <a:t> </a:t>
            </a:r>
            <a:r>
              <a:rPr lang="zh-CN" altLang="en-US" dirty="0"/>
              <a:t>场</a:t>
            </a:r>
            <a:r>
              <a:rPr lang="en-US" altLang="zh-CN" dirty="0"/>
              <a:t> </a:t>
            </a:r>
            <a:r>
              <a:rPr lang="zh-CN" altLang="en-US" dirty="0"/>
              <a:t>想要向上，则需要流动资金翻红支持，但目前看，有点难翻红。故今天整体看震荡为主。操作上，可以继续</a:t>
            </a:r>
            <a:r>
              <a:rPr lang="en-US" altLang="zh-CN" dirty="0"/>
              <a:t>5</a:t>
            </a:r>
            <a:r>
              <a:rPr lang="zh-CN" altLang="en-US" dirty="0"/>
              <a:t>成左右仓位参与，然后等待加仓时机。</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、从流动资金翻红，随着时间的推移</a:t>
            </a:r>
            <a:r>
              <a:rPr lang="en-US" altLang="zh-CN" dirty="0"/>
              <a:t>1.2</a:t>
            </a:r>
            <a:r>
              <a:rPr lang="zh-CN" altLang="en-US" dirty="0"/>
              <a:t>万亿左右就够了，所以其实近期流动资金要转红并不难。要么节前，节么节后，基本上是大概率事件。故从这一点来看，节前可考虑持股过节（仓位同上）</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、最大的挑战就是谁将会是主流热点？等待流动资金翻红的当天再进入确认。</a:t>
            </a:r>
            <a:endParaRPr lang="zh-CN" altLang="en-US" dirty="0"/>
          </a:p>
          <a:p>
            <a:pPr algn="just">
              <a:lnSpc>
                <a:spcPct val="125000"/>
              </a:lnSpc>
            </a:pPr>
            <a:r>
              <a:rPr lang="zh-CN" altLang="en-US" dirty="0"/>
              <a:t>（流动资金确定性翻红的当天，主力净买额超</a:t>
            </a:r>
            <a:r>
              <a:rPr lang="en-US" altLang="zh-CN" dirty="0"/>
              <a:t>100</a:t>
            </a:r>
            <a:r>
              <a:rPr lang="zh-CN" altLang="en-US" dirty="0"/>
              <a:t>亿以上，然后在前三榜，涨停家数多）</a:t>
            </a:r>
            <a:endParaRPr lang="zh-CN" altLang="en-US" dirty="0"/>
          </a:p>
        </p:txBody>
      </p:sp>
    </p:spTree>
    <p:custDataLst>
      <p:tags r:id="rId3"/>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2025-4-30</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1476375"/>
          </a:xfrm>
          <a:prstGeom prst="rect">
            <a:avLst/>
          </a:prstGeom>
          <a:noFill/>
        </p:spPr>
        <p:txBody>
          <a:bodyPr wrap="square" rtlCol="0" anchor="t">
            <a:spAutoFit/>
          </a:bodyPr>
          <a:p>
            <a:pPr algn="just">
              <a:lnSpc>
                <a:spcPct val="125000"/>
              </a:lnSpc>
            </a:pPr>
            <a:r>
              <a:rPr lang="en-US" dirty="0"/>
              <a:t>1</a:t>
            </a:r>
            <a:r>
              <a:rPr lang="zh-CN" altLang="en-US" dirty="0"/>
              <a:t>、平均股价金叉，代表短期技术性反弹开始，先看</a:t>
            </a:r>
            <a:r>
              <a:rPr lang="en-US" altLang="zh-CN" dirty="0"/>
              <a:t>3</a:t>
            </a:r>
            <a:r>
              <a:rPr lang="zh-CN" altLang="en-US" dirty="0"/>
              <a:t>天；</a:t>
            </a:r>
            <a:endParaRPr lang="zh-CN" altLang="en-US" dirty="0"/>
          </a:p>
          <a:p>
            <a:pPr algn="just">
              <a:lnSpc>
                <a:spcPct val="125000"/>
              </a:lnSpc>
            </a:pPr>
            <a:r>
              <a:rPr lang="en-US" altLang="zh-CN" dirty="0"/>
              <a:t>2</a:t>
            </a:r>
            <a:r>
              <a:rPr lang="zh-CN" altLang="en-US" dirty="0"/>
              <a:t>、本身市场</a:t>
            </a:r>
            <a:r>
              <a:rPr lang="en-US" altLang="zh-CN" dirty="0"/>
              <a:t> </a:t>
            </a:r>
            <a:r>
              <a:rPr lang="zh-CN" altLang="en-US" dirty="0"/>
              <a:t>就是一个</a:t>
            </a:r>
            <a:r>
              <a:rPr lang="en-US" altLang="zh-CN" dirty="0"/>
              <a:t>B</a:t>
            </a:r>
            <a:r>
              <a:rPr lang="zh-CN" altLang="en-US" dirty="0"/>
              <a:t>点区域</a:t>
            </a:r>
            <a:r>
              <a:rPr lang="en-US" altLang="zh-CN" dirty="0"/>
              <a:t> </a:t>
            </a:r>
            <a:r>
              <a:rPr lang="zh-CN" altLang="en-US" dirty="0"/>
              <a:t>，如若流动资金能翻红，则我们可以定性为反转，故重点看流动资金变化。</a:t>
            </a:r>
            <a:endParaRPr lang="zh-CN" altLang="en-US" dirty="0"/>
          </a:p>
          <a:p>
            <a:pPr algn="just">
              <a:lnSpc>
                <a:spcPct val="125000"/>
              </a:lnSpc>
            </a:pPr>
            <a:r>
              <a:rPr lang="en-US" altLang="zh-CN" dirty="0"/>
              <a:t>3</a:t>
            </a:r>
            <a:r>
              <a:rPr lang="zh-CN" altLang="en-US" dirty="0"/>
              <a:t>、业绩公告影响的因素到今天正式落幕，</a:t>
            </a:r>
            <a:r>
              <a:rPr lang="en-US" altLang="zh-CN" dirty="0"/>
              <a:t>5</a:t>
            </a:r>
            <a:r>
              <a:rPr lang="zh-CN" altLang="en-US" dirty="0"/>
              <a:t>月将恢复到技术性分析应有的走势。</a:t>
            </a:r>
            <a:endParaRPr lang="zh-CN" altLang="en-US" dirty="0"/>
          </a:p>
          <a:p>
            <a:pPr algn="just">
              <a:lnSpc>
                <a:spcPct val="125000"/>
              </a:lnSpc>
            </a:pPr>
            <a:r>
              <a:rPr lang="en-US" altLang="zh-CN" dirty="0"/>
              <a:t>4</a:t>
            </a:r>
            <a:r>
              <a:rPr lang="zh-CN" altLang="en-US" dirty="0"/>
              <a:t>、人工智能、机器人、国产芯片</a:t>
            </a:r>
            <a:r>
              <a:rPr lang="en-US" altLang="zh-CN" dirty="0"/>
              <a:t>-----</a:t>
            </a:r>
            <a:r>
              <a:rPr lang="zh-CN" altLang="en-US" dirty="0"/>
              <a:t>【智能制造】</a:t>
            </a:r>
            <a:endParaRPr lang="zh-CN" altLang="en-US" dirty="0"/>
          </a:p>
        </p:txBody>
      </p:sp>
    </p:spTree>
    <p:custDataLst>
      <p:tags r:id="rId3"/>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2025-5-7</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3900170"/>
          </a:xfrm>
          <a:prstGeom prst="rect">
            <a:avLst/>
          </a:prstGeom>
          <a:noFill/>
        </p:spPr>
        <p:txBody>
          <a:bodyPr wrap="square" rtlCol="0" anchor="t">
            <a:spAutoFit/>
          </a:bodyPr>
          <a:p>
            <a:pPr algn="just">
              <a:lnSpc>
                <a:spcPct val="125000"/>
              </a:lnSpc>
            </a:pPr>
            <a:r>
              <a:rPr lang="en-US" dirty="0"/>
              <a:t>1</a:t>
            </a:r>
            <a:r>
              <a:rPr lang="zh-CN" altLang="en-US" dirty="0"/>
              <a:t>、早上的高开与</a:t>
            </a:r>
            <a:r>
              <a:rPr lang="en-US" altLang="zh-CN" dirty="0"/>
              <a:t>9</a:t>
            </a:r>
            <a:r>
              <a:rPr lang="zh-CN" altLang="en-US" dirty="0"/>
              <a:t>点的发布会有关，大家对于政策的预期偏乐观的。</a:t>
            </a:r>
            <a:endParaRPr lang="zh-CN" altLang="en-US" dirty="0"/>
          </a:p>
          <a:p>
            <a:pPr algn="just">
              <a:lnSpc>
                <a:spcPct val="125000"/>
              </a:lnSpc>
            </a:pPr>
            <a:endParaRPr lang="en-US" altLang="zh-CN" dirty="0"/>
          </a:p>
          <a:p>
            <a:pPr algn="just">
              <a:lnSpc>
                <a:spcPct val="125000"/>
              </a:lnSpc>
            </a:pPr>
            <a:r>
              <a:rPr lang="en-US" altLang="zh-CN" dirty="0"/>
              <a:t>2</a:t>
            </a:r>
            <a:r>
              <a:rPr lang="zh-CN" altLang="en-US" dirty="0"/>
              <a:t>、早上高开之后的回落与人的情绪有关。人性是厌恶风险的。这个位置</a:t>
            </a:r>
            <a:r>
              <a:rPr lang="en-US" altLang="zh-CN" dirty="0"/>
              <a:t> </a:t>
            </a:r>
            <a:r>
              <a:rPr lang="zh-CN" altLang="en-US" dirty="0"/>
              <a:t>就会有不少的短期获利抛压。</a:t>
            </a:r>
            <a:endParaRPr lang="zh-CN" altLang="en-US" dirty="0"/>
          </a:p>
          <a:p>
            <a:pPr algn="just">
              <a:lnSpc>
                <a:spcPct val="125000"/>
              </a:lnSpc>
            </a:pPr>
            <a:r>
              <a:rPr lang="zh-CN" altLang="en-US" dirty="0"/>
              <a:t>（半小时）</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、从软件信号看：</a:t>
            </a:r>
            <a:r>
              <a:rPr lang="en-US" altLang="zh-CN" dirty="0"/>
              <a:t>B+</a:t>
            </a:r>
            <a:r>
              <a:rPr lang="zh-CN" altLang="en-US" dirty="0"/>
              <a:t>流动资金翻红</a:t>
            </a:r>
            <a:r>
              <a:rPr lang="en-US" altLang="zh-CN" dirty="0"/>
              <a:t>+</a:t>
            </a:r>
            <a:r>
              <a:rPr lang="zh-CN" altLang="en-US" dirty="0"/>
              <a:t>金叉，三个大盘信号都是好的。自然就是看好市场</a:t>
            </a:r>
            <a:r>
              <a:rPr lang="en-US" altLang="zh-CN" dirty="0"/>
              <a:t> </a:t>
            </a:r>
            <a:r>
              <a:rPr lang="zh-CN" altLang="en-US" dirty="0"/>
              <a:t>。</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、在流动资金连续翻红下，熊线极有可能上移！！！</a:t>
            </a:r>
            <a:endParaRPr lang="zh-CN" altLang="en-US" dirty="0"/>
          </a:p>
          <a:p>
            <a:pPr algn="just">
              <a:lnSpc>
                <a:spcPct val="125000"/>
              </a:lnSpc>
            </a:pPr>
            <a:endParaRPr lang="en-US" altLang="zh-CN" dirty="0"/>
          </a:p>
          <a:p>
            <a:pPr algn="just">
              <a:lnSpc>
                <a:spcPct val="125000"/>
              </a:lnSpc>
            </a:pPr>
            <a:r>
              <a:rPr lang="en-US" altLang="zh-CN" dirty="0"/>
              <a:t>5</a:t>
            </a:r>
            <a:r>
              <a:rPr lang="zh-CN" altLang="en-US" dirty="0"/>
              <a:t>、绝大多数股民（含我们用户）想的是：通过分析股票的涨跌来决定今天买还是卖。</a:t>
            </a:r>
            <a:endParaRPr lang="zh-CN" altLang="en-US" dirty="0"/>
          </a:p>
          <a:p>
            <a:pPr algn="just">
              <a:lnSpc>
                <a:spcPct val="125000"/>
              </a:lnSpc>
            </a:pPr>
            <a:r>
              <a:rPr lang="zh-CN" altLang="en-US" dirty="0"/>
              <a:t>而我的建议是：提前定好买卖的规则，到了相应的规则（信号）则执行相应的买卖。</a:t>
            </a:r>
            <a:endParaRPr lang="zh-CN" altLang="en-US" dirty="0"/>
          </a:p>
        </p:txBody>
      </p:sp>
    </p:spTree>
    <p:custDataLst>
      <p:tags r:id="rId3"/>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2025-5-8</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2515235"/>
          </a:xfrm>
          <a:prstGeom prst="rect">
            <a:avLst/>
          </a:prstGeom>
          <a:noFill/>
        </p:spPr>
        <p:txBody>
          <a:bodyPr wrap="square" rtlCol="0" anchor="t">
            <a:spAutoFit/>
          </a:bodyPr>
          <a:p>
            <a:pPr algn="just">
              <a:lnSpc>
                <a:spcPct val="125000"/>
              </a:lnSpc>
            </a:pPr>
            <a:r>
              <a:rPr lang="en-US" dirty="0"/>
              <a:t>1</a:t>
            </a:r>
            <a:r>
              <a:rPr lang="zh-CN" altLang="en-US" dirty="0"/>
              <a:t>、当下大盘捕捞季节金叉第</a:t>
            </a:r>
            <a:r>
              <a:rPr lang="en-US" altLang="zh-CN" dirty="0"/>
              <a:t>4</a:t>
            </a:r>
            <a:r>
              <a:rPr lang="zh-CN" altLang="en-US" dirty="0"/>
              <a:t>天，有死叉的趋势，但是流动资金如若翻红，加上熊线上移，则无须太担心死叉的到来。整</a:t>
            </a:r>
            <a:r>
              <a:rPr lang="en-US" altLang="zh-CN" dirty="0"/>
              <a:t> </a:t>
            </a:r>
            <a:r>
              <a:rPr lang="zh-CN" altLang="en-US" dirty="0"/>
              <a:t>体仍然是看涨为主，但从操作上，有短线的回调顾虑的，则可以考虑减掉浮仓。底仓还是保留为宜。</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、关于平均股价当下离牛线有点远，是否有风险？</a:t>
            </a:r>
            <a:endParaRPr lang="zh-CN" altLang="en-US" dirty="0"/>
          </a:p>
          <a:p>
            <a:pPr algn="just">
              <a:lnSpc>
                <a:spcPct val="125000"/>
              </a:lnSpc>
            </a:pPr>
            <a:r>
              <a:rPr lang="zh-CN" altLang="en-US" dirty="0"/>
              <a:t>答：熊线能上移，其次</a:t>
            </a:r>
            <a:r>
              <a:rPr lang="zh-CN" altLang="en-US" b="1" dirty="0">
                <a:solidFill>
                  <a:srgbClr val="FF0000"/>
                </a:solidFill>
              </a:rPr>
              <a:t>牛线接下来大概率也会上移</a:t>
            </a:r>
            <a:r>
              <a:rPr lang="zh-CN" altLang="en-US" dirty="0"/>
              <a:t>，使得平均股价与牛线之间的距离缩短。</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、主题方向上，机器人仍然表现活跃</a:t>
            </a:r>
            <a:r>
              <a:rPr lang="en-US" altLang="zh-CN" dirty="0"/>
              <a:t> </a:t>
            </a:r>
            <a:r>
              <a:rPr lang="zh-CN" altLang="en-US" dirty="0"/>
              <a:t>，可作为重点关注的主题方向。</a:t>
            </a:r>
            <a:endParaRPr lang="zh-CN" altLang="en-US" dirty="0"/>
          </a:p>
        </p:txBody>
      </p:sp>
    </p:spTree>
    <p:custDataLst>
      <p:tags r:id="rId3"/>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2025-5-14</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053840"/>
          </a:xfrm>
          <a:prstGeom prst="rect">
            <a:avLst/>
          </a:prstGeom>
          <a:noFill/>
        </p:spPr>
        <p:txBody>
          <a:bodyPr wrap="square" rtlCol="0" anchor="t">
            <a:spAutoFit/>
          </a:bodyPr>
          <a:p>
            <a:pPr algn="just">
              <a:lnSpc>
                <a:spcPct val="125000"/>
              </a:lnSpc>
            </a:pPr>
            <a:r>
              <a:rPr lang="en-US" dirty="0"/>
              <a:t>1</a:t>
            </a:r>
            <a:r>
              <a:rPr lang="zh-CN" altLang="en-US" dirty="0"/>
              <a:t>、软件显示大盘牛线继续上移，则还将继续震荡；而捕捞</a:t>
            </a:r>
            <a:r>
              <a:rPr lang="en-US" altLang="zh-CN" dirty="0"/>
              <a:t> </a:t>
            </a:r>
            <a:r>
              <a:rPr lang="zh-CN" altLang="en-US" dirty="0"/>
              <a:t>季节是死叉的，故震荡方向偏</a:t>
            </a:r>
            <a:r>
              <a:rPr lang="en-US" altLang="zh-CN" dirty="0"/>
              <a:t> </a:t>
            </a:r>
            <a:r>
              <a:rPr lang="zh-CN" altLang="en-US" dirty="0"/>
              <a:t>向下为主；</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、流动资金从当下来看，翻绿的概率较大，故短期不宜再开新仓，看调整</a:t>
            </a:r>
            <a:r>
              <a:rPr lang="en-US" altLang="zh-CN" dirty="0"/>
              <a:t> </a:t>
            </a:r>
            <a:r>
              <a:rPr lang="zh-CN" altLang="en-US" dirty="0"/>
              <a:t>为主；</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、仓位方面，建议控制</a:t>
            </a:r>
            <a:r>
              <a:rPr lang="en-US" altLang="zh-CN" dirty="0"/>
              <a:t> </a:t>
            </a:r>
            <a:r>
              <a:rPr lang="zh-CN" altLang="en-US" dirty="0"/>
              <a:t>在</a:t>
            </a:r>
            <a:r>
              <a:rPr lang="en-US" altLang="zh-CN" dirty="0"/>
              <a:t>5</a:t>
            </a:r>
            <a:r>
              <a:rPr lang="zh-CN" altLang="en-US" dirty="0"/>
              <a:t>以内，今天的操作是：只卖不买。</a:t>
            </a:r>
            <a:endParaRPr lang="zh-CN" altLang="en-US" dirty="0"/>
          </a:p>
          <a:p>
            <a:pPr algn="just">
              <a:lnSpc>
                <a:spcPct val="125000"/>
              </a:lnSpc>
            </a:pPr>
            <a:endParaRPr lang="zh-CN" altLang="en-US" dirty="0"/>
          </a:p>
          <a:p>
            <a:pPr algn="just">
              <a:lnSpc>
                <a:spcPct val="125000"/>
              </a:lnSpc>
            </a:pPr>
            <a:endParaRPr lang="zh-CN" altLang="en-US" dirty="0"/>
          </a:p>
          <a:p>
            <a:pPr algn="just">
              <a:lnSpc>
                <a:spcPct val="125000"/>
              </a:lnSpc>
            </a:pPr>
            <a:r>
              <a:rPr lang="zh-CN" altLang="en-US" sz="4000" b="1" dirty="0">
                <a:solidFill>
                  <a:srgbClr val="FF0000"/>
                </a:solidFill>
              </a:rPr>
              <a:t>懂得在：</a:t>
            </a:r>
            <a:endParaRPr lang="zh-CN" altLang="en-US" sz="4000" b="1" dirty="0">
              <a:solidFill>
                <a:srgbClr val="FF0000"/>
              </a:solidFill>
            </a:endParaRPr>
          </a:p>
          <a:p>
            <a:pPr algn="just">
              <a:lnSpc>
                <a:spcPct val="125000"/>
              </a:lnSpc>
            </a:pPr>
            <a:r>
              <a:rPr lang="zh-CN" altLang="en-US" sz="4000" b="1" dirty="0">
                <a:solidFill>
                  <a:srgbClr val="FF0000"/>
                </a:solidFill>
              </a:rPr>
              <a:t>正确的时间做正确的事情，赚钱就是顺带的。</a:t>
            </a:r>
            <a:endParaRPr lang="zh-CN" altLang="en-US" sz="4000" b="1" dirty="0">
              <a:solidFill>
                <a:srgbClr val="FF0000"/>
              </a:solidFill>
            </a:endParaRPr>
          </a:p>
        </p:txBody>
      </p:sp>
    </p:spTree>
    <p:custDataLst>
      <p:tags r:id="rId3"/>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2025-5-15</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323080"/>
          </a:xfrm>
          <a:prstGeom prst="rect">
            <a:avLst/>
          </a:prstGeom>
          <a:noFill/>
        </p:spPr>
        <p:txBody>
          <a:bodyPr wrap="square" rtlCol="0" anchor="t">
            <a:spAutoFit/>
          </a:bodyPr>
          <a:p>
            <a:pPr algn="just">
              <a:lnSpc>
                <a:spcPct val="125000"/>
              </a:lnSpc>
            </a:pPr>
            <a:r>
              <a:rPr lang="en-US" dirty="0"/>
              <a:t>1</a:t>
            </a:r>
            <a:r>
              <a:rPr lang="zh-CN" altLang="en-US" dirty="0"/>
              <a:t>、</a:t>
            </a:r>
            <a:r>
              <a:rPr lang="zh-CN" altLang="en-US" dirty="0">
                <a:sym typeface="+mn-ea"/>
              </a:rPr>
              <a:t>平均股价进入到牛线之内，离牛线近，离熊线远。</a:t>
            </a:r>
            <a:endParaRPr lang="zh-CN" altLang="en-US" dirty="0"/>
          </a:p>
          <a:p>
            <a:pPr algn="just">
              <a:lnSpc>
                <a:spcPct val="125000"/>
              </a:lnSpc>
            </a:pPr>
            <a:endParaRPr lang="en-US" dirty="0"/>
          </a:p>
          <a:p>
            <a:pPr algn="just">
              <a:lnSpc>
                <a:spcPct val="125000"/>
              </a:lnSpc>
            </a:pPr>
            <a:r>
              <a:rPr lang="en-US" dirty="0"/>
              <a:t>2</a:t>
            </a:r>
            <a:r>
              <a:rPr lang="zh-CN" altLang="en-US" dirty="0"/>
              <a:t>、如果这里流动资金转绿，则要防止后期调整</a:t>
            </a:r>
            <a:r>
              <a:rPr lang="en-US" altLang="zh-CN" dirty="0"/>
              <a:t> </a:t>
            </a:r>
            <a:r>
              <a:rPr lang="zh-CN" altLang="en-US" dirty="0"/>
              <a:t>向下的走势</a:t>
            </a:r>
            <a:r>
              <a:rPr lang="en-US" altLang="zh-CN" dirty="0"/>
              <a:t> </a:t>
            </a:r>
            <a:r>
              <a:rPr lang="zh-CN" altLang="en-US" dirty="0"/>
              <a:t>；甚至后期出</a:t>
            </a:r>
            <a:r>
              <a:rPr lang="en-US" altLang="zh-CN" dirty="0"/>
              <a:t>S</a:t>
            </a:r>
            <a:r>
              <a:rPr lang="zh-CN" altLang="en-US" dirty="0"/>
              <a:t>点有可能的。</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、反之，流动资金如若能翻红，则有望短期内出金叉再走一波反弹。</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、而今天早上虽同比放大，但问题是昨天下午放的量才是关键，故今天的流动资金不一定能红，待定。</a:t>
            </a:r>
            <a:endParaRPr lang="zh-CN" altLang="en-US" dirty="0"/>
          </a:p>
          <a:p>
            <a:pPr algn="just">
              <a:lnSpc>
                <a:spcPct val="125000"/>
              </a:lnSpc>
            </a:pPr>
            <a:endParaRPr lang="en-US" dirty="0"/>
          </a:p>
          <a:p>
            <a:pPr algn="just">
              <a:lnSpc>
                <a:spcPct val="125000"/>
              </a:lnSpc>
            </a:pPr>
            <a:endParaRPr lang="en-US" dirty="0"/>
          </a:p>
          <a:p>
            <a:pPr algn="just">
              <a:lnSpc>
                <a:spcPct val="125000"/>
              </a:lnSpc>
            </a:pPr>
            <a:r>
              <a:rPr lang="en-US" dirty="0"/>
              <a:t>1</a:t>
            </a:r>
            <a:r>
              <a:rPr lang="zh-CN" altLang="en-US" dirty="0"/>
              <a:t>、</a:t>
            </a:r>
            <a:r>
              <a:rPr lang="en-US" altLang="zh-CN" dirty="0"/>
              <a:t>10</a:t>
            </a:r>
            <a:r>
              <a:rPr lang="zh-CN" altLang="en-US" dirty="0"/>
              <a:t>点半要</a:t>
            </a:r>
            <a:r>
              <a:rPr lang="en-US" altLang="zh-CN" dirty="0"/>
              <a:t>5700</a:t>
            </a:r>
            <a:r>
              <a:rPr lang="zh-CN" altLang="en-US" dirty="0"/>
              <a:t>，最好是</a:t>
            </a:r>
            <a:r>
              <a:rPr lang="en-US" altLang="zh-CN" dirty="0"/>
              <a:t>6000+</a:t>
            </a:r>
            <a:endParaRPr lang="zh-CN" altLang="en-US" dirty="0"/>
          </a:p>
          <a:p>
            <a:pPr algn="just">
              <a:lnSpc>
                <a:spcPct val="125000"/>
              </a:lnSpc>
            </a:pPr>
            <a:r>
              <a:rPr lang="zh-CN" altLang="en-US" sz="4000" b="1" dirty="0">
                <a:solidFill>
                  <a:srgbClr val="FF0000"/>
                </a:solidFill>
              </a:rPr>
              <a:t>故：以静制动，仍然持股等卖为主，不宜开新仓。</a:t>
            </a:r>
            <a:endParaRPr lang="zh-CN" altLang="en-US" sz="4000" b="1" dirty="0">
              <a:solidFill>
                <a:srgbClr val="FF0000"/>
              </a:solidFill>
            </a:endParaRPr>
          </a:p>
        </p:txBody>
      </p:sp>
    </p:spTree>
    <p:custDataLst>
      <p:tags r:id="rId3"/>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2025-5-21</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746625"/>
          </a:xfrm>
          <a:prstGeom prst="rect">
            <a:avLst/>
          </a:prstGeom>
          <a:noFill/>
        </p:spPr>
        <p:txBody>
          <a:bodyPr wrap="square" rtlCol="0" anchor="t">
            <a:spAutoFit/>
          </a:bodyPr>
          <a:p>
            <a:pPr algn="just">
              <a:lnSpc>
                <a:spcPct val="125000"/>
              </a:lnSpc>
            </a:pPr>
            <a:r>
              <a:rPr lang="en-US" dirty="0"/>
              <a:t>1</a:t>
            </a:r>
            <a:r>
              <a:rPr lang="zh-CN" altLang="en-US" dirty="0"/>
              <a:t>、捕捞季节周二金叉，先看一波技术性反弹，为期</a:t>
            </a:r>
            <a:r>
              <a:rPr lang="en-US" altLang="zh-CN" dirty="0"/>
              <a:t>3</a:t>
            </a:r>
            <a:r>
              <a:rPr lang="zh-CN" altLang="en-US" dirty="0"/>
              <a:t>天左右。同时关注流动资金是否翻红，决定反弹的力度。</a:t>
            </a:r>
            <a:endParaRPr lang="zh-CN" altLang="en-US" dirty="0"/>
          </a:p>
          <a:p>
            <a:pPr algn="just">
              <a:lnSpc>
                <a:spcPct val="125000"/>
              </a:lnSpc>
            </a:pPr>
            <a:endParaRPr lang="en-US" dirty="0"/>
          </a:p>
          <a:p>
            <a:pPr algn="just">
              <a:lnSpc>
                <a:spcPct val="125000"/>
              </a:lnSpc>
            </a:pPr>
            <a:r>
              <a:rPr lang="en-US" dirty="0"/>
              <a:t>2</a:t>
            </a:r>
            <a:r>
              <a:rPr lang="zh-CN" altLang="en-US" dirty="0"/>
              <a:t>、当下上方面临牛线压力位，流动资金如若不翻红，则要防止死叉过后向下的调整。</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、假设接下来流动资金一直绿，然后死叉，则有可能出现较大的调整</a:t>
            </a:r>
            <a:r>
              <a:rPr lang="en-US" altLang="zh-CN" dirty="0"/>
              <a:t> </a:t>
            </a:r>
            <a:r>
              <a:rPr lang="zh-CN" altLang="en-US" dirty="0"/>
              <a:t>，这个时候出</a:t>
            </a:r>
            <a:r>
              <a:rPr lang="en-US" altLang="zh-CN" dirty="0"/>
              <a:t>S</a:t>
            </a:r>
            <a:r>
              <a:rPr lang="zh-CN" altLang="en-US" dirty="0"/>
              <a:t>点。</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、一个习惯（只要买入股票，就第一时间设好</a:t>
            </a:r>
            <a:r>
              <a:rPr lang="en-US" altLang="zh-CN" dirty="0"/>
              <a:t>-5%</a:t>
            </a:r>
            <a:r>
              <a:rPr lang="zh-CN" altLang="en-US" dirty="0"/>
              <a:t>的止损）</a:t>
            </a:r>
            <a:endParaRPr lang="zh-CN" altLang="en-US" dirty="0"/>
          </a:p>
          <a:p>
            <a:pPr algn="just">
              <a:lnSpc>
                <a:spcPct val="125000"/>
              </a:lnSpc>
            </a:pPr>
            <a:endParaRPr lang="en-US" dirty="0"/>
          </a:p>
          <a:p>
            <a:pPr algn="just">
              <a:lnSpc>
                <a:spcPct val="125000"/>
              </a:lnSpc>
            </a:pPr>
            <a:endParaRPr lang="en-US" dirty="0"/>
          </a:p>
          <a:p>
            <a:pPr algn="just">
              <a:lnSpc>
                <a:spcPct val="125000"/>
              </a:lnSpc>
            </a:pPr>
            <a:r>
              <a:rPr lang="zh-CN" altLang="en-US" sz="4000" b="1" dirty="0">
                <a:solidFill>
                  <a:srgbClr val="FF0000"/>
                </a:solidFill>
              </a:rPr>
              <a:t>故：等待反弹，看资金决定下一步动作。</a:t>
            </a:r>
            <a:endParaRPr lang="zh-CN" altLang="en-US" sz="4000" b="1" dirty="0">
              <a:solidFill>
                <a:srgbClr val="FF0000"/>
              </a:solidFill>
            </a:endParaRPr>
          </a:p>
          <a:p>
            <a:pPr algn="just">
              <a:lnSpc>
                <a:spcPct val="125000"/>
              </a:lnSpc>
            </a:pPr>
            <a:r>
              <a:rPr lang="zh-CN" altLang="en-US" sz="4000" b="1" dirty="0">
                <a:solidFill>
                  <a:srgbClr val="FF0000"/>
                </a:solidFill>
              </a:rPr>
              <a:t>红则持，绿则卖。</a:t>
            </a:r>
            <a:endParaRPr lang="zh-CN" altLang="en-US" sz="4000" b="1" dirty="0">
              <a:solidFill>
                <a:srgbClr val="FF0000"/>
              </a:solidFill>
            </a:endParaRPr>
          </a:p>
        </p:txBody>
      </p:sp>
    </p:spTree>
    <p:custDataLst>
      <p:tags r:id="rId3"/>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2025-5-22</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3977005"/>
          </a:xfrm>
          <a:prstGeom prst="rect">
            <a:avLst/>
          </a:prstGeom>
          <a:noFill/>
        </p:spPr>
        <p:txBody>
          <a:bodyPr wrap="square" rtlCol="0" anchor="t">
            <a:spAutoFit/>
          </a:bodyPr>
          <a:p>
            <a:pPr algn="just">
              <a:lnSpc>
                <a:spcPct val="125000"/>
              </a:lnSpc>
            </a:pPr>
            <a:r>
              <a:rPr lang="en-US" dirty="0"/>
              <a:t>1</a:t>
            </a:r>
            <a:r>
              <a:rPr lang="zh-CN" altLang="en-US" dirty="0"/>
              <a:t>、从软件信号来看，捕捞</a:t>
            </a:r>
            <a:r>
              <a:rPr lang="en-US" altLang="zh-CN" dirty="0"/>
              <a:t> </a:t>
            </a:r>
            <a:r>
              <a:rPr lang="zh-CN" altLang="en-US" dirty="0"/>
              <a:t>季节金第</a:t>
            </a:r>
            <a:r>
              <a:rPr lang="en-US" altLang="zh-CN" dirty="0"/>
              <a:t>3</a:t>
            </a:r>
            <a:r>
              <a:rPr lang="zh-CN" altLang="en-US" dirty="0"/>
              <a:t>天了，如若流动资金翻绿，加上牛线上移，则很大概率会走出：死叉</a:t>
            </a:r>
            <a:r>
              <a:rPr lang="en-US" altLang="zh-CN" dirty="0"/>
              <a:t>+</a:t>
            </a:r>
            <a:r>
              <a:rPr lang="zh-CN" altLang="en-US" dirty="0"/>
              <a:t>流动资金绿的走势</a:t>
            </a:r>
            <a:r>
              <a:rPr lang="en-US" altLang="zh-CN" dirty="0"/>
              <a:t> </a:t>
            </a:r>
            <a:r>
              <a:rPr lang="zh-CN" altLang="en-US" dirty="0"/>
              <a:t>，那么后续发展出</a:t>
            </a:r>
            <a:r>
              <a:rPr lang="en-US" altLang="zh-CN" dirty="0"/>
              <a:t>S</a:t>
            </a:r>
            <a:r>
              <a:rPr lang="zh-CN" altLang="en-US" dirty="0"/>
              <a:t>点就是大概率事。故从以上分析来看，今天不宜开新仓。</a:t>
            </a:r>
            <a:endParaRPr lang="zh-CN" altLang="en-US" dirty="0"/>
          </a:p>
          <a:p>
            <a:pPr algn="just">
              <a:lnSpc>
                <a:spcPct val="125000"/>
              </a:lnSpc>
            </a:pPr>
            <a:endParaRPr lang="en-US" dirty="0"/>
          </a:p>
          <a:p>
            <a:pPr algn="just">
              <a:lnSpc>
                <a:spcPct val="125000"/>
              </a:lnSpc>
            </a:pPr>
            <a:r>
              <a:rPr lang="en-US" dirty="0"/>
              <a:t>2</a:t>
            </a:r>
            <a:r>
              <a:rPr lang="zh-CN" altLang="en-US" dirty="0"/>
              <a:t>、更多的是原有仓位在等卖，仓位方面，如若资金还是绿，死叉出现，则应该是</a:t>
            </a:r>
            <a:r>
              <a:rPr lang="en-US" altLang="zh-CN" dirty="0"/>
              <a:t>3</a:t>
            </a:r>
            <a:r>
              <a:rPr lang="zh-CN" altLang="en-US" dirty="0"/>
              <a:t>以内，保守的用户朋友还可以再低。</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、假设走势：死叉，下跌，出</a:t>
            </a:r>
            <a:r>
              <a:rPr lang="en-US" altLang="zh-CN" dirty="0"/>
              <a:t>S</a:t>
            </a:r>
            <a:r>
              <a:rPr lang="zh-CN" altLang="en-US" dirty="0"/>
              <a:t>，破智能辅助线一下，然后再收小阴小阳，重新出金叉，此时资金大概率会红。</a:t>
            </a:r>
            <a:endParaRPr lang="zh-CN" altLang="en-US" dirty="0"/>
          </a:p>
          <a:p>
            <a:pPr algn="just">
              <a:lnSpc>
                <a:spcPct val="125000"/>
              </a:lnSpc>
            </a:pPr>
            <a:endParaRPr lang="en-US" dirty="0"/>
          </a:p>
          <a:p>
            <a:pPr algn="just">
              <a:lnSpc>
                <a:spcPct val="125000"/>
              </a:lnSpc>
            </a:pPr>
            <a:endParaRPr lang="en-US" dirty="0"/>
          </a:p>
          <a:p>
            <a:pPr algn="just">
              <a:lnSpc>
                <a:spcPct val="125000"/>
              </a:lnSpc>
            </a:pPr>
            <a:r>
              <a:rPr lang="zh-CN" altLang="en-US" sz="4000" b="1" dirty="0">
                <a:solidFill>
                  <a:srgbClr val="FF0000"/>
                </a:solidFill>
              </a:rPr>
              <a:t>故：短期看调整</a:t>
            </a:r>
            <a:r>
              <a:rPr lang="en-US" altLang="zh-CN" sz="4000" b="1" dirty="0">
                <a:solidFill>
                  <a:srgbClr val="FF0000"/>
                </a:solidFill>
              </a:rPr>
              <a:t> </a:t>
            </a:r>
            <a:r>
              <a:rPr lang="zh-CN" altLang="en-US" sz="4000" b="1" dirty="0">
                <a:solidFill>
                  <a:srgbClr val="FF0000"/>
                </a:solidFill>
              </a:rPr>
              <a:t>，调后看机会。</a:t>
            </a:r>
            <a:endParaRPr lang="zh-CN" altLang="en-US" sz="4000" b="1" dirty="0">
              <a:solidFill>
                <a:srgbClr val="FF0000"/>
              </a:solidFill>
            </a:endParaRPr>
          </a:p>
        </p:txBody>
      </p:sp>
    </p:spTree>
    <p:custDataLst>
      <p:tags r:id="rId3"/>
    </p:custData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2025-5-28/29</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746625"/>
          </a:xfrm>
          <a:prstGeom prst="rect">
            <a:avLst/>
          </a:prstGeom>
          <a:noFill/>
        </p:spPr>
        <p:txBody>
          <a:bodyPr wrap="square" rtlCol="0" anchor="t">
            <a:spAutoFit/>
          </a:bodyPr>
          <a:p>
            <a:pPr algn="just">
              <a:lnSpc>
                <a:spcPct val="125000"/>
              </a:lnSpc>
            </a:pPr>
            <a:r>
              <a:rPr lang="en-US" dirty="0"/>
              <a:t>1</a:t>
            </a:r>
            <a:r>
              <a:rPr lang="zh-CN" altLang="en-US" dirty="0"/>
              <a:t>、捕捞季节金叉，技术性反弹，而反弹力度取决于流动资金情况，红则强，绿则弱。</a:t>
            </a:r>
            <a:endParaRPr lang="zh-CN" altLang="en-US" dirty="0"/>
          </a:p>
          <a:p>
            <a:pPr algn="just">
              <a:lnSpc>
                <a:spcPct val="125000"/>
              </a:lnSpc>
            </a:pPr>
            <a:r>
              <a:rPr lang="zh-CN" altLang="en-US" dirty="0"/>
              <a:t>从今天的表现来看，流动资金绿的可能性要大一些，故如若参与，则控制仓位在</a:t>
            </a:r>
            <a:r>
              <a:rPr lang="en-US" altLang="zh-CN" dirty="0"/>
              <a:t>3</a:t>
            </a:r>
            <a:r>
              <a:rPr lang="zh-CN" altLang="en-US" dirty="0"/>
              <a:t>成为宜。</a:t>
            </a:r>
            <a:endParaRPr lang="zh-CN" altLang="en-US" dirty="0"/>
          </a:p>
          <a:p>
            <a:pPr algn="just">
              <a:lnSpc>
                <a:spcPct val="125000"/>
              </a:lnSpc>
            </a:pPr>
            <a:endParaRPr lang="en-US" dirty="0"/>
          </a:p>
          <a:p>
            <a:pPr algn="just">
              <a:lnSpc>
                <a:spcPct val="125000"/>
              </a:lnSpc>
            </a:pPr>
            <a:r>
              <a:rPr lang="en-US" dirty="0"/>
              <a:t>2</a:t>
            </a:r>
            <a:r>
              <a:rPr lang="zh-CN" altLang="en-US" dirty="0"/>
              <a:t>、金叉先看</a:t>
            </a:r>
            <a:r>
              <a:rPr lang="en-US" altLang="zh-CN" dirty="0"/>
              <a:t>3</a:t>
            </a:r>
            <a:r>
              <a:rPr lang="zh-CN" altLang="en-US" dirty="0"/>
              <a:t>天，如若到周五流动资金还是绿</a:t>
            </a:r>
            <a:r>
              <a:rPr lang="en-US" altLang="zh-CN" dirty="0"/>
              <a:t> </a:t>
            </a:r>
            <a:r>
              <a:rPr lang="zh-CN" altLang="en-US" dirty="0"/>
              <a:t>，则更多是持币过节为主了，本次与五一最大的不同是：五一时是</a:t>
            </a:r>
            <a:r>
              <a:rPr lang="en-US" altLang="zh-CN" dirty="0"/>
              <a:t>B</a:t>
            </a:r>
            <a:r>
              <a:rPr lang="zh-CN" altLang="en-US" dirty="0"/>
              <a:t>点，当下是</a:t>
            </a:r>
            <a:r>
              <a:rPr lang="en-US" altLang="zh-CN" dirty="0"/>
              <a:t>S</a:t>
            </a:r>
            <a:r>
              <a:rPr lang="zh-CN" altLang="en-US" dirty="0"/>
              <a:t>点。我们要防止端午节回来之后，牛线上移甚至掉头下移的可能性。</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、马上</a:t>
            </a:r>
            <a:r>
              <a:rPr lang="en-US" altLang="zh-CN" dirty="0"/>
              <a:t>5</a:t>
            </a:r>
            <a:r>
              <a:rPr lang="zh-CN" altLang="en-US" dirty="0"/>
              <a:t>月底了，大家要开始做【复盘总结】了。（绝对收益，相对收益</a:t>
            </a:r>
            <a:r>
              <a:rPr lang="en-US" altLang="zh-CN" dirty="0"/>
              <a:t>2%</a:t>
            </a:r>
            <a:r>
              <a:rPr lang="zh-CN" altLang="en-US" dirty="0"/>
              <a:t>，个股交易）</a:t>
            </a:r>
            <a:endParaRPr lang="zh-CN" altLang="en-US" dirty="0"/>
          </a:p>
          <a:p>
            <a:pPr algn="just">
              <a:lnSpc>
                <a:spcPct val="125000"/>
              </a:lnSpc>
            </a:pPr>
            <a:r>
              <a:rPr lang="zh-CN" altLang="en-US" dirty="0"/>
              <a:t>个股交易分析：什么时间，什么价格，买什么</a:t>
            </a:r>
            <a:r>
              <a:rPr lang="en-US" altLang="zh-CN" dirty="0"/>
              <a:t>/</a:t>
            </a:r>
            <a:r>
              <a:rPr lang="zh-CN" altLang="en-US" dirty="0"/>
              <a:t>卖出哪只个股？有没有按交易规则执行？</a:t>
            </a:r>
            <a:endParaRPr lang="en-US" dirty="0"/>
          </a:p>
          <a:p>
            <a:pPr algn="just">
              <a:lnSpc>
                <a:spcPct val="125000"/>
              </a:lnSpc>
            </a:pPr>
            <a:endParaRPr lang="en-US" dirty="0"/>
          </a:p>
          <a:p>
            <a:pPr algn="just">
              <a:lnSpc>
                <a:spcPct val="125000"/>
              </a:lnSpc>
            </a:pPr>
            <a:r>
              <a:rPr lang="zh-CN" altLang="en-US" sz="4000" b="1" dirty="0">
                <a:solidFill>
                  <a:srgbClr val="FF0000"/>
                </a:solidFill>
              </a:rPr>
              <a:t>故：可做可不做，绿则</a:t>
            </a:r>
            <a:r>
              <a:rPr lang="en-US" altLang="zh-CN" sz="4000" b="1" dirty="0">
                <a:solidFill>
                  <a:srgbClr val="FF0000"/>
                </a:solidFill>
              </a:rPr>
              <a:t>3</a:t>
            </a:r>
            <a:r>
              <a:rPr lang="zh-CN" altLang="en-US" sz="4000" b="1" dirty="0">
                <a:solidFill>
                  <a:srgbClr val="FF0000"/>
                </a:solidFill>
              </a:rPr>
              <a:t>成反弹，不红则持币为主。</a:t>
            </a:r>
            <a:endParaRPr lang="zh-CN" altLang="en-US" sz="4000" b="1" dirty="0">
              <a:solidFill>
                <a:srgbClr val="FF0000"/>
              </a:solidFill>
            </a:endParaRPr>
          </a:p>
          <a:p>
            <a:pPr algn="just">
              <a:lnSpc>
                <a:spcPct val="125000"/>
              </a:lnSpc>
            </a:pPr>
            <a:r>
              <a:rPr lang="zh-CN" altLang="en-US" sz="4000" b="1" dirty="0">
                <a:solidFill>
                  <a:srgbClr val="FF0000"/>
                </a:solidFill>
              </a:rPr>
              <a:t>简单，不等于，容易！</a:t>
            </a:r>
            <a:endParaRPr lang="zh-CN" altLang="en-US" sz="4000" b="1" dirty="0">
              <a:solidFill>
                <a:srgbClr val="FF0000"/>
              </a:solidFill>
            </a:endParaRPr>
          </a:p>
        </p:txBody>
      </p:sp>
    </p:spTree>
    <p:custDataLst>
      <p:tags r:id="rId3"/>
    </p:custData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1"/>
            </p:custDataLst>
          </p:nvPr>
        </p:nvSpPr>
        <p:spPr>
          <a:xfrm>
            <a:off x="485775" y="1017270"/>
            <a:ext cx="11271885" cy="1976120"/>
          </a:xfrm>
          <a:prstGeom prst="rect">
            <a:avLst/>
          </a:prstGeom>
          <a:noFill/>
        </p:spPr>
        <p:txBody>
          <a:bodyPr wrap="square" rtlCol="0" anchor="t">
            <a:spAutoFit/>
          </a:bodyPr>
          <a:p>
            <a:pPr algn="just">
              <a:lnSpc>
                <a:spcPct val="125000"/>
              </a:lnSpc>
            </a:pPr>
            <a:endParaRPr lang="en-US" dirty="0"/>
          </a:p>
          <a:p>
            <a:pPr algn="just">
              <a:lnSpc>
                <a:spcPct val="125000"/>
              </a:lnSpc>
            </a:pPr>
            <a:r>
              <a:rPr lang="zh-CN" sz="4000" b="1" dirty="0">
                <a:solidFill>
                  <a:srgbClr val="FF0000"/>
                </a:solidFill>
              </a:rPr>
              <a:t>炒股不怕没机会，最怕你觉得哪里都是机会</a:t>
            </a:r>
            <a:endParaRPr lang="zh-CN" sz="4000" b="1" dirty="0">
              <a:solidFill>
                <a:srgbClr val="FF0000"/>
              </a:solidFill>
            </a:endParaRPr>
          </a:p>
          <a:p>
            <a:pPr algn="just">
              <a:lnSpc>
                <a:spcPct val="125000"/>
              </a:lnSpc>
            </a:pPr>
            <a:r>
              <a:rPr lang="zh-CN" altLang="en-US" sz="4000" b="1" dirty="0">
                <a:solidFill>
                  <a:srgbClr val="FF0000"/>
                </a:solidFill>
              </a:rPr>
              <a:t>结果处处都</a:t>
            </a:r>
            <a:r>
              <a:rPr lang="en-US" altLang="zh-CN" sz="4000" b="1" dirty="0">
                <a:solidFill>
                  <a:srgbClr val="FF0000"/>
                </a:solidFill>
              </a:rPr>
              <a:t> </a:t>
            </a:r>
            <a:r>
              <a:rPr lang="zh-CN" altLang="en-US" sz="4000" b="1" dirty="0">
                <a:solidFill>
                  <a:srgbClr val="FF0000"/>
                </a:solidFill>
              </a:rPr>
              <a:t>是坑！</a:t>
            </a:r>
            <a:endParaRPr lang="zh-CN" altLang="en-US" sz="4000" b="1" dirty="0">
              <a:solidFill>
                <a:srgbClr val="FF0000"/>
              </a:solidFill>
            </a:endParaRPr>
          </a:p>
        </p:txBody>
      </p:sp>
    </p:spTree>
    <p:custDataLst>
      <p:tags r:id="rId2"/>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descr="组 28"/>
          <p:cNvPicPr>
            <a:picLocks noChangeAspect="1"/>
          </p:cNvPicPr>
          <p:nvPr/>
        </p:nvPicPr>
        <p:blipFill>
          <a:blip r:embed="rId1"/>
          <a:stretch>
            <a:fillRect/>
          </a:stretch>
        </p:blipFill>
        <p:spPr>
          <a:xfrm>
            <a:off x="797560" y="1780540"/>
            <a:ext cx="10249535" cy="2381250"/>
          </a:xfrm>
          <a:prstGeom prst="rect">
            <a:avLst/>
          </a:prstGeom>
        </p:spPr>
      </p:pic>
      <p:sp>
        <p:nvSpPr>
          <p:cNvPr id="19" name="文本框 18"/>
          <p:cNvSpPr txBox="1"/>
          <p:nvPr/>
        </p:nvSpPr>
        <p:spPr>
          <a:xfrm>
            <a:off x="3501390" y="2313940"/>
            <a:ext cx="7545070" cy="1443355"/>
          </a:xfrm>
          <a:prstGeom prst="rect">
            <a:avLst/>
          </a:prstGeom>
          <a:noFill/>
        </p:spPr>
        <p:txBody>
          <a:bodyPr wrap="square" rtlCol="0">
            <a:noAutofit/>
          </a:bodyPr>
          <a:p>
            <a:pPr fontAlgn="auto"/>
            <a:r>
              <a:rPr lang="zh-CN" sz="5800">
                <a:gradFill>
                  <a:gsLst>
                    <a:gs pos="0">
                      <a:srgbClr val="FFFDE6"/>
                    </a:gs>
                    <a:gs pos="100000">
                      <a:srgbClr val="F8BF87"/>
                    </a:gs>
                  </a:gsLst>
                  <a:lin ang="5400000" scaled="0"/>
                </a:gradFill>
                <a:latin typeface="思源黑体 CN Bold" panose="020B0800000000000000" charset="-122"/>
                <a:ea typeface="思源黑体 CN Bold" panose="020B0800000000000000" charset="-122"/>
              </a:rPr>
              <a:t>市场行情看法</a:t>
            </a:r>
            <a:endParaRPr lang="zh-CN" altLang="en-US" sz="6000">
              <a:gradFill>
                <a:gsLst>
                  <a:gs pos="0">
                    <a:srgbClr val="FFFDE6"/>
                  </a:gs>
                  <a:gs pos="100000">
                    <a:srgbClr val="F8BF87"/>
                  </a:gs>
                </a:gsLst>
                <a:lin ang="5400000" scaled="0"/>
              </a:gradFill>
              <a:latin typeface="思源黑体 CN Bold" panose="020B0800000000000000" charset="-122"/>
              <a:ea typeface="思源黑体 CN Bold" panose="020B0800000000000000" charset="-122"/>
            </a:endParaRPr>
          </a:p>
        </p:txBody>
      </p:sp>
      <p:sp>
        <p:nvSpPr>
          <p:cNvPr id="4" name="文本框 3"/>
          <p:cNvSpPr txBox="1"/>
          <p:nvPr/>
        </p:nvSpPr>
        <p:spPr>
          <a:xfrm>
            <a:off x="1349375" y="2694940"/>
            <a:ext cx="4064000" cy="521970"/>
          </a:xfrm>
          <a:prstGeom prst="rect">
            <a:avLst/>
          </a:prstGeom>
          <a:noFill/>
        </p:spPr>
        <p:txBody>
          <a:bodyPr wrap="square" rtlCol="0">
            <a:spAutoFit/>
          </a:bodyPr>
          <a:p>
            <a:r>
              <a:rPr lang="zh-CN" altLang="en-US" sz="2800">
                <a:solidFill>
                  <a:srgbClr val="AB0503"/>
                </a:solidFill>
                <a:latin typeface="思源黑体 CN Bold" panose="020B0800000000000000" charset="-122"/>
                <a:ea typeface="思源黑体 CN Bold" panose="020B0800000000000000" charset="-122"/>
              </a:rPr>
              <a:t>第一章</a:t>
            </a:r>
            <a:endParaRPr lang="zh-CN" altLang="en-US" sz="2800">
              <a:solidFill>
                <a:srgbClr val="AB0503"/>
              </a:solidFill>
              <a:latin typeface="思源黑体 CN Bold" panose="020B0800000000000000" charset="-122"/>
              <a:ea typeface="思源黑体 CN Bold" panose="020B0800000000000000" charset="-122"/>
            </a:endParaRPr>
          </a:p>
        </p:txBody>
      </p:sp>
    </p:spTree>
    <p:custDataLst>
      <p:tags r:id="rId2"/>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2025-6-4/5</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669155"/>
          </a:xfrm>
          <a:prstGeom prst="rect">
            <a:avLst/>
          </a:prstGeom>
          <a:noFill/>
        </p:spPr>
        <p:txBody>
          <a:bodyPr wrap="square" rtlCol="0" anchor="t">
            <a:spAutoFit/>
          </a:bodyPr>
          <a:p>
            <a:pPr algn="just">
              <a:lnSpc>
                <a:spcPct val="125000"/>
              </a:lnSpc>
            </a:pPr>
            <a:r>
              <a:rPr lang="en-US" dirty="0"/>
              <a:t>1</a:t>
            </a:r>
            <a:r>
              <a:rPr lang="zh-CN" altLang="en-US" dirty="0"/>
              <a:t>、市场方向选择到来</a:t>
            </a:r>
            <a:endParaRPr lang="zh-CN" altLang="en-US" dirty="0"/>
          </a:p>
          <a:p>
            <a:pPr algn="just">
              <a:lnSpc>
                <a:spcPct val="125000"/>
              </a:lnSpc>
            </a:pPr>
            <a:r>
              <a:rPr lang="zh-CN" altLang="en-US" dirty="0"/>
              <a:t>（</a:t>
            </a:r>
            <a:r>
              <a:rPr lang="en-US" altLang="zh-CN" dirty="0"/>
              <a:t>1</a:t>
            </a:r>
            <a:r>
              <a:rPr lang="zh-CN" altLang="en-US" dirty="0"/>
              <a:t>）向上则出</a:t>
            </a:r>
            <a:r>
              <a:rPr lang="en-US" altLang="zh-CN" dirty="0"/>
              <a:t>B</a:t>
            </a:r>
            <a:r>
              <a:rPr lang="zh-CN" altLang="en-US" dirty="0"/>
              <a:t>点，流动资金翻红则反转；（先看反弹，本身是金叉信号区域）</a:t>
            </a:r>
            <a:endParaRPr lang="zh-CN" altLang="en-US" dirty="0"/>
          </a:p>
          <a:p>
            <a:pPr algn="just">
              <a:lnSpc>
                <a:spcPct val="125000"/>
              </a:lnSpc>
            </a:pPr>
            <a:r>
              <a:rPr lang="zh-CN" altLang="en-US" dirty="0"/>
              <a:t>（</a:t>
            </a:r>
            <a:r>
              <a:rPr lang="en-US" altLang="zh-CN" dirty="0"/>
              <a:t>2</a:t>
            </a:r>
            <a:r>
              <a:rPr lang="zh-CN" altLang="en-US" dirty="0"/>
              <a:t>）流动资金翻绿，一旦死叉，则要防止牛线下移。（一旦死叉出现，则应部分获利落袋为安）</a:t>
            </a:r>
            <a:endParaRPr lang="zh-CN" altLang="en-US" dirty="0"/>
          </a:p>
          <a:p>
            <a:pPr algn="just">
              <a:lnSpc>
                <a:spcPct val="125000"/>
              </a:lnSpc>
            </a:pPr>
            <a:endParaRPr lang="en-US" dirty="0"/>
          </a:p>
          <a:p>
            <a:pPr algn="just">
              <a:lnSpc>
                <a:spcPct val="125000"/>
              </a:lnSpc>
            </a:pPr>
            <a:r>
              <a:rPr lang="en-US" dirty="0"/>
              <a:t>2</a:t>
            </a:r>
            <a:r>
              <a:rPr lang="zh-CN" altLang="en-US" dirty="0"/>
              <a:t>、接下来就是等市场的确定性信号出现，当下操作上，</a:t>
            </a:r>
            <a:r>
              <a:rPr lang="en-US" altLang="zh-CN" dirty="0"/>
              <a:t>3</a:t>
            </a:r>
            <a:r>
              <a:rPr lang="zh-CN" altLang="en-US" dirty="0"/>
              <a:t>参与这个反弹即可。</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、软件今天盘中出现</a:t>
            </a:r>
            <a:r>
              <a:rPr lang="en-US" altLang="zh-CN" dirty="0"/>
              <a:t>B</a:t>
            </a:r>
            <a:r>
              <a:rPr lang="zh-CN" altLang="en-US" dirty="0"/>
              <a:t>点了，但是流动资金还不太够，看看盘中有没有领涨主题带一下，放放量。</a:t>
            </a:r>
            <a:endParaRPr lang="zh-CN" altLang="en-US" dirty="0"/>
          </a:p>
          <a:p>
            <a:pPr algn="just">
              <a:lnSpc>
                <a:spcPct val="125000"/>
              </a:lnSpc>
            </a:pPr>
            <a:r>
              <a:rPr lang="zh-CN" altLang="en-US" dirty="0"/>
              <a:t>从目前（早上</a:t>
            </a:r>
            <a:r>
              <a:rPr lang="en-US" altLang="zh-CN" dirty="0"/>
              <a:t>10</a:t>
            </a:r>
            <a:r>
              <a:rPr lang="zh-CN" altLang="en-US" dirty="0"/>
              <a:t>点）的表现来看，主力净买额前三分别是：</a:t>
            </a:r>
            <a:r>
              <a:rPr lang="en-US" altLang="zh-CN" dirty="0"/>
              <a:t>5G</a:t>
            </a:r>
            <a:r>
              <a:rPr lang="zh-CN" altLang="en-US" dirty="0"/>
              <a:t>、</a:t>
            </a:r>
            <a:r>
              <a:rPr lang="zh-CN" altLang="en-US" sz="3200" b="1" dirty="0">
                <a:solidFill>
                  <a:srgbClr val="FF0000"/>
                </a:solidFill>
              </a:rPr>
              <a:t>区块链</a:t>
            </a:r>
            <a:r>
              <a:rPr lang="zh-CN" altLang="en-US" dirty="0"/>
              <a:t>、光伏</a:t>
            </a:r>
            <a:endParaRPr lang="en-US" dirty="0"/>
          </a:p>
          <a:p>
            <a:pPr algn="just">
              <a:lnSpc>
                <a:spcPct val="125000"/>
              </a:lnSpc>
            </a:pPr>
            <a:r>
              <a:rPr lang="zh-CN" altLang="en-US" sz="4000" b="1" dirty="0">
                <a:solidFill>
                  <a:srgbClr val="FF0000"/>
                </a:solidFill>
              </a:rPr>
              <a:t>从今天（</a:t>
            </a:r>
            <a:r>
              <a:rPr lang="en-US" altLang="zh-CN" sz="4000" b="1" dirty="0">
                <a:solidFill>
                  <a:srgbClr val="FF0000"/>
                </a:solidFill>
              </a:rPr>
              <a:t>5</a:t>
            </a:r>
            <a:r>
              <a:rPr lang="zh-CN" altLang="en-US" sz="4000" b="1" dirty="0">
                <a:solidFill>
                  <a:srgbClr val="FF0000"/>
                </a:solidFill>
              </a:rPr>
              <a:t>号）的信号表现来看，看突破大一些。</a:t>
            </a:r>
            <a:endParaRPr lang="en-US" sz="4000" b="1" dirty="0">
              <a:solidFill>
                <a:srgbClr val="FF0000"/>
              </a:solidFill>
            </a:endParaRPr>
          </a:p>
          <a:p>
            <a:pPr algn="just">
              <a:lnSpc>
                <a:spcPct val="125000"/>
              </a:lnSpc>
            </a:pPr>
            <a:r>
              <a:rPr lang="en-US" sz="4000" b="1" dirty="0">
                <a:solidFill>
                  <a:srgbClr val="FF0000"/>
                </a:solidFill>
              </a:rPr>
              <a:t>5</a:t>
            </a:r>
            <a:r>
              <a:rPr lang="zh-CN" altLang="en-US" sz="4000" b="1" dirty="0">
                <a:solidFill>
                  <a:srgbClr val="FF0000"/>
                </a:solidFill>
              </a:rPr>
              <a:t>月复盘总结？</a:t>
            </a:r>
            <a:endParaRPr lang="zh-CN" altLang="en-US" sz="4000" b="1" dirty="0">
              <a:solidFill>
                <a:srgbClr val="FF0000"/>
              </a:solidFill>
            </a:endParaRPr>
          </a:p>
        </p:txBody>
      </p:sp>
    </p:spTree>
    <p:custDataLst>
      <p:tags r:id="rId3"/>
    </p:custData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2025-6-11/12</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3977005"/>
          </a:xfrm>
          <a:prstGeom prst="rect">
            <a:avLst/>
          </a:prstGeom>
          <a:noFill/>
        </p:spPr>
        <p:txBody>
          <a:bodyPr wrap="square" rtlCol="0" anchor="t">
            <a:spAutoFit/>
          </a:bodyPr>
          <a:p>
            <a:pPr algn="just">
              <a:lnSpc>
                <a:spcPct val="125000"/>
              </a:lnSpc>
            </a:pPr>
            <a:r>
              <a:rPr lang="en-US" dirty="0"/>
              <a:t>1</a:t>
            </a:r>
            <a:r>
              <a:rPr lang="zh-CN" altLang="en-US" dirty="0"/>
              <a:t>、软件信号显示当下是：</a:t>
            </a:r>
            <a:r>
              <a:rPr lang="en-US" altLang="zh-CN" dirty="0"/>
              <a:t>B+</a:t>
            </a:r>
            <a:r>
              <a:rPr lang="zh-CN" altLang="en-US" dirty="0"/>
              <a:t>流动资金红，虽然有死叉，但是死叉的级别最小，故哪怕是技术调整</a:t>
            </a:r>
            <a:r>
              <a:rPr lang="en-US" altLang="zh-CN" dirty="0"/>
              <a:t> </a:t>
            </a:r>
            <a:r>
              <a:rPr lang="zh-CN" altLang="en-US" dirty="0"/>
              <a:t>，也不一定会跌。两大信号向好，如若下一个金叉出现，有没有可能走出较好的行情。</a:t>
            </a:r>
            <a:endParaRPr lang="zh-CN" altLang="en-US" dirty="0"/>
          </a:p>
          <a:p>
            <a:pPr algn="just">
              <a:lnSpc>
                <a:spcPct val="125000"/>
              </a:lnSpc>
            </a:pPr>
            <a:endParaRPr lang="en-US" dirty="0"/>
          </a:p>
          <a:p>
            <a:pPr algn="just">
              <a:lnSpc>
                <a:spcPct val="125000"/>
              </a:lnSpc>
            </a:pPr>
            <a:r>
              <a:rPr lang="en-US" dirty="0"/>
              <a:t>2</a:t>
            </a:r>
            <a:r>
              <a:rPr lang="zh-CN" altLang="en-US" dirty="0"/>
              <a:t>、死叉不是一定要跌，死叉是代表调整</a:t>
            </a:r>
            <a:r>
              <a:rPr lang="en-US" altLang="zh-CN" dirty="0"/>
              <a:t> </a:t>
            </a:r>
            <a:r>
              <a:rPr lang="zh-CN" altLang="en-US" dirty="0"/>
              <a:t>，而调整</a:t>
            </a:r>
            <a:r>
              <a:rPr lang="en-US" altLang="zh-CN" dirty="0"/>
              <a:t> </a:t>
            </a:r>
            <a:r>
              <a:rPr lang="zh-CN" altLang="en-US" dirty="0"/>
              <a:t>有三种</a:t>
            </a:r>
            <a:r>
              <a:rPr lang="en-US" altLang="zh-CN" dirty="0"/>
              <a:t> </a:t>
            </a:r>
            <a:r>
              <a:rPr lang="zh-CN" altLang="en-US" dirty="0"/>
              <a:t>方式：</a:t>
            </a:r>
            <a:endParaRPr lang="zh-CN" altLang="en-US" dirty="0"/>
          </a:p>
          <a:p>
            <a:pPr algn="just">
              <a:lnSpc>
                <a:spcPct val="125000"/>
              </a:lnSpc>
            </a:pPr>
            <a:r>
              <a:rPr lang="zh-CN" altLang="en-US" dirty="0"/>
              <a:t>（</a:t>
            </a:r>
            <a:r>
              <a:rPr lang="en-US" altLang="zh-CN" dirty="0"/>
              <a:t>1</a:t>
            </a:r>
            <a:r>
              <a:rPr lang="zh-CN" altLang="en-US" dirty="0"/>
              <a:t>）打压式调整：下跌</a:t>
            </a:r>
            <a:endParaRPr lang="zh-CN" altLang="en-US" dirty="0"/>
          </a:p>
          <a:p>
            <a:pPr algn="just">
              <a:lnSpc>
                <a:spcPct val="125000"/>
              </a:lnSpc>
            </a:pPr>
            <a:r>
              <a:rPr lang="zh-CN" altLang="en-US" dirty="0"/>
              <a:t>（</a:t>
            </a:r>
            <a:r>
              <a:rPr lang="en-US" altLang="zh-CN" dirty="0"/>
              <a:t>2</a:t>
            </a:r>
            <a:r>
              <a:rPr lang="zh-CN" altLang="en-US" dirty="0"/>
              <a:t>）</a:t>
            </a:r>
            <a:r>
              <a:rPr lang="zh-CN" altLang="en-US" dirty="0">
                <a:solidFill>
                  <a:srgbClr val="FF0000"/>
                </a:solidFill>
              </a:rPr>
              <a:t>横盘式调整：横盘</a:t>
            </a:r>
            <a:endParaRPr lang="zh-CN" altLang="en-US" dirty="0"/>
          </a:p>
          <a:p>
            <a:pPr algn="just">
              <a:lnSpc>
                <a:spcPct val="125000"/>
              </a:lnSpc>
            </a:pPr>
            <a:r>
              <a:rPr lang="zh-CN" altLang="en-US" dirty="0"/>
              <a:t>（</a:t>
            </a:r>
            <a:r>
              <a:rPr lang="en-US" altLang="zh-CN" dirty="0"/>
              <a:t>3</a:t>
            </a:r>
            <a:r>
              <a:rPr lang="zh-CN" altLang="en-US" dirty="0"/>
              <a:t>）边拉边洗：涨。</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、从平均股价的均线系统（</a:t>
            </a:r>
            <a:r>
              <a:rPr lang="en-US" altLang="zh-CN" dirty="0"/>
              <a:t>5-10-20-30</a:t>
            </a:r>
            <a:r>
              <a:rPr lang="zh-CN" altLang="en-US" dirty="0"/>
              <a:t>），是处于多头排列，故我们认为趋势向好。</a:t>
            </a:r>
            <a:endParaRPr lang="zh-CN" altLang="en-US" dirty="0"/>
          </a:p>
          <a:p>
            <a:pPr algn="just">
              <a:lnSpc>
                <a:spcPct val="125000"/>
              </a:lnSpc>
            </a:pPr>
            <a:r>
              <a:rPr lang="zh-CN" altLang="en-US" sz="4000" b="1" dirty="0">
                <a:solidFill>
                  <a:srgbClr val="FF0000"/>
                </a:solidFill>
              </a:rPr>
              <a:t>策略：持股待涨（趋势不坏，唯信号论）</a:t>
            </a:r>
            <a:endParaRPr lang="zh-CN" altLang="en-US" sz="4000" b="1" dirty="0">
              <a:solidFill>
                <a:srgbClr val="FF0000"/>
              </a:solidFill>
            </a:endParaRPr>
          </a:p>
        </p:txBody>
      </p:sp>
    </p:spTree>
    <p:custDataLst>
      <p:tags r:id="rId3"/>
    </p:custData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2025-6-18/19</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3284220"/>
          </a:xfrm>
          <a:prstGeom prst="rect">
            <a:avLst/>
          </a:prstGeom>
          <a:noFill/>
        </p:spPr>
        <p:txBody>
          <a:bodyPr wrap="square" rtlCol="0" anchor="t">
            <a:spAutoFit/>
          </a:bodyPr>
          <a:p>
            <a:pPr algn="just">
              <a:lnSpc>
                <a:spcPct val="125000"/>
              </a:lnSpc>
            </a:pPr>
            <a:r>
              <a:rPr lang="en-US" dirty="0"/>
              <a:t>1</a:t>
            </a:r>
            <a:r>
              <a:rPr lang="zh-CN" altLang="en-US" dirty="0"/>
              <a:t>、从软件信号上看：早上平均股价出金叉，技术上先看反弹；量能相对昨天（</a:t>
            </a:r>
            <a:r>
              <a:rPr lang="en-US" altLang="zh-CN" dirty="0"/>
              <a:t>10</a:t>
            </a:r>
            <a:r>
              <a:rPr lang="zh-CN" altLang="en-US" dirty="0"/>
              <a:t>点）放大了一些些，关注有没有可能流动资金翻红，如若翻红则更有利于市场的上涨。（</a:t>
            </a:r>
            <a:r>
              <a:rPr lang="en-US" altLang="zh-CN" dirty="0"/>
              <a:t>10</a:t>
            </a:r>
            <a:r>
              <a:rPr lang="zh-CN" altLang="en-US" dirty="0"/>
              <a:t>：</a:t>
            </a:r>
            <a:r>
              <a:rPr lang="en-US" altLang="zh-CN" dirty="0"/>
              <a:t>30</a:t>
            </a:r>
            <a:r>
              <a:rPr lang="zh-CN" altLang="en-US" dirty="0"/>
              <a:t>要求</a:t>
            </a:r>
            <a:r>
              <a:rPr lang="en-US" altLang="zh-CN" dirty="0"/>
              <a:t>5600+</a:t>
            </a:r>
            <a:r>
              <a:rPr lang="zh-CN" altLang="en-US" dirty="0"/>
              <a:t>）</a:t>
            </a:r>
            <a:endParaRPr lang="zh-CN" altLang="en-US" dirty="0"/>
          </a:p>
          <a:p>
            <a:pPr algn="just">
              <a:lnSpc>
                <a:spcPct val="125000"/>
              </a:lnSpc>
            </a:pPr>
            <a:endParaRPr lang="en-US" dirty="0"/>
          </a:p>
          <a:p>
            <a:pPr algn="just">
              <a:lnSpc>
                <a:spcPct val="125000"/>
              </a:lnSpc>
            </a:pPr>
            <a:r>
              <a:rPr lang="en-US" dirty="0"/>
              <a:t>2</a:t>
            </a:r>
            <a:r>
              <a:rPr lang="zh-CN" altLang="en-US" dirty="0"/>
              <a:t>、哪怕早上这个时候</a:t>
            </a:r>
            <a:r>
              <a:rPr lang="en-US" altLang="zh-CN" dirty="0"/>
              <a:t> </a:t>
            </a:r>
            <a:r>
              <a:rPr lang="zh-CN" altLang="en-US" dirty="0"/>
              <a:t>是在跌的，我们也以信号为准，看反弹。</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、分析是有可能会错的，也允许错。但操作一定不能错。（举例：趋势，买智能辅助，</a:t>
            </a:r>
            <a:r>
              <a:rPr lang="en-US" altLang="zh-CN" dirty="0"/>
              <a:t>-5%</a:t>
            </a:r>
            <a:r>
              <a:rPr lang="zh-CN" altLang="en-US" dirty="0"/>
              <a:t>止损）</a:t>
            </a:r>
            <a:endParaRPr lang="zh-CN" altLang="en-US" dirty="0"/>
          </a:p>
          <a:p>
            <a:pPr algn="just">
              <a:lnSpc>
                <a:spcPct val="125000"/>
              </a:lnSpc>
            </a:pPr>
            <a:endParaRPr lang="zh-CN" altLang="en-US" dirty="0"/>
          </a:p>
          <a:p>
            <a:pPr algn="just">
              <a:lnSpc>
                <a:spcPct val="125000"/>
              </a:lnSpc>
            </a:pPr>
            <a:r>
              <a:rPr lang="zh-CN" altLang="en-US" sz="4000" b="1" dirty="0">
                <a:solidFill>
                  <a:srgbClr val="FF0000"/>
                </a:solidFill>
              </a:rPr>
              <a:t>策略：持股做这一波反弹。</a:t>
            </a:r>
            <a:endParaRPr lang="zh-CN" altLang="en-US" sz="4000" b="1" dirty="0">
              <a:solidFill>
                <a:srgbClr val="FF0000"/>
              </a:solidFill>
            </a:endParaRPr>
          </a:p>
        </p:txBody>
      </p:sp>
    </p:spTree>
    <p:custDataLst>
      <p:tags r:id="rId3"/>
    </p:custData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2025-6-25/26</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477385"/>
          </a:xfrm>
          <a:prstGeom prst="rect">
            <a:avLst/>
          </a:prstGeom>
          <a:noFill/>
        </p:spPr>
        <p:txBody>
          <a:bodyPr wrap="square" rtlCol="0" anchor="t">
            <a:spAutoFit/>
          </a:bodyPr>
          <a:p>
            <a:pPr algn="just">
              <a:lnSpc>
                <a:spcPct val="125000"/>
              </a:lnSpc>
            </a:pPr>
            <a:r>
              <a:rPr lang="en-US" dirty="0"/>
              <a:t>1</a:t>
            </a:r>
            <a:r>
              <a:rPr lang="zh-CN" altLang="en-US" dirty="0"/>
              <a:t>、消息上：国内：继续资金支持</a:t>
            </a:r>
            <a:r>
              <a:rPr lang="en-US" altLang="zh-CN" dirty="0"/>
              <a:t>              </a:t>
            </a:r>
            <a:r>
              <a:rPr lang="zh-CN" altLang="en-US" dirty="0"/>
              <a:t>伊以：停战</a:t>
            </a:r>
            <a:r>
              <a:rPr lang="en-US" altLang="zh-CN" dirty="0"/>
              <a:t>                </a:t>
            </a:r>
            <a:r>
              <a:rPr lang="zh-CN" altLang="en-US" dirty="0"/>
              <a:t>美联储：降息预期提前</a:t>
            </a:r>
            <a:endParaRPr lang="zh-CN" altLang="en-US" dirty="0"/>
          </a:p>
          <a:p>
            <a:pPr algn="just">
              <a:lnSpc>
                <a:spcPct val="125000"/>
              </a:lnSpc>
            </a:pPr>
            <a:endParaRPr lang="en-US" dirty="0"/>
          </a:p>
          <a:p>
            <a:pPr algn="just">
              <a:lnSpc>
                <a:spcPct val="125000"/>
              </a:lnSpc>
            </a:pPr>
            <a:r>
              <a:rPr lang="en-US" dirty="0"/>
              <a:t>2</a:t>
            </a:r>
            <a:r>
              <a:rPr lang="zh-CN" altLang="en-US" dirty="0"/>
              <a:t>、信号：周一金叉，进入反弹；周二流动资金翻红，延续强势上攻；周三出</a:t>
            </a:r>
            <a:r>
              <a:rPr lang="en-US" altLang="zh-CN" dirty="0"/>
              <a:t>B</a:t>
            </a:r>
            <a:r>
              <a:rPr lang="zh-CN" altLang="en-US" dirty="0"/>
              <a:t>点，并且熊线上移。反转！</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、方向上：昨天主力净流入多并且涨停多的主题有【固态电池】、【机器人概念】</a:t>
            </a:r>
            <a:endParaRPr lang="zh-CN" altLang="en-US" dirty="0"/>
          </a:p>
          <a:p>
            <a:pPr algn="just">
              <a:lnSpc>
                <a:spcPct val="125000"/>
              </a:lnSpc>
            </a:pPr>
            <a:endParaRPr lang="zh-CN" altLang="en-US" dirty="0"/>
          </a:p>
          <a:p>
            <a:pPr algn="just">
              <a:lnSpc>
                <a:spcPct val="125000"/>
              </a:lnSpc>
            </a:pPr>
            <a:r>
              <a:rPr lang="zh-CN" altLang="en-US" sz="4000" b="1" dirty="0">
                <a:solidFill>
                  <a:srgbClr val="FF0000"/>
                </a:solidFill>
              </a:rPr>
              <a:t>策略：把握好机会，多想办法吃下利润。</a:t>
            </a:r>
            <a:endParaRPr lang="zh-CN" altLang="en-US" sz="4000" b="1" dirty="0">
              <a:solidFill>
                <a:srgbClr val="FF0000"/>
              </a:solidFill>
            </a:endParaRPr>
          </a:p>
          <a:p>
            <a:pPr algn="just">
              <a:lnSpc>
                <a:spcPct val="125000"/>
              </a:lnSpc>
            </a:pPr>
            <a:r>
              <a:rPr lang="zh-CN" altLang="en-US" sz="4000" b="1" dirty="0">
                <a:solidFill>
                  <a:srgbClr val="FF0000"/>
                </a:solidFill>
              </a:rPr>
              <a:t>【大周期决定小周期】</a:t>
            </a:r>
            <a:endParaRPr lang="zh-CN" altLang="en-US" sz="4000" b="1" dirty="0">
              <a:solidFill>
                <a:srgbClr val="FF0000"/>
              </a:solidFill>
            </a:endParaRPr>
          </a:p>
          <a:p>
            <a:pPr algn="just">
              <a:lnSpc>
                <a:spcPct val="125000"/>
              </a:lnSpc>
            </a:pPr>
            <a:r>
              <a:rPr lang="zh-CN" altLang="en-US" sz="4000" b="1" dirty="0">
                <a:solidFill>
                  <a:srgbClr val="FF0000"/>
                </a:solidFill>
              </a:rPr>
              <a:t>底仓（不要轻易出，趋势好则持），浮仓（可减）</a:t>
            </a:r>
            <a:endParaRPr lang="zh-CN" altLang="en-US" sz="4000" b="1" dirty="0">
              <a:solidFill>
                <a:srgbClr val="FF0000"/>
              </a:solidFill>
            </a:endParaRPr>
          </a:p>
        </p:txBody>
      </p:sp>
    </p:spTree>
    <p:custDataLst>
      <p:tags r:id="rId3"/>
    </p:custData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2025-7-2/3</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3630930"/>
          </a:xfrm>
          <a:prstGeom prst="rect">
            <a:avLst/>
          </a:prstGeom>
          <a:noFill/>
        </p:spPr>
        <p:txBody>
          <a:bodyPr wrap="square" rtlCol="0" anchor="t">
            <a:spAutoFit/>
          </a:bodyPr>
          <a:p>
            <a:pPr algn="just">
              <a:lnSpc>
                <a:spcPct val="125000"/>
              </a:lnSpc>
            </a:pPr>
            <a:r>
              <a:rPr lang="en-US" dirty="0"/>
              <a:t>1</a:t>
            </a:r>
            <a:r>
              <a:rPr lang="zh-CN" altLang="en-US" dirty="0"/>
              <a:t>、迟迟不来的死叉，今天大概率会出现，故短期看技术性调整</a:t>
            </a:r>
            <a:r>
              <a:rPr lang="en-US" altLang="zh-CN" dirty="0"/>
              <a:t> </a:t>
            </a:r>
            <a:r>
              <a:rPr lang="zh-CN" altLang="en-US" dirty="0"/>
              <a:t>，可减浮仓，不宜追高；</a:t>
            </a:r>
            <a:endParaRPr lang="zh-CN" altLang="en-US" dirty="0"/>
          </a:p>
          <a:p>
            <a:pPr algn="just">
              <a:lnSpc>
                <a:spcPct val="125000"/>
              </a:lnSpc>
            </a:pPr>
            <a:endParaRPr lang="en-US" dirty="0"/>
          </a:p>
          <a:p>
            <a:pPr algn="just">
              <a:lnSpc>
                <a:spcPct val="125000"/>
              </a:lnSpc>
            </a:pPr>
            <a:r>
              <a:rPr lang="en-US" dirty="0"/>
              <a:t>2</a:t>
            </a:r>
            <a:r>
              <a:rPr lang="zh-CN" altLang="en-US" dirty="0"/>
              <a:t>、调整是行情的一部分，不是不调才叫好，理解调整</a:t>
            </a:r>
            <a:r>
              <a:rPr lang="en-US" altLang="zh-CN" dirty="0"/>
              <a:t> </a:t>
            </a:r>
            <a:r>
              <a:rPr lang="zh-CN" altLang="en-US" dirty="0"/>
              <a:t>是为了更好的上涨。</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、【月度总结】：（</a:t>
            </a:r>
            <a:r>
              <a:rPr lang="en-US" altLang="zh-CN" dirty="0"/>
              <a:t>1</a:t>
            </a:r>
            <a:r>
              <a:rPr lang="zh-CN" altLang="en-US" dirty="0"/>
              <a:t>）收益（绝对</a:t>
            </a:r>
            <a:r>
              <a:rPr lang="en-US" altLang="zh-CN" dirty="0"/>
              <a:t>/</a:t>
            </a:r>
            <a:r>
              <a:rPr lang="zh-CN" altLang="en-US" dirty="0"/>
              <a:t>相对）</a:t>
            </a:r>
            <a:r>
              <a:rPr lang="en-US" altLang="zh-CN" dirty="0"/>
              <a:t>   </a:t>
            </a:r>
            <a:r>
              <a:rPr lang="zh-CN" altLang="en-US" dirty="0"/>
              <a:t>（</a:t>
            </a:r>
            <a:r>
              <a:rPr lang="en-US" altLang="zh-CN" dirty="0"/>
              <a:t>2</a:t>
            </a:r>
            <a:r>
              <a:rPr lang="zh-CN" altLang="en-US" dirty="0"/>
              <a:t>）每一笔交易（方法、执行）</a:t>
            </a:r>
            <a:r>
              <a:rPr lang="en-US" altLang="zh-CN" dirty="0"/>
              <a:t>---</a:t>
            </a:r>
            <a:r>
              <a:rPr lang="zh-CN" altLang="en-US" dirty="0"/>
              <a:t>知行合一</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a:t>
            </a:r>
            <a:r>
              <a:rPr lang="en-US" altLang="zh-CN" dirty="0"/>
              <a:t>7</a:t>
            </a:r>
            <a:r>
              <a:rPr lang="zh-CN" altLang="en-US" dirty="0"/>
              <a:t>月</a:t>
            </a:r>
            <a:r>
              <a:rPr lang="en-US" altLang="zh-CN" dirty="0"/>
              <a:t>3</a:t>
            </a:r>
            <a:r>
              <a:rPr lang="zh-CN" altLang="en-US" dirty="0"/>
              <a:t>日</a:t>
            </a:r>
            <a:r>
              <a:rPr lang="en-US" altLang="zh-CN" dirty="0"/>
              <a:t>  + </a:t>
            </a:r>
            <a:r>
              <a:rPr lang="zh-CN" altLang="en-US" dirty="0"/>
              <a:t>目前红的概率只有</a:t>
            </a:r>
            <a:r>
              <a:rPr lang="en-US" altLang="zh-CN" dirty="0"/>
              <a:t>10%</a:t>
            </a:r>
            <a:r>
              <a:rPr lang="zh-CN" altLang="en-US" dirty="0"/>
              <a:t>，那操作上应该是冲高减。</a:t>
            </a:r>
            <a:r>
              <a:rPr lang="en-US" altLang="zh-CN" dirty="0"/>
              <a:t>    </a:t>
            </a:r>
            <a:r>
              <a:rPr lang="zh-CN" altLang="en-US" dirty="0"/>
              <a:t>【买阴卖阳】</a:t>
            </a:r>
            <a:endParaRPr lang="zh-CN" altLang="en-US" dirty="0"/>
          </a:p>
          <a:p>
            <a:pPr algn="just">
              <a:lnSpc>
                <a:spcPct val="125000"/>
              </a:lnSpc>
            </a:pPr>
            <a:endParaRPr lang="zh-CN" altLang="en-US" dirty="0"/>
          </a:p>
          <a:p>
            <a:pPr algn="just">
              <a:lnSpc>
                <a:spcPct val="125000"/>
              </a:lnSpc>
            </a:pPr>
            <a:r>
              <a:rPr lang="zh-CN" altLang="en-US" sz="4000" b="1" dirty="0">
                <a:solidFill>
                  <a:srgbClr val="FF0000"/>
                </a:solidFill>
              </a:rPr>
              <a:t>策略：高抛的浮仓，可在后借机低吸（有利）</a:t>
            </a:r>
            <a:endParaRPr lang="zh-CN" altLang="en-US" sz="4000" b="1" dirty="0">
              <a:solidFill>
                <a:srgbClr val="FF0000"/>
              </a:solidFill>
            </a:endParaRPr>
          </a:p>
        </p:txBody>
      </p:sp>
    </p:spTree>
    <p:custDataLst>
      <p:tags r:id="rId3"/>
    </p:custData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2025-7-9</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746625"/>
          </a:xfrm>
          <a:prstGeom prst="rect">
            <a:avLst/>
          </a:prstGeom>
          <a:noFill/>
        </p:spPr>
        <p:txBody>
          <a:bodyPr wrap="square" rtlCol="0" anchor="t">
            <a:spAutoFit/>
          </a:bodyPr>
          <a:p>
            <a:pPr algn="just">
              <a:lnSpc>
                <a:spcPct val="125000"/>
              </a:lnSpc>
            </a:pPr>
            <a:r>
              <a:rPr lang="en-US" dirty="0"/>
              <a:t>1</a:t>
            </a:r>
            <a:r>
              <a:rPr lang="zh-CN" altLang="en-US" dirty="0"/>
              <a:t>、</a:t>
            </a:r>
            <a:r>
              <a:rPr lang="en-US" altLang="zh-CN" dirty="0"/>
              <a:t>3500</a:t>
            </a:r>
            <a:r>
              <a:rPr lang="zh-CN" altLang="en-US" dirty="0"/>
              <a:t>是一个心理关卡，加上短期获利明显，不排除有抛压。但是由于这里从平均股价来看，早就被突破了，所以解套类的抛压是不大的，更多的是短期获利的抛压。</a:t>
            </a:r>
            <a:endParaRPr lang="zh-CN" altLang="en-US" dirty="0"/>
          </a:p>
          <a:p>
            <a:pPr algn="just">
              <a:lnSpc>
                <a:spcPct val="125000"/>
              </a:lnSpc>
            </a:pPr>
            <a:endParaRPr lang="en-US" dirty="0"/>
          </a:p>
          <a:p>
            <a:pPr algn="just">
              <a:lnSpc>
                <a:spcPct val="125000"/>
              </a:lnSpc>
            </a:pPr>
            <a:r>
              <a:rPr lang="en-US" dirty="0"/>
              <a:t>2</a:t>
            </a:r>
            <a:r>
              <a:rPr lang="zh-CN" altLang="en-US" dirty="0"/>
              <a:t>、软件信号上，流动资金翻红，</a:t>
            </a:r>
            <a:r>
              <a:rPr lang="en-US" altLang="zh-CN" dirty="0"/>
              <a:t>B</a:t>
            </a:r>
            <a:r>
              <a:rPr lang="zh-CN" altLang="en-US" dirty="0"/>
              <a:t>点，捕捞</a:t>
            </a:r>
            <a:r>
              <a:rPr lang="en-US" altLang="zh-CN" dirty="0"/>
              <a:t> </a:t>
            </a:r>
            <a:r>
              <a:rPr lang="zh-CN" altLang="en-US" dirty="0"/>
              <a:t>季节金叉才</a:t>
            </a:r>
            <a:r>
              <a:rPr lang="en-US" altLang="zh-CN" dirty="0"/>
              <a:t>2</a:t>
            </a:r>
            <a:r>
              <a:rPr lang="zh-CN" altLang="en-US" dirty="0"/>
              <a:t>天，故我们看继续上攻多一些。</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、只有市场</a:t>
            </a:r>
            <a:r>
              <a:rPr lang="en-US" altLang="zh-CN" dirty="0"/>
              <a:t> </a:t>
            </a:r>
            <a:r>
              <a:rPr lang="zh-CN" altLang="en-US" dirty="0"/>
              <a:t>在这一波上涨出现明显的捕捞</a:t>
            </a:r>
            <a:r>
              <a:rPr lang="en-US" altLang="zh-CN" dirty="0"/>
              <a:t> </a:t>
            </a:r>
            <a:r>
              <a:rPr lang="zh-CN" altLang="en-US" dirty="0"/>
              <a:t>季节顶背离，并且来到牛线附近时才是真正的压力。</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、可胜在敌，而不可胜在已！</a:t>
            </a:r>
            <a:r>
              <a:rPr lang="en-US" altLang="zh-CN" dirty="0"/>
              <a:t>   ------    </a:t>
            </a:r>
            <a:r>
              <a:rPr lang="zh-CN" altLang="en-US" dirty="0"/>
              <a:t>赚大钱取决市场（持股、可减），不大亏在于自己！</a:t>
            </a:r>
            <a:endParaRPr lang="zh-CN" altLang="en-US" dirty="0"/>
          </a:p>
          <a:p>
            <a:pPr algn="just">
              <a:lnSpc>
                <a:spcPct val="125000"/>
              </a:lnSpc>
            </a:pPr>
            <a:r>
              <a:rPr lang="zh-CN" altLang="en-US" dirty="0"/>
              <a:t>（</a:t>
            </a:r>
            <a:r>
              <a:rPr lang="en-US" altLang="zh-CN" dirty="0"/>
              <a:t>10</a:t>
            </a:r>
            <a:r>
              <a:rPr lang="zh-CN" altLang="en-US" dirty="0"/>
              <a:t>只，每只止损是</a:t>
            </a:r>
            <a:r>
              <a:rPr lang="en-US" altLang="zh-CN" dirty="0"/>
              <a:t>10%</a:t>
            </a:r>
            <a:r>
              <a:rPr lang="zh-CN" altLang="en-US" dirty="0"/>
              <a:t>，相当于一只股票才亏总仓位的</a:t>
            </a:r>
            <a:r>
              <a:rPr lang="en-US" altLang="zh-CN" dirty="0"/>
              <a:t>1%</a:t>
            </a:r>
            <a:r>
              <a:rPr lang="zh-CN" altLang="en-US" dirty="0"/>
              <a:t>）（</a:t>
            </a:r>
            <a:r>
              <a:rPr lang="en-US" altLang="zh-CN" dirty="0"/>
              <a:t>3~5</a:t>
            </a:r>
            <a:r>
              <a:rPr lang="zh-CN" altLang="en-US" dirty="0"/>
              <a:t>只，趋势，破位或亏损</a:t>
            </a:r>
            <a:r>
              <a:rPr lang="en-US" altLang="zh-CN" dirty="0"/>
              <a:t>5%</a:t>
            </a:r>
            <a:r>
              <a:rPr lang="zh-CN" altLang="en-US" dirty="0"/>
              <a:t>）</a:t>
            </a:r>
            <a:endParaRPr lang="zh-CN" altLang="en-US" dirty="0"/>
          </a:p>
          <a:p>
            <a:pPr algn="just">
              <a:lnSpc>
                <a:spcPct val="125000"/>
              </a:lnSpc>
            </a:pPr>
            <a:r>
              <a:rPr lang="zh-CN" altLang="en-US" sz="4000" b="1" dirty="0">
                <a:solidFill>
                  <a:srgbClr val="FF0000"/>
                </a:solidFill>
              </a:rPr>
              <a:t>策略：底仓</a:t>
            </a:r>
            <a:r>
              <a:rPr lang="en-US" altLang="zh-CN" sz="4000" b="1" dirty="0">
                <a:solidFill>
                  <a:srgbClr val="FF0000"/>
                </a:solidFill>
              </a:rPr>
              <a:t>+</a:t>
            </a:r>
            <a:r>
              <a:rPr lang="zh-CN" altLang="en-US" sz="4000" b="1" dirty="0">
                <a:solidFill>
                  <a:srgbClr val="FF0000"/>
                </a:solidFill>
              </a:rPr>
              <a:t>浮仓的方式，少</a:t>
            </a:r>
            <a:r>
              <a:rPr lang="zh-CN" altLang="en-US" sz="4000" b="1" dirty="0">
                <a:solidFill>
                  <a:srgbClr val="FF0000"/>
                </a:solidFill>
              </a:rPr>
              <a:t>折腾。</a:t>
            </a:r>
            <a:endParaRPr lang="zh-CN" altLang="en-US" sz="4000" b="1" dirty="0">
              <a:solidFill>
                <a:srgbClr val="FF0000"/>
              </a:solidFill>
            </a:endParaRPr>
          </a:p>
          <a:p>
            <a:pPr algn="just">
              <a:lnSpc>
                <a:spcPct val="125000"/>
              </a:lnSpc>
            </a:pPr>
            <a:r>
              <a:rPr lang="zh-CN" altLang="en-US" sz="4000" b="1" dirty="0">
                <a:solidFill>
                  <a:srgbClr val="FF0000"/>
                </a:solidFill>
              </a:rPr>
              <a:t>（成本价：</a:t>
            </a:r>
            <a:r>
              <a:rPr lang="en-US" altLang="zh-CN" sz="4000" b="1" dirty="0">
                <a:solidFill>
                  <a:srgbClr val="FF0000"/>
                </a:solidFill>
              </a:rPr>
              <a:t>10-30-50</a:t>
            </a:r>
            <a:r>
              <a:rPr lang="zh-CN" altLang="en-US" sz="4000" b="1" dirty="0">
                <a:solidFill>
                  <a:srgbClr val="FF0000"/>
                </a:solidFill>
              </a:rPr>
              <a:t>）</a:t>
            </a:r>
            <a:endParaRPr lang="zh-CN" altLang="en-US" sz="4000" b="1" dirty="0">
              <a:solidFill>
                <a:srgbClr val="FF0000"/>
              </a:solidFill>
            </a:endParaRPr>
          </a:p>
        </p:txBody>
      </p:sp>
    </p:spTree>
    <p:custDataLst>
      <p:tags r:id="rId3"/>
    </p:custData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2025-7-10</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669155"/>
          </a:xfrm>
          <a:prstGeom prst="rect">
            <a:avLst/>
          </a:prstGeom>
          <a:noFill/>
        </p:spPr>
        <p:txBody>
          <a:bodyPr wrap="square" rtlCol="0" anchor="t">
            <a:spAutoFit/>
          </a:bodyPr>
          <a:p>
            <a:pPr algn="just">
              <a:lnSpc>
                <a:spcPct val="125000"/>
              </a:lnSpc>
            </a:pPr>
            <a:r>
              <a:rPr lang="en-US" dirty="0"/>
              <a:t>1</a:t>
            </a:r>
            <a:r>
              <a:rPr lang="zh-CN" altLang="en-US" dirty="0"/>
              <a:t>、捕捞季节今天开盘就死叉了，本身背离情况下，死叉技术性调整</a:t>
            </a:r>
            <a:r>
              <a:rPr lang="en-US" altLang="zh-CN" dirty="0"/>
              <a:t> </a:t>
            </a:r>
            <a:r>
              <a:rPr lang="zh-CN" altLang="en-US" dirty="0"/>
              <a:t>；银行类的上涨，平均股价就回落。</a:t>
            </a:r>
            <a:endParaRPr lang="zh-CN" altLang="en-US" dirty="0"/>
          </a:p>
          <a:p>
            <a:pPr algn="just">
              <a:lnSpc>
                <a:spcPct val="125000"/>
              </a:lnSpc>
            </a:pPr>
            <a:endParaRPr lang="en-US" dirty="0"/>
          </a:p>
          <a:p>
            <a:pPr algn="just">
              <a:lnSpc>
                <a:spcPct val="125000"/>
              </a:lnSpc>
            </a:pPr>
            <a:r>
              <a:rPr lang="en-US" dirty="0"/>
              <a:t>2</a:t>
            </a:r>
            <a:r>
              <a:rPr lang="zh-CN" altLang="en-US" dirty="0"/>
              <a:t>、接下来重点看流动资金变化，红则有惊无险，但如若绿还是要</a:t>
            </a:r>
            <a:r>
              <a:rPr lang="zh-CN" altLang="en-US" dirty="0"/>
              <a:t>谨慎对待，至少获利部分减仓是需要的。</a:t>
            </a:r>
            <a:endParaRPr lang="zh-CN" altLang="en-US" dirty="0"/>
          </a:p>
          <a:p>
            <a:pPr algn="just">
              <a:lnSpc>
                <a:spcPct val="125000"/>
              </a:lnSpc>
            </a:pPr>
            <a:r>
              <a:rPr lang="zh-CN" altLang="en-US" dirty="0"/>
              <a:t>（</a:t>
            </a:r>
            <a:r>
              <a:rPr lang="en-US" altLang="zh-CN" dirty="0"/>
              <a:t>10</a:t>
            </a:r>
            <a:r>
              <a:rPr lang="zh-CN" altLang="en-US" dirty="0"/>
              <a:t>点半</a:t>
            </a:r>
            <a:r>
              <a:rPr lang="en-US" altLang="zh-CN" dirty="0"/>
              <a:t>6500</a:t>
            </a:r>
            <a:r>
              <a:rPr lang="zh-CN" altLang="en-US" dirty="0"/>
              <a:t>，故今天流动资金可以翻红，那么死叉就不用过于担心，但是适当减仓，特别是对于满仓、重仓的人来讲是可以的。当下合理仓位是</a:t>
            </a:r>
            <a:r>
              <a:rPr lang="en-US" altLang="zh-CN" dirty="0"/>
              <a:t>5~7</a:t>
            </a:r>
            <a:r>
              <a:rPr lang="zh-CN" altLang="en-US" dirty="0"/>
              <a:t>）</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、可胜在敌，而不可胜在已！</a:t>
            </a:r>
            <a:r>
              <a:rPr lang="en-US" altLang="zh-CN" dirty="0"/>
              <a:t>   ------    </a:t>
            </a:r>
            <a:r>
              <a:rPr lang="zh-CN" altLang="en-US" dirty="0"/>
              <a:t>赚大钱取决市场（持股、可减），不大亏在于自己！</a:t>
            </a:r>
            <a:endParaRPr lang="zh-CN" altLang="en-US" dirty="0"/>
          </a:p>
          <a:p>
            <a:pPr algn="just">
              <a:lnSpc>
                <a:spcPct val="125000"/>
              </a:lnSpc>
            </a:pPr>
            <a:r>
              <a:rPr lang="zh-CN" altLang="en-US" dirty="0"/>
              <a:t>（</a:t>
            </a:r>
            <a:r>
              <a:rPr lang="en-US" altLang="zh-CN" dirty="0"/>
              <a:t>1</a:t>
            </a:r>
            <a:r>
              <a:rPr lang="zh-CN" altLang="en-US" dirty="0"/>
              <a:t>）行情好，容易赚钱，甚至</a:t>
            </a:r>
            <a:r>
              <a:rPr lang="en-US" altLang="zh-CN" dirty="0"/>
              <a:t> </a:t>
            </a:r>
            <a:r>
              <a:rPr lang="zh-CN" altLang="en-US" dirty="0"/>
              <a:t>赚大钱；</a:t>
            </a:r>
            <a:r>
              <a:rPr lang="en-US" altLang="zh-CN" dirty="0"/>
              <a:t>        </a:t>
            </a:r>
            <a:r>
              <a:rPr lang="zh-CN" altLang="en-US" dirty="0"/>
              <a:t>（</a:t>
            </a:r>
            <a:r>
              <a:rPr lang="en-US" altLang="zh-CN" dirty="0"/>
              <a:t>2</a:t>
            </a:r>
            <a:r>
              <a:rPr lang="zh-CN" altLang="en-US" dirty="0"/>
              <a:t>）个股强，个股强势上涨的时候</a:t>
            </a:r>
            <a:r>
              <a:rPr lang="en-US" altLang="zh-CN" dirty="0"/>
              <a:t> </a:t>
            </a:r>
            <a:r>
              <a:rPr lang="zh-CN" altLang="en-US" dirty="0"/>
              <a:t>不要轻易下车；</a:t>
            </a:r>
            <a:endParaRPr lang="zh-CN" altLang="en-US" dirty="0"/>
          </a:p>
          <a:p>
            <a:pPr algn="just">
              <a:lnSpc>
                <a:spcPct val="125000"/>
              </a:lnSpc>
            </a:pPr>
            <a:r>
              <a:rPr lang="zh-CN" altLang="en-US" dirty="0"/>
              <a:t>（</a:t>
            </a:r>
            <a:r>
              <a:rPr lang="en-US" altLang="zh-CN" dirty="0"/>
              <a:t>3</a:t>
            </a:r>
            <a:r>
              <a:rPr lang="zh-CN" altLang="en-US" dirty="0"/>
              <a:t>）设止损（</a:t>
            </a:r>
            <a:r>
              <a:rPr lang="en-US" altLang="zh-CN" dirty="0"/>
              <a:t>-5%~10%</a:t>
            </a:r>
            <a:r>
              <a:rPr lang="zh-CN" altLang="en-US" dirty="0"/>
              <a:t>）；</a:t>
            </a:r>
            <a:r>
              <a:rPr lang="en-US" altLang="zh-CN" dirty="0"/>
              <a:t>           </a:t>
            </a:r>
            <a:r>
              <a:rPr lang="zh-CN" altLang="en-US" dirty="0"/>
              <a:t>（</a:t>
            </a:r>
            <a:r>
              <a:rPr lang="en-US" altLang="zh-CN" dirty="0"/>
              <a:t>4</a:t>
            </a:r>
            <a:r>
              <a:rPr lang="zh-CN" altLang="en-US" dirty="0"/>
              <a:t>）分散（</a:t>
            </a:r>
            <a:r>
              <a:rPr lang="en-US" altLang="zh-CN" dirty="0"/>
              <a:t>5</a:t>
            </a:r>
            <a:r>
              <a:rPr lang="zh-CN" altLang="en-US" dirty="0"/>
              <a:t>、</a:t>
            </a:r>
            <a:r>
              <a:rPr lang="en-US" altLang="zh-CN" dirty="0"/>
              <a:t>10</a:t>
            </a:r>
            <a:r>
              <a:rPr lang="zh-CN" altLang="en-US" dirty="0"/>
              <a:t>、</a:t>
            </a:r>
            <a:r>
              <a:rPr lang="en-US" altLang="zh-CN" dirty="0"/>
              <a:t>20</a:t>
            </a:r>
            <a:r>
              <a:rPr lang="zh-CN" altLang="en-US" dirty="0"/>
              <a:t>只）</a:t>
            </a:r>
            <a:endParaRPr lang="zh-CN" altLang="en-US" dirty="0"/>
          </a:p>
          <a:p>
            <a:pPr algn="just">
              <a:lnSpc>
                <a:spcPct val="125000"/>
              </a:lnSpc>
            </a:pPr>
            <a:r>
              <a:rPr lang="zh-CN" altLang="en-US" sz="4000" b="1" dirty="0">
                <a:solidFill>
                  <a:srgbClr val="FF0000"/>
                </a:solidFill>
              </a:rPr>
              <a:t>策略：</a:t>
            </a:r>
            <a:endParaRPr lang="zh-CN" altLang="en-US" sz="4000" b="1" dirty="0">
              <a:solidFill>
                <a:srgbClr val="FF0000"/>
              </a:solidFill>
            </a:endParaRPr>
          </a:p>
        </p:txBody>
      </p:sp>
    </p:spTree>
    <p:custDataLst>
      <p:tags r:id="rId3"/>
    </p:custData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2025-7-16</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399915"/>
          </a:xfrm>
          <a:prstGeom prst="rect">
            <a:avLst/>
          </a:prstGeom>
          <a:noFill/>
        </p:spPr>
        <p:txBody>
          <a:bodyPr wrap="square" rtlCol="0" anchor="t">
            <a:spAutoFit/>
          </a:bodyPr>
          <a:p>
            <a:pPr algn="just">
              <a:lnSpc>
                <a:spcPct val="125000"/>
              </a:lnSpc>
            </a:pPr>
            <a:r>
              <a:rPr lang="en-US" dirty="0"/>
              <a:t>1</a:t>
            </a:r>
            <a:r>
              <a:rPr lang="zh-CN" altLang="en-US" dirty="0"/>
              <a:t>、举例</a:t>
            </a:r>
            <a:r>
              <a:rPr lang="en-US" altLang="zh-CN" dirty="0"/>
              <a:t>+</a:t>
            </a:r>
            <a:r>
              <a:rPr lang="en-US" dirty="0"/>
              <a:t>30%</a:t>
            </a:r>
            <a:endParaRPr lang="zh-CN" altLang="en-US" dirty="0"/>
          </a:p>
          <a:p>
            <a:pPr algn="just">
              <a:lnSpc>
                <a:spcPct val="125000"/>
              </a:lnSpc>
            </a:pPr>
            <a:endParaRPr lang="en-US" dirty="0"/>
          </a:p>
          <a:p>
            <a:pPr algn="just">
              <a:lnSpc>
                <a:spcPct val="125000"/>
              </a:lnSpc>
            </a:pPr>
            <a:r>
              <a:rPr lang="en-US" dirty="0"/>
              <a:t>2</a:t>
            </a:r>
            <a:r>
              <a:rPr lang="zh-CN" altLang="en-US" dirty="0"/>
              <a:t>、</a:t>
            </a:r>
            <a:r>
              <a:rPr lang="en-US" altLang="zh-CN" dirty="0"/>
              <a:t>10</a:t>
            </a:r>
            <a:r>
              <a:rPr lang="zh-CN" altLang="en-US" dirty="0"/>
              <a:t>只股赚总</a:t>
            </a:r>
            <a:r>
              <a:rPr lang="en-US" altLang="zh-CN" dirty="0"/>
              <a:t>15</a:t>
            </a:r>
            <a:r>
              <a:rPr lang="en-US" altLang="zh-CN" dirty="0"/>
              <a:t>%</a:t>
            </a:r>
            <a:r>
              <a:rPr lang="zh-CN" altLang="en-US" dirty="0"/>
              <a:t>简单（</a:t>
            </a:r>
            <a:r>
              <a:rPr lang="en-US" altLang="zh-CN" dirty="0"/>
              <a:t>10</a:t>
            </a:r>
            <a:r>
              <a:rPr lang="zh-CN" altLang="en-US" dirty="0"/>
              <a:t>万买</a:t>
            </a:r>
            <a:r>
              <a:rPr lang="en-US" altLang="zh-CN" dirty="0"/>
              <a:t>10</a:t>
            </a:r>
            <a:r>
              <a:rPr lang="zh-CN" altLang="en-US" dirty="0"/>
              <a:t>只）</a:t>
            </a:r>
            <a:endParaRPr lang="zh-CN" altLang="en-US" dirty="0"/>
          </a:p>
          <a:p>
            <a:pPr algn="just">
              <a:lnSpc>
                <a:spcPct val="125000"/>
              </a:lnSpc>
            </a:pPr>
            <a:r>
              <a:rPr lang="zh-CN" altLang="en-US" dirty="0"/>
              <a:t>【</a:t>
            </a:r>
            <a:r>
              <a:rPr lang="en-US" altLang="zh-CN" dirty="0"/>
              <a:t>+80%</a:t>
            </a:r>
            <a:r>
              <a:rPr lang="zh-CN" altLang="en-US" dirty="0"/>
              <a:t>、</a:t>
            </a:r>
            <a:r>
              <a:rPr lang="en-US" altLang="zh-CN" dirty="0"/>
              <a:t>+30%</a:t>
            </a:r>
            <a:r>
              <a:rPr lang="zh-CN" altLang="en-US" dirty="0"/>
              <a:t>、</a:t>
            </a:r>
            <a:r>
              <a:rPr lang="en-US" altLang="zh-CN" dirty="0"/>
              <a:t>+20%</a:t>
            </a:r>
            <a:r>
              <a:rPr lang="zh-CN" altLang="en-US" dirty="0"/>
              <a:t>、</a:t>
            </a:r>
            <a:r>
              <a:rPr lang="en-US" altLang="zh-CN" dirty="0"/>
              <a:t>+20%</a:t>
            </a:r>
            <a:r>
              <a:rPr lang="zh-CN" altLang="en-US" dirty="0"/>
              <a:t>、</a:t>
            </a:r>
            <a:r>
              <a:rPr lang="en-US" altLang="zh-CN" dirty="0"/>
              <a:t>+10%</a:t>
            </a:r>
            <a:r>
              <a:rPr lang="zh-CN" altLang="en-US" dirty="0"/>
              <a:t>、</a:t>
            </a:r>
            <a:r>
              <a:rPr lang="en-US" altLang="zh-CN" dirty="0"/>
              <a:t>+10%</a:t>
            </a:r>
            <a:r>
              <a:rPr lang="zh-CN" altLang="en-US" dirty="0"/>
              <a:t>、</a:t>
            </a:r>
            <a:r>
              <a:rPr lang="en-US" altLang="zh-CN" dirty="0"/>
              <a:t>0</a:t>
            </a:r>
            <a:r>
              <a:rPr lang="zh-CN" altLang="en-US" dirty="0"/>
              <a:t>、</a:t>
            </a:r>
            <a:r>
              <a:rPr lang="en-US" altLang="zh-CN" dirty="0"/>
              <a:t>0</a:t>
            </a:r>
            <a:r>
              <a:rPr lang="zh-CN" altLang="en-US" dirty="0"/>
              <a:t>、</a:t>
            </a:r>
            <a:r>
              <a:rPr lang="en-US" altLang="zh-CN" dirty="0"/>
              <a:t>-10%</a:t>
            </a:r>
            <a:r>
              <a:rPr lang="zh-CN" altLang="en-US" dirty="0"/>
              <a:t>、</a:t>
            </a:r>
            <a:r>
              <a:rPr lang="en-US" altLang="zh-CN" dirty="0"/>
              <a:t>-10%</a:t>
            </a:r>
            <a:r>
              <a:rPr lang="zh-CN" altLang="en-US" dirty="0"/>
              <a:t>】</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a:t>
            </a:r>
            <a:endParaRPr lang="zh-CN" altLang="en-US" dirty="0"/>
          </a:p>
          <a:p>
            <a:pPr algn="just">
              <a:lnSpc>
                <a:spcPct val="125000"/>
              </a:lnSpc>
            </a:pPr>
            <a:endParaRPr lang="zh-CN" altLang="en-US" sz="4000" b="1" dirty="0">
              <a:solidFill>
                <a:srgbClr val="FF0000"/>
              </a:solidFill>
            </a:endParaRPr>
          </a:p>
          <a:p>
            <a:pPr algn="just">
              <a:lnSpc>
                <a:spcPct val="125000"/>
              </a:lnSpc>
            </a:pPr>
            <a:r>
              <a:rPr lang="zh-CN" altLang="en-US" sz="4000" b="1" dirty="0">
                <a:solidFill>
                  <a:srgbClr val="FF0000"/>
                </a:solidFill>
              </a:rPr>
              <a:t>策略：以终为始</a:t>
            </a:r>
            <a:endParaRPr lang="zh-CN" altLang="en-US" sz="4000" b="1" dirty="0">
              <a:solidFill>
                <a:srgbClr val="FF0000"/>
              </a:solidFill>
            </a:endParaRPr>
          </a:p>
        </p:txBody>
      </p:sp>
    </p:spTree>
    <p:custDataLst>
      <p:tags r:id="rId3"/>
    </p:custData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2025-7-17</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746625"/>
          </a:xfrm>
          <a:prstGeom prst="rect">
            <a:avLst/>
          </a:prstGeom>
          <a:noFill/>
        </p:spPr>
        <p:txBody>
          <a:bodyPr wrap="square" rtlCol="0" anchor="t">
            <a:spAutoFit/>
          </a:bodyPr>
          <a:p>
            <a:pPr algn="just">
              <a:lnSpc>
                <a:spcPct val="125000"/>
              </a:lnSpc>
            </a:pPr>
            <a:r>
              <a:rPr lang="en-US" dirty="0"/>
              <a:t>1</a:t>
            </a:r>
            <a:r>
              <a:rPr lang="zh-CN" altLang="en-US" dirty="0"/>
              <a:t>、平均股价的捕捞</a:t>
            </a:r>
            <a:r>
              <a:rPr lang="en-US" altLang="zh-CN" dirty="0"/>
              <a:t> </a:t>
            </a:r>
            <a:r>
              <a:rPr lang="zh-CN" altLang="en-US" dirty="0"/>
              <a:t>季节本身有衰竭的迹像，加上流动资金今天翻绿的概率大，而且上方还有来自牛线的压力位。短期开始谨慎。</a:t>
            </a:r>
            <a:r>
              <a:rPr lang="zh-CN" altLang="en-US" dirty="0">
                <a:sym typeface="+mn-ea"/>
              </a:rPr>
              <a:t>所以先将仓位控制在</a:t>
            </a:r>
            <a:r>
              <a:rPr lang="en-US" altLang="zh-CN" dirty="0">
                <a:sym typeface="+mn-ea"/>
              </a:rPr>
              <a:t>5</a:t>
            </a:r>
            <a:r>
              <a:rPr lang="zh-CN" altLang="en-US" dirty="0">
                <a:sym typeface="+mn-ea"/>
              </a:rPr>
              <a:t>成为宜，并且只出不入，因为新开仓卖不出（</a:t>
            </a:r>
            <a:r>
              <a:rPr lang="en-US" altLang="zh-CN" dirty="0">
                <a:sym typeface="+mn-ea"/>
              </a:rPr>
              <a:t>T+1</a:t>
            </a:r>
            <a:r>
              <a:rPr lang="zh-CN" altLang="en-US" dirty="0">
                <a:sym typeface="+mn-ea"/>
              </a:rPr>
              <a:t>），那么是会吃亏的。</a:t>
            </a:r>
            <a:endParaRPr lang="zh-CN" altLang="en-US" dirty="0"/>
          </a:p>
          <a:p>
            <a:pPr algn="just">
              <a:lnSpc>
                <a:spcPct val="125000"/>
              </a:lnSpc>
            </a:pPr>
            <a:endParaRPr lang="en-US" dirty="0"/>
          </a:p>
          <a:p>
            <a:pPr algn="just">
              <a:lnSpc>
                <a:spcPct val="125000"/>
              </a:lnSpc>
            </a:pPr>
            <a:r>
              <a:rPr lang="en-US" dirty="0"/>
              <a:t>2</a:t>
            </a:r>
            <a:r>
              <a:rPr lang="zh-CN" altLang="en-US" dirty="0"/>
              <a:t>、一旦今天流动资金确定绿，那么就很容易死叉，一旦流动资金翻绿</a:t>
            </a:r>
            <a:r>
              <a:rPr lang="en-US" altLang="zh-CN" dirty="0"/>
              <a:t>+</a:t>
            </a:r>
            <a:r>
              <a:rPr lang="zh-CN" altLang="en-US" dirty="0"/>
              <a:t>死叉，基本上就是</a:t>
            </a:r>
            <a:r>
              <a:rPr lang="en-US" altLang="zh-CN" dirty="0"/>
              <a:t>3</a:t>
            </a:r>
            <a:r>
              <a:rPr lang="zh-CN" altLang="en-US" dirty="0"/>
              <a:t>成以内。</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a:t>
            </a:r>
            <a:endParaRPr lang="zh-CN" altLang="en-US" dirty="0"/>
          </a:p>
          <a:p>
            <a:pPr algn="just">
              <a:lnSpc>
                <a:spcPct val="125000"/>
              </a:lnSpc>
            </a:pPr>
            <a:endParaRPr lang="zh-CN" altLang="en-US" sz="4000" b="1" dirty="0">
              <a:solidFill>
                <a:srgbClr val="FF0000"/>
              </a:solidFill>
            </a:endParaRPr>
          </a:p>
          <a:p>
            <a:pPr algn="just">
              <a:lnSpc>
                <a:spcPct val="125000"/>
              </a:lnSpc>
            </a:pPr>
            <a:r>
              <a:rPr lang="zh-CN" altLang="en-US" sz="4000" b="1" dirty="0">
                <a:solidFill>
                  <a:srgbClr val="FF0000"/>
                </a:solidFill>
              </a:rPr>
              <a:t>策略：不再新入，而是持股等卖。</a:t>
            </a:r>
            <a:endParaRPr lang="zh-CN" altLang="en-US" sz="4000" b="1" dirty="0">
              <a:solidFill>
                <a:srgbClr val="FF0000"/>
              </a:solidFill>
            </a:endParaRPr>
          </a:p>
        </p:txBody>
      </p:sp>
    </p:spTree>
    <p:custDataLst>
      <p:tags r:id="rId3"/>
    </p:custData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2025-7-30</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3977005"/>
          </a:xfrm>
          <a:prstGeom prst="rect">
            <a:avLst/>
          </a:prstGeom>
          <a:noFill/>
        </p:spPr>
        <p:txBody>
          <a:bodyPr wrap="square" rtlCol="0" anchor="t">
            <a:spAutoFit/>
          </a:bodyPr>
          <a:p>
            <a:pPr algn="just">
              <a:lnSpc>
                <a:spcPct val="125000"/>
              </a:lnSpc>
            </a:pPr>
            <a:r>
              <a:rPr lang="en-US" dirty="0"/>
              <a:t>1</a:t>
            </a:r>
            <a:r>
              <a:rPr lang="zh-CN" altLang="en-US" dirty="0"/>
              <a:t>、</a:t>
            </a:r>
            <a:r>
              <a:rPr lang="en-US" altLang="zh-CN" dirty="0"/>
              <a:t>B</a:t>
            </a:r>
            <a:r>
              <a:rPr lang="zh-CN" altLang="en-US" dirty="0"/>
              <a:t>点在，流动资金只要翻红，则市场没有大问题，按照流动资金红与绿来做大级别的仓位</a:t>
            </a:r>
            <a:r>
              <a:rPr lang="zh-CN" altLang="en-US" dirty="0"/>
              <a:t>划分。</a:t>
            </a:r>
            <a:endParaRPr lang="zh-CN" altLang="en-US" dirty="0"/>
          </a:p>
          <a:p>
            <a:pPr algn="just">
              <a:lnSpc>
                <a:spcPct val="125000"/>
              </a:lnSpc>
            </a:pPr>
            <a:r>
              <a:rPr lang="zh-CN" altLang="en-US" dirty="0"/>
              <a:t>红则</a:t>
            </a:r>
            <a:r>
              <a:rPr lang="en-US" altLang="zh-CN" dirty="0"/>
              <a:t>5+</a:t>
            </a:r>
            <a:r>
              <a:rPr lang="zh-CN" altLang="en-US" dirty="0"/>
              <a:t>，绿则</a:t>
            </a:r>
            <a:r>
              <a:rPr lang="en-US" altLang="zh-CN" dirty="0"/>
              <a:t>5-</a:t>
            </a:r>
            <a:endParaRPr lang="zh-CN" altLang="en-US" dirty="0"/>
          </a:p>
          <a:p>
            <a:pPr algn="just">
              <a:lnSpc>
                <a:spcPct val="125000"/>
              </a:lnSpc>
            </a:pPr>
            <a:endParaRPr lang="en-US" dirty="0"/>
          </a:p>
          <a:p>
            <a:pPr algn="just">
              <a:lnSpc>
                <a:spcPct val="125000"/>
              </a:lnSpc>
            </a:pPr>
            <a:r>
              <a:rPr lang="en-US" dirty="0"/>
              <a:t>2</a:t>
            </a:r>
            <a:r>
              <a:rPr lang="zh-CN" altLang="en-US" dirty="0"/>
              <a:t>、死叉的出现，代表技术性调整</a:t>
            </a:r>
            <a:r>
              <a:rPr lang="en-US" altLang="zh-CN" dirty="0"/>
              <a:t> </a:t>
            </a:r>
            <a:r>
              <a:rPr lang="zh-CN" altLang="en-US" dirty="0"/>
              <a:t>，但这是一个小级别，哪怕真调整</a:t>
            </a:r>
            <a:r>
              <a:rPr lang="en-US" altLang="zh-CN" dirty="0"/>
              <a:t> </a:t>
            </a:r>
            <a:r>
              <a:rPr lang="zh-CN" altLang="en-US" dirty="0"/>
              <a:t>，更多的人也是为了低吸。</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、浮仓：可以结合自己的风格，风险承受能力进行高抛低吸。</a:t>
            </a:r>
            <a:r>
              <a:rPr lang="zh-CN" altLang="en-US" dirty="0">
                <a:sym typeface="+mn-ea"/>
              </a:rPr>
              <a:t>底仓：（最重要的）个股不破智能辅助线则持股待涨。</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、大事件：（</a:t>
            </a:r>
            <a:r>
              <a:rPr lang="en-US" altLang="zh-CN" dirty="0"/>
              <a:t>1</a:t>
            </a:r>
            <a:r>
              <a:rPr lang="zh-CN" altLang="en-US" dirty="0"/>
              <a:t>）中美谈</a:t>
            </a:r>
            <a:r>
              <a:rPr lang="en-US" altLang="zh-CN" dirty="0"/>
              <a:t>    </a:t>
            </a:r>
            <a:r>
              <a:rPr lang="zh-CN" altLang="en-US" dirty="0"/>
              <a:t>（</a:t>
            </a:r>
            <a:r>
              <a:rPr lang="en-US" altLang="zh-CN" dirty="0"/>
              <a:t>2</a:t>
            </a:r>
            <a:r>
              <a:rPr lang="zh-CN" altLang="en-US" dirty="0"/>
              <a:t>）美联储议息</a:t>
            </a:r>
            <a:r>
              <a:rPr lang="en-US" altLang="zh-CN" dirty="0"/>
              <a:t>---</a:t>
            </a:r>
            <a:r>
              <a:rPr lang="zh-CN" altLang="en-US" dirty="0"/>
              <a:t>市场预期不会降</a:t>
            </a:r>
            <a:r>
              <a:rPr lang="en-US" altLang="zh-CN" dirty="0"/>
              <a:t>    </a:t>
            </a:r>
            <a:r>
              <a:rPr lang="zh-CN" altLang="en-US" dirty="0"/>
              <a:t>牛市思维，并且思考如何把握机会！！！</a:t>
            </a:r>
            <a:endParaRPr lang="zh-CN" altLang="en-US" sz="4000" b="1" dirty="0">
              <a:solidFill>
                <a:srgbClr val="FF0000"/>
              </a:solidFill>
            </a:endParaRPr>
          </a:p>
          <a:p>
            <a:pPr algn="just">
              <a:lnSpc>
                <a:spcPct val="125000"/>
              </a:lnSpc>
            </a:pPr>
            <a:r>
              <a:rPr lang="zh-CN" altLang="en-US" sz="4000" b="1" dirty="0">
                <a:solidFill>
                  <a:srgbClr val="FF0000"/>
                </a:solidFill>
              </a:rPr>
              <a:t>策略：【底仓】</a:t>
            </a:r>
            <a:r>
              <a:rPr lang="en-US" altLang="zh-CN" sz="4000" b="1" dirty="0">
                <a:solidFill>
                  <a:srgbClr val="FF0000"/>
                </a:solidFill>
              </a:rPr>
              <a:t>+</a:t>
            </a:r>
            <a:r>
              <a:rPr lang="zh-CN" altLang="en-US" sz="4000" b="1" dirty="0">
                <a:solidFill>
                  <a:srgbClr val="FF0000"/>
                </a:solidFill>
              </a:rPr>
              <a:t>浮仓</a:t>
            </a:r>
            <a:endParaRPr lang="zh-CN" altLang="en-US" sz="4000" b="1" dirty="0">
              <a:solidFill>
                <a:srgbClr val="FF0000"/>
              </a:solidFill>
            </a:endParaRPr>
          </a:p>
        </p:txBody>
      </p:sp>
    </p:spTree>
    <p:custDataLst>
      <p:tags r:id="rId3"/>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2025-1-15</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192530"/>
            <a:ext cx="9349105" cy="2168525"/>
          </a:xfrm>
          <a:prstGeom prst="rect">
            <a:avLst/>
          </a:prstGeom>
          <a:noFill/>
        </p:spPr>
        <p:txBody>
          <a:bodyPr wrap="square" rtlCol="0" anchor="t">
            <a:spAutoFit/>
          </a:bodyPr>
          <a:p>
            <a:pPr algn="just">
              <a:lnSpc>
                <a:spcPct val="125000"/>
              </a:lnSpc>
            </a:pPr>
            <a:r>
              <a:rPr lang="en-US" dirty="0"/>
              <a:t>1</a:t>
            </a:r>
            <a:r>
              <a:rPr lang="zh-CN" altLang="en-US" dirty="0"/>
              <a:t>、流动资金，从今天的整</a:t>
            </a:r>
            <a:r>
              <a:rPr lang="en-US" altLang="zh-CN" dirty="0"/>
              <a:t> </a:t>
            </a:r>
            <a:r>
              <a:rPr lang="zh-CN" altLang="en-US" dirty="0"/>
              <a:t>体估算来看，翻红的机率是比较高的；</a:t>
            </a:r>
            <a:endParaRPr lang="zh-CN" altLang="en-US" dirty="0"/>
          </a:p>
          <a:p>
            <a:pPr algn="just">
              <a:lnSpc>
                <a:spcPct val="125000"/>
              </a:lnSpc>
            </a:pPr>
            <a:r>
              <a:rPr lang="en-US" altLang="zh-CN" dirty="0"/>
              <a:t>2</a:t>
            </a:r>
            <a:r>
              <a:rPr lang="zh-CN" altLang="en-US" dirty="0"/>
              <a:t>、捕捞</a:t>
            </a:r>
            <a:r>
              <a:rPr lang="en-US" altLang="zh-CN" dirty="0"/>
              <a:t> </a:t>
            </a:r>
            <a:r>
              <a:rPr lang="zh-CN" altLang="en-US" dirty="0"/>
              <a:t>季节当下是金叉第二天，故还有延续的机会；</a:t>
            </a:r>
            <a:endParaRPr lang="zh-CN" altLang="en-US" dirty="0"/>
          </a:p>
          <a:p>
            <a:pPr algn="just">
              <a:lnSpc>
                <a:spcPct val="125000"/>
              </a:lnSpc>
            </a:pPr>
            <a:r>
              <a:rPr lang="en-US" altLang="zh-CN" dirty="0"/>
              <a:t>3</a:t>
            </a:r>
            <a:r>
              <a:rPr lang="zh-CN" altLang="en-US" dirty="0"/>
              <a:t>、从平均股价来看，也有可能出现</a:t>
            </a:r>
            <a:r>
              <a:rPr lang="en-US" altLang="zh-CN" dirty="0"/>
              <a:t>B</a:t>
            </a:r>
            <a:r>
              <a:rPr lang="zh-CN" altLang="en-US" dirty="0"/>
              <a:t>点信号；</a:t>
            </a:r>
            <a:endParaRPr lang="zh-CN" altLang="en-US" dirty="0"/>
          </a:p>
          <a:p>
            <a:pPr algn="just">
              <a:lnSpc>
                <a:spcPct val="125000"/>
              </a:lnSpc>
            </a:pPr>
            <a:r>
              <a:rPr lang="en-US" altLang="zh-CN" dirty="0"/>
              <a:t>4</a:t>
            </a:r>
            <a:r>
              <a:rPr lang="zh-CN" altLang="en-US" dirty="0"/>
              <a:t>、横向统计的红、黄线是向上拐的。</a:t>
            </a:r>
            <a:endParaRPr lang="zh-CN" altLang="en-US" dirty="0"/>
          </a:p>
          <a:p>
            <a:pPr algn="just">
              <a:lnSpc>
                <a:spcPct val="125000"/>
              </a:lnSpc>
            </a:pPr>
            <a:endParaRPr lang="zh-CN" altLang="en-US" dirty="0"/>
          </a:p>
          <a:p>
            <a:pPr algn="just">
              <a:lnSpc>
                <a:spcPct val="125000"/>
              </a:lnSpc>
            </a:pPr>
            <a:r>
              <a:rPr lang="zh-CN" altLang="en-US" dirty="0"/>
              <a:t>综合上述：以上所有大盘信号都</a:t>
            </a:r>
            <a:r>
              <a:rPr lang="en-US" altLang="zh-CN" dirty="0"/>
              <a:t> </a:t>
            </a:r>
            <a:r>
              <a:rPr lang="zh-CN" altLang="en-US" dirty="0"/>
              <a:t>是偏</a:t>
            </a:r>
            <a:r>
              <a:rPr lang="en-US" altLang="zh-CN" dirty="0"/>
              <a:t> </a:t>
            </a:r>
            <a:r>
              <a:rPr lang="zh-CN" altLang="en-US" dirty="0"/>
              <a:t>好的，故策略上应该是持股待涨主。</a:t>
            </a:r>
            <a:endParaRPr lang="zh-CN" altLang="en-US" dirty="0"/>
          </a:p>
        </p:txBody>
      </p:sp>
    </p:spTree>
    <p:custDataLst>
      <p:tags r:id="rId3"/>
    </p:custData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2025-7-31</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回看</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323080"/>
          </a:xfrm>
          <a:prstGeom prst="rect">
            <a:avLst/>
          </a:prstGeom>
          <a:noFill/>
        </p:spPr>
        <p:txBody>
          <a:bodyPr wrap="square" rtlCol="0" anchor="t">
            <a:spAutoFit/>
          </a:bodyPr>
          <a:p>
            <a:pPr algn="just">
              <a:lnSpc>
                <a:spcPct val="125000"/>
              </a:lnSpc>
            </a:pPr>
            <a:r>
              <a:rPr lang="en-US" dirty="0"/>
              <a:t>1</a:t>
            </a:r>
            <a:r>
              <a:rPr lang="zh-CN" altLang="en-US" dirty="0"/>
              <a:t>、强烈建议大家利用本周末的时间，采用一天一天的方式来复盘当时</a:t>
            </a:r>
            <a:r>
              <a:rPr lang="en-US" altLang="zh-CN" dirty="0"/>
              <a:t>2014</a:t>
            </a:r>
            <a:r>
              <a:rPr lang="zh-CN" altLang="en-US" dirty="0"/>
              <a:t>年</a:t>
            </a:r>
            <a:r>
              <a:rPr lang="en-US" altLang="zh-CN" dirty="0"/>
              <a:t>7</a:t>
            </a:r>
            <a:r>
              <a:rPr lang="zh-CN" altLang="en-US" dirty="0"/>
              <a:t>月至</a:t>
            </a:r>
            <a:r>
              <a:rPr lang="en-US" altLang="zh-CN" dirty="0"/>
              <a:t>2015</a:t>
            </a:r>
            <a:r>
              <a:rPr lang="zh-CN" altLang="en-US" dirty="0"/>
              <a:t>年</a:t>
            </a:r>
            <a:r>
              <a:rPr lang="en-US" altLang="zh-CN" dirty="0"/>
              <a:t>6</a:t>
            </a:r>
            <a:r>
              <a:rPr lang="zh-CN" altLang="en-US" dirty="0"/>
              <a:t>月的走势</a:t>
            </a:r>
            <a:r>
              <a:rPr lang="en-US" altLang="zh-CN" dirty="0"/>
              <a:t> </a:t>
            </a:r>
            <a:r>
              <a:rPr lang="zh-CN" altLang="en-US" dirty="0"/>
              <a:t>，甚至</a:t>
            </a:r>
            <a:r>
              <a:rPr lang="en-US" altLang="zh-CN" dirty="0"/>
              <a:t> </a:t>
            </a:r>
            <a:r>
              <a:rPr lang="zh-CN" altLang="en-US" dirty="0"/>
              <a:t>还可以复盘</a:t>
            </a:r>
            <a:r>
              <a:rPr lang="en-US" altLang="zh-CN" dirty="0"/>
              <a:t>2015</a:t>
            </a:r>
            <a:r>
              <a:rPr lang="zh-CN" altLang="en-US" dirty="0"/>
              <a:t>年</a:t>
            </a:r>
            <a:r>
              <a:rPr lang="en-US" altLang="zh-CN" dirty="0"/>
              <a:t>6</a:t>
            </a:r>
            <a:r>
              <a:rPr lang="zh-CN" altLang="en-US" dirty="0"/>
              <a:t>月至</a:t>
            </a:r>
            <a:r>
              <a:rPr lang="en-US" altLang="zh-CN" dirty="0"/>
              <a:t>2015</a:t>
            </a:r>
            <a:r>
              <a:rPr lang="zh-CN" altLang="en-US" dirty="0"/>
              <a:t>年</a:t>
            </a:r>
            <a:r>
              <a:rPr lang="en-US" altLang="zh-CN" dirty="0"/>
              <a:t>12</a:t>
            </a:r>
            <a:r>
              <a:rPr lang="zh-CN" altLang="en-US" dirty="0"/>
              <a:t>月的行情。</a:t>
            </a:r>
            <a:endParaRPr lang="zh-CN" altLang="en-US" dirty="0"/>
          </a:p>
          <a:p>
            <a:pPr algn="just">
              <a:lnSpc>
                <a:spcPct val="125000"/>
              </a:lnSpc>
            </a:pPr>
            <a:endParaRPr lang="en-US" dirty="0"/>
          </a:p>
          <a:p>
            <a:pPr algn="just">
              <a:lnSpc>
                <a:spcPct val="125000"/>
              </a:lnSpc>
            </a:pPr>
            <a:r>
              <a:rPr lang="en-US" dirty="0"/>
              <a:t>2</a:t>
            </a:r>
            <a:r>
              <a:rPr lang="zh-CN" altLang="en-US" dirty="0"/>
              <a:t>、个股也可以看一下当年自己做过的股，如果没有经历过，那就统计一下当年振幅大的个股是如何走出来的。</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、凡事预则立，不预则</a:t>
            </a:r>
            <a:r>
              <a:rPr lang="zh-CN" altLang="en-US" dirty="0"/>
              <a:t>废。</a:t>
            </a:r>
            <a:endParaRPr lang="zh-CN" altLang="en-US" dirty="0"/>
          </a:p>
          <a:p>
            <a:pPr algn="just">
              <a:lnSpc>
                <a:spcPct val="125000"/>
              </a:lnSpc>
            </a:pPr>
            <a:r>
              <a:rPr lang="zh-CN" altLang="en-US" dirty="0"/>
              <a:t>过了这个村，就没了这个店。</a:t>
            </a:r>
            <a:endParaRPr lang="zh-CN" altLang="en-US" dirty="0"/>
          </a:p>
          <a:p>
            <a:pPr algn="just">
              <a:lnSpc>
                <a:spcPct val="125000"/>
              </a:lnSpc>
            </a:pPr>
            <a:r>
              <a:rPr lang="zh-CN" altLang="en-US" dirty="0"/>
              <a:t>机不可失，时不再来。</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a:t>
            </a:r>
            <a:endParaRPr lang="zh-CN" altLang="en-US" sz="4000" b="1" dirty="0">
              <a:solidFill>
                <a:srgbClr val="FF0000"/>
              </a:solidFill>
            </a:endParaRPr>
          </a:p>
          <a:p>
            <a:pPr algn="just">
              <a:lnSpc>
                <a:spcPct val="125000"/>
              </a:lnSpc>
            </a:pPr>
            <a:r>
              <a:rPr lang="zh-CN" altLang="en-US" sz="4000" b="1" dirty="0">
                <a:solidFill>
                  <a:srgbClr val="FF0000"/>
                </a:solidFill>
              </a:rPr>
              <a:t>策略：</a:t>
            </a:r>
            <a:r>
              <a:rPr lang="zh-CN" altLang="en-US" sz="4000" b="1" dirty="0">
                <a:solidFill>
                  <a:srgbClr val="FF0000"/>
                </a:solidFill>
                <a:sym typeface="+mn-ea"/>
              </a:rPr>
              <a:t>以史为鉴，可以知兴替</a:t>
            </a:r>
            <a:endParaRPr lang="zh-CN" altLang="en-US" sz="4000" b="1" dirty="0">
              <a:solidFill>
                <a:srgbClr val="FF0000"/>
              </a:solidFill>
            </a:endParaRPr>
          </a:p>
        </p:txBody>
      </p:sp>
    </p:spTree>
    <p:custDataLst>
      <p:tags r:id="rId3"/>
    </p:custData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2025-8-6</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3630930"/>
          </a:xfrm>
          <a:prstGeom prst="rect">
            <a:avLst/>
          </a:prstGeom>
          <a:noFill/>
        </p:spPr>
        <p:txBody>
          <a:bodyPr wrap="square" rtlCol="0" anchor="t">
            <a:spAutoFit/>
          </a:bodyPr>
          <a:p>
            <a:pPr algn="just">
              <a:lnSpc>
                <a:spcPct val="125000"/>
              </a:lnSpc>
            </a:pPr>
            <a:r>
              <a:rPr lang="en-US" dirty="0"/>
              <a:t>1</a:t>
            </a:r>
            <a:r>
              <a:rPr lang="zh-CN" altLang="en-US" dirty="0"/>
              <a:t>、短期平均股价到了牛线压力位，这两天将是关键拐点。想要突破牛线，则需要放量，这是必不可少的。</a:t>
            </a:r>
            <a:endParaRPr lang="zh-CN" altLang="en-US" dirty="0"/>
          </a:p>
          <a:p>
            <a:pPr algn="just">
              <a:lnSpc>
                <a:spcPct val="125000"/>
              </a:lnSpc>
            </a:pPr>
            <a:r>
              <a:rPr lang="zh-CN" altLang="en-US" dirty="0"/>
              <a:t>如若不突破，则遇牛后死叉易出现，先调整再说。</a:t>
            </a:r>
            <a:endParaRPr lang="zh-CN" altLang="en-US" dirty="0"/>
          </a:p>
          <a:p>
            <a:pPr algn="just">
              <a:lnSpc>
                <a:spcPct val="125000"/>
              </a:lnSpc>
            </a:pPr>
            <a:endParaRPr lang="en-US" dirty="0"/>
          </a:p>
          <a:p>
            <a:pPr algn="just">
              <a:lnSpc>
                <a:spcPct val="125000"/>
              </a:lnSpc>
            </a:pPr>
            <a:r>
              <a:rPr lang="en-US" dirty="0"/>
              <a:t>2</a:t>
            </a:r>
            <a:r>
              <a:rPr lang="zh-CN" altLang="en-US" dirty="0"/>
              <a:t>、从整体趋势来看，我仍然是看好后市</a:t>
            </a:r>
            <a:r>
              <a:rPr lang="en-US" altLang="zh-CN" dirty="0"/>
              <a:t> </a:t>
            </a:r>
            <a:r>
              <a:rPr lang="zh-CN" altLang="en-US" dirty="0"/>
              <a:t>。</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、方向上：智能制造（机器人、芯片、工业互联网），具身智能，</a:t>
            </a:r>
            <a:r>
              <a:rPr lang="zh-CN" altLang="en-US" dirty="0"/>
              <a:t>券商。</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a:t>
            </a:r>
            <a:endParaRPr lang="zh-CN" altLang="en-US" sz="4000" b="1" dirty="0">
              <a:solidFill>
                <a:srgbClr val="FF0000"/>
              </a:solidFill>
            </a:endParaRPr>
          </a:p>
          <a:p>
            <a:pPr algn="just">
              <a:lnSpc>
                <a:spcPct val="125000"/>
              </a:lnSpc>
            </a:pPr>
            <a:r>
              <a:rPr lang="zh-CN" altLang="en-US" sz="4000" b="1" dirty="0">
                <a:solidFill>
                  <a:srgbClr val="FF0000"/>
                </a:solidFill>
              </a:rPr>
              <a:t>策略：【底仓】，浮仓可自由高抛低吸。</a:t>
            </a:r>
            <a:endParaRPr lang="zh-CN" altLang="en-US" sz="4000" b="1" dirty="0">
              <a:solidFill>
                <a:srgbClr val="FF0000"/>
              </a:solidFill>
            </a:endParaRPr>
          </a:p>
        </p:txBody>
      </p:sp>
    </p:spTree>
    <p:custDataLst>
      <p:tags r:id="rId3"/>
    </p:custData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2025-8-7</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399915"/>
          </a:xfrm>
          <a:prstGeom prst="rect">
            <a:avLst/>
          </a:prstGeom>
          <a:noFill/>
        </p:spPr>
        <p:txBody>
          <a:bodyPr wrap="square" rtlCol="0" anchor="t">
            <a:spAutoFit/>
          </a:bodyPr>
          <a:p>
            <a:pPr algn="just">
              <a:lnSpc>
                <a:spcPct val="125000"/>
              </a:lnSpc>
            </a:pPr>
            <a:r>
              <a:rPr lang="en-US" dirty="0"/>
              <a:t>1</a:t>
            </a:r>
            <a:r>
              <a:rPr lang="zh-CN" altLang="en-US" dirty="0"/>
              <a:t>、昨天流动资金翻红，今天早上也同比放量，故今天的流动资金也大概率翻红，那么今天可看平均股价去挑战突破牛线。</a:t>
            </a:r>
            <a:endParaRPr lang="zh-CN" altLang="en-US" dirty="0"/>
          </a:p>
          <a:p>
            <a:pPr algn="just">
              <a:lnSpc>
                <a:spcPct val="125000"/>
              </a:lnSpc>
            </a:pPr>
            <a:endParaRPr lang="en-US" dirty="0"/>
          </a:p>
          <a:p>
            <a:pPr algn="just">
              <a:lnSpc>
                <a:spcPct val="125000"/>
              </a:lnSpc>
            </a:pPr>
            <a:r>
              <a:rPr lang="en-US" dirty="0"/>
              <a:t>2</a:t>
            </a:r>
            <a:r>
              <a:rPr lang="zh-CN" altLang="en-US" dirty="0"/>
              <a:t>、从整体趋势来看，我仍然是看好后市</a:t>
            </a:r>
            <a:r>
              <a:rPr lang="en-US" altLang="zh-CN" dirty="0"/>
              <a:t> </a:t>
            </a:r>
            <a:r>
              <a:rPr lang="zh-CN" altLang="en-US" dirty="0"/>
              <a:t>。</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、方向上：智能制造（机器人、芯片、工业互联网），具身智能，</a:t>
            </a:r>
            <a:r>
              <a:rPr lang="zh-CN" altLang="en-US" dirty="0"/>
              <a:t>券商。</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、好习惯：（</a:t>
            </a:r>
            <a:r>
              <a:rPr lang="en-US" altLang="zh-CN" dirty="0"/>
              <a:t>1</a:t>
            </a:r>
            <a:r>
              <a:rPr lang="zh-CN" altLang="en-US" dirty="0"/>
              <a:t>）选股一定要提前（股票池）</a:t>
            </a:r>
            <a:r>
              <a:rPr lang="en-US" altLang="zh-CN" dirty="0"/>
              <a:t>     </a:t>
            </a:r>
            <a:r>
              <a:rPr lang="zh-CN" altLang="en-US" dirty="0"/>
              <a:t>（</a:t>
            </a:r>
            <a:r>
              <a:rPr lang="en-US" altLang="zh-CN" dirty="0"/>
              <a:t>2</a:t>
            </a:r>
            <a:r>
              <a:rPr lang="zh-CN" altLang="en-US" dirty="0"/>
              <a:t>）买点尽可能就在智能辅助线</a:t>
            </a:r>
            <a:endParaRPr lang="zh-CN" altLang="en-US" sz="4000" b="1" dirty="0">
              <a:solidFill>
                <a:srgbClr val="FF0000"/>
              </a:solidFill>
            </a:endParaRPr>
          </a:p>
          <a:p>
            <a:pPr algn="just">
              <a:lnSpc>
                <a:spcPct val="125000"/>
              </a:lnSpc>
            </a:pPr>
            <a:r>
              <a:rPr lang="zh-CN" altLang="en-US" sz="4000" b="1" dirty="0">
                <a:solidFill>
                  <a:srgbClr val="FF0000"/>
                </a:solidFill>
              </a:rPr>
              <a:t>策略：【底仓】，浮仓可自由高抛低吸。</a:t>
            </a:r>
            <a:endParaRPr lang="zh-CN" altLang="en-US" sz="4000" b="1" dirty="0">
              <a:solidFill>
                <a:srgbClr val="FF0000"/>
              </a:solidFill>
            </a:endParaRPr>
          </a:p>
          <a:p>
            <a:pPr algn="just">
              <a:lnSpc>
                <a:spcPct val="125000"/>
              </a:lnSpc>
            </a:pPr>
            <a:r>
              <a:rPr lang="zh-CN" altLang="en-US" sz="4000" b="1" dirty="0">
                <a:solidFill>
                  <a:srgbClr val="FF0000"/>
                </a:solidFill>
              </a:rPr>
              <a:t>炒股的关键不是预测，而是有对策。</a:t>
            </a:r>
            <a:endParaRPr lang="zh-CN" altLang="en-US" sz="4000" b="1" dirty="0">
              <a:solidFill>
                <a:srgbClr val="FF0000"/>
              </a:solidFill>
            </a:endParaRPr>
          </a:p>
        </p:txBody>
      </p:sp>
    </p:spTree>
    <p:custDataLst>
      <p:tags r:id="rId3"/>
    </p:custData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2025-8-13</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939030"/>
          </a:xfrm>
          <a:prstGeom prst="rect">
            <a:avLst/>
          </a:prstGeom>
          <a:noFill/>
        </p:spPr>
        <p:txBody>
          <a:bodyPr wrap="square" rtlCol="0" anchor="t">
            <a:spAutoFit/>
          </a:bodyPr>
          <a:p>
            <a:pPr algn="just">
              <a:lnSpc>
                <a:spcPct val="125000"/>
              </a:lnSpc>
            </a:pPr>
            <a:r>
              <a:rPr lang="en-US" dirty="0"/>
              <a:t>1</a:t>
            </a:r>
            <a:r>
              <a:rPr lang="zh-CN" altLang="en-US" dirty="0"/>
              <a:t>、观点与上周一致。（</a:t>
            </a:r>
            <a:r>
              <a:rPr lang="en-US" altLang="zh-CN" dirty="0"/>
              <a:t>“</a:t>
            </a:r>
            <a:r>
              <a:rPr lang="zh-CN" altLang="en-US" dirty="0"/>
              <a:t>悟</a:t>
            </a:r>
            <a:r>
              <a:rPr lang="en-US" altLang="zh-CN" dirty="0"/>
              <a:t>”</a:t>
            </a:r>
            <a:r>
              <a:rPr lang="zh-CN" altLang="en-US" dirty="0"/>
              <a:t>股丰</a:t>
            </a:r>
            <a:r>
              <a:rPr lang="zh-CN" altLang="en-US" dirty="0"/>
              <a:t>登）</a:t>
            </a:r>
            <a:endParaRPr lang="zh-CN" altLang="en-US" dirty="0"/>
          </a:p>
          <a:p>
            <a:pPr algn="just">
              <a:lnSpc>
                <a:spcPct val="125000"/>
              </a:lnSpc>
            </a:pPr>
            <a:endParaRPr lang="en-US" dirty="0"/>
          </a:p>
          <a:p>
            <a:pPr algn="just">
              <a:lnSpc>
                <a:spcPct val="125000"/>
              </a:lnSpc>
            </a:pPr>
            <a:r>
              <a:rPr lang="en-US" dirty="0"/>
              <a:t>2</a:t>
            </a:r>
            <a:r>
              <a:rPr lang="zh-CN" altLang="en-US" dirty="0"/>
              <a:t>、即使是行情好，也有下跌的时候</a:t>
            </a:r>
            <a:r>
              <a:rPr lang="en-US" altLang="zh-CN" dirty="0"/>
              <a:t> </a:t>
            </a:r>
            <a:r>
              <a:rPr lang="zh-CN" altLang="en-US" dirty="0"/>
              <a:t>，而且越是这样的牛市，更容易慢涨急跌。</a:t>
            </a:r>
            <a:endParaRPr lang="zh-CN" altLang="en-US" dirty="0"/>
          </a:p>
          <a:p>
            <a:pPr algn="just">
              <a:lnSpc>
                <a:spcPct val="125000"/>
              </a:lnSpc>
            </a:pPr>
            <a:r>
              <a:rPr lang="zh-CN" altLang="en-US" dirty="0"/>
              <a:t>急跌跌幅还不小，小则</a:t>
            </a:r>
            <a:r>
              <a:rPr lang="en-US" altLang="zh-CN" dirty="0"/>
              <a:t>3%</a:t>
            </a:r>
            <a:r>
              <a:rPr lang="zh-CN" altLang="en-US" dirty="0"/>
              <a:t>，大则</a:t>
            </a:r>
            <a:r>
              <a:rPr lang="en-US" altLang="zh-CN" dirty="0"/>
              <a:t>5%</a:t>
            </a:r>
            <a:r>
              <a:rPr lang="zh-CN" altLang="en-US" dirty="0"/>
              <a:t>（平均股价）</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、疑问一：卖早了会踏空，卖晚了跟着大回撤；</a:t>
            </a:r>
            <a:endParaRPr lang="zh-CN" altLang="en-US" dirty="0"/>
          </a:p>
          <a:p>
            <a:pPr algn="just">
              <a:lnSpc>
                <a:spcPct val="125000"/>
              </a:lnSpc>
            </a:pPr>
            <a:r>
              <a:rPr lang="zh-CN" altLang="en-US" dirty="0"/>
              <a:t>疑问二：真大跌那天，你还看好吗？</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a:t>
            </a:r>
            <a:r>
              <a:rPr lang="zh-CN" altLang="en-US" sz="3600" b="1" dirty="0">
                <a:solidFill>
                  <a:srgbClr val="FF0000"/>
                </a:solidFill>
              </a:rPr>
              <a:t>不要总让自己处于一个刚刚买入的状态</a:t>
            </a:r>
            <a:r>
              <a:rPr lang="en-US" altLang="zh-CN" sz="3600" b="1" dirty="0">
                <a:solidFill>
                  <a:srgbClr val="FF0000"/>
                </a:solidFill>
              </a:rPr>
              <a:t> </a:t>
            </a:r>
            <a:r>
              <a:rPr lang="zh-CN" altLang="en-US" sz="3600" b="1" dirty="0">
                <a:solidFill>
                  <a:srgbClr val="FF0000"/>
                </a:solidFill>
              </a:rPr>
              <a:t>。</a:t>
            </a:r>
            <a:endParaRPr lang="zh-CN" altLang="en-US" sz="3600" b="1" dirty="0">
              <a:solidFill>
                <a:srgbClr val="FF0000"/>
              </a:solidFill>
            </a:endParaRPr>
          </a:p>
          <a:p>
            <a:pPr algn="just">
              <a:lnSpc>
                <a:spcPct val="125000"/>
              </a:lnSpc>
            </a:pPr>
            <a:r>
              <a:rPr lang="zh-CN" altLang="en-US" sz="3600" b="1" dirty="0">
                <a:solidFill>
                  <a:srgbClr val="FF0000"/>
                </a:solidFill>
              </a:rPr>
              <a:t>（</a:t>
            </a:r>
            <a:r>
              <a:rPr lang="en-US" altLang="zh-CN" sz="3600" b="1" dirty="0">
                <a:solidFill>
                  <a:srgbClr val="FF0000"/>
                </a:solidFill>
              </a:rPr>
              <a:t>T+1</a:t>
            </a:r>
            <a:r>
              <a:rPr lang="zh-CN" altLang="en-US" sz="3600" b="1" dirty="0">
                <a:solidFill>
                  <a:srgbClr val="FF0000"/>
                </a:solidFill>
              </a:rPr>
              <a:t>）</a:t>
            </a:r>
            <a:endParaRPr lang="zh-CN" altLang="en-US" sz="3600" b="1" dirty="0">
              <a:solidFill>
                <a:srgbClr val="FF0000"/>
              </a:solidFill>
            </a:endParaRPr>
          </a:p>
          <a:p>
            <a:pPr algn="just">
              <a:lnSpc>
                <a:spcPct val="125000"/>
              </a:lnSpc>
            </a:pPr>
            <a:r>
              <a:rPr lang="en-US" altLang="zh-CN" sz="3600" b="1" dirty="0">
                <a:solidFill>
                  <a:srgbClr val="FF0000"/>
                </a:solidFill>
              </a:rPr>
              <a:t>5</a:t>
            </a:r>
            <a:r>
              <a:rPr lang="zh-CN" altLang="en-US" sz="3600" b="1" dirty="0">
                <a:solidFill>
                  <a:srgbClr val="FF0000"/>
                </a:solidFill>
              </a:rPr>
              <a:t>、资金千万不要倒三角。（先</a:t>
            </a:r>
            <a:r>
              <a:rPr lang="en-US" altLang="zh-CN" sz="3600" b="1" dirty="0">
                <a:solidFill>
                  <a:srgbClr val="FF0000"/>
                </a:solidFill>
              </a:rPr>
              <a:t>5</a:t>
            </a:r>
            <a:r>
              <a:rPr lang="zh-CN" altLang="en-US" sz="3600" b="1" dirty="0">
                <a:solidFill>
                  <a:srgbClr val="FF0000"/>
                </a:solidFill>
              </a:rPr>
              <a:t>万，再</a:t>
            </a:r>
            <a:r>
              <a:rPr lang="en-US" altLang="zh-CN" sz="3600" b="1" dirty="0">
                <a:solidFill>
                  <a:srgbClr val="FF0000"/>
                </a:solidFill>
              </a:rPr>
              <a:t>10</a:t>
            </a:r>
            <a:r>
              <a:rPr lang="zh-CN" altLang="en-US" sz="3600" b="1" dirty="0">
                <a:solidFill>
                  <a:srgbClr val="FF0000"/>
                </a:solidFill>
              </a:rPr>
              <a:t>万，后</a:t>
            </a:r>
            <a:r>
              <a:rPr lang="en-US" altLang="zh-CN" sz="3600" b="1" dirty="0">
                <a:solidFill>
                  <a:srgbClr val="FF0000"/>
                </a:solidFill>
              </a:rPr>
              <a:t>30</a:t>
            </a:r>
            <a:r>
              <a:rPr lang="zh-CN" altLang="en-US" sz="3600" b="1" dirty="0">
                <a:solidFill>
                  <a:srgbClr val="FF0000"/>
                </a:solidFill>
              </a:rPr>
              <a:t>万）</a:t>
            </a:r>
            <a:endParaRPr lang="zh-CN" altLang="en-US" sz="3600" b="1" dirty="0">
              <a:solidFill>
                <a:srgbClr val="FF0000"/>
              </a:solidFill>
            </a:endParaRPr>
          </a:p>
        </p:txBody>
      </p:sp>
    </p:spTree>
    <p:custDataLst>
      <p:tags r:id="rId3"/>
    </p:custData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2025-8-20/21</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246245"/>
          </a:xfrm>
          <a:prstGeom prst="rect">
            <a:avLst/>
          </a:prstGeom>
          <a:noFill/>
        </p:spPr>
        <p:txBody>
          <a:bodyPr wrap="square" rtlCol="0" anchor="t">
            <a:spAutoFit/>
          </a:bodyPr>
          <a:p>
            <a:pPr algn="just">
              <a:lnSpc>
                <a:spcPct val="125000"/>
              </a:lnSpc>
            </a:pPr>
            <a:r>
              <a:rPr lang="en-US" dirty="0"/>
              <a:t>1</a:t>
            </a:r>
            <a:r>
              <a:rPr lang="zh-CN" altLang="en-US" dirty="0"/>
              <a:t>、平均股价突破牛线，站在牛线上方；而流动资金大概率是能翻红的。然捕捞季节当下是死叉。</a:t>
            </a:r>
            <a:endParaRPr lang="zh-CN" altLang="en-US" dirty="0"/>
          </a:p>
          <a:p>
            <a:pPr algn="just">
              <a:lnSpc>
                <a:spcPct val="125000"/>
              </a:lnSpc>
            </a:pPr>
            <a:endParaRPr lang="en-US" dirty="0"/>
          </a:p>
          <a:p>
            <a:pPr algn="just">
              <a:lnSpc>
                <a:spcPct val="125000"/>
              </a:lnSpc>
            </a:pPr>
            <a:r>
              <a:rPr lang="en-US" dirty="0"/>
              <a:t>2</a:t>
            </a:r>
            <a:r>
              <a:rPr lang="zh-CN" altLang="en-US" dirty="0"/>
              <a:t>、连续的要跌不跌，大家都在等跌没跌，反而连续逼空，让大家放松了</a:t>
            </a:r>
            <a:r>
              <a:rPr lang="zh-CN" altLang="en-US" dirty="0"/>
              <a:t>警惕。</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、然后到今天，低开高走，我反而谨慎。（不是看空，只是认为短期的调整真的会来）</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、第一步：起码这两天不宜再新开。</a:t>
            </a:r>
            <a:r>
              <a:rPr lang="en-US" altLang="zh-CN" dirty="0"/>
              <a:t>    </a:t>
            </a:r>
            <a:r>
              <a:rPr lang="zh-CN" altLang="en-US" dirty="0"/>
              <a:t>第二步：从稳健的角度，今天宜减，仓位</a:t>
            </a:r>
            <a:r>
              <a:rPr lang="en-US" altLang="zh-CN" dirty="0"/>
              <a:t>5</a:t>
            </a:r>
            <a:r>
              <a:rPr lang="zh-CN" altLang="en-US" dirty="0"/>
              <a:t>左右即可。</a:t>
            </a:r>
            <a:endParaRPr lang="zh-CN" altLang="en-US" dirty="0"/>
          </a:p>
          <a:p>
            <a:pPr algn="just">
              <a:lnSpc>
                <a:spcPct val="125000"/>
              </a:lnSpc>
            </a:pPr>
            <a:r>
              <a:rPr lang="zh-CN" altLang="en-US" dirty="0"/>
              <a:t>【真正的调整</a:t>
            </a:r>
            <a:r>
              <a:rPr lang="en-US" altLang="zh-CN" dirty="0"/>
              <a:t> </a:t>
            </a:r>
            <a:r>
              <a:rPr lang="zh-CN" altLang="en-US" dirty="0"/>
              <a:t>，来自于牛线上移之后，平均股价被动进入到牛线之内的情形】</a:t>
            </a:r>
            <a:endParaRPr lang="zh-CN" altLang="en-US" sz="3600" b="1" dirty="0">
              <a:solidFill>
                <a:srgbClr val="FF0000"/>
              </a:solidFill>
            </a:endParaRPr>
          </a:p>
          <a:p>
            <a:pPr algn="just">
              <a:lnSpc>
                <a:spcPct val="125000"/>
              </a:lnSpc>
            </a:pPr>
            <a:r>
              <a:rPr lang="zh-CN" altLang="en-US" sz="3600" b="1" dirty="0">
                <a:solidFill>
                  <a:srgbClr val="FF0000"/>
                </a:solidFill>
              </a:rPr>
              <a:t>短期防调，本盈利情况下先半仓落袋为安，等候机会。</a:t>
            </a:r>
            <a:endParaRPr lang="zh-CN" altLang="en-US" sz="3600" b="1" dirty="0">
              <a:solidFill>
                <a:srgbClr val="FF0000"/>
              </a:solidFill>
            </a:endParaRPr>
          </a:p>
          <a:p>
            <a:pPr algn="just">
              <a:lnSpc>
                <a:spcPct val="125000"/>
              </a:lnSpc>
            </a:pPr>
            <a:r>
              <a:rPr lang="zh-CN" altLang="en-US" sz="3600" b="1" dirty="0">
                <a:solidFill>
                  <a:srgbClr val="FF0000"/>
                </a:solidFill>
              </a:rPr>
              <a:t>分析是一部分，但不是全部，最关键还是在于【策略】</a:t>
            </a:r>
            <a:endParaRPr lang="zh-CN" altLang="en-US" sz="3600" b="1" dirty="0">
              <a:solidFill>
                <a:srgbClr val="FF0000"/>
              </a:solidFill>
            </a:endParaRPr>
          </a:p>
        </p:txBody>
      </p:sp>
    </p:spTree>
    <p:custDataLst>
      <p:tags r:id="rId3"/>
    </p:custData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2025-8-27</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5631180"/>
          </a:xfrm>
          <a:prstGeom prst="rect">
            <a:avLst/>
          </a:prstGeom>
          <a:noFill/>
        </p:spPr>
        <p:txBody>
          <a:bodyPr wrap="square" rtlCol="0" anchor="t">
            <a:spAutoFit/>
          </a:bodyPr>
          <a:p>
            <a:pPr algn="just">
              <a:lnSpc>
                <a:spcPct val="125000"/>
              </a:lnSpc>
            </a:pPr>
            <a:r>
              <a:rPr lang="en-US" dirty="0"/>
              <a:t>1</a:t>
            </a:r>
            <a:r>
              <a:rPr lang="zh-CN" altLang="en-US" dirty="0"/>
              <a:t>、关注的方向，主打【智能制造】【具身智能】【券商】，细分【机器人】【国产芯片】【</a:t>
            </a:r>
            <a:r>
              <a:rPr lang="zh-CN" altLang="en-US" dirty="0"/>
              <a:t>券商】</a:t>
            </a:r>
            <a:endParaRPr lang="zh-CN" altLang="en-US" dirty="0"/>
          </a:p>
          <a:p>
            <a:pPr algn="just">
              <a:lnSpc>
                <a:spcPct val="125000"/>
              </a:lnSpc>
            </a:pPr>
            <a:endParaRPr lang="en-US" dirty="0"/>
          </a:p>
          <a:p>
            <a:pPr algn="just">
              <a:lnSpc>
                <a:spcPct val="125000"/>
              </a:lnSpc>
            </a:pPr>
            <a:r>
              <a:rPr lang="en-US" dirty="0"/>
              <a:t>2</a:t>
            </a:r>
            <a:r>
              <a:rPr lang="zh-CN" altLang="en-US" dirty="0"/>
              <a:t>、平均股价当下处于牛线上方，强者恒强。而捕捞</a:t>
            </a:r>
            <a:r>
              <a:rPr lang="en-US" altLang="zh-CN" dirty="0"/>
              <a:t> </a:t>
            </a:r>
            <a:r>
              <a:rPr lang="zh-CN" altLang="en-US" dirty="0"/>
              <a:t>季节是死叉的，技术性调整</a:t>
            </a:r>
            <a:r>
              <a:rPr lang="en-US" altLang="zh-CN" dirty="0"/>
              <a:t> </a:t>
            </a:r>
            <a:r>
              <a:rPr lang="zh-CN" altLang="en-US" dirty="0"/>
              <a:t>，但是由于平均股价离牛线才</a:t>
            </a:r>
            <a:r>
              <a:rPr lang="en-US" altLang="zh-CN" dirty="0"/>
              <a:t>3%</a:t>
            </a:r>
            <a:r>
              <a:rPr lang="zh-CN" altLang="en-US" dirty="0"/>
              <a:t>左右的距离，不算大，故这里的调整也不会太强，加上流动资金是翻红的，故这里看震荡上行吧。</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、当下的操作思路：高换低</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、财报分析：</a:t>
            </a:r>
            <a:endParaRPr lang="zh-CN" altLang="en-US" dirty="0"/>
          </a:p>
          <a:p>
            <a:pPr algn="just">
              <a:lnSpc>
                <a:spcPct val="125000"/>
              </a:lnSpc>
            </a:pPr>
            <a:r>
              <a:rPr lang="zh-CN" altLang="en-US" dirty="0"/>
              <a:t>（</a:t>
            </a:r>
            <a:r>
              <a:rPr lang="en-US" altLang="zh-CN" dirty="0"/>
              <a:t>1</a:t>
            </a:r>
            <a:r>
              <a:rPr lang="zh-CN" altLang="en-US" dirty="0"/>
              <a:t>）现金收入比：</a:t>
            </a:r>
            <a:r>
              <a:rPr lang="en-US" altLang="zh-CN" dirty="0"/>
              <a:t> </a:t>
            </a:r>
            <a:r>
              <a:rPr lang="zh-CN" altLang="en-US" dirty="0"/>
              <a:t>（销售商品、提供劳务收到的现金）</a:t>
            </a:r>
            <a:r>
              <a:rPr lang="en-US" altLang="zh-CN" dirty="0"/>
              <a:t>   /   </a:t>
            </a:r>
            <a:r>
              <a:rPr lang="zh-CN" altLang="en-US" dirty="0"/>
              <a:t>（营业收入）</a:t>
            </a:r>
            <a:r>
              <a:rPr lang="en-US" altLang="zh-CN" dirty="0"/>
              <a:t>  &gt; 100% </a:t>
            </a:r>
            <a:endParaRPr lang="en-US" altLang="zh-CN" dirty="0"/>
          </a:p>
          <a:p>
            <a:pPr algn="just">
              <a:lnSpc>
                <a:spcPct val="125000"/>
              </a:lnSpc>
            </a:pPr>
            <a:r>
              <a:rPr lang="zh-CN" altLang="en-US" dirty="0"/>
              <a:t>李白卖包子的，卖包子</a:t>
            </a:r>
            <a:r>
              <a:rPr lang="en-US" altLang="zh-CN" dirty="0"/>
              <a:t>100</a:t>
            </a:r>
            <a:r>
              <a:rPr lang="zh-CN" altLang="en-US" dirty="0"/>
              <a:t>个，每个</a:t>
            </a:r>
            <a:r>
              <a:rPr lang="en-US" altLang="zh-CN" dirty="0"/>
              <a:t>10</a:t>
            </a:r>
            <a:r>
              <a:rPr lang="zh-CN" altLang="en-US" dirty="0"/>
              <a:t>两，实收</a:t>
            </a:r>
            <a:r>
              <a:rPr lang="en-US" altLang="zh-CN" dirty="0"/>
              <a:t>1000</a:t>
            </a:r>
            <a:r>
              <a:rPr lang="zh-CN" altLang="en-US" dirty="0"/>
              <a:t>两。</a:t>
            </a:r>
            <a:endParaRPr lang="zh-CN" altLang="en-US" dirty="0"/>
          </a:p>
          <a:p>
            <a:pPr algn="just">
              <a:lnSpc>
                <a:spcPct val="125000"/>
              </a:lnSpc>
            </a:pPr>
            <a:r>
              <a:rPr lang="zh-CN" altLang="en-US" dirty="0"/>
              <a:t>突然遇到杜甫，实收</a:t>
            </a:r>
            <a:r>
              <a:rPr lang="en-US" altLang="zh-CN" dirty="0"/>
              <a:t>900</a:t>
            </a:r>
            <a:r>
              <a:rPr lang="zh-CN" altLang="en-US" dirty="0"/>
              <a:t>两，现金收入比就是</a:t>
            </a:r>
            <a:r>
              <a:rPr lang="en-US" altLang="zh-CN" dirty="0"/>
              <a:t>900/1000=90%</a:t>
            </a:r>
            <a:endParaRPr lang="en-US" altLang="zh-CN" dirty="0"/>
          </a:p>
          <a:p>
            <a:pPr algn="just">
              <a:lnSpc>
                <a:spcPct val="125000"/>
              </a:lnSpc>
            </a:pPr>
            <a:r>
              <a:rPr lang="zh-CN" altLang="en-US" dirty="0"/>
              <a:t>（</a:t>
            </a:r>
            <a:r>
              <a:rPr lang="en-US" altLang="zh-CN" dirty="0"/>
              <a:t>2</a:t>
            </a:r>
            <a:r>
              <a:rPr lang="zh-CN" altLang="en-US" dirty="0"/>
              <a:t>）净资产收益率（</a:t>
            </a:r>
            <a:r>
              <a:rPr lang="en-US" altLang="zh-CN" dirty="0"/>
              <a:t>ROE</a:t>
            </a:r>
            <a:r>
              <a:rPr lang="zh-CN" altLang="en-US" dirty="0"/>
              <a:t>）：制造业</a:t>
            </a:r>
            <a:r>
              <a:rPr lang="en-US" altLang="zh-CN" dirty="0"/>
              <a:t>5%-15%</a:t>
            </a:r>
            <a:r>
              <a:rPr lang="zh-CN" altLang="en-US" dirty="0"/>
              <a:t>，超</a:t>
            </a:r>
            <a:r>
              <a:rPr lang="en-US" altLang="zh-CN" dirty="0"/>
              <a:t>15%</a:t>
            </a:r>
            <a:endParaRPr lang="zh-CN" altLang="en-US" dirty="0"/>
          </a:p>
          <a:p>
            <a:pPr algn="just">
              <a:lnSpc>
                <a:spcPct val="125000"/>
              </a:lnSpc>
            </a:pPr>
            <a:r>
              <a:rPr lang="zh-CN" altLang="en-US" sz="3600" b="1" dirty="0">
                <a:solidFill>
                  <a:srgbClr val="FF0000"/>
                </a:solidFill>
              </a:rPr>
              <a:t>现在这行情，一定要有耐心。（</a:t>
            </a:r>
            <a:r>
              <a:rPr lang="en-US" altLang="zh-CN" sz="3600" b="1" dirty="0">
                <a:solidFill>
                  <a:srgbClr val="FF0000"/>
                </a:solidFill>
              </a:rPr>
              <a:t>100%-150%</a:t>
            </a:r>
            <a:r>
              <a:rPr lang="zh-CN" altLang="en-US" sz="3600" b="1" dirty="0">
                <a:solidFill>
                  <a:srgbClr val="FF0000"/>
                </a:solidFill>
              </a:rPr>
              <a:t>），换低</a:t>
            </a:r>
            <a:endParaRPr lang="zh-CN" altLang="en-US" sz="3600" b="1" dirty="0">
              <a:solidFill>
                <a:srgbClr val="FF0000"/>
              </a:solidFill>
            </a:endParaRPr>
          </a:p>
          <a:p>
            <a:pPr algn="just">
              <a:lnSpc>
                <a:spcPct val="125000"/>
              </a:lnSpc>
            </a:pPr>
            <a:endParaRPr lang="zh-CN" altLang="en-US" sz="3600" b="1" dirty="0">
              <a:solidFill>
                <a:srgbClr val="FF0000"/>
              </a:solidFill>
            </a:endParaRPr>
          </a:p>
        </p:txBody>
      </p:sp>
    </p:spTree>
    <p:custDataLst>
      <p:tags r:id="rId3"/>
    </p:custData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2025-8-28</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939030"/>
          </a:xfrm>
          <a:prstGeom prst="rect">
            <a:avLst/>
          </a:prstGeom>
          <a:noFill/>
        </p:spPr>
        <p:txBody>
          <a:bodyPr wrap="square" rtlCol="0" anchor="t">
            <a:spAutoFit/>
          </a:bodyPr>
          <a:p>
            <a:pPr algn="just">
              <a:lnSpc>
                <a:spcPct val="125000"/>
              </a:lnSpc>
            </a:pPr>
            <a:r>
              <a:rPr lang="en-US" dirty="0"/>
              <a:t>1</a:t>
            </a:r>
            <a:r>
              <a:rPr lang="zh-CN" altLang="en-US" dirty="0"/>
              <a:t>、交易的关键在于：是否有一套属于自己的交易系统，交易规则。</a:t>
            </a:r>
            <a:endParaRPr lang="zh-CN" altLang="en-US" dirty="0"/>
          </a:p>
          <a:p>
            <a:pPr algn="just">
              <a:lnSpc>
                <a:spcPct val="125000"/>
              </a:lnSpc>
            </a:pPr>
            <a:r>
              <a:rPr lang="zh-CN" altLang="en-US" dirty="0"/>
              <a:t>比如：确定了死叉卖出，金叉买入。</a:t>
            </a:r>
            <a:endParaRPr lang="zh-CN" altLang="en-US" dirty="0"/>
          </a:p>
          <a:p>
            <a:pPr algn="just">
              <a:lnSpc>
                <a:spcPct val="125000"/>
              </a:lnSpc>
            </a:pPr>
            <a:r>
              <a:rPr lang="zh-CN" altLang="en-US" dirty="0"/>
              <a:t>死叉</a:t>
            </a:r>
            <a:r>
              <a:rPr lang="en-US" altLang="zh-CN" dirty="0"/>
              <a:t>11</a:t>
            </a:r>
            <a:r>
              <a:rPr lang="zh-CN" altLang="en-US" dirty="0"/>
              <a:t>元卖出，而</a:t>
            </a:r>
            <a:r>
              <a:rPr lang="en-US" altLang="zh-CN" dirty="0"/>
              <a:t>11.5</a:t>
            </a:r>
            <a:r>
              <a:rPr lang="zh-CN" altLang="en-US" dirty="0"/>
              <a:t>元出金叉，是否会买？</a:t>
            </a:r>
            <a:endParaRPr lang="en-US" dirty="0"/>
          </a:p>
          <a:p>
            <a:pPr algn="just">
              <a:lnSpc>
                <a:spcPct val="125000"/>
              </a:lnSpc>
            </a:pPr>
            <a:r>
              <a:rPr lang="en-US" dirty="0"/>
              <a:t>2</a:t>
            </a:r>
            <a:r>
              <a:rPr lang="zh-CN" altLang="en-US" dirty="0"/>
              <a:t>、定了一个规则，相当于只赚自己认知内的钱。这样就基本上不会犯大错！</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、深度学习！把方法学会之后，自己跑一些时间模型，看成功率，看收益比。</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、如果接下来牛线上移，平均股价回到牛线之内，就有可能出</a:t>
            </a:r>
            <a:r>
              <a:rPr lang="en-US" altLang="zh-CN" dirty="0"/>
              <a:t>S</a:t>
            </a:r>
            <a:r>
              <a:rPr lang="zh-CN" altLang="en-US" dirty="0"/>
              <a:t>点。</a:t>
            </a:r>
            <a:endParaRPr lang="zh-CN" altLang="en-US" dirty="0"/>
          </a:p>
          <a:p>
            <a:pPr algn="just">
              <a:lnSpc>
                <a:spcPct val="125000"/>
              </a:lnSpc>
            </a:pPr>
            <a:r>
              <a:rPr lang="zh-CN" altLang="en-US" sz="3600" b="1" dirty="0">
                <a:solidFill>
                  <a:srgbClr val="FF0000"/>
                </a:solidFill>
              </a:rPr>
              <a:t>也不把</a:t>
            </a:r>
            <a:r>
              <a:rPr lang="en-US" altLang="zh-CN" sz="3600" b="1" dirty="0">
                <a:solidFill>
                  <a:srgbClr val="FF0000"/>
                </a:solidFill>
              </a:rPr>
              <a:t>S</a:t>
            </a:r>
            <a:r>
              <a:rPr lang="zh-CN" altLang="en-US" sz="3600" b="1" dirty="0">
                <a:solidFill>
                  <a:srgbClr val="FF0000"/>
                </a:solidFill>
              </a:rPr>
              <a:t>点看成猛兽，很可怕，不！只是</a:t>
            </a:r>
            <a:r>
              <a:rPr lang="zh-CN" altLang="en-US" sz="3600" b="1" dirty="0">
                <a:solidFill>
                  <a:srgbClr val="FF0000"/>
                </a:solidFill>
              </a:rPr>
              <a:t>切换热点罢了</a:t>
            </a:r>
            <a:endParaRPr lang="zh-CN" altLang="en-US" sz="3600" b="1" dirty="0">
              <a:solidFill>
                <a:srgbClr val="FF0000"/>
              </a:solidFill>
            </a:endParaRPr>
          </a:p>
          <a:p>
            <a:pPr algn="just">
              <a:lnSpc>
                <a:spcPct val="125000"/>
              </a:lnSpc>
            </a:pPr>
            <a:r>
              <a:rPr lang="zh-CN" altLang="en-US" sz="3600" b="1" dirty="0">
                <a:solidFill>
                  <a:srgbClr val="FF0000"/>
                </a:solidFill>
              </a:rPr>
              <a:t>【智能辅助线买入，破位</a:t>
            </a:r>
            <a:r>
              <a:rPr lang="en-US" altLang="zh-CN" sz="3600" b="1" dirty="0">
                <a:solidFill>
                  <a:srgbClr val="FF0000"/>
                </a:solidFill>
              </a:rPr>
              <a:t>5%</a:t>
            </a:r>
            <a:r>
              <a:rPr lang="zh-CN" altLang="en-US" sz="3600" b="1" dirty="0">
                <a:solidFill>
                  <a:srgbClr val="FF0000"/>
                </a:solidFill>
              </a:rPr>
              <a:t>止损，不破持有】</a:t>
            </a:r>
            <a:endParaRPr lang="zh-CN" altLang="en-US" sz="3600" b="1" dirty="0">
              <a:solidFill>
                <a:srgbClr val="FF0000"/>
              </a:solidFill>
            </a:endParaRPr>
          </a:p>
          <a:p>
            <a:pPr algn="just">
              <a:lnSpc>
                <a:spcPct val="125000"/>
              </a:lnSpc>
            </a:pPr>
            <a:r>
              <a:rPr lang="zh-CN" altLang="en-US" sz="3600" b="1" dirty="0">
                <a:solidFill>
                  <a:srgbClr val="FF0000"/>
                </a:solidFill>
              </a:rPr>
              <a:t>【</a:t>
            </a:r>
            <a:r>
              <a:rPr lang="en-US" altLang="zh-CN" sz="3600" b="1" dirty="0">
                <a:solidFill>
                  <a:srgbClr val="FF0000"/>
                </a:solidFill>
              </a:rPr>
              <a:t>10%</a:t>
            </a:r>
            <a:r>
              <a:rPr lang="zh-CN" altLang="en-US" sz="3600" b="1" dirty="0">
                <a:solidFill>
                  <a:srgbClr val="FF0000"/>
                </a:solidFill>
              </a:rPr>
              <a:t>减</a:t>
            </a:r>
            <a:r>
              <a:rPr lang="en-US" altLang="zh-CN" sz="3600" b="1" dirty="0">
                <a:solidFill>
                  <a:srgbClr val="FF0000"/>
                </a:solidFill>
              </a:rPr>
              <a:t>1/3</a:t>
            </a:r>
            <a:r>
              <a:rPr lang="zh-CN" altLang="en-US" sz="3600" b="1" dirty="0">
                <a:solidFill>
                  <a:srgbClr val="FF0000"/>
                </a:solidFill>
              </a:rPr>
              <a:t>，</a:t>
            </a:r>
            <a:r>
              <a:rPr lang="en-US" altLang="zh-CN" sz="3600" b="1" dirty="0">
                <a:solidFill>
                  <a:srgbClr val="FF0000"/>
                </a:solidFill>
              </a:rPr>
              <a:t>30%</a:t>
            </a:r>
            <a:r>
              <a:rPr lang="zh-CN" altLang="en-US" sz="3600" b="1" dirty="0">
                <a:solidFill>
                  <a:srgbClr val="FF0000"/>
                </a:solidFill>
              </a:rPr>
              <a:t>减</a:t>
            </a:r>
            <a:r>
              <a:rPr lang="en-US" altLang="zh-CN" sz="3600" b="1" dirty="0">
                <a:solidFill>
                  <a:srgbClr val="FF0000"/>
                </a:solidFill>
              </a:rPr>
              <a:t>1/3</a:t>
            </a:r>
            <a:r>
              <a:rPr lang="zh-CN" altLang="en-US" sz="3600" b="1" dirty="0">
                <a:solidFill>
                  <a:srgbClr val="FF0000"/>
                </a:solidFill>
              </a:rPr>
              <a:t>，</a:t>
            </a:r>
            <a:r>
              <a:rPr lang="en-US" altLang="zh-CN" sz="3600" b="1" dirty="0">
                <a:solidFill>
                  <a:srgbClr val="FF0000"/>
                </a:solidFill>
              </a:rPr>
              <a:t>50%</a:t>
            </a:r>
            <a:r>
              <a:rPr lang="zh-CN" altLang="en-US" sz="3600" b="1" dirty="0">
                <a:solidFill>
                  <a:srgbClr val="FF0000"/>
                </a:solidFill>
              </a:rPr>
              <a:t>出光】</a:t>
            </a:r>
            <a:endParaRPr lang="zh-CN" altLang="en-US" sz="3600" b="1" dirty="0">
              <a:solidFill>
                <a:srgbClr val="FF0000"/>
              </a:solidFill>
            </a:endParaRPr>
          </a:p>
        </p:txBody>
      </p:sp>
    </p:spTree>
    <p:custDataLst>
      <p:tags r:id="rId3"/>
    </p:custData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2025-9-3</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939030"/>
          </a:xfrm>
          <a:prstGeom prst="rect">
            <a:avLst/>
          </a:prstGeom>
          <a:noFill/>
        </p:spPr>
        <p:txBody>
          <a:bodyPr wrap="square" rtlCol="0" anchor="t">
            <a:spAutoFit/>
          </a:bodyPr>
          <a:p>
            <a:pPr algn="just">
              <a:lnSpc>
                <a:spcPct val="125000"/>
              </a:lnSpc>
            </a:pPr>
            <a:r>
              <a:rPr lang="en-US" dirty="0"/>
              <a:t>1</a:t>
            </a:r>
            <a:r>
              <a:rPr lang="zh-CN" altLang="en-US" dirty="0"/>
              <a:t>、本身周一的上涨时，捕捞季节有明显的顶背离，是有一定潜在风险的，但是考虑到才一天还是看反弹上攻多一些，结果本次上涨就一天，周二就掉头下杀了。</a:t>
            </a:r>
            <a:endParaRPr lang="zh-CN" altLang="en-US" dirty="0"/>
          </a:p>
          <a:p>
            <a:pPr algn="just">
              <a:lnSpc>
                <a:spcPct val="125000"/>
              </a:lnSpc>
            </a:pPr>
            <a:endParaRPr lang="zh-CN" altLang="en-US" dirty="0"/>
          </a:p>
          <a:p>
            <a:pPr algn="just">
              <a:lnSpc>
                <a:spcPct val="125000"/>
              </a:lnSpc>
            </a:pPr>
            <a:r>
              <a:rPr lang="en-US" dirty="0"/>
              <a:t>2</a:t>
            </a:r>
            <a:r>
              <a:rPr lang="zh-CN" altLang="en-US" dirty="0"/>
              <a:t>、而当下平均股价回落到牛线之内了，则接下来的行情看区间震荡【下方智能辅助线黄红线、上方就是周一的高点位】，这个区间震荡大约到</a:t>
            </a:r>
            <a:r>
              <a:rPr lang="en-US" altLang="zh-CN" dirty="0"/>
              <a:t>9</a:t>
            </a:r>
            <a:r>
              <a:rPr lang="zh-CN" altLang="en-US" dirty="0"/>
              <a:t>月</a:t>
            </a:r>
            <a:r>
              <a:rPr lang="en-US" altLang="zh-CN" dirty="0"/>
              <a:t>17</a:t>
            </a:r>
            <a:r>
              <a:rPr lang="zh-CN" altLang="en-US" dirty="0"/>
              <a:t>吧（两周，刚好也是对</a:t>
            </a:r>
            <a:r>
              <a:rPr lang="en-US" altLang="zh-CN" dirty="0"/>
              <a:t>7-8</a:t>
            </a:r>
            <a:r>
              <a:rPr lang="zh-CN" altLang="en-US" dirty="0"/>
              <a:t>份上涨正式的整理）</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、而且接下来不排除会出</a:t>
            </a:r>
            <a:r>
              <a:rPr lang="en-US" altLang="zh-CN" dirty="0"/>
              <a:t>S</a:t>
            </a:r>
            <a:r>
              <a:rPr lang="zh-CN" altLang="en-US" dirty="0"/>
              <a:t>点，但不要对</a:t>
            </a:r>
            <a:r>
              <a:rPr lang="en-US" altLang="zh-CN" dirty="0"/>
              <a:t>S</a:t>
            </a:r>
            <a:r>
              <a:rPr lang="zh-CN" altLang="en-US" dirty="0"/>
              <a:t>点有过份的恐慌，就是一个主流热点的</a:t>
            </a:r>
            <a:r>
              <a:rPr lang="zh-CN" altLang="en-US" dirty="0"/>
              <a:t>切换。</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、下一轮行情上涨，我看好券商，但不着急当下，而是</a:t>
            </a:r>
            <a:r>
              <a:rPr lang="en-US" altLang="zh-CN" dirty="0"/>
              <a:t>S</a:t>
            </a:r>
            <a:r>
              <a:rPr lang="zh-CN" altLang="en-US" dirty="0"/>
              <a:t>点之后，稳健一点等它异动时再参与。</a:t>
            </a:r>
            <a:endParaRPr lang="zh-CN" altLang="en-US" dirty="0"/>
          </a:p>
          <a:p>
            <a:pPr algn="just">
              <a:lnSpc>
                <a:spcPct val="125000"/>
              </a:lnSpc>
            </a:pPr>
            <a:endParaRPr lang="zh-CN" altLang="en-US" dirty="0"/>
          </a:p>
          <a:p>
            <a:pPr algn="just">
              <a:lnSpc>
                <a:spcPct val="125000"/>
              </a:lnSpc>
            </a:pPr>
            <a:r>
              <a:rPr lang="en-US" altLang="zh-CN" dirty="0"/>
              <a:t>5</a:t>
            </a:r>
            <a:r>
              <a:rPr lang="zh-CN" altLang="en-US" dirty="0"/>
              <a:t>、半个月进入区间</a:t>
            </a:r>
            <a:r>
              <a:rPr lang="en-US" altLang="zh-CN" sz="3600" b="1" dirty="0">
                <a:solidFill>
                  <a:srgbClr val="FF0000"/>
                </a:solidFill>
              </a:rPr>
              <a:t>震荡整理</a:t>
            </a:r>
            <a:r>
              <a:rPr lang="zh-CN" altLang="en-US" dirty="0"/>
              <a:t>，当量能缩小到</a:t>
            </a:r>
            <a:r>
              <a:rPr lang="en-US" altLang="zh-CN" sz="3600" b="1" dirty="0">
                <a:solidFill>
                  <a:srgbClr val="FF0000"/>
                </a:solidFill>
              </a:rPr>
              <a:t>1.6</a:t>
            </a:r>
            <a:r>
              <a:rPr lang="zh-CN" altLang="en-US" sz="3600" b="1" dirty="0">
                <a:solidFill>
                  <a:srgbClr val="FF0000"/>
                </a:solidFill>
              </a:rPr>
              <a:t>万</a:t>
            </a:r>
            <a:r>
              <a:rPr lang="zh-CN" altLang="en-US" dirty="0"/>
              <a:t>亿左右的时候</a:t>
            </a:r>
            <a:r>
              <a:rPr lang="en-US" altLang="zh-CN" dirty="0"/>
              <a:t> </a:t>
            </a:r>
            <a:r>
              <a:rPr lang="zh-CN" altLang="en-US" dirty="0"/>
              <a:t>，变盘就来了。</a:t>
            </a:r>
            <a:endParaRPr lang="zh-CN" altLang="en-US" dirty="0"/>
          </a:p>
          <a:p>
            <a:pPr algn="just">
              <a:lnSpc>
                <a:spcPct val="125000"/>
              </a:lnSpc>
            </a:pPr>
            <a:r>
              <a:rPr lang="en-US" altLang="zh-CN" sz="3600" b="1" dirty="0">
                <a:solidFill>
                  <a:srgbClr val="FF0000"/>
                </a:solidFill>
              </a:rPr>
              <a:t>【沪深 300】</a:t>
            </a:r>
            <a:r>
              <a:rPr lang="zh-CN" altLang="en-US" sz="3600" b="1" dirty="0">
                <a:solidFill>
                  <a:srgbClr val="FF0000"/>
                </a:solidFill>
              </a:rPr>
              <a:t>【网格交易】</a:t>
            </a:r>
            <a:endParaRPr lang="zh-CN" altLang="en-US" sz="3600" b="1" dirty="0">
              <a:solidFill>
                <a:srgbClr val="FF0000"/>
              </a:solidFill>
            </a:endParaRPr>
          </a:p>
        </p:txBody>
      </p:sp>
    </p:spTree>
    <p:custDataLst>
      <p:tags r:id="rId3"/>
    </p:custData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2025-9-4</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3900170"/>
          </a:xfrm>
          <a:prstGeom prst="rect">
            <a:avLst/>
          </a:prstGeom>
          <a:noFill/>
        </p:spPr>
        <p:txBody>
          <a:bodyPr wrap="square" rtlCol="0" anchor="t">
            <a:spAutoFit/>
          </a:bodyPr>
          <a:p>
            <a:pPr algn="just">
              <a:lnSpc>
                <a:spcPct val="125000"/>
              </a:lnSpc>
            </a:pPr>
            <a:r>
              <a:rPr lang="en-US" dirty="0"/>
              <a:t>1</a:t>
            </a:r>
            <a:r>
              <a:rPr lang="zh-CN" altLang="en-US" dirty="0"/>
              <a:t>、市场的看法，首先要有一个更大格局的观点，才能更好的对当下有一个清晰的定位。（由个人所见）</a:t>
            </a:r>
            <a:endParaRPr lang="zh-CN" altLang="en-US" dirty="0"/>
          </a:p>
          <a:p>
            <a:pPr algn="just">
              <a:lnSpc>
                <a:spcPct val="125000"/>
              </a:lnSpc>
            </a:pPr>
            <a:r>
              <a:rPr lang="zh-CN" altLang="en-US" dirty="0"/>
              <a:t>方老师认为，在宽松的财政政策及积极的货币政策下，加上老美的降息周期开启，偏</a:t>
            </a:r>
            <a:r>
              <a:rPr lang="en-US" altLang="zh-CN" dirty="0"/>
              <a:t> </a:t>
            </a:r>
            <a:r>
              <a:rPr lang="zh-CN" altLang="en-US" dirty="0"/>
              <a:t>看好行情多一些。</a:t>
            </a:r>
            <a:endParaRPr lang="zh-CN" altLang="en-US" dirty="0"/>
          </a:p>
          <a:p>
            <a:pPr algn="just">
              <a:lnSpc>
                <a:spcPct val="125000"/>
              </a:lnSpc>
            </a:pPr>
            <a:endParaRPr lang="zh-CN" altLang="en-US" dirty="0"/>
          </a:p>
          <a:p>
            <a:pPr algn="just">
              <a:lnSpc>
                <a:spcPct val="125000"/>
              </a:lnSpc>
            </a:pPr>
            <a:r>
              <a:rPr lang="en-US" dirty="0"/>
              <a:t>2</a:t>
            </a:r>
            <a:r>
              <a:rPr lang="zh-CN" altLang="en-US" dirty="0"/>
              <a:t>、而调整在上轮大行情中，是伴随物，没有只涨不跌的行情，本身就是相伴相随的，只不过力度不同罢了。</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、接下来偏向于在此区间进行震荡整</a:t>
            </a:r>
            <a:r>
              <a:rPr lang="en-US" altLang="zh-CN" dirty="0"/>
              <a:t> </a:t>
            </a:r>
            <a:r>
              <a:rPr lang="zh-CN" altLang="en-US" dirty="0"/>
              <a:t>理多一些，时间初步认为两周（</a:t>
            </a:r>
            <a:r>
              <a:rPr lang="en-US" altLang="zh-CN" dirty="0"/>
              <a:t>9-17</a:t>
            </a:r>
            <a:r>
              <a:rPr lang="zh-CN" altLang="en-US" dirty="0"/>
              <a:t>日）</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、而对于接下来，如果操作技术上没那么敏锐的，可考虑少操作，仓位轻一些，等新一轮大机会。</a:t>
            </a:r>
            <a:endParaRPr lang="zh-CN" altLang="en-US" dirty="0"/>
          </a:p>
          <a:p>
            <a:pPr algn="just">
              <a:lnSpc>
                <a:spcPct val="125000"/>
              </a:lnSpc>
            </a:pPr>
            <a:r>
              <a:rPr lang="zh-CN" altLang="en-US" dirty="0"/>
              <a:t>或者可以考虑网格交易。（流动资金翻绿，则仓位</a:t>
            </a:r>
            <a:r>
              <a:rPr lang="en-US" altLang="zh-CN" dirty="0"/>
              <a:t>5</a:t>
            </a:r>
            <a:r>
              <a:rPr lang="zh-CN" altLang="en-US" dirty="0"/>
              <a:t>成以内为宜）</a:t>
            </a:r>
            <a:endParaRPr lang="zh-CN" altLang="en-US" dirty="0"/>
          </a:p>
          <a:p>
            <a:pPr algn="just">
              <a:lnSpc>
                <a:spcPct val="125000"/>
              </a:lnSpc>
            </a:pPr>
            <a:endParaRPr lang="zh-CN" altLang="en-US" dirty="0"/>
          </a:p>
          <a:p>
            <a:pPr algn="just">
              <a:lnSpc>
                <a:spcPct val="125000"/>
              </a:lnSpc>
            </a:pPr>
            <a:r>
              <a:rPr lang="en-US" altLang="zh-CN" dirty="0"/>
              <a:t>5</a:t>
            </a:r>
            <a:r>
              <a:rPr lang="zh-CN" altLang="en-US" dirty="0"/>
              <a:t>、当量能缩小到</a:t>
            </a:r>
            <a:r>
              <a:rPr lang="en-US" altLang="zh-CN" dirty="0"/>
              <a:t>1.6</a:t>
            </a:r>
            <a:r>
              <a:rPr lang="zh-CN" altLang="en-US" dirty="0"/>
              <a:t>万亿的时候</a:t>
            </a:r>
            <a:r>
              <a:rPr lang="en-US" altLang="zh-CN" dirty="0"/>
              <a:t> </a:t>
            </a:r>
            <a:r>
              <a:rPr lang="zh-CN" altLang="en-US" dirty="0"/>
              <a:t>，则大概率是变盘时机的到来。</a:t>
            </a:r>
            <a:endParaRPr lang="zh-CN" altLang="en-US" sz="3600" b="1" dirty="0">
              <a:solidFill>
                <a:srgbClr val="FF0000"/>
              </a:solidFill>
            </a:endParaRPr>
          </a:p>
        </p:txBody>
      </p:sp>
    </p:spTree>
    <p:custDataLst>
      <p:tags r:id="rId3"/>
    </p:custData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2025-9-10/11</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3207385"/>
          </a:xfrm>
          <a:prstGeom prst="rect">
            <a:avLst/>
          </a:prstGeom>
          <a:noFill/>
        </p:spPr>
        <p:txBody>
          <a:bodyPr wrap="square" rtlCol="0" anchor="t">
            <a:spAutoFit/>
          </a:bodyPr>
          <a:p>
            <a:pPr algn="just">
              <a:lnSpc>
                <a:spcPct val="125000"/>
              </a:lnSpc>
            </a:pPr>
            <a:r>
              <a:rPr lang="en-US" dirty="0"/>
              <a:t>1</a:t>
            </a:r>
            <a:r>
              <a:rPr lang="zh-CN" altLang="en-US" dirty="0"/>
              <a:t>、当下看区间震荡【本次】，时间窗口初步预计是在</a:t>
            </a:r>
            <a:r>
              <a:rPr lang="en-US" altLang="zh-CN" dirty="0"/>
              <a:t>9-17</a:t>
            </a:r>
            <a:r>
              <a:rPr lang="zh-CN" altLang="en-US" dirty="0"/>
              <a:t>（美联储议息结果，当然目前市场认为</a:t>
            </a:r>
            <a:r>
              <a:rPr lang="en-US" altLang="zh-CN" dirty="0"/>
              <a:t>100%</a:t>
            </a:r>
            <a:r>
              <a:rPr lang="zh-CN" altLang="en-US" dirty="0"/>
              <a:t>降）</a:t>
            </a:r>
            <a:endParaRPr lang="zh-CN" altLang="en-US" dirty="0"/>
          </a:p>
          <a:p>
            <a:pPr algn="just">
              <a:lnSpc>
                <a:spcPct val="125000"/>
              </a:lnSpc>
            </a:pPr>
            <a:endParaRPr lang="zh-CN" altLang="en-US" dirty="0"/>
          </a:p>
          <a:p>
            <a:pPr algn="just">
              <a:lnSpc>
                <a:spcPct val="125000"/>
              </a:lnSpc>
            </a:pPr>
            <a:r>
              <a:rPr lang="en-US" dirty="0"/>
              <a:t>2</a:t>
            </a:r>
            <a:r>
              <a:rPr lang="zh-CN" altLang="en-US" dirty="0"/>
              <a:t>、看空是不可能的，这里区间震荡之后，仍然是看向上突破。</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、量能如果能重新</a:t>
            </a:r>
            <a:r>
              <a:rPr lang="en-US" altLang="zh-CN" dirty="0"/>
              <a:t>2.8</a:t>
            </a:r>
            <a:r>
              <a:rPr lang="zh-CN" altLang="en-US" dirty="0"/>
              <a:t>万亿以上（流动资金再大红），则是向上突破启动的信号。</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a:t>
            </a:r>
            <a:r>
              <a:rPr lang="en-US" altLang="zh-CN" dirty="0"/>
              <a:t>S</a:t>
            </a:r>
            <a:r>
              <a:rPr lang="zh-CN" altLang="en-US" dirty="0"/>
              <a:t>点的正式出现，代表了前热点的结束。特别是接下来到底谁会是主流？</a:t>
            </a:r>
            <a:endParaRPr lang="zh-CN" altLang="en-US" dirty="0"/>
          </a:p>
          <a:p>
            <a:pPr algn="just">
              <a:lnSpc>
                <a:spcPct val="125000"/>
              </a:lnSpc>
            </a:pPr>
            <a:endParaRPr lang="zh-CN" altLang="en-US" dirty="0"/>
          </a:p>
          <a:p>
            <a:pPr algn="just">
              <a:lnSpc>
                <a:spcPct val="125000"/>
              </a:lnSpc>
            </a:pPr>
            <a:r>
              <a:rPr lang="en-US" altLang="zh-CN" dirty="0"/>
              <a:t>5</a:t>
            </a:r>
            <a:r>
              <a:rPr lang="zh-CN" altLang="en-US" dirty="0"/>
              <a:t>、如何确认下一个：流动资金翻大红当天，主力净买额前</a:t>
            </a:r>
            <a:r>
              <a:rPr lang="en-US" altLang="zh-CN" dirty="0"/>
              <a:t>3</a:t>
            </a:r>
            <a:r>
              <a:rPr lang="zh-CN" altLang="en-US" dirty="0"/>
              <a:t>，涨停家数前</a:t>
            </a:r>
            <a:r>
              <a:rPr lang="en-US" altLang="zh-CN" dirty="0"/>
              <a:t>3</a:t>
            </a:r>
            <a:r>
              <a:rPr lang="zh-CN" altLang="en-US" dirty="0"/>
              <a:t>。</a:t>
            </a:r>
            <a:endParaRPr lang="zh-CN" altLang="en-US" sz="3600" b="1" dirty="0">
              <a:solidFill>
                <a:srgbClr val="FF0000"/>
              </a:solidFill>
            </a:endParaRPr>
          </a:p>
        </p:txBody>
      </p:sp>
    </p:spTree>
    <p:custDataLst>
      <p:tags r:id="rId3"/>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2025-1-22</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192530"/>
            <a:ext cx="9349105" cy="4246245"/>
          </a:xfrm>
          <a:prstGeom prst="rect">
            <a:avLst/>
          </a:prstGeom>
          <a:noFill/>
        </p:spPr>
        <p:txBody>
          <a:bodyPr wrap="square" rtlCol="0" anchor="t">
            <a:spAutoFit/>
          </a:bodyPr>
          <a:p>
            <a:pPr algn="just">
              <a:lnSpc>
                <a:spcPct val="125000"/>
              </a:lnSpc>
            </a:pPr>
            <a:r>
              <a:rPr lang="en-US" dirty="0"/>
              <a:t>1</a:t>
            </a:r>
            <a:r>
              <a:rPr lang="zh-CN" altLang="en-US" dirty="0"/>
              <a:t>、捕捞季节昨天死叉，故技术上是有</a:t>
            </a:r>
            <a:r>
              <a:rPr lang="en-US" altLang="zh-CN" dirty="0"/>
              <a:t> </a:t>
            </a:r>
            <a:r>
              <a:rPr lang="zh-CN" altLang="en-US" dirty="0"/>
              <a:t>调整</a:t>
            </a:r>
            <a:r>
              <a:rPr lang="en-US" altLang="zh-CN" dirty="0"/>
              <a:t> </a:t>
            </a:r>
            <a:r>
              <a:rPr lang="zh-CN" altLang="en-US" dirty="0"/>
              <a:t>的需求的；</a:t>
            </a:r>
            <a:endParaRPr lang="zh-CN" altLang="en-US" dirty="0"/>
          </a:p>
          <a:p>
            <a:pPr algn="just">
              <a:lnSpc>
                <a:spcPct val="125000"/>
              </a:lnSpc>
            </a:pPr>
            <a:r>
              <a:rPr lang="en-US" altLang="zh-CN" dirty="0"/>
              <a:t>2</a:t>
            </a:r>
            <a:r>
              <a:rPr lang="zh-CN" altLang="en-US" dirty="0"/>
              <a:t>、牛熊线走平，故进入震荡行情，调整</a:t>
            </a:r>
            <a:r>
              <a:rPr lang="en-US" altLang="zh-CN" dirty="0"/>
              <a:t> </a:t>
            </a:r>
            <a:r>
              <a:rPr lang="zh-CN" altLang="en-US" dirty="0"/>
              <a:t>下方支撑位在智能辅助线；</a:t>
            </a:r>
            <a:r>
              <a:rPr lang="en-US" altLang="zh-CN" dirty="0"/>
              <a:t>15.4-15</a:t>
            </a:r>
            <a:endParaRPr lang="zh-CN" altLang="en-US" dirty="0"/>
          </a:p>
          <a:p>
            <a:pPr algn="just">
              <a:lnSpc>
                <a:spcPct val="125000"/>
              </a:lnSpc>
            </a:pPr>
            <a:r>
              <a:rPr lang="en-US" altLang="zh-CN" dirty="0"/>
              <a:t>3</a:t>
            </a:r>
            <a:r>
              <a:rPr lang="zh-CN" altLang="en-US" dirty="0"/>
              <a:t>、从流动资金来看，近期的量能基本上持平，</a:t>
            </a:r>
            <a:r>
              <a:rPr lang="en-US" altLang="zh-CN" dirty="0"/>
              <a:t>12000</a:t>
            </a:r>
            <a:r>
              <a:rPr lang="zh-CN" altLang="en-US" dirty="0"/>
              <a:t>左右，介于翻绿翻红之间。</a:t>
            </a:r>
            <a:endParaRPr lang="zh-CN" altLang="en-US" dirty="0"/>
          </a:p>
          <a:p>
            <a:pPr algn="just">
              <a:lnSpc>
                <a:spcPct val="125000"/>
              </a:lnSpc>
            </a:pPr>
            <a:r>
              <a:rPr lang="en-US" altLang="zh-CN" dirty="0"/>
              <a:t>4</a:t>
            </a:r>
            <a:r>
              <a:rPr lang="zh-CN" altLang="en-US" dirty="0"/>
              <a:t>、横向统计整</a:t>
            </a:r>
            <a:r>
              <a:rPr lang="en-US" altLang="zh-CN" dirty="0"/>
              <a:t> </a:t>
            </a:r>
            <a:r>
              <a:rPr lang="zh-CN" altLang="en-US" dirty="0"/>
              <a:t>体走平；</a:t>
            </a:r>
            <a:endParaRPr lang="zh-CN" altLang="en-US" dirty="0"/>
          </a:p>
          <a:p>
            <a:pPr algn="just">
              <a:lnSpc>
                <a:spcPct val="125000"/>
              </a:lnSpc>
            </a:pPr>
            <a:r>
              <a:rPr lang="en-US" altLang="zh-CN" dirty="0"/>
              <a:t>5</a:t>
            </a:r>
            <a:r>
              <a:rPr lang="zh-CN" altLang="en-US" dirty="0"/>
              <a:t>、大盘属于</a:t>
            </a:r>
            <a:r>
              <a:rPr lang="en-US" altLang="zh-CN" dirty="0"/>
              <a:t>B</a:t>
            </a:r>
            <a:r>
              <a:rPr lang="zh-CN" altLang="en-US" dirty="0"/>
              <a:t>点区域；</a:t>
            </a:r>
            <a:endParaRPr lang="zh-CN" altLang="en-US" dirty="0"/>
          </a:p>
          <a:p>
            <a:pPr algn="just">
              <a:lnSpc>
                <a:spcPct val="125000"/>
              </a:lnSpc>
            </a:pPr>
            <a:endParaRPr lang="zh-CN" altLang="en-US" dirty="0"/>
          </a:p>
          <a:p>
            <a:pPr algn="just">
              <a:lnSpc>
                <a:spcPct val="125000"/>
              </a:lnSpc>
            </a:pPr>
            <a:r>
              <a:rPr lang="zh-CN" altLang="en-US" dirty="0"/>
              <a:t>综合上述：短期技术上有调整</a:t>
            </a:r>
            <a:r>
              <a:rPr lang="en-US" altLang="zh-CN" dirty="0"/>
              <a:t> </a:t>
            </a:r>
            <a:r>
              <a:rPr lang="zh-CN" altLang="en-US" dirty="0"/>
              <a:t>需求，下方空间有，但由于量能维持，故这里也有变盘的可能性，由于流动资金是绿的，故仓位合理</a:t>
            </a:r>
            <a:r>
              <a:rPr lang="en-US" altLang="zh-CN" dirty="0"/>
              <a:t>3-5</a:t>
            </a:r>
            <a:r>
              <a:rPr lang="zh-CN" altLang="en-US" dirty="0"/>
              <a:t>之间为宜，等待流动资金转红再加即可。</a:t>
            </a:r>
            <a:endParaRPr lang="zh-CN" altLang="en-US" dirty="0"/>
          </a:p>
          <a:p>
            <a:pPr algn="just">
              <a:lnSpc>
                <a:spcPct val="125000"/>
              </a:lnSpc>
            </a:pPr>
            <a:endParaRPr lang="zh-CN" altLang="en-US" dirty="0"/>
          </a:p>
          <a:p>
            <a:pPr algn="just">
              <a:lnSpc>
                <a:spcPct val="125000"/>
              </a:lnSpc>
            </a:pPr>
            <a:endParaRPr lang="zh-CN" altLang="en-US" dirty="0"/>
          </a:p>
          <a:p>
            <a:pPr algn="just">
              <a:lnSpc>
                <a:spcPct val="125000"/>
              </a:lnSpc>
            </a:pPr>
            <a:r>
              <a:rPr lang="zh-CN" altLang="en-US" dirty="0"/>
              <a:t>操作策略：控制好仓位即可，个股就按个股的策略去操作即可，一旦流动资金转红，则要有市</a:t>
            </a:r>
            <a:r>
              <a:rPr lang="en-US" altLang="zh-CN" dirty="0"/>
              <a:t> </a:t>
            </a:r>
            <a:r>
              <a:rPr lang="zh-CN" altLang="en-US" dirty="0"/>
              <a:t>场</a:t>
            </a:r>
            <a:r>
              <a:rPr lang="en-US" altLang="zh-CN" dirty="0"/>
              <a:t> </a:t>
            </a:r>
            <a:r>
              <a:rPr lang="zh-CN" altLang="en-US" dirty="0"/>
              <a:t>反转的意识。（可用策略：【涨停横盘二升】、【网格交易】）</a:t>
            </a:r>
            <a:endParaRPr lang="zh-CN" altLang="en-US" dirty="0"/>
          </a:p>
        </p:txBody>
      </p:sp>
    </p:spTree>
    <p:custDataLst>
      <p:tags r:id="rId3"/>
    </p:custData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2025-9-17</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823460"/>
          </a:xfrm>
          <a:prstGeom prst="rect">
            <a:avLst/>
          </a:prstGeom>
          <a:noFill/>
        </p:spPr>
        <p:txBody>
          <a:bodyPr wrap="square" rtlCol="0" anchor="t">
            <a:spAutoFit/>
          </a:bodyPr>
          <a:p>
            <a:pPr algn="just">
              <a:lnSpc>
                <a:spcPct val="125000"/>
              </a:lnSpc>
            </a:pPr>
            <a:r>
              <a:rPr lang="en-US" dirty="0"/>
              <a:t>1</a:t>
            </a:r>
            <a:r>
              <a:rPr lang="zh-CN" altLang="en-US" dirty="0"/>
              <a:t>、市场昨天平均股价已经突破前期的平台整理区间，向上突破了。但唯可惜的是流动资金并没有翻红，也就是说量能没有放大，故这里不着急，因为行情的启动必然是伴随量能的放大的。</a:t>
            </a:r>
            <a:endParaRPr lang="zh-CN" altLang="en-US" dirty="0"/>
          </a:p>
          <a:p>
            <a:pPr algn="just">
              <a:lnSpc>
                <a:spcPct val="125000"/>
              </a:lnSpc>
            </a:pPr>
            <a:endParaRPr lang="zh-CN" altLang="en-US" dirty="0"/>
          </a:p>
          <a:p>
            <a:pPr algn="just">
              <a:lnSpc>
                <a:spcPct val="125000"/>
              </a:lnSpc>
            </a:pPr>
            <a:r>
              <a:rPr lang="en-US" dirty="0"/>
              <a:t>2</a:t>
            </a:r>
            <a:r>
              <a:rPr lang="zh-CN" altLang="en-US" dirty="0"/>
              <a:t>、当下</a:t>
            </a:r>
            <a:r>
              <a:rPr lang="en-US" altLang="zh-CN" dirty="0"/>
              <a:t>5</a:t>
            </a:r>
            <a:r>
              <a:rPr lang="zh-CN" altLang="en-US" dirty="0"/>
              <a:t>成仓为底持股待涨即可，耐</a:t>
            </a:r>
            <a:r>
              <a:rPr lang="en-US" altLang="zh-CN" dirty="0"/>
              <a:t> </a:t>
            </a:r>
            <a:r>
              <a:rPr lang="zh-CN" altLang="en-US" dirty="0"/>
              <a:t>心等待放量到来之后再考虑提高仓位水平。</a:t>
            </a:r>
            <a:endParaRPr lang="zh-CN" altLang="en-US" dirty="0"/>
          </a:p>
          <a:p>
            <a:pPr algn="just">
              <a:lnSpc>
                <a:spcPct val="125000"/>
              </a:lnSpc>
            </a:pPr>
            <a:r>
              <a:rPr lang="zh-CN" altLang="en-US" dirty="0"/>
              <a:t>市场</a:t>
            </a:r>
            <a:r>
              <a:rPr lang="en-US" altLang="zh-CN" dirty="0"/>
              <a:t> </a:t>
            </a:r>
            <a:r>
              <a:rPr lang="zh-CN" altLang="en-US" dirty="0"/>
              <a:t>观点不变，仍然是看上。</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、方向上：机器人偏看成是前期没涨的补涨多一些，真正的主流热点还未出现。</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a:t>
            </a:r>
            <a:r>
              <a:rPr lang="zh-CN" altLang="en-US" sz="2400" b="1" dirty="0">
                <a:solidFill>
                  <a:srgbClr val="FF0000"/>
                </a:solidFill>
              </a:rPr>
              <a:t>世间纷繁，皆有其意；迷之则轮回苦，悟之则天地宽；红尘劫破，大道可期。</a:t>
            </a:r>
            <a:endParaRPr lang="zh-CN" altLang="en-US" sz="2400" b="1" dirty="0">
              <a:solidFill>
                <a:srgbClr val="FF0000"/>
              </a:solidFill>
            </a:endParaRPr>
          </a:p>
          <a:p>
            <a:pPr algn="just">
              <a:lnSpc>
                <a:spcPct val="125000"/>
              </a:lnSpc>
            </a:pPr>
            <a:r>
              <a:rPr lang="zh-CN" altLang="en-US" sz="2400" b="1" dirty="0">
                <a:solidFill>
                  <a:srgbClr val="FF0000"/>
                </a:solidFill>
              </a:rPr>
              <a:t>【炒股的智慧】</a:t>
            </a:r>
            <a:r>
              <a:rPr lang="en-US" altLang="zh-CN" sz="2400" b="1" dirty="0">
                <a:solidFill>
                  <a:srgbClr val="FF0000"/>
                </a:solidFill>
              </a:rPr>
              <a:t>---</a:t>
            </a:r>
            <a:r>
              <a:rPr lang="zh-CN" altLang="en-US" sz="2400" b="1" dirty="0">
                <a:solidFill>
                  <a:srgbClr val="FF0000"/>
                </a:solidFill>
              </a:rPr>
              <a:t>陈江挺</a:t>
            </a:r>
            <a:endParaRPr lang="zh-CN" altLang="en-US" b="1" dirty="0">
              <a:solidFill>
                <a:srgbClr val="FF0000"/>
              </a:solidFill>
            </a:endParaRPr>
          </a:p>
          <a:p>
            <a:pPr algn="just">
              <a:lnSpc>
                <a:spcPct val="125000"/>
              </a:lnSpc>
            </a:pPr>
            <a:endParaRPr lang="zh-CN" altLang="en-US" dirty="0"/>
          </a:p>
          <a:p>
            <a:pPr algn="just">
              <a:lnSpc>
                <a:spcPct val="125000"/>
              </a:lnSpc>
            </a:pPr>
            <a:r>
              <a:rPr lang="en-US" altLang="zh-CN" sz="3600" b="1" dirty="0">
                <a:solidFill>
                  <a:srgbClr val="FF0000"/>
                </a:solidFill>
              </a:rPr>
              <a:t>9</a:t>
            </a:r>
            <a:r>
              <a:rPr lang="zh-CN" altLang="en-US" sz="3600" b="1" dirty="0">
                <a:solidFill>
                  <a:srgbClr val="FF0000"/>
                </a:solidFill>
              </a:rPr>
              <a:t>月</a:t>
            </a:r>
            <a:r>
              <a:rPr lang="en-US" altLang="zh-CN" sz="3600" b="1" dirty="0">
                <a:solidFill>
                  <a:srgbClr val="FF0000"/>
                </a:solidFill>
              </a:rPr>
              <a:t>27</a:t>
            </a:r>
            <a:r>
              <a:rPr lang="zh-CN" altLang="en-US" sz="3600" b="1" dirty="0">
                <a:solidFill>
                  <a:srgbClr val="FF0000"/>
                </a:solidFill>
              </a:rPr>
              <a:t>南昌，</a:t>
            </a:r>
            <a:r>
              <a:rPr lang="en-US" altLang="zh-CN" sz="3600" b="1" dirty="0">
                <a:solidFill>
                  <a:srgbClr val="FF0000"/>
                </a:solidFill>
              </a:rPr>
              <a:t>9</a:t>
            </a:r>
            <a:r>
              <a:rPr lang="zh-CN" altLang="en-US" sz="3600" b="1" dirty="0">
                <a:solidFill>
                  <a:srgbClr val="FF0000"/>
                </a:solidFill>
              </a:rPr>
              <a:t>月</a:t>
            </a:r>
            <a:r>
              <a:rPr lang="en-US" altLang="zh-CN" sz="3600" b="1" dirty="0">
                <a:solidFill>
                  <a:srgbClr val="FF0000"/>
                </a:solidFill>
              </a:rPr>
              <a:t>28</a:t>
            </a:r>
            <a:r>
              <a:rPr lang="zh-CN" altLang="en-US" sz="3600" b="1" dirty="0">
                <a:solidFill>
                  <a:srgbClr val="FF0000"/>
                </a:solidFill>
              </a:rPr>
              <a:t>长沙</a:t>
            </a:r>
            <a:endParaRPr lang="zh-CN" altLang="en-US" sz="3600" b="1" dirty="0">
              <a:solidFill>
                <a:srgbClr val="FF0000"/>
              </a:solidFill>
            </a:endParaRPr>
          </a:p>
        </p:txBody>
      </p:sp>
    </p:spTree>
    <p:custDataLst>
      <p:tags r:id="rId3"/>
    </p:custData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2025-9-25</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939030"/>
          </a:xfrm>
          <a:prstGeom prst="rect">
            <a:avLst/>
          </a:prstGeom>
          <a:noFill/>
        </p:spPr>
        <p:txBody>
          <a:bodyPr wrap="square" rtlCol="0" anchor="t">
            <a:spAutoFit/>
          </a:bodyPr>
          <a:p>
            <a:pPr algn="just">
              <a:lnSpc>
                <a:spcPct val="125000"/>
              </a:lnSpc>
            </a:pPr>
            <a:r>
              <a:rPr lang="en-US" dirty="0"/>
              <a:t>1</a:t>
            </a:r>
            <a:r>
              <a:rPr lang="zh-CN" altLang="en-US" dirty="0"/>
              <a:t>、国庆前：捕捞季节金叉（周三），故看短期技术性反弹，流动资金看是否有机会翻红；而上方又面临牛线压力位，故整</a:t>
            </a:r>
            <a:r>
              <a:rPr lang="en-US" altLang="zh-CN" dirty="0"/>
              <a:t> </a:t>
            </a:r>
            <a:r>
              <a:rPr lang="zh-CN" altLang="en-US" dirty="0"/>
              <a:t>个国庆前我们看：震荡向上。</a:t>
            </a:r>
            <a:endParaRPr lang="zh-CN" altLang="en-US" dirty="0"/>
          </a:p>
          <a:p>
            <a:pPr algn="just">
              <a:lnSpc>
                <a:spcPct val="125000"/>
              </a:lnSpc>
            </a:pPr>
            <a:endParaRPr lang="zh-CN" altLang="en-US" dirty="0"/>
          </a:p>
          <a:p>
            <a:pPr algn="just">
              <a:lnSpc>
                <a:spcPct val="125000"/>
              </a:lnSpc>
            </a:pPr>
            <a:r>
              <a:rPr lang="en-US" dirty="0"/>
              <a:t>2</a:t>
            </a:r>
            <a:r>
              <a:rPr lang="zh-CN" altLang="en-US" dirty="0"/>
              <a:t>、国庆后：由于当下是金叉，理论上国庆后容易先出死叉，故反而国庆后看整</a:t>
            </a:r>
            <a:r>
              <a:rPr lang="en-US" altLang="zh-CN" dirty="0"/>
              <a:t> </a:t>
            </a:r>
            <a:r>
              <a:rPr lang="zh-CN" altLang="en-US" dirty="0"/>
              <a:t>理多一些，</a:t>
            </a:r>
            <a:r>
              <a:rPr lang="en-US" altLang="zh-CN" dirty="0"/>
              <a:t>10</a:t>
            </a:r>
            <a:r>
              <a:rPr lang="zh-CN" altLang="en-US" dirty="0"/>
              <a:t>月最重要的事件是：大会，十五五规划等，这也将是四季度的大概率方向，甚至</a:t>
            </a:r>
            <a:r>
              <a:rPr lang="en-US" altLang="zh-CN" dirty="0"/>
              <a:t> </a:t>
            </a:r>
            <a:r>
              <a:rPr lang="zh-CN" altLang="en-US" dirty="0"/>
              <a:t>是明年两会的大方向。</a:t>
            </a:r>
            <a:r>
              <a:rPr lang="zh-CN" altLang="en-US" dirty="0">
                <a:sym typeface="+mn-ea"/>
              </a:rPr>
              <a:t>仍然是科技为主。（机器人、芯片）</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、近期大方向：新能源、券商（异动：流动资金翻红，同时该板块有</a:t>
            </a:r>
            <a:r>
              <a:rPr lang="en-US" altLang="zh-CN" dirty="0"/>
              <a:t>3</a:t>
            </a:r>
            <a:r>
              <a:rPr lang="zh-CN" altLang="en-US" dirty="0"/>
              <a:t>只以上涨停时）</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、选股思路：滚动净利润</a:t>
            </a:r>
            <a:r>
              <a:rPr lang="en-US" altLang="zh-CN" dirty="0"/>
              <a:t> </a:t>
            </a:r>
            <a:r>
              <a:rPr lang="zh-CN" altLang="en-US" dirty="0"/>
              <a:t>连续</a:t>
            </a:r>
            <a:r>
              <a:rPr lang="en-US" altLang="zh-CN" dirty="0"/>
              <a:t>4</a:t>
            </a:r>
            <a:r>
              <a:rPr lang="zh-CN" altLang="en-US" dirty="0"/>
              <a:t>个季度增长，主力状态</a:t>
            </a:r>
            <a:r>
              <a:rPr lang="en-US" altLang="zh-CN" dirty="0"/>
              <a:t> </a:t>
            </a:r>
            <a:r>
              <a:rPr lang="zh-CN" altLang="en-US" dirty="0"/>
              <a:t>红，细分行业龙头</a:t>
            </a:r>
            <a:r>
              <a:rPr lang="en-US" altLang="zh-CN" dirty="0"/>
              <a:t>/</a:t>
            </a:r>
            <a:r>
              <a:rPr lang="zh-CN" altLang="en-US" dirty="0"/>
              <a:t>行业龙头</a:t>
            </a:r>
            <a:endParaRPr lang="zh-CN" altLang="en-US" dirty="0"/>
          </a:p>
          <a:p>
            <a:pPr algn="just">
              <a:lnSpc>
                <a:spcPct val="125000"/>
              </a:lnSpc>
            </a:pPr>
            <a:r>
              <a:rPr lang="zh-CN" altLang="en-US" sz="3600" b="1" dirty="0">
                <a:solidFill>
                  <a:srgbClr val="FF0000"/>
                </a:solidFill>
              </a:rPr>
              <a:t>今天的成交额预估在</a:t>
            </a:r>
            <a:r>
              <a:rPr lang="en-US" altLang="zh-CN" sz="3600" b="1" dirty="0">
                <a:solidFill>
                  <a:srgbClr val="FF0000"/>
                </a:solidFill>
              </a:rPr>
              <a:t>2.5</a:t>
            </a:r>
            <a:r>
              <a:rPr lang="zh-CN" altLang="en-US" sz="3600" b="1" dirty="0">
                <a:solidFill>
                  <a:srgbClr val="FF0000"/>
                </a:solidFill>
              </a:rPr>
              <a:t>万亿，翻红是</a:t>
            </a:r>
            <a:r>
              <a:rPr lang="en-US" altLang="zh-CN" sz="3600" b="1" dirty="0">
                <a:solidFill>
                  <a:srgbClr val="FF0000"/>
                </a:solidFill>
              </a:rPr>
              <a:t>2.4</a:t>
            </a:r>
            <a:r>
              <a:rPr lang="zh-CN" altLang="en-US" sz="3600" b="1" dirty="0">
                <a:solidFill>
                  <a:srgbClr val="FF0000"/>
                </a:solidFill>
              </a:rPr>
              <a:t>万亿，微红。</a:t>
            </a:r>
            <a:endParaRPr lang="en-US" altLang="zh-CN" sz="3600" b="1" dirty="0">
              <a:solidFill>
                <a:srgbClr val="FF0000"/>
              </a:solidFill>
            </a:endParaRPr>
          </a:p>
          <a:p>
            <a:pPr algn="just">
              <a:lnSpc>
                <a:spcPct val="125000"/>
              </a:lnSpc>
            </a:pPr>
            <a:r>
              <a:rPr lang="en-US" altLang="zh-CN" sz="3600" b="1" dirty="0">
                <a:solidFill>
                  <a:srgbClr val="FF0000"/>
                </a:solidFill>
              </a:rPr>
              <a:t>9</a:t>
            </a:r>
            <a:r>
              <a:rPr lang="zh-CN" altLang="en-US" sz="3600" b="1" dirty="0">
                <a:solidFill>
                  <a:srgbClr val="FF0000"/>
                </a:solidFill>
              </a:rPr>
              <a:t>月</a:t>
            </a:r>
            <a:r>
              <a:rPr lang="en-US" altLang="zh-CN" sz="3600" b="1" dirty="0">
                <a:solidFill>
                  <a:srgbClr val="FF0000"/>
                </a:solidFill>
              </a:rPr>
              <a:t>27</a:t>
            </a:r>
            <a:r>
              <a:rPr lang="zh-CN" altLang="en-US" sz="3600" b="1" dirty="0">
                <a:solidFill>
                  <a:srgbClr val="FF0000"/>
                </a:solidFill>
              </a:rPr>
              <a:t>南昌，</a:t>
            </a:r>
            <a:r>
              <a:rPr lang="en-US" altLang="zh-CN" sz="3600" b="1" dirty="0">
                <a:solidFill>
                  <a:srgbClr val="FF0000"/>
                </a:solidFill>
              </a:rPr>
              <a:t>9</a:t>
            </a:r>
            <a:r>
              <a:rPr lang="zh-CN" altLang="en-US" sz="3600" b="1" dirty="0">
                <a:solidFill>
                  <a:srgbClr val="FF0000"/>
                </a:solidFill>
              </a:rPr>
              <a:t>月</a:t>
            </a:r>
            <a:r>
              <a:rPr lang="en-US" altLang="zh-CN" sz="3600" b="1" dirty="0">
                <a:solidFill>
                  <a:srgbClr val="FF0000"/>
                </a:solidFill>
              </a:rPr>
              <a:t>28</a:t>
            </a:r>
            <a:r>
              <a:rPr lang="zh-CN" altLang="en-US" sz="3600" b="1" dirty="0">
                <a:solidFill>
                  <a:srgbClr val="FF0000"/>
                </a:solidFill>
              </a:rPr>
              <a:t>长沙</a:t>
            </a:r>
            <a:endParaRPr lang="zh-CN" altLang="en-US" sz="3600" b="1" dirty="0">
              <a:solidFill>
                <a:srgbClr val="FF0000"/>
              </a:solidFill>
            </a:endParaRPr>
          </a:p>
        </p:txBody>
      </p:sp>
    </p:spTree>
    <p:custDataLst>
      <p:tags r:id="rId3"/>
    </p:custData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2025-10-09</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5285105"/>
          </a:xfrm>
          <a:prstGeom prst="rect">
            <a:avLst/>
          </a:prstGeom>
          <a:noFill/>
        </p:spPr>
        <p:txBody>
          <a:bodyPr wrap="square" rtlCol="0" anchor="t">
            <a:spAutoFit/>
          </a:bodyPr>
          <a:p>
            <a:pPr algn="just">
              <a:lnSpc>
                <a:spcPct val="125000"/>
              </a:lnSpc>
            </a:pPr>
            <a:r>
              <a:rPr lang="en-US" dirty="0"/>
              <a:t>1</a:t>
            </a:r>
            <a:r>
              <a:rPr lang="zh-CN" altLang="en-US" dirty="0"/>
              <a:t>、国庆期间，外围不差，所以没有什么负面上的影响</a:t>
            </a:r>
            <a:r>
              <a:rPr lang="en-US" altLang="zh-CN" dirty="0"/>
              <a:t> </a:t>
            </a:r>
            <a:r>
              <a:rPr lang="zh-CN" altLang="en-US" dirty="0"/>
              <a:t>；</a:t>
            </a:r>
            <a:endParaRPr lang="zh-CN" altLang="en-US" dirty="0"/>
          </a:p>
          <a:p>
            <a:pPr algn="just">
              <a:lnSpc>
                <a:spcPct val="125000"/>
              </a:lnSpc>
            </a:pPr>
            <a:endParaRPr lang="zh-CN" altLang="en-US" dirty="0"/>
          </a:p>
          <a:p>
            <a:pPr algn="just">
              <a:lnSpc>
                <a:spcPct val="125000"/>
              </a:lnSpc>
            </a:pPr>
            <a:r>
              <a:rPr lang="en-US" dirty="0"/>
              <a:t>2</a:t>
            </a:r>
            <a:r>
              <a:rPr lang="zh-CN" altLang="en-US" dirty="0"/>
              <a:t>、国庆前捕捞</a:t>
            </a:r>
            <a:r>
              <a:rPr lang="en-US" altLang="zh-CN" dirty="0"/>
              <a:t> </a:t>
            </a:r>
            <a:r>
              <a:rPr lang="zh-CN" altLang="en-US" dirty="0"/>
              <a:t>季节是金叉的，今天是金叉第二天，技术上看反弹；流动资金早上放量，有望今天翻红；</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、上方来自牛线的压力位，但如果放量不错，可看突破。</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、选股思路：滚动净利润</a:t>
            </a:r>
            <a:r>
              <a:rPr lang="en-US" altLang="zh-CN" dirty="0"/>
              <a:t> </a:t>
            </a:r>
            <a:r>
              <a:rPr lang="zh-CN" altLang="en-US" dirty="0"/>
              <a:t>连续</a:t>
            </a:r>
            <a:r>
              <a:rPr lang="en-US" altLang="zh-CN" dirty="0"/>
              <a:t>4</a:t>
            </a:r>
            <a:r>
              <a:rPr lang="zh-CN" altLang="en-US" dirty="0"/>
              <a:t>个季度增长，主力状态</a:t>
            </a:r>
            <a:r>
              <a:rPr lang="en-US" altLang="zh-CN" dirty="0"/>
              <a:t> </a:t>
            </a:r>
            <a:r>
              <a:rPr lang="zh-CN" altLang="en-US" dirty="0"/>
              <a:t>红，细分行业龙头</a:t>
            </a:r>
            <a:r>
              <a:rPr lang="en-US" altLang="zh-CN" dirty="0"/>
              <a:t>/</a:t>
            </a:r>
            <a:r>
              <a:rPr lang="zh-CN" altLang="en-US" dirty="0"/>
              <a:t>行业龙头</a:t>
            </a:r>
            <a:endParaRPr lang="zh-CN" altLang="en-US" dirty="0"/>
          </a:p>
          <a:p>
            <a:pPr algn="just">
              <a:lnSpc>
                <a:spcPct val="125000"/>
              </a:lnSpc>
            </a:pPr>
            <a:r>
              <a:rPr lang="zh-CN" altLang="en-US" sz="3600" b="1" dirty="0">
                <a:solidFill>
                  <a:srgbClr val="FF0000"/>
                </a:solidFill>
              </a:rPr>
              <a:t>整体：偏看震荡上行多一些。</a:t>
            </a:r>
            <a:endParaRPr lang="zh-CN" altLang="en-US" sz="3600" b="1" dirty="0">
              <a:solidFill>
                <a:srgbClr val="FF0000"/>
              </a:solidFill>
            </a:endParaRPr>
          </a:p>
          <a:p>
            <a:pPr algn="just">
              <a:lnSpc>
                <a:spcPct val="125000"/>
              </a:lnSpc>
            </a:pPr>
            <a:r>
              <a:rPr lang="zh-CN" altLang="en-US" sz="3600" b="1" dirty="0">
                <a:solidFill>
                  <a:srgbClr val="FF0000"/>
                </a:solidFill>
              </a:rPr>
              <a:t>对科技是偏看休整</a:t>
            </a:r>
            <a:r>
              <a:rPr lang="en-US" altLang="zh-CN" sz="3600" b="1" dirty="0">
                <a:solidFill>
                  <a:srgbClr val="FF0000"/>
                </a:solidFill>
              </a:rPr>
              <a:t> </a:t>
            </a:r>
            <a:r>
              <a:rPr lang="zh-CN" altLang="en-US" sz="3600" b="1" dirty="0">
                <a:solidFill>
                  <a:srgbClr val="FF0000"/>
                </a:solidFill>
              </a:rPr>
              <a:t>，未来再有机会再说；</a:t>
            </a:r>
            <a:endParaRPr lang="zh-CN" altLang="en-US" sz="3600" b="1" dirty="0">
              <a:solidFill>
                <a:srgbClr val="FF0000"/>
              </a:solidFill>
            </a:endParaRPr>
          </a:p>
          <a:p>
            <a:pPr algn="just">
              <a:lnSpc>
                <a:spcPct val="125000"/>
              </a:lnSpc>
            </a:pPr>
            <a:r>
              <a:rPr lang="zh-CN" altLang="en-US" sz="3600" b="1" dirty="0">
                <a:solidFill>
                  <a:srgbClr val="FF0000"/>
                </a:solidFill>
              </a:rPr>
              <a:t>新能源类（车</a:t>
            </a:r>
            <a:r>
              <a:rPr lang="en-US" altLang="zh-CN" sz="3600" b="1" dirty="0">
                <a:solidFill>
                  <a:srgbClr val="FF0000"/>
                </a:solidFill>
              </a:rPr>
              <a:t>/</a:t>
            </a:r>
            <a:r>
              <a:rPr lang="zh-CN" altLang="en-US" sz="3600" b="1" dirty="0">
                <a:solidFill>
                  <a:srgbClr val="FF0000"/>
                </a:solidFill>
              </a:rPr>
              <a:t>固态电池、光伏、风电、储能）、</a:t>
            </a:r>
            <a:r>
              <a:rPr lang="zh-CN" altLang="en-US" sz="3600" b="1" dirty="0">
                <a:solidFill>
                  <a:srgbClr val="FF0000"/>
                </a:solidFill>
              </a:rPr>
              <a:t>券商</a:t>
            </a:r>
            <a:endParaRPr lang="zh-CN" altLang="en-US" sz="3600" b="1" dirty="0">
              <a:solidFill>
                <a:srgbClr val="FF0000"/>
              </a:solidFill>
            </a:endParaRPr>
          </a:p>
          <a:p>
            <a:pPr algn="just">
              <a:lnSpc>
                <a:spcPct val="125000"/>
              </a:lnSpc>
            </a:pPr>
            <a:r>
              <a:rPr lang="zh-CN" altLang="en-US" sz="3600" b="1" dirty="0">
                <a:solidFill>
                  <a:srgbClr val="FF0000"/>
                </a:solidFill>
              </a:rPr>
              <a:t>有色金属（黄金、铝、铜、稀土、稀有</a:t>
            </a:r>
            <a:r>
              <a:rPr lang="en-US" altLang="zh-CN" sz="3600" b="1" dirty="0">
                <a:solidFill>
                  <a:srgbClr val="FF0000"/>
                </a:solidFill>
              </a:rPr>
              <a:t>/</a:t>
            </a:r>
            <a:r>
              <a:rPr lang="zh-CN" altLang="en-US" sz="3600" b="1" dirty="0">
                <a:solidFill>
                  <a:srgbClr val="FF0000"/>
                </a:solidFill>
              </a:rPr>
              <a:t>钴</a:t>
            </a:r>
            <a:r>
              <a:rPr lang="en-US" altLang="zh-CN" sz="3600" b="1" dirty="0">
                <a:solidFill>
                  <a:srgbClr val="FF0000"/>
                </a:solidFill>
              </a:rPr>
              <a:t>/</a:t>
            </a:r>
            <a:r>
              <a:rPr lang="zh-CN" altLang="en-US" sz="3600" b="1" dirty="0">
                <a:solidFill>
                  <a:srgbClr val="FF0000"/>
                </a:solidFill>
              </a:rPr>
              <a:t>锡</a:t>
            </a:r>
            <a:r>
              <a:rPr lang="en-US" altLang="zh-CN" sz="3600" b="1" dirty="0">
                <a:solidFill>
                  <a:srgbClr val="FF0000"/>
                </a:solidFill>
              </a:rPr>
              <a:t>/</a:t>
            </a:r>
            <a:r>
              <a:rPr lang="zh-CN" altLang="en-US" sz="3600" b="1" dirty="0">
                <a:solidFill>
                  <a:srgbClr val="FF0000"/>
                </a:solidFill>
              </a:rPr>
              <a:t>）</a:t>
            </a:r>
            <a:endParaRPr lang="zh-CN" altLang="en-US" sz="3600" b="1" dirty="0">
              <a:solidFill>
                <a:srgbClr val="FF0000"/>
              </a:solidFill>
            </a:endParaRPr>
          </a:p>
        </p:txBody>
      </p:sp>
    </p:spTree>
    <p:custDataLst>
      <p:tags r:id="rId3"/>
    </p:custData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2025-10-15/16</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4592320"/>
          </a:xfrm>
          <a:prstGeom prst="rect">
            <a:avLst/>
          </a:prstGeom>
          <a:noFill/>
        </p:spPr>
        <p:txBody>
          <a:bodyPr wrap="square" rtlCol="0" anchor="t">
            <a:spAutoFit/>
          </a:bodyPr>
          <a:p>
            <a:pPr algn="just">
              <a:lnSpc>
                <a:spcPct val="125000"/>
              </a:lnSpc>
            </a:pPr>
            <a:r>
              <a:rPr lang="en-US" dirty="0"/>
              <a:t>1</a:t>
            </a:r>
            <a:r>
              <a:rPr lang="zh-CN" altLang="en-US" dirty="0"/>
              <a:t>、考虑到月底两件大事：自已国家的大会，十五五规划；美联储议息。</a:t>
            </a:r>
            <a:endParaRPr lang="zh-CN" altLang="en-US" dirty="0"/>
          </a:p>
          <a:p>
            <a:pPr algn="just">
              <a:lnSpc>
                <a:spcPct val="125000"/>
              </a:lnSpc>
            </a:pPr>
            <a:r>
              <a:rPr lang="zh-CN" altLang="en-US" dirty="0"/>
              <a:t>整体来看，十月更多的会是在一个区间震荡，等待事件落地后再选择方向。</a:t>
            </a:r>
            <a:endParaRPr lang="zh-CN" altLang="en-US" dirty="0"/>
          </a:p>
          <a:p>
            <a:pPr algn="just">
              <a:lnSpc>
                <a:spcPct val="125000"/>
              </a:lnSpc>
            </a:pPr>
            <a:endParaRPr lang="zh-CN" altLang="en-US" dirty="0"/>
          </a:p>
          <a:p>
            <a:pPr algn="just">
              <a:lnSpc>
                <a:spcPct val="125000"/>
              </a:lnSpc>
            </a:pPr>
            <a:r>
              <a:rPr lang="en-US" dirty="0"/>
              <a:t>2</a:t>
            </a:r>
            <a:r>
              <a:rPr lang="zh-CN" altLang="en-US" dirty="0"/>
              <a:t>、操作节奏上，方法上：网格交易是一个不错的选择。【涨卖跌买】（指数</a:t>
            </a:r>
            <a:r>
              <a:rPr lang="en-US" altLang="zh-CN" dirty="0"/>
              <a:t>ETF  1%</a:t>
            </a:r>
            <a:r>
              <a:rPr lang="zh-CN" altLang="en-US" dirty="0"/>
              <a:t>，个股</a:t>
            </a:r>
            <a:r>
              <a:rPr lang="en-US" altLang="zh-CN" dirty="0"/>
              <a:t>10cm3%-5%</a:t>
            </a:r>
            <a:r>
              <a:rPr lang="zh-CN" altLang="en-US" dirty="0"/>
              <a:t>）</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、买点上建议：智能辅助线附近。</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、方向上：科技阶段性不看，新能源（车、储能、光伏、风电）、</a:t>
            </a:r>
            <a:r>
              <a:rPr lang="zh-CN" altLang="en-US" dirty="0"/>
              <a:t>券商、有色（黄金、稀土、铜、铝、稀有）</a:t>
            </a:r>
            <a:endParaRPr lang="zh-CN" altLang="en-US" dirty="0"/>
          </a:p>
          <a:p>
            <a:pPr algn="just">
              <a:lnSpc>
                <a:spcPct val="125000"/>
              </a:lnSpc>
            </a:pPr>
            <a:endParaRPr lang="zh-CN" altLang="en-US" dirty="0"/>
          </a:p>
          <a:p>
            <a:pPr algn="just">
              <a:lnSpc>
                <a:spcPct val="125000"/>
              </a:lnSpc>
            </a:pPr>
            <a:r>
              <a:rPr lang="en-US" altLang="zh-CN" dirty="0"/>
              <a:t>5</a:t>
            </a:r>
            <a:r>
              <a:rPr lang="zh-CN" altLang="en-US" dirty="0"/>
              <a:t>、</a:t>
            </a:r>
            <a:r>
              <a:rPr lang="en-US" altLang="zh-CN" dirty="0">
                <a:sym typeface="+mn-ea"/>
              </a:rPr>
              <a:t>4</a:t>
            </a:r>
            <a:r>
              <a:rPr lang="zh-CN" altLang="en-US" dirty="0">
                <a:sym typeface="+mn-ea"/>
              </a:rPr>
              <a:t>、选股思路：滚动净利润</a:t>
            </a:r>
            <a:r>
              <a:rPr lang="en-US" altLang="zh-CN" dirty="0">
                <a:sym typeface="+mn-ea"/>
              </a:rPr>
              <a:t> </a:t>
            </a:r>
            <a:r>
              <a:rPr lang="zh-CN" altLang="en-US" dirty="0">
                <a:sym typeface="+mn-ea"/>
              </a:rPr>
              <a:t>连续</a:t>
            </a:r>
            <a:r>
              <a:rPr lang="en-US" altLang="zh-CN" dirty="0">
                <a:sym typeface="+mn-ea"/>
              </a:rPr>
              <a:t>4</a:t>
            </a:r>
            <a:r>
              <a:rPr lang="zh-CN" altLang="en-US" dirty="0">
                <a:sym typeface="+mn-ea"/>
              </a:rPr>
              <a:t>个季度增长，主力状态</a:t>
            </a:r>
            <a:r>
              <a:rPr lang="en-US" altLang="zh-CN" dirty="0">
                <a:sym typeface="+mn-ea"/>
              </a:rPr>
              <a:t> </a:t>
            </a:r>
            <a:r>
              <a:rPr lang="zh-CN" altLang="en-US" dirty="0">
                <a:sym typeface="+mn-ea"/>
              </a:rPr>
              <a:t>红，细分行业龙头</a:t>
            </a:r>
            <a:r>
              <a:rPr lang="en-US" altLang="zh-CN" dirty="0">
                <a:sym typeface="+mn-ea"/>
              </a:rPr>
              <a:t>/</a:t>
            </a:r>
            <a:r>
              <a:rPr lang="zh-CN" altLang="en-US" dirty="0">
                <a:sym typeface="+mn-ea"/>
              </a:rPr>
              <a:t>行业龙头</a:t>
            </a:r>
            <a:endParaRPr lang="zh-CN" altLang="en-US" dirty="0"/>
          </a:p>
          <a:p>
            <a:pPr algn="just">
              <a:lnSpc>
                <a:spcPct val="125000"/>
              </a:lnSpc>
            </a:pPr>
            <a:endParaRPr lang="zh-CN" altLang="en-US" dirty="0"/>
          </a:p>
          <a:p>
            <a:pPr algn="just">
              <a:lnSpc>
                <a:spcPct val="125000"/>
              </a:lnSpc>
            </a:pPr>
            <a:endParaRPr lang="zh-CN" altLang="en-US" sz="3600" b="1" dirty="0">
              <a:solidFill>
                <a:srgbClr val="FF0000"/>
              </a:solidFill>
            </a:endParaRPr>
          </a:p>
        </p:txBody>
      </p:sp>
    </p:spTree>
    <p:custDataLst>
      <p:tags r:id="rId3"/>
    </p:custData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2025-10-22</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5631180"/>
          </a:xfrm>
          <a:prstGeom prst="rect">
            <a:avLst/>
          </a:prstGeom>
          <a:noFill/>
        </p:spPr>
        <p:txBody>
          <a:bodyPr wrap="square" rtlCol="0" anchor="t">
            <a:spAutoFit/>
          </a:bodyPr>
          <a:p>
            <a:pPr algn="just">
              <a:lnSpc>
                <a:spcPct val="125000"/>
              </a:lnSpc>
            </a:pPr>
            <a:r>
              <a:rPr lang="en-US" dirty="0"/>
              <a:t>1</a:t>
            </a:r>
            <a:r>
              <a:rPr lang="zh-CN" altLang="en-US" dirty="0"/>
              <a:t>、首先，今天来看，上证的分时是健康的，再加上本身是捕捞</a:t>
            </a:r>
            <a:r>
              <a:rPr lang="en-US" altLang="zh-CN" dirty="0"/>
              <a:t> </a:t>
            </a:r>
            <a:r>
              <a:rPr lang="zh-CN" altLang="en-US" dirty="0"/>
              <a:t>季节金叉区域</a:t>
            </a:r>
            <a:r>
              <a:rPr lang="en-US" altLang="zh-CN" dirty="0"/>
              <a:t> </a:t>
            </a:r>
            <a:r>
              <a:rPr lang="zh-CN" altLang="en-US" dirty="0"/>
              <a:t>，故今天不用太担心，大概率窄震荡，并且盘中有望回红。但不要太兴奋，不要去追涨。</a:t>
            </a:r>
            <a:endParaRPr lang="zh-CN" altLang="en-US" dirty="0"/>
          </a:p>
          <a:p>
            <a:pPr algn="just">
              <a:lnSpc>
                <a:spcPct val="125000"/>
              </a:lnSpc>
            </a:pPr>
            <a:endParaRPr lang="zh-CN" altLang="en-US" dirty="0"/>
          </a:p>
          <a:p>
            <a:pPr algn="just">
              <a:lnSpc>
                <a:spcPct val="125000"/>
              </a:lnSpc>
            </a:pPr>
            <a:r>
              <a:rPr lang="en-US" dirty="0"/>
              <a:t>2</a:t>
            </a:r>
            <a:r>
              <a:rPr lang="zh-CN" altLang="en-US" dirty="0"/>
              <a:t>、我们来估算一下流动资金：今天翻红需要</a:t>
            </a:r>
            <a:r>
              <a:rPr lang="en-US" altLang="zh-CN" dirty="0"/>
              <a:t>2.2</a:t>
            </a:r>
            <a:r>
              <a:rPr lang="zh-CN" altLang="en-US" dirty="0"/>
              <a:t>万亿，而随着流动资金继续翻绿，翻红会越来越简单，比如到了下周，可能只需要</a:t>
            </a:r>
            <a:r>
              <a:rPr lang="en-US" altLang="zh-CN" dirty="0"/>
              <a:t>2</a:t>
            </a:r>
            <a:r>
              <a:rPr lang="zh-CN" altLang="en-US" dirty="0"/>
              <a:t>万亿就可以翻红了，而昨天是</a:t>
            </a:r>
            <a:r>
              <a:rPr lang="en-US" altLang="zh-CN" dirty="0"/>
              <a:t>1.87</a:t>
            </a:r>
            <a:r>
              <a:rPr lang="zh-CN" altLang="en-US" dirty="0"/>
              <a:t>万亿，所以也就是说，下周流动资金翻红的机率很大，也很容易。</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、加上下周有美联储议息结果公布，目前普遍认为是降息的，但也要等落地。结合此消息，方老师认为：机会在下周。多一份耐心等待，赚钱机会不来，着急也没用。</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、做一个行情预演（纯属个人猜测）：本周五左右死叉，然后下周死叉几天，下周后半周出金叉，同时流动资金翻红，迎来新一轮的行情。</a:t>
            </a:r>
            <a:endParaRPr lang="zh-CN" altLang="en-US" dirty="0"/>
          </a:p>
          <a:p>
            <a:pPr algn="just">
              <a:lnSpc>
                <a:spcPct val="125000"/>
              </a:lnSpc>
            </a:pPr>
            <a:endParaRPr lang="zh-CN" altLang="en-US" dirty="0"/>
          </a:p>
          <a:p>
            <a:pPr algn="just">
              <a:lnSpc>
                <a:spcPct val="125000"/>
              </a:lnSpc>
            </a:pPr>
            <a:r>
              <a:rPr lang="en-US" altLang="zh-CN" dirty="0"/>
              <a:t>5</a:t>
            </a:r>
            <a:r>
              <a:rPr lang="zh-CN" altLang="en-US" dirty="0"/>
              <a:t>、盈亏比</a:t>
            </a:r>
            <a:endParaRPr lang="zh-CN" altLang="en-US" dirty="0"/>
          </a:p>
          <a:p>
            <a:pPr algn="just">
              <a:lnSpc>
                <a:spcPct val="125000"/>
              </a:lnSpc>
            </a:pPr>
            <a:endParaRPr lang="zh-CN" altLang="en-US" sz="3600" b="1" dirty="0">
              <a:solidFill>
                <a:srgbClr val="FF0000"/>
              </a:solidFill>
            </a:endParaRPr>
          </a:p>
        </p:txBody>
      </p:sp>
    </p:spTree>
    <p:custDataLst>
      <p:tags r:id="rId3"/>
    </p:custData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2025-10-29</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4592320"/>
          </a:xfrm>
          <a:prstGeom prst="rect">
            <a:avLst/>
          </a:prstGeom>
          <a:noFill/>
        </p:spPr>
        <p:txBody>
          <a:bodyPr wrap="square" rtlCol="0" anchor="t">
            <a:spAutoFit/>
          </a:bodyPr>
          <a:p>
            <a:pPr algn="just">
              <a:lnSpc>
                <a:spcPct val="125000"/>
              </a:lnSpc>
            </a:pPr>
            <a:r>
              <a:rPr lang="en-US" dirty="0"/>
              <a:t>1</a:t>
            </a:r>
            <a:r>
              <a:rPr lang="zh-CN" altLang="en-US" dirty="0"/>
              <a:t>、流动资金于周一翻红，周二也是丝红，但也是红。红肯定都要比绿好。另外加上平均股价已经出</a:t>
            </a:r>
            <a:r>
              <a:rPr lang="en-US" altLang="zh-CN" dirty="0"/>
              <a:t>B</a:t>
            </a:r>
            <a:r>
              <a:rPr lang="zh-CN" altLang="en-US" dirty="0"/>
              <a:t>点，这更是向好信号。今天出死叉，短期有技术内的休整</a:t>
            </a:r>
            <a:r>
              <a:rPr lang="en-US" altLang="zh-CN" dirty="0"/>
              <a:t> </a:t>
            </a:r>
            <a:r>
              <a:rPr lang="zh-CN" altLang="en-US" dirty="0"/>
              <a:t>，但如若流动资金继续翻红，则这个调</a:t>
            </a:r>
            <a:r>
              <a:rPr lang="en-US" altLang="zh-CN" dirty="0"/>
              <a:t> </a:t>
            </a:r>
            <a:r>
              <a:rPr lang="zh-CN" altLang="en-US" dirty="0"/>
              <a:t>整</a:t>
            </a:r>
            <a:r>
              <a:rPr lang="en-US" altLang="zh-CN" dirty="0"/>
              <a:t> </a:t>
            </a:r>
            <a:r>
              <a:rPr lang="zh-CN" altLang="en-US" dirty="0"/>
              <a:t>可能不会太久，也不会太深</a:t>
            </a:r>
            <a:r>
              <a:rPr lang="en-US" altLang="zh-CN" dirty="0"/>
              <a:t> </a:t>
            </a:r>
            <a:r>
              <a:rPr lang="zh-CN" altLang="en-US" dirty="0"/>
              <a:t>，有可能短期内就解决，或者用横盘震荡的方式进行。</a:t>
            </a:r>
            <a:endParaRPr lang="zh-CN" altLang="en-US" dirty="0"/>
          </a:p>
          <a:p>
            <a:pPr algn="just">
              <a:lnSpc>
                <a:spcPct val="125000"/>
              </a:lnSpc>
            </a:pPr>
            <a:endParaRPr lang="zh-CN" altLang="en-US" dirty="0"/>
          </a:p>
          <a:p>
            <a:pPr algn="just">
              <a:lnSpc>
                <a:spcPct val="125000"/>
              </a:lnSpc>
            </a:pPr>
            <a:r>
              <a:rPr lang="en-US" dirty="0"/>
              <a:t>2</a:t>
            </a:r>
            <a:r>
              <a:rPr lang="zh-CN" altLang="en-US" dirty="0"/>
              <a:t>、而美联储的议息结果，于今晚出结果，故有可能借这个机会下一轮金叉。</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、故当下应该以：</a:t>
            </a:r>
            <a:r>
              <a:rPr lang="zh-CN" altLang="en-US" b="1" dirty="0">
                <a:solidFill>
                  <a:srgbClr val="FF0000"/>
                </a:solidFill>
              </a:rPr>
              <a:t>低吸为主，然后等待新一轮金叉行情的到来。</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、方向：新能源、有色、</a:t>
            </a:r>
            <a:r>
              <a:rPr lang="zh-CN" altLang="en-US" dirty="0"/>
              <a:t>券商（供参考，大家也可自行决定方向。）</a:t>
            </a:r>
            <a:endParaRPr lang="zh-CN" altLang="en-US" dirty="0"/>
          </a:p>
          <a:p>
            <a:pPr algn="just">
              <a:lnSpc>
                <a:spcPct val="125000"/>
              </a:lnSpc>
            </a:pPr>
            <a:endParaRPr lang="zh-CN" altLang="en-US" dirty="0"/>
          </a:p>
          <a:p>
            <a:pPr algn="just">
              <a:lnSpc>
                <a:spcPct val="125000"/>
              </a:lnSpc>
            </a:pPr>
            <a:r>
              <a:rPr lang="en-US" altLang="zh-CN" dirty="0"/>
              <a:t>5</a:t>
            </a:r>
            <a:r>
              <a:rPr lang="zh-CN" altLang="en-US" dirty="0"/>
              <a:t>、从均线系统来看，</a:t>
            </a:r>
            <a:r>
              <a:rPr lang="zh-CN" altLang="en-US" dirty="0"/>
              <a:t>券商已经由原来的震荡，开始有进入多头的迹像，关注后期是否发力表现。</a:t>
            </a:r>
            <a:endParaRPr lang="zh-CN" altLang="en-US" dirty="0"/>
          </a:p>
          <a:p>
            <a:pPr algn="just">
              <a:lnSpc>
                <a:spcPct val="125000"/>
              </a:lnSpc>
            </a:pPr>
            <a:r>
              <a:rPr lang="zh-CN" altLang="en-US" sz="3600" b="1" dirty="0">
                <a:solidFill>
                  <a:srgbClr val="FF0000"/>
                </a:solidFill>
              </a:rPr>
              <a:t>本周日下午</a:t>
            </a:r>
            <a:r>
              <a:rPr lang="en-US" altLang="zh-CN" sz="3600" b="1" dirty="0">
                <a:solidFill>
                  <a:srgbClr val="FF0000"/>
                </a:solidFill>
              </a:rPr>
              <a:t>2</a:t>
            </a:r>
            <a:r>
              <a:rPr lang="zh-CN" altLang="en-US" sz="3600" b="1" dirty="0">
                <a:solidFill>
                  <a:srgbClr val="FF0000"/>
                </a:solidFill>
              </a:rPr>
              <a:t>：</a:t>
            </a:r>
            <a:r>
              <a:rPr lang="en-US" altLang="zh-CN" sz="3600" b="1" dirty="0">
                <a:solidFill>
                  <a:srgbClr val="FF0000"/>
                </a:solidFill>
              </a:rPr>
              <a:t>00</a:t>
            </a:r>
            <a:r>
              <a:rPr lang="zh-CN" altLang="en-US" sz="3600" b="1" dirty="0">
                <a:solidFill>
                  <a:srgbClr val="FF0000"/>
                </a:solidFill>
              </a:rPr>
              <a:t>西安</a:t>
            </a:r>
            <a:r>
              <a:rPr lang="zh-CN" altLang="en-US" sz="3600" b="1" dirty="0">
                <a:solidFill>
                  <a:srgbClr val="FF0000"/>
                </a:solidFill>
              </a:rPr>
              <a:t>巡讲</a:t>
            </a:r>
            <a:endParaRPr lang="zh-CN" altLang="en-US" sz="3600" b="1" dirty="0">
              <a:solidFill>
                <a:srgbClr val="FF0000"/>
              </a:solidFill>
            </a:endParaRPr>
          </a:p>
        </p:txBody>
      </p:sp>
    </p:spTree>
    <p:custDataLst>
      <p:tags r:id="rId3"/>
    </p:custData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2025-10-30</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4246245"/>
          </a:xfrm>
          <a:prstGeom prst="rect">
            <a:avLst/>
          </a:prstGeom>
          <a:noFill/>
        </p:spPr>
        <p:txBody>
          <a:bodyPr wrap="square" rtlCol="0" anchor="t">
            <a:spAutoFit/>
          </a:bodyPr>
          <a:p>
            <a:pPr algn="just">
              <a:lnSpc>
                <a:spcPct val="125000"/>
              </a:lnSpc>
            </a:pPr>
            <a:r>
              <a:rPr lang="en-US" dirty="0"/>
              <a:t>1</a:t>
            </a:r>
            <a:r>
              <a:rPr lang="zh-CN" altLang="en-US" dirty="0"/>
              <a:t>、今天中美交流，市场估计也会等相应的口风出来，故今天看窄震荡。</a:t>
            </a:r>
            <a:endParaRPr lang="zh-CN" altLang="en-US" dirty="0"/>
          </a:p>
          <a:p>
            <a:pPr algn="just">
              <a:lnSpc>
                <a:spcPct val="125000"/>
              </a:lnSpc>
            </a:pPr>
            <a:endParaRPr lang="zh-CN" altLang="en-US" dirty="0"/>
          </a:p>
          <a:p>
            <a:pPr algn="just">
              <a:lnSpc>
                <a:spcPct val="125000"/>
              </a:lnSpc>
            </a:pPr>
            <a:r>
              <a:rPr lang="en-US" dirty="0"/>
              <a:t>2</a:t>
            </a:r>
            <a:r>
              <a:rPr lang="zh-CN" altLang="en-US" dirty="0"/>
              <a:t>、从经传软件上，昨天死叉，但流动资金翻红。</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、故当下应该以：</a:t>
            </a:r>
            <a:r>
              <a:rPr lang="zh-CN" altLang="en-US" b="1" dirty="0">
                <a:solidFill>
                  <a:srgbClr val="FF0000"/>
                </a:solidFill>
              </a:rPr>
              <a:t>低吸为主，然后等待新一轮金叉行情的到来。</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、方向：新能源、有色、</a:t>
            </a:r>
            <a:r>
              <a:rPr lang="zh-CN" altLang="en-US" dirty="0"/>
              <a:t>券商（供参考，大家也可自行决定方向。）</a:t>
            </a:r>
            <a:endParaRPr lang="zh-CN" altLang="en-US" dirty="0"/>
          </a:p>
          <a:p>
            <a:pPr algn="just">
              <a:lnSpc>
                <a:spcPct val="125000"/>
              </a:lnSpc>
            </a:pPr>
            <a:endParaRPr lang="zh-CN" altLang="en-US" dirty="0"/>
          </a:p>
          <a:p>
            <a:pPr algn="just">
              <a:lnSpc>
                <a:spcPct val="125000"/>
              </a:lnSpc>
            </a:pPr>
            <a:r>
              <a:rPr lang="en-US" altLang="zh-CN" dirty="0"/>
              <a:t>5</a:t>
            </a:r>
            <a:r>
              <a:rPr lang="zh-CN" altLang="en-US" dirty="0"/>
              <a:t>、一般，一轮行情，可关注</a:t>
            </a:r>
            <a:r>
              <a:rPr lang="en-US" altLang="zh-CN" dirty="0"/>
              <a:t>3</a:t>
            </a:r>
            <a:r>
              <a:rPr lang="zh-CN" altLang="en-US" dirty="0"/>
              <a:t>个方向。</a:t>
            </a:r>
            <a:endParaRPr lang="zh-CN" altLang="en-US" dirty="0"/>
          </a:p>
          <a:p>
            <a:pPr algn="just">
              <a:lnSpc>
                <a:spcPct val="125000"/>
              </a:lnSpc>
            </a:pPr>
            <a:endParaRPr lang="zh-CN" altLang="en-US" dirty="0"/>
          </a:p>
          <a:p>
            <a:pPr algn="just">
              <a:lnSpc>
                <a:spcPct val="125000"/>
              </a:lnSpc>
            </a:pPr>
            <a:r>
              <a:rPr lang="zh-CN" altLang="en-US" sz="3600" b="1" dirty="0">
                <a:solidFill>
                  <a:srgbClr val="FF0000"/>
                </a:solidFill>
              </a:rPr>
              <a:t>本周日下午</a:t>
            </a:r>
            <a:r>
              <a:rPr lang="en-US" altLang="zh-CN" sz="3600" b="1" dirty="0">
                <a:solidFill>
                  <a:srgbClr val="FF0000"/>
                </a:solidFill>
              </a:rPr>
              <a:t>2</a:t>
            </a:r>
            <a:r>
              <a:rPr lang="zh-CN" altLang="en-US" sz="3600" b="1" dirty="0">
                <a:solidFill>
                  <a:srgbClr val="FF0000"/>
                </a:solidFill>
              </a:rPr>
              <a:t>：</a:t>
            </a:r>
            <a:r>
              <a:rPr lang="en-US" altLang="zh-CN" sz="3600" b="1" dirty="0">
                <a:solidFill>
                  <a:srgbClr val="FF0000"/>
                </a:solidFill>
              </a:rPr>
              <a:t>00</a:t>
            </a:r>
            <a:r>
              <a:rPr lang="zh-CN" altLang="en-US" sz="3600" b="1" dirty="0">
                <a:solidFill>
                  <a:srgbClr val="FF0000"/>
                </a:solidFill>
              </a:rPr>
              <a:t>西安</a:t>
            </a:r>
            <a:r>
              <a:rPr lang="zh-CN" altLang="en-US" sz="3600" b="1" dirty="0">
                <a:solidFill>
                  <a:srgbClr val="FF0000"/>
                </a:solidFill>
              </a:rPr>
              <a:t>巡讲</a:t>
            </a:r>
            <a:endParaRPr lang="zh-CN" altLang="en-US" sz="3600" b="1" dirty="0">
              <a:solidFill>
                <a:srgbClr val="FF0000"/>
              </a:solidFill>
            </a:endParaRPr>
          </a:p>
        </p:txBody>
      </p:sp>
    </p:spTree>
    <p:custDataLst>
      <p:tags r:id="rId3"/>
    </p:custData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2025-11-06</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3900170"/>
          </a:xfrm>
          <a:prstGeom prst="rect">
            <a:avLst/>
          </a:prstGeom>
          <a:noFill/>
        </p:spPr>
        <p:txBody>
          <a:bodyPr wrap="square" rtlCol="0" anchor="t">
            <a:spAutoFit/>
          </a:bodyPr>
          <a:p>
            <a:pPr algn="just">
              <a:lnSpc>
                <a:spcPct val="125000"/>
              </a:lnSpc>
            </a:pPr>
            <a:r>
              <a:rPr lang="en-US" dirty="0"/>
              <a:t>1</a:t>
            </a:r>
            <a:r>
              <a:rPr lang="zh-CN" altLang="en-US" dirty="0"/>
              <a:t>、周三早上比较弱，没想到下午非常强势，直接拉升收阳，各大指数修复回去了。</a:t>
            </a:r>
            <a:endParaRPr lang="zh-CN" altLang="en-US" dirty="0"/>
          </a:p>
          <a:p>
            <a:pPr algn="just">
              <a:lnSpc>
                <a:spcPct val="125000"/>
              </a:lnSpc>
            </a:pPr>
            <a:endParaRPr lang="zh-CN" altLang="en-US" dirty="0"/>
          </a:p>
          <a:p>
            <a:pPr algn="just">
              <a:lnSpc>
                <a:spcPct val="125000"/>
              </a:lnSpc>
            </a:pPr>
            <a:r>
              <a:rPr lang="en-US" dirty="0"/>
              <a:t>2</a:t>
            </a:r>
            <a:r>
              <a:rPr lang="zh-CN" altLang="en-US" dirty="0"/>
              <a:t>、捕捞季节今天正式金叉，则可看启动，但如若流动资金红则更好。</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a:t>
            </a:r>
            <a:r>
              <a:rPr lang="zh-CN" altLang="en-US" dirty="0">
                <a:sym typeface="+mn-ea"/>
              </a:rPr>
              <a:t>方向：新能源、有色、券商（供参考，大家也可自行决定方向。）方向不变。</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、故综合：调整</a:t>
            </a:r>
            <a:r>
              <a:rPr lang="en-US" altLang="zh-CN" dirty="0"/>
              <a:t> </a:t>
            </a:r>
            <a:r>
              <a:rPr lang="zh-CN" altLang="en-US" dirty="0"/>
              <a:t>是低吸的机会，保守的就控制仓位就行了，记住</a:t>
            </a:r>
            <a:r>
              <a:rPr lang="en-US" altLang="zh-CN" dirty="0"/>
              <a:t> </a:t>
            </a:r>
            <a:r>
              <a:rPr lang="zh-CN" altLang="en-US" dirty="0"/>
              <a:t>买点尽量在智能辅助线附近。</a:t>
            </a:r>
            <a:endParaRPr lang="zh-CN" altLang="en-US" dirty="0"/>
          </a:p>
          <a:p>
            <a:pPr algn="just">
              <a:lnSpc>
                <a:spcPct val="125000"/>
              </a:lnSpc>
            </a:pPr>
            <a:endParaRPr lang="zh-CN" altLang="en-US" sz="3600" b="1" dirty="0">
              <a:solidFill>
                <a:srgbClr val="FF0000"/>
              </a:solidFill>
            </a:endParaRPr>
          </a:p>
          <a:p>
            <a:pPr algn="just">
              <a:lnSpc>
                <a:spcPct val="125000"/>
              </a:lnSpc>
            </a:pPr>
            <a:r>
              <a:rPr lang="zh-CN" altLang="en-US" sz="3600" b="1" dirty="0">
                <a:solidFill>
                  <a:srgbClr val="FF0000"/>
                </a:solidFill>
              </a:rPr>
              <a:t>定好自己的交易规则，这样才能临</a:t>
            </a:r>
            <a:r>
              <a:rPr lang="zh-CN" altLang="en-US" sz="3600" b="1" dirty="0">
                <a:solidFill>
                  <a:srgbClr val="FF0000"/>
                </a:solidFill>
              </a:rPr>
              <a:t>危不乱。</a:t>
            </a:r>
            <a:endParaRPr lang="zh-CN" altLang="en-US" sz="3600" b="1" dirty="0">
              <a:solidFill>
                <a:srgbClr val="FF0000"/>
              </a:solidFill>
            </a:endParaRPr>
          </a:p>
        </p:txBody>
      </p:sp>
    </p:spTree>
    <p:custDataLst>
      <p:tags r:id="rId3"/>
    </p:custData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2025-11-12</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5131435"/>
          </a:xfrm>
          <a:prstGeom prst="rect">
            <a:avLst/>
          </a:prstGeom>
          <a:noFill/>
        </p:spPr>
        <p:txBody>
          <a:bodyPr wrap="square" rtlCol="0" anchor="t">
            <a:spAutoFit/>
          </a:bodyPr>
          <a:p>
            <a:pPr algn="just">
              <a:lnSpc>
                <a:spcPct val="125000"/>
              </a:lnSpc>
            </a:pPr>
            <a:r>
              <a:rPr lang="en-US" dirty="0"/>
              <a:t>1</a:t>
            </a:r>
            <a:r>
              <a:rPr lang="zh-CN" altLang="en-US" dirty="0"/>
              <a:t>、市场没有有效突破平均股价的区间平台位，仍然是在区间内震荡为主，有点可惜。</a:t>
            </a:r>
            <a:endParaRPr lang="zh-CN" altLang="en-US" dirty="0"/>
          </a:p>
          <a:p>
            <a:pPr algn="just">
              <a:lnSpc>
                <a:spcPct val="125000"/>
              </a:lnSpc>
            </a:pPr>
            <a:endParaRPr lang="zh-CN" altLang="en-US" dirty="0"/>
          </a:p>
          <a:p>
            <a:pPr algn="just">
              <a:lnSpc>
                <a:spcPct val="125000"/>
              </a:lnSpc>
            </a:pPr>
            <a:r>
              <a:rPr lang="en-US" dirty="0"/>
              <a:t>2</a:t>
            </a:r>
            <a:r>
              <a:rPr lang="zh-CN" altLang="en-US" dirty="0"/>
              <a:t>、流动资金这一次未能延续翻红，明显人气不足。</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、有一点是确定的：只有突破了平台位，流动资金红，才是反转，才是新一轮的行情。</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a:t>
            </a:r>
            <a:r>
              <a:rPr lang="zh-CN" altLang="en-US" dirty="0">
                <a:sym typeface="+mn-ea"/>
              </a:rPr>
              <a:t>方向：新能源、有色、券商（供参考，大家也可自行决定方向。）方向不变。</a:t>
            </a:r>
            <a:endParaRPr lang="zh-CN" altLang="en-US" dirty="0">
              <a:sym typeface="+mn-ea"/>
            </a:endParaRPr>
          </a:p>
          <a:p>
            <a:pPr algn="just">
              <a:lnSpc>
                <a:spcPct val="125000"/>
              </a:lnSpc>
            </a:pPr>
            <a:endParaRPr lang="zh-CN" altLang="en-US" dirty="0">
              <a:sym typeface="+mn-ea"/>
            </a:endParaRPr>
          </a:p>
          <a:p>
            <a:pPr algn="just">
              <a:lnSpc>
                <a:spcPct val="125000"/>
              </a:lnSpc>
            </a:pPr>
            <a:r>
              <a:rPr lang="zh-CN" altLang="en-US" sz="2800" b="1" dirty="0">
                <a:solidFill>
                  <a:srgbClr val="FF0000"/>
                </a:solidFill>
                <a:sym typeface="+mn-ea"/>
              </a:rPr>
              <a:t>总论：关注好的方向或个股，继续持股待涨为主。</a:t>
            </a:r>
            <a:endParaRPr lang="zh-CN" altLang="en-US" sz="2800" b="1" dirty="0">
              <a:solidFill>
                <a:srgbClr val="FF0000"/>
              </a:solidFill>
            </a:endParaRPr>
          </a:p>
          <a:p>
            <a:pPr algn="just">
              <a:lnSpc>
                <a:spcPct val="125000"/>
              </a:lnSpc>
            </a:pPr>
            <a:endParaRPr lang="zh-CN" altLang="en-US" dirty="0"/>
          </a:p>
          <a:p>
            <a:pPr algn="just">
              <a:lnSpc>
                <a:spcPct val="125000"/>
              </a:lnSpc>
            </a:pPr>
            <a:endParaRPr lang="zh-CN" altLang="en-US" sz="3600" b="1" dirty="0">
              <a:solidFill>
                <a:srgbClr val="FF0000"/>
              </a:solidFill>
            </a:endParaRPr>
          </a:p>
          <a:p>
            <a:pPr algn="just">
              <a:lnSpc>
                <a:spcPct val="125000"/>
              </a:lnSpc>
            </a:pPr>
            <a:endParaRPr lang="zh-CN" altLang="en-US" sz="3600" b="1" dirty="0">
              <a:solidFill>
                <a:srgbClr val="FF0000"/>
              </a:solidFill>
            </a:endParaRPr>
          </a:p>
        </p:txBody>
      </p:sp>
    </p:spTree>
    <p:custDataLst>
      <p:tags r:id="rId3"/>
    </p:custData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2025-11-19/20</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4939030"/>
          </a:xfrm>
          <a:prstGeom prst="rect">
            <a:avLst/>
          </a:prstGeom>
          <a:noFill/>
        </p:spPr>
        <p:txBody>
          <a:bodyPr wrap="square" rtlCol="0" anchor="t">
            <a:spAutoFit/>
          </a:bodyPr>
          <a:p>
            <a:pPr algn="just">
              <a:lnSpc>
                <a:spcPct val="125000"/>
              </a:lnSpc>
            </a:pPr>
            <a:r>
              <a:rPr lang="en-US" dirty="0"/>
              <a:t>1</a:t>
            </a:r>
            <a:r>
              <a:rPr lang="zh-CN" altLang="en-US" dirty="0"/>
              <a:t>、整体当下仍然处于区间之中，故这里还是看区间震荡；</a:t>
            </a:r>
            <a:endParaRPr lang="zh-CN" altLang="en-US" dirty="0"/>
          </a:p>
          <a:p>
            <a:pPr algn="just">
              <a:lnSpc>
                <a:spcPct val="125000"/>
              </a:lnSpc>
            </a:pPr>
            <a:endParaRPr lang="zh-CN" altLang="en-US" dirty="0"/>
          </a:p>
          <a:p>
            <a:pPr algn="just">
              <a:lnSpc>
                <a:spcPct val="125000"/>
              </a:lnSpc>
            </a:pPr>
            <a:r>
              <a:rPr lang="en-US" dirty="0"/>
              <a:t>2</a:t>
            </a:r>
            <a:r>
              <a:rPr lang="zh-CN" altLang="en-US" dirty="0"/>
              <a:t>、由于流动资金持续翻绿，并且牛线上移过后，这里后续有牛线下移的可能，下方空间就是前低点。</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、无论如何，流动资金连续绿，则控制仓位（</a:t>
            </a:r>
            <a:r>
              <a:rPr lang="en-US" altLang="zh-CN" dirty="0"/>
              <a:t>3-5</a:t>
            </a:r>
            <a:r>
              <a:rPr lang="zh-CN" altLang="en-US" dirty="0"/>
              <a:t>）；唯有金叉</a:t>
            </a:r>
            <a:r>
              <a:rPr lang="en-US" altLang="zh-CN" dirty="0"/>
              <a:t>+</a:t>
            </a:r>
            <a:r>
              <a:rPr lang="zh-CN" altLang="en-US" dirty="0"/>
              <a:t>红才行情的启动，等吧。</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a:t>
            </a:r>
            <a:r>
              <a:rPr lang="zh-CN" altLang="en-US" dirty="0">
                <a:sym typeface="+mn-ea"/>
              </a:rPr>
              <a:t>方向：新能源、有色、券商（供参考，大家也可自行决定方向。）方向不变。</a:t>
            </a:r>
            <a:endParaRPr lang="zh-CN" altLang="en-US" dirty="0">
              <a:sym typeface="+mn-ea"/>
            </a:endParaRPr>
          </a:p>
          <a:p>
            <a:pPr algn="just">
              <a:lnSpc>
                <a:spcPct val="125000"/>
              </a:lnSpc>
            </a:pPr>
            <a:endParaRPr lang="zh-CN" altLang="en-US" dirty="0">
              <a:sym typeface="+mn-ea"/>
            </a:endParaRPr>
          </a:p>
          <a:p>
            <a:pPr algn="just">
              <a:lnSpc>
                <a:spcPct val="125000"/>
              </a:lnSpc>
            </a:pPr>
            <a:r>
              <a:rPr lang="zh-CN" altLang="en-US" sz="3600" b="1" dirty="0">
                <a:solidFill>
                  <a:srgbClr val="FF0000"/>
                </a:solidFill>
              </a:rPr>
              <a:t>周四还是看震荡，捕捞季节在近</a:t>
            </a:r>
            <a:r>
              <a:rPr lang="en-US" altLang="zh-CN" sz="3600" b="1" dirty="0">
                <a:solidFill>
                  <a:srgbClr val="FF0000"/>
                </a:solidFill>
              </a:rPr>
              <a:t>2-3</a:t>
            </a:r>
            <a:r>
              <a:rPr lang="zh-CN" altLang="en-US" sz="3600" b="1" dirty="0">
                <a:solidFill>
                  <a:srgbClr val="FF0000"/>
                </a:solidFill>
              </a:rPr>
              <a:t>天内有望金叉</a:t>
            </a:r>
            <a:endParaRPr lang="zh-CN" altLang="en-US" sz="3600" b="1" dirty="0">
              <a:solidFill>
                <a:srgbClr val="FF0000"/>
              </a:solidFill>
            </a:endParaRPr>
          </a:p>
          <a:p>
            <a:pPr algn="just">
              <a:lnSpc>
                <a:spcPct val="125000"/>
              </a:lnSpc>
            </a:pPr>
            <a:r>
              <a:rPr lang="zh-CN" altLang="en-US" sz="3600" b="1" dirty="0">
                <a:solidFill>
                  <a:srgbClr val="FF0000"/>
                </a:solidFill>
              </a:rPr>
              <a:t>流动资金还差了点意思。</a:t>
            </a:r>
            <a:endParaRPr lang="zh-CN" altLang="en-US" sz="3600" b="1" dirty="0">
              <a:solidFill>
                <a:srgbClr val="FF0000"/>
              </a:solidFill>
            </a:endParaRPr>
          </a:p>
          <a:p>
            <a:pPr algn="just">
              <a:lnSpc>
                <a:spcPct val="125000"/>
              </a:lnSpc>
            </a:pPr>
            <a:r>
              <a:rPr lang="zh-CN" altLang="en-US" sz="3600" b="1" dirty="0">
                <a:solidFill>
                  <a:srgbClr val="FF0000"/>
                </a:solidFill>
              </a:rPr>
              <a:t>（</a:t>
            </a:r>
            <a:r>
              <a:rPr lang="en-US" altLang="zh-CN" sz="3600" b="1" dirty="0">
                <a:solidFill>
                  <a:srgbClr val="FF0000"/>
                </a:solidFill>
              </a:rPr>
              <a:t>22</a:t>
            </a:r>
            <a:r>
              <a:rPr lang="zh-CN" altLang="en-US" sz="3600" b="1" dirty="0">
                <a:solidFill>
                  <a:srgbClr val="FF0000"/>
                </a:solidFill>
              </a:rPr>
              <a:t>号下午</a:t>
            </a:r>
            <a:r>
              <a:rPr lang="en-US" altLang="zh-CN" sz="3600" b="1" dirty="0">
                <a:solidFill>
                  <a:srgbClr val="FF0000"/>
                </a:solidFill>
              </a:rPr>
              <a:t>1</a:t>
            </a:r>
            <a:r>
              <a:rPr lang="zh-CN" altLang="en-US" sz="3600" b="1" dirty="0">
                <a:solidFill>
                  <a:srgbClr val="FF0000"/>
                </a:solidFill>
              </a:rPr>
              <a:t>点在南京、</a:t>
            </a:r>
            <a:r>
              <a:rPr lang="en-US" altLang="zh-CN" sz="3600" b="1" dirty="0">
                <a:solidFill>
                  <a:srgbClr val="FF0000"/>
                </a:solidFill>
              </a:rPr>
              <a:t>23</a:t>
            </a:r>
            <a:r>
              <a:rPr lang="zh-CN" altLang="en-US" sz="3600" b="1" dirty="0">
                <a:solidFill>
                  <a:srgbClr val="FF0000"/>
                </a:solidFill>
              </a:rPr>
              <a:t>号下午</a:t>
            </a:r>
            <a:r>
              <a:rPr lang="en-US" altLang="zh-CN" sz="3600" b="1" dirty="0">
                <a:solidFill>
                  <a:srgbClr val="FF0000"/>
                </a:solidFill>
              </a:rPr>
              <a:t>1</a:t>
            </a:r>
            <a:r>
              <a:rPr lang="zh-CN" altLang="en-US" sz="3600" b="1" dirty="0">
                <a:solidFill>
                  <a:srgbClr val="FF0000"/>
                </a:solidFill>
              </a:rPr>
              <a:t>点在苏州）</a:t>
            </a:r>
            <a:endParaRPr lang="zh-CN" altLang="en-US" sz="3600" b="1" dirty="0">
              <a:solidFill>
                <a:srgbClr val="FF0000"/>
              </a:solidFill>
            </a:endParaRPr>
          </a:p>
        </p:txBody>
      </p:sp>
    </p:spTree>
    <p:custDataLst>
      <p:tags r:id="rId3"/>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2025-2-5</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192530"/>
            <a:ext cx="11271885" cy="4631055"/>
          </a:xfrm>
          <a:prstGeom prst="rect">
            <a:avLst/>
          </a:prstGeom>
          <a:noFill/>
        </p:spPr>
        <p:txBody>
          <a:bodyPr wrap="square" rtlCol="0" anchor="t">
            <a:spAutoFit/>
          </a:bodyPr>
          <a:p>
            <a:pPr algn="just">
              <a:lnSpc>
                <a:spcPct val="125000"/>
              </a:lnSpc>
            </a:pPr>
            <a:r>
              <a:rPr lang="en-US" dirty="0"/>
              <a:t>1</a:t>
            </a:r>
            <a:r>
              <a:rPr lang="zh-CN" altLang="en-US" dirty="0"/>
              <a:t>、熊线下移并不是坏事，牛线下移才是，熊线下移是中性的；</a:t>
            </a:r>
            <a:endParaRPr lang="zh-CN" altLang="en-US" dirty="0"/>
          </a:p>
          <a:p>
            <a:pPr algn="just">
              <a:lnSpc>
                <a:spcPct val="125000"/>
              </a:lnSpc>
            </a:pPr>
            <a:r>
              <a:rPr lang="en-US" altLang="zh-CN" dirty="0"/>
              <a:t>2</a:t>
            </a:r>
            <a:r>
              <a:rPr lang="zh-CN" altLang="en-US" dirty="0"/>
              <a:t>、捕捞季节死叉多日</a:t>
            </a:r>
            <a:r>
              <a:rPr lang="en-US" altLang="zh-CN" dirty="0"/>
              <a:t> </a:t>
            </a:r>
            <a:r>
              <a:rPr lang="zh-CN" altLang="en-US" dirty="0"/>
              <a:t>，理论上接下来是大概率要出金叉，所以节后可看反弹；</a:t>
            </a:r>
            <a:endParaRPr lang="zh-CN" altLang="en-US" dirty="0"/>
          </a:p>
          <a:p>
            <a:pPr algn="just">
              <a:lnSpc>
                <a:spcPct val="125000"/>
              </a:lnSpc>
            </a:pPr>
            <a:r>
              <a:rPr lang="en-US" altLang="zh-CN" dirty="0"/>
              <a:t>3</a:t>
            </a:r>
            <a:r>
              <a:rPr lang="zh-CN" altLang="en-US" dirty="0"/>
              <a:t>、流动资金今天翻红只需要</a:t>
            </a:r>
            <a:r>
              <a:rPr lang="en-US" altLang="zh-CN" dirty="0"/>
              <a:t>13000</a:t>
            </a:r>
            <a:r>
              <a:rPr lang="zh-CN" altLang="en-US" dirty="0"/>
              <a:t>（估算</a:t>
            </a:r>
            <a:r>
              <a:rPr lang="en-US" altLang="zh-CN" dirty="0"/>
              <a:t>10</a:t>
            </a:r>
            <a:r>
              <a:rPr lang="zh-CN" altLang="en-US" dirty="0"/>
              <a:t>点半的量为</a:t>
            </a:r>
            <a:r>
              <a:rPr lang="en-US" altLang="zh-CN" dirty="0"/>
              <a:t>6000</a:t>
            </a:r>
            <a:r>
              <a:rPr lang="zh-CN" altLang="en-US" dirty="0"/>
              <a:t>），从当下来看，红的概率大。</a:t>
            </a:r>
            <a:endParaRPr lang="zh-CN" altLang="en-US" dirty="0"/>
          </a:p>
          <a:p>
            <a:pPr algn="just">
              <a:lnSpc>
                <a:spcPct val="125000"/>
              </a:lnSpc>
            </a:pPr>
            <a:endParaRPr lang="zh-CN" altLang="en-US" dirty="0"/>
          </a:p>
          <a:p>
            <a:pPr algn="just">
              <a:lnSpc>
                <a:spcPct val="125000"/>
              </a:lnSpc>
            </a:pPr>
            <a:r>
              <a:rPr lang="zh-CN" altLang="en-US" dirty="0"/>
              <a:t>综合上述：节后的几个交易日</a:t>
            </a:r>
            <a:r>
              <a:rPr lang="en-US" altLang="zh-CN" dirty="0"/>
              <a:t> </a:t>
            </a:r>
            <a:r>
              <a:rPr lang="zh-CN" altLang="en-US" dirty="0"/>
              <a:t>，可看震荡偏上的走势。</a:t>
            </a:r>
            <a:endParaRPr lang="zh-CN" altLang="en-US" dirty="0"/>
          </a:p>
          <a:p>
            <a:pPr algn="just">
              <a:lnSpc>
                <a:spcPct val="125000"/>
              </a:lnSpc>
            </a:pPr>
            <a:endParaRPr lang="en-US" altLang="zh-CN" dirty="0"/>
          </a:p>
          <a:p>
            <a:pPr algn="just">
              <a:lnSpc>
                <a:spcPct val="125000"/>
              </a:lnSpc>
            </a:pPr>
            <a:r>
              <a:rPr lang="zh-CN" altLang="en-US" dirty="0"/>
              <a:t>你的策略：</a:t>
            </a:r>
            <a:endParaRPr lang="zh-CN" altLang="en-US" dirty="0"/>
          </a:p>
          <a:p>
            <a:pPr algn="just">
              <a:lnSpc>
                <a:spcPct val="125000"/>
              </a:lnSpc>
            </a:pPr>
            <a:endParaRPr lang="zh-CN" altLang="en-US" dirty="0"/>
          </a:p>
          <a:p>
            <a:pPr algn="just">
              <a:lnSpc>
                <a:spcPct val="125000"/>
              </a:lnSpc>
            </a:pPr>
            <a:r>
              <a:rPr lang="zh-CN" altLang="en-US" dirty="0"/>
              <a:t>智能制造：工业互联网、机器人、人工智能、</a:t>
            </a:r>
            <a:r>
              <a:rPr lang="zh-CN" altLang="en-US" dirty="0"/>
              <a:t>芯片、机床、智能控制器</a:t>
            </a:r>
            <a:endParaRPr lang="zh-CN" altLang="en-US" dirty="0"/>
          </a:p>
          <a:p>
            <a:pPr algn="just">
              <a:lnSpc>
                <a:spcPct val="125000"/>
              </a:lnSpc>
            </a:pPr>
            <a:endParaRPr lang="zh-CN" altLang="en-US" dirty="0"/>
          </a:p>
          <a:p>
            <a:pPr algn="just">
              <a:lnSpc>
                <a:spcPct val="125000"/>
              </a:lnSpc>
            </a:pPr>
            <a:r>
              <a:rPr lang="zh-CN" altLang="en-US" sz="2800" b="1" dirty="0">
                <a:solidFill>
                  <a:srgbClr val="FF0000"/>
                </a:solidFill>
              </a:rPr>
              <a:t>用方法来分析个股，而不是先分析个股的涨跌再来决定操作。</a:t>
            </a:r>
            <a:endParaRPr lang="zh-CN" altLang="en-US" sz="2800" b="1" dirty="0">
              <a:solidFill>
                <a:srgbClr val="FF0000"/>
              </a:solidFill>
            </a:endParaRPr>
          </a:p>
          <a:p>
            <a:pPr algn="just">
              <a:lnSpc>
                <a:spcPct val="125000"/>
              </a:lnSpc>
            </a:pPr>
            <a:r>
              <a:rPr lang="zh-CN" altLang="en-US" sz="2800" b="1" dirty="0">
                <a:solidFill>
                  <a:srgbClr val="FF0000"/>
                </a:solidFill>
              </a:rPr>
              <a:t>方法：龙头趋势跟踪（智能制造）、涨停横盘二升（短线）、异动跟风</a:t>
            </a:r>
            <a:endParaRPr lang="zh-CN" altLang="en-US" sz="2800" b="1" dirty="0">
              <a:solidFill>
                <a:srgbClr val="FF0000"/>
              </a:solidFill>
            </a:endParaRPr>
          </a:p>
        </p:txBody>
      </p:sp>
    </p:spTree>
    <p:custDataLst>
      <p:tags r:id="rId3"/>
    </p:custData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2025-11-26</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3900170"/>
          </a:xfrm>
          <a:prstGeom prst="rect">
            <a:avLst/>
          </a:prstGeom>
          <a:noFill/>
        </p:spPr>
        <p:txBody>
          <a:bodyPr wrap="square" rtlCol="0" anchor="t">
            <a:spAutoFit/>
          </a:bodyPr>
          <a:p>
            <a:pPr algn="just">
              <a:lnSpc>
                <a:spcPct val="125000"/>
              </a:lnSpc>
            </a:pPr>
            <a:r>
              <a:rPr lang="en-US" dirty="0"/>
              <a:t>1</a:t>
            </a:r>
            <a:r>
              <a:rPr lang="zh-CN" altLang="en-US" dirty="0"/>
              <a:t>、周五的突发性杀跌，使得市场短期内进入超跌行情，周一止跌，周二反弹最高点算是修复完毕。</a:t>
            </a:r>
            <a:endParaRPr lang="zh-CN" altLang="en-US" dirty="0"/>
          </a:p>
          <a:p>
            <a:pPr algn="just">
              <a:lnSpc>
                <a:spcPct val="125000"/>
              </a:lnSpc>
            </a:pPr>
            <a:endParaRPr lang="zh-CN" altLang="en-US" dirty="0"/>
          </a:p>
          <a:p>
            <a:pPr algn="just">
              <a:lnSpc>
                <a:spcPct val="125000"/>
              </a:lnSpc>
            </a:pPr>
            <a:r>
              <a:rPr lang="en-US" dirty="0"/>
              <a:t>2</a:t>
            </a:r>
            <a:r>
              <a:rPr lang="zh-CN" altLang="en-US" dirty="0"/>
              <a:t>、目前平均股价还是回到了震荡的区间，故我们这里仍然看区间内的震荡；</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、流动资金仍然未能翻红，但量能缩小至</a:t>
            </a:r>
            <a:r>
              <a:rPr lang="en-US" altLang="zh-CN" dirty="0"/>
              <a:t>1.7</a:t>
            </a:r>
            <a:r>
              <a:rPr lang="zh-CN" altLang="en-US" dirty="0"/>
              <a:t>万亿左右，而流动资金当下翻红只需要</a:t>
            </a:r>
            <a:r>
              <a:rPr lang="en-US" altLang="zh-CN" dirty="0"/>
              <a:t>1.91</a:t>
            </a:r>
            <a:r>
              <a:rPr lang="zh-CN" altLang="en-US" dirty="0"/>
              <a:t>万亿。</a:t>
            </a:r>
            <a:endParaRPr lang="zh-CN" altLang="en-US" dirty="0"/>
          </a:p>
          <a:p>
            <a:pPr algn="just">
              <a:lnSpc>
                <a:spcPct val="125000"/>
              </a:lnSpc>
            </a:pPr>
            <a:r>
              <a:rPr lang="zh-CN" altLang="en-US" dirty="0"/>
              <a:t>还是那句：流动资金翻红并不难，就看什么时候</a:t>
            </a:r>
            <a:r>
              <a:rPr lang="en-US" altLang="zh-CN" dirty="0"/>
              <a:t> </a:t>
            </a:r>
            <a:r>
              <a:rPr lang="zh-CN" altLang="en-US" dirty="0"/>
              <a:t>，而红的时候才是行情的到来。</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、短期内可以用反弹对待（先看</a:t>
            </a:r>
            <a:r>
              <a:rPr lang="en-US" altLang="zh-CN" dirty="0"/>
              <a:t>3</a:t>
            </a:r>
            <a:r>
              <a:rPr lang="zh-CN" altLang="en-US" dirty="0"/>
              <a:t>天，重点留意流动资金变化），操作上可以考虑小盈为主，控制仓位。</a:t>
            </a:r>
            <a:endParaRPr lang="zh-CN" altLang="en-US" dirty="0"/>
          </a:p>
          <a:p>
            <a:pPr algn="just">
              <a:lnSpc>
                <a:spcPct val="125000"/>
              </a:lnSpc>
            </a:pPr>
            <a:r>
              <a:rPr lang="zh-CN" altLang="en-US" dirty="0"/>
              <a:t>等待确定性行情的到来。</a:t>
            </a:r>
            <a:endParaRPr lang="zh-CN" altLang="en-US" sz="3600" b="1" dirty="0">
              <a:solidFill>
                <a:srgbClr val="FF0000"/>
              </a:solidFill>
            </a:endParaRPr>
          </a:p>
          <a:p>
            <a:pPr algn="just">
              <a:lnSpc>
                <a:spcPct val="125000"/>
              </a:lnSpc>
            </a:pPr>
            <a:r>
              <a:rPr lang="zh-CN" altLang="en-US" sz="3600" b="1" dirty="0">
                <a:solidFill>
                  <a:srgbClr val="FF0000"/>
                </a:solidFill>
              </a:rPr>
              <a:t>行情会来的，只是不知什么时候</a:t>
            </a:r>
            <a:r>
              <a:rPr lang="en-US" altLang="zh-CN" sz="3600" b="1" dirty="0">
                <a:solidFill>
                  <a:srgbClr val="FF0000"/>
                </a:solidFill>
              </a:rPr>
              <a:t> </a:t>
            </a:r>
            <a:r>
              <a:rPr lang="zh-CN" altLang="en-US" sz="3600" b="1" dirty="0">
                <a:solidFill>
                  <a:srgbClr val="FF0000"/>
                </a:solidFill>
              </a:rPr>
              <a:t>，等就可以了。</a:t>
            </a:r>
            <a:endParaRPr lang="zh-CN" altLang="en-US" sz="3600" b="1" dirty="0">
              <a:solidFill>
                <a:srgbClr val="FF0000"/>
              </a:solidFill>
            </a:endParaRPr>
          </a:p>
        </p:txBody>
      </p:sp>
    </p:spTree>
    <p:custDataLst>
      <p:tags r:id="rId3"/>
    </p:custData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2025-12-3/4</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5631180"/>
          </a:xfrm>
          <a:prstGeom prst="rect">
            <a:avLst/>
          </a:prstGeom>
          <a:noFill/>
        </p:spPr>
        <p:txBody>
          <a:bodyPr wrap="square" rtlCol="0" anchor="t">
            <a:spAutoFit/>
          </a:bodyPr>
          <a:p>
            <a:pPr algn="just">
              <a:lnSpc>
                <a:spcPct val="125000"/>
              </a:lnSpc>
            </a:pPr>
            <a:r>
              <a:rPr lang="en-US" dirty="0"/>
              <a:t>1</a:t>
            </a:r>
            <a:r>
              <a:rPr lang="zh-CN" altLang="en-US" dirty="0"/>
              <a:t>、市场死叉，进入技术性调整</a:t>
            </a:r>
            <a:r>
              <a:rPr lang="en-US" altLang="zh-CN" dirty="0"/>
              <a:t> </a:t>
            </a:r>
            <a:r>
              <a:rPr lang="zh-CN" altLang="en-US" dirty="0"/>
              <a:t>，这个调整</a:t>
            </a:r>
            <a:r>
              <a:rPr lang="en-US" altLang="zh-CN" dirty="0"/>
              <a:t> </a:t>
            </a:r>
            <a:r>
              <a:rPr lang="zh-CN" altLang="en-US" dirty="0"/>
              <a:t>幅度不会大，下方的强支撑位是本次的震荡区间（约</a:t>
            </a:r>
            <a:r>
              <a:rPr lang="en-US" altLang="zh-CN" dirty="0"/>
              <a:t>20.3</a:t>
            </a:r>
            <a:r>
              <a:rPr lang="zh-CN" altLang="en-US" dirty="0"/>
              <a:t>）</a:t>
            </a:r>
            <a:endParaRPr lang="zh-CN" altLang="en-US" dirty="0"/>
          </a:p>
          <a:p>
            <a:pPr algn="just">
              <a:lnSpc>
                <a:spcPct val="125000"/>
              </a:lnSpc>
            </a:pPr>
            <a:r>
              <a:rPr lang="zh-CN" altLang="en-US" dirty="0"/>
              <a:t>如果还能强一些就是在智能辅助线附近徘徊。死叉的周期也不会太久，</a:t>
            </a:r>
            <a:r>
              <a:rPr lang="en-US" altLang="zh-CN" dirty="0"/>
              <a:t>3</a:t>
            </a:r>
            <a:r>
              <a:rPr lang="zh-CN" altLang="en-US" dirty="0"/>
              <a:t>天左右。实际以信号为准。</a:t>
            </a:r>
            <a:endParaRPr lang="zh-CN" altLang="en-US" dirty="0"/>
          </a:p>
          <a:p>
            <a:pPr algn="just">
              <a:lnSpc>
                <a:spcPct val="125000"/>
              </a:lnSpc>
            </a:pPr>
            <a:endParaRPr lang="zh-CN" altLang="en-US" dirty="0"/>
          </a:p>
          <a:p>
            <a:pPr algn="just">
              <a:lnSpc>
                <a:spcPct val="125000"/>
              </a:lnSpc>
            </a:pPr>
            <a:r>
              <a:rPr lang="en-US" dirty="0"/>
              <a:t>2</a:t>
            </a:r>
            <a:r>
              <a:rPr lang="zh-CN" altLang="en-US" dirty="0"/>
              <a:t>、故：接下来的金叉，要做好准备。</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、周四：今天的支撑位在</a:t>
            </a:r>
            <a:r>
              <a:rPr lang="en-US" altLang="zh-CN" dirty="0"/>
              <a:t>20.3</a:t>
            </a:r>
            <a:r>
              <a:rPr lang="zh-CN" altLang="en-US" dirty="0"/>
              <a:t>，看好这里支撑，故有信心的或者自己也相信的人，可在此低吸至</a:t>
            </a:r>
            <a:r>
              <a:rPr lang="en-US" altLang="zh-CN" dirty="0"/>
              <a:t>5</a:t>
            </a:r>
            <a:r>
              <a:rPr lang="zh-CN" altLang="en-US" dirty="0"/>
              <a:t>成仓左右。</a:t>
            </a:r>
            <a:endParaRPr lang="zh-CN" altLang="en-US" dirty="0"/>
          </a:p>
          <a:p>
            <a:pPr algn="just">
              <a:lnSpc>
                <a:spcPct val="125000"/>
              </a:lnSpc>
            </a:pPr>
            <a:r>
              <a:rPr lang="zh-CN" altLang="en-US" dirty="0"/>
              <a:t>余下的仓位，等待大盘金叉（流动资金也容易翻红，后期可能只需要</a:t>
            </a:r>
            <a:r>
              <a:rPr lang="en-US" altLang="zh-CN" dirty="0"/>
              <a:t>1.8</a:t>
            </a:r>
            <a:r>
              <a:rPr lang="zh-CN" altLang="en-US" dirty="0"/>
              <a:t>万亿）时再加至</a:t>
            </a:r>
            <a:r>
              <a:rPr lang="en-US" altLang="zh-CN" dirty="0"/>
              <a:t>7</a:t>
            </a:r>
            <a:r>
              <a:rPr lang="zh-CN" altLang="en-US" dirty="0"/>
              <a:t>甚至满。</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、目前还是有色，新能源，券商为方向，但科技可选，因为调整</a:t>
            </a:r>
            <a:r>
              <a:rPr lang="en-US" altLang="zh-CN" dirty="0"/>
              <a:t> </a:t>
            </a:r>
            <a:r>
              <a:rPr lang="zh-CN" altLang="en-US" dirty="0"/>
              <a:t>周期及幅度够了，目前先看不做，待定。</a:t>
            </a:r>
            <a:endParaRPr lang="zh-CN" altLang="en-US" dirty="0"/>
          </a:p>
          <a:p>
            <a:pPr algn="just">
              <a:lnSpc>
                <a:spcPct val="125000"/>
              </a:lnSpc>
            </a:pPr>
            <a:endParaRPr lang="zh-CN" altLang="en-US" dirty="0"/>
          </a:p>
          <a:p>
            <a:pPr algn="just">
              <a:lnSpc>
                <a:spcPct val="125000"/>
              </a:lnSpc>
            </a:pPr>
            <a:r>
              <a:rPr lang="zh-CN" altLang="en-US" sz="3600" b="1" dirty="0">
                <a:solidFill>
                  <a:srgbClr val="FF0000"/>
                </a:solidFill>
              </a:rPr>
              <a:t>正所谓【凡事预则立，不预则</a:t>
            </a:r>
            <a:r>
              <a:rPr lang="zh-CN" altLang="en-US" sz="3600" b="1" dirty="0">
                <a:solidFill>
                  <a:srgbClr val="FF0000"/>
                </a:solidFill>
              </a:rPr>
              <a:t>废】</a:t>
            </a:r>
            <a:endParaRPr lang="zh-CN" altLang="en-US" sz="3600" b="1" dirty="0">
              <a:solidFill>
                <a:srgbClr val="FF0000"/>
              </a:solidFill>
            </a:endParaRPr>
          </a:p>
          <a:p>
            <a:pPr algn="just">
              <a:lnSpc>
                <a:spcPct val="125000"/>
              </a:lnSpc>
            </a:pPr>
            <a:endParaRPr lang="zh-CN" altLang="en-US" sz="3600" b="1" dirty="0">
              <a:solidFill>
                <a:srgbClr val="FF0000"/>
              </a:solidFill>
            </a:endParaRPr>
          </a:p>
          <a:p>
            <a:pPr algn="just">
              <a:lnSpc>
                <a:spcPct val="125000"/>
              </a:lnSpc>
            </a:pPr>
            <a:endParaRPr lang="zh-CN" altLang="en-US" sz="3600" b="1" dirty="0">
              <a:solidFill>
                <a:srgbClr val="FF0000"/>
              </a:solidFill>
            </a:endParaRPr>
          </a:p>
        </p:txBody>
      </p:sp>
    </p:spTree>
    <p:custDataLst>
      <p:tags r:id="rId3"/>
    </p:custData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2025-12-10</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4939030"/>
          </a:xfrm>
          <a:prstGeom prst="rect">
            <a:avLst/>
          </a:prstGeom>
          <a:noFill/>
        </p:spPr>
        <p:txBody>
          <a:bodyPr wrap="square" rtlCol="0" anchor="t">
            <a:spAutoFit/>
          </a:bodyPr>
          <a:p>
            <a:pPr algn="just">
              <a:lnSpc>
                <a:spcPct val="125000"/>
              </a:lnSpc>
            </a:pPr>
            <a:r>
              <a:rPr lang="en-US" dirty="0"/>
              <a:t>1</a:t>
            </a:r>
            <a:r>
              <a:rPr lang="zh-CN" altLang="en-US" dirty="0"/>
              <a:t>、早上分时健康，故今天早上的先跌，倒不用太恐慌，一定要有耐心。</a:t>
            </a:r>
            <a:endParaRPr lang="zh-CN" altLang="en-US" dirty="0"/>
          </a:p>
          <a:p>
            <a:pPr algn="just">
              <a:lnSpc>
                <a:spcPct val="125000"/>
              </a:lnSpc>
            </a:pPr>
            <a:endParaRPr lang="zh-CN" altLang="en-US" dirty="0"/>
          </a:p>
          <a:p>
            <a:pPr algn="just">
              <a:lnSpc>
                <a:spcPct val="125000"/>
              </a:lnSpc>
            </a:pPr>
            <a:r>
              <a:rPr lang="en-US" dirty="0"/>
              <a:t>2</a:t>
            </a:r>
            <a:r>
              <a:rPr lang="zh-CN" altLang="en-US" dirty="0"/>
              <a:t>、从经传软件信号来看，</a:t>
            </a:r>
            <a:r>
              <a:rPr lang="en-US" altLang="zh-CN" dirty="0"/>
              <a:t>B</a:t>
            </a:r>
            <a:r>
              <a:rPr lang="zh-CN" altLang="en-US" dirty="0"/>
              <a:t>点是出现了，流动资金今天大概率也能红，信号向好，一定要按信号来。</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、而短期的下跌，非得找理由，有可能是顾虑今晚（明天凌晨）的美联储议息结果。</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a:t>
            </a:r>
            <a:r>
              <a:rPr lang="en-US" altLang="zh-CN" dirty="0"/>
              <a:t>ZZJ</a:t>
            </a:r>
            <a:r>
              <a:rPr lang="zh-CN" altLang="en-US" dirty="0"/>
              <a:t>会议明确表示，明年更宽松的货币政策，更积极的财政政策。扩大内需（消费）</a:t>
            </a:r>
            <a:endParaRPr lang="zh-CN" altLang="en-US" dirty="0"/>
          </a:p>
          <a:p>
            <a:pPr algn="just">
              <a:lnSpc>
                <a:spcPct val="125000"/>
              </a:lnSpc>
            </a:pPr>
            <a:endParaRPr lang="zh-CN" altLang="en-US" dirty="0"/>
          </a:p>
          <a:p>
            <a:pPr algn="just">
              <a:lnSpc>
                <a:spcPct val="125000"/>
              </a:lnSpc>
            </a:pPr>
            <a:r>
              <a:rPr lang="zh-CN" altLang="en-US" sz="3600" b="1" dirty="0">
                <a:solidFill>
                  <a:srgbClr val="FF0000"/>
                </a:solidFill>
              </a:rPr>
              <a:t>下一步方向：</a:t>
            </a:r>
            <a:r>
              <a:rPr lang="en-US" altLang="zh-CN" sz="3600" b="1" dirty="0">
                <a:solidFill>
                  <a:srgbClr val="FF0000"/>
                </a:solidFill>
              </a:rPr>
              <a:t>Y = </a:t>
            </a:r>
            <a:r>
              <a:rPr lang="zh-CN" altLang="en-US" sz="3600" b="1" dirty="0">
                <a:solidFill>
                  <a:srgbClr val="FF0000"/>
                </a:solidFill>
              </a:rPr>
              <a:t>消费</a:t>
            </a:r>
            <a:r>
              <a:rPr lang="en-US" altLang="zh-CN" sz="3600" b="1" dirty="0">
                <a:solidFill>
                  <a:srgbClr val="FF0000"/>
                </a:solidFill>
              </a:rPr>
              <a:t> + </a:t>
            </a:r>
            <a:r>
              <a:rPr lang="zh-CN" altLang="en-US" sz="3600" b="1" dirty="0">
                <a:solidFill>
                  <a:srgbClr val="FF0000"/>
                </a:solidFill>
              </a:rPr>
              <a:t>投资</a:t>
            </a:r>
            <a:r>
              <a:rPr lang="en-US" altLang="zh-CN" sz="3600" b="1" dirty="0">
                <a:solidFill>
                  <a:srgbClr val="FF0000"/>
                </a:solidFill>
              </a:rPr>
              <a:t> + </a:t>
            </a:r>
            <a:r>
              <a:rPr lang="zh-CN" altLang="en-US" sz="3600" b="1" dirty="0">
                <a:solidFill>
                  <a:srgbClr val="FF0000"/>
                </a:solidFill>
              </a:rPr>
              <a:t>进出口</a:t>
            </a:r>
            <a:endParaRPr lang="zh-CN" altLang="en-US" sz="3600" b="1" dirty="0">
              <a:solidFill>
                <a:srgbClr val="FF0000"/>
              </a:solidFill>
            </a:endParaRPr>
          </a:p>
          <a:p>
            <a:pPr algn="just">
              <a:lnSpc>
                <a:spcPct val="125000"/>
              </a:lnSpc>
            </a:pPr>
            <a:r>
              <a:rPr lang="zh-CN" altLang="en-US" sz="3600" b="1" dirty="0">
                <a:solidFill>
                  <a:srgbClr val="FF0000"/>
                </a:solidFill>
              </a:rPr>
              <a:t>消费（服务型消费）、券商</a:t>
            </a:r>
            <a:endParaRPr lang="zh-CN" altLang="en-US" sz="3600" b="1" dirty="0">
              <a:solidFill>
                <a:srgbClr val="FF0000"/>
              </a:solidFill>
            </a:endParaRPr>
          </a:p>
          <a:p>
            <a:pPr algn="just">
              <a:lnSpc>
                <a:spcPct val="125000"/>
              </a:lnSpc>
            </a:pPr>
            <a:r>
              <a:rPr lang="zh-CN" altLang="en-US" sz="3600" b="1" dirty="0">
                <a:solidFill>
                  <a:srgbClr val="FF0000"/>
                </a:solidFill>
              </a:rPr>
              <a:t>操作上：对于仓位轻的，可以低吸为主。持股为主。</a:t>
            </a:r>
            <a:endParaRPr lang="zh-CN" altLang="en-US" sz="3600" b="1" dirty="0">
              <a:solidFill>
                <a:srgbClr val="FF0000"/>
              </a:solidFill>
            </a:endParaRPr>
          </a:p>
        </p:txBody>
      </p:sp>
    </p:spTree>
    <p:custDataLst>
      <p:tags r:id="rId3"/>
    </p:custData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2025-12-11</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3553460"/>
          </a:xfrm>
          <a:prstGeom prst="rect">
            <a:avLst/>
          </a:prstGeom>
          <a:noFill/>
        </p:spPr>
        <p:txBody>
          <a:bodyPr wrap="square" rtlCol="0" anchor="t">
            <a:spAutoFit/>
          </a:bodyPr>
          <a:p>
            <a:pPr algn="just">
              <a:lnSpc>
                <a:spcPct val="125000"/>
              </a:lnSpc>
            </a:pPr>
            <a:r>
              <a:rPr lang="en-US" dirty="0"/>
              <a:t>1</a:t>
            </a:r>
            <a:r>
              <a:rPr lang="zh-CN" altLang="en-US" dirty="0"/>
              <a:t>、市场只有极小概率会向下（跌破</a:t>
            </a:r>
            <a:r>
              <a:rPr lang="en-US" altLang="zh-CN" dirty="0"/>
              <a:t>20.3</a:t>
            </a:r>
            <a:r>
              <a:rPr lang="zh-CN" altLang="en-US" dirty="0"/>
              <a:t>），如果资金绿，则</a:t>
            </a:r>
            <a:r>
              <a:rPr lang="zh-CN" altLang="en-US" dirty="0"/>
              <a:t>迂回式震荡，缓慢向上；</a:t>
            </a:r>
            <a:endParaRPr lang="zh-CN" altLang="en-US" dirty="0"/>
          </a:p>
          <a:p>
            <a:pPr algn="just">
              <a:lnSpc>
                <a:spcPct val="125000"/>
              </a:lnSpc>
            </a:pPr>
            <a:endParaRPr lang="zh-CN" altLang="en-US" dirty="0"/>
          </a:p>
          <a:p>
            <a:pPr algn="just">
              <a:lnSpc>
                <a:spcPct val="125000"/>
              </a:lnSpc>
            </a:pPr>
            <a:r>
              <a:rPr lang="en-US" dirty="0"/>
              <a:t>2</a:t>
            </a:r>
            <a:r>
              <a:rPr lang="zh-CN" altLang="en-US" dirty="0"/>
              <a:t>、如果资金红，就是震荡式向上，会强一些些。</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、接下来的思路是以个股为准：滚动净利润创新高，而股价还未有明显的大涨或大涨过后跌幅足够。</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、尽量分散方向，不要过于集中，然后采用专注选好股，买在智能线位，然后持股待涨的策略。</a:t>
            </a:r>
            <a:endParaRPr lang="zh-CN" altLang="en-US" dirty="0"/>
          </a:p>
          <a:p>
            <a:pPr algn="just">
              <a:lnSpc>
                <a:spcPct val="125000"/>
              </a:lnSpc>
            </a:pPr>
            <a:endParaRPr lang="zh-CN" altLang="en-US" dirty="0"/>
          </a:p>
          <a:p>
            <a:pPr algn="just">
              <a:lnSpc>
                <a:spcPct val="125000"/>
              </a:lnSpc>
            </a:pPr>
            <a:r>
              <a:rPr lang="zh-CN" altLang="en-US" sz="3600" b="1" dirty="0">
                <a:solidFill>
                  <a:srgbClr val="FF0000"/>
                </a:solidFill>
              </a:rPr>
              <a:t>操作上来讲：底仓（趋势持股）</a:t>
            </a:r>
            <a:r>
              <a:rPr lang="en-US" altLang="zh-CN" sz="3600" b="1" dirty="0">
                <a:solidFill>
                  <a:srgbClr val="FF0000"/>
                </a:solidFill>
              </a:rPr>
              <a:t>+</a:t>
            </a:r>
            <a:r>
              <a:rPr lang="zh-CN" altLang="en-US" sz="3600" b="1" dirty="0">
                <a:solidFill>
                  <a:srgbClr val="FF0000"/>
                </a:solidFill>
              </a:rPr>
              <a:t>浮仓（高抛低吸）</a:t>
            </a:r>
            <a:endParaRPr lang="zh-CN" altLang="en-US" sz="3600" b="1" dirty="0">
              <a:solidFill>
                <a:srgbClr val="FF0000"/>
              </a:solidFill>
            </a:endParaRPr>
          </a:p>
        </p:txBody>
      </p:sp>
    </p:spTree>
    <p:custDataLst>
      <p:tags r:id="rId3"/>
    </p:custData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2025-12-17</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4939030"/>
          </a:xfrm>
          <a:prstGeom prst="rect">
            <a:avLst/>
          </a:prstGeom>
          <a:noFill/>
        </p:spPr>
        <p:txBody>
          <a:bodyPr wrap="square" rtlCol="0" anchor="t">
            <a:spAutoFit/>
          </a:bodyPr>
          <a:p>
            <a:pPr algn="just">
              <a:lnSpc>
                <a:spcPct val="125000"/>
              </a:lnSpc>
            </a:pPr>
            <a:r>
              <a:rPr lang="en-US" dirty="0"/>
              <a:t>1</a:t>
            </a:r>
            <a:r>
              <a:rPr lang="zh-CN" altLang="en-US" dirty="0"/>
              <a:t>、平均股价又跌到了震荡区间的下支撑位</a:t>
            </a:r>
            <a:r>
              <a:rPr lang="en-US" altLang="zh-CN" dirty="0"/>
              <a:t>20.3</a:t>
            </a:r>
            <a:r>
              <a:rPr lang="zh-CN" altLang="en-US" dirty="0"/>
              <a:t>，横向统计红色数值</a:t>
            </a:r>
            <a:r>
              <a:rPr lang="en-US" altLang="zh-CN" dirty="0"/>
              <a:t>8</a:t>
            </a:r>
            <a:r>
              <a:rPr lang="zh-CN" altLang="en-US" dirty="0"/>
              <a:t>左右，再下也会到达</a:t>
            </a:r>
            <a:r>
              <a:rPr lang="en-US" altLang="zh-CN" dirty="0"/>
              <a:t>5</a:t>
            </a:r>
            <a:r>
              <a:rPr lang="zh-CN" altLang="en-US" dirty="0"/>
              <a:t>附近，故这里向下的空间有限，并且真向下也容易出阶</a:t>
            </a:r>
            <a:r>
              <a:rPr lang="zh-CN" altLang="en-US" dirty="0"/>
              <a:t>段性低点。</a:t>
            </a:r>
            <a:endParaRPr lang="zh-CN" altLang="en-US" dirty="0"/>
          </a:p>
          <a:p>
            <a:pPr algn="just">
              <a:lnSpc>
                <a:spcPct val="125000"/>
              </a:lnSpc>
            </a:pPr>
            <a:endParaRPr lang="zh-CN" altLang="en-US" dirty="0"/>
          </a:p>
          <a:p>
            <a:pPr algn="just">
              <a:lnSpc>
                <a:spcPct val="125000"/>
              </a:lnSpc>
            </a:pPr>
            <a:r>
              <a:rPr lang="en-US" dirty="0"/>
              <a:t>2</a:t>
            </a:r>
            <a:r>
              <a:rPr lang="zh-CN" altLang="en-US" dirty="0"/>
              <a:t>、</a:t>
            </a:r>
            <a:r>
              <a:rPr lang="en-US" altLang="zh-CN" dirty="0"/>
              <a:t>12</a:t>
            </a:r>
            <a:r>
              <a:rPr lang="zh-CN" altLang="en-US" dirty="0"/>
              <a:t>月市场也难上去（有躺平的机构，无语），故</a:t>
            </a:r>
            <a:r>
              <a:rPr lang="en-US" altLang="zh-CN" dirty="0"/>
              <a:t>12</a:t>
            </a:r>
            <a:r>
              <a:rPr lang="zh-CN" altLang="en-US" dirty="0"/>
              <a:t>月大概率还是一个区间震荡了，个股分化行情为主。</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、从纯技术角度看个股及买入：</a:t>
            </a:r>
            <a:endParaRPr lang="zh-CN" altLang="en-US" dirty="0"/>
          </a:p>
          <a:p>
            <a:pPr algn="just">
              <a:lnSpc>
                <a:spcPct val="125000"/>
              </a:lnSpc>
            </a:pPr>
            <a:r>
              <a:rPr lang="zh-CN" altLang="en-US" dirty="0"/>
              <a:t>（</a:t>
            </a:r>
            <a:r>
              <a:rPr lang="en-US" altLang="zh-CN" dirty="0"/>
              <a:t>1</a:t>
            </a:r>
            <a:r>
              <a:rPr lang="zh-CN" altLang="en-US" dirty="0"/>
              <a:t>）拉升过后，死叉回调，到智能辅助线时是小阳小阴线或十字星，</a:t>
            </a:r>
            <a:endParaRPr lang="zh-CN" altLang="en-US" dirty="0"/>
          </a:p>
          <a:p>
            <a:pPr algn="just">
              <a:lnSpc>
                <a:spcPct val="125000"/>
              </a:lnSpc>
            </a:pPr>
            <a:r>
              <a:rPr lang="zh-CN" altLang="en-US" dirty="0"/>
              <a:t>（</a:t>
            </a:r>
            <a:r>
              <a:rPr lang="en-US" altLang="zh-CN" dirty="0"/>
              <a:t>2</a:t>
            </a:r>
            <a:r>
              <a:rPr lang="zh-CN" altLang="en-US" dirty="0"/>
              <a:t>）缩量（最高阳成交量的</a:t>
            </a:r>
            <a:r>
              <a:rPr lang="en-US" altLang="zh-CN" dirty="0"/>
              <a:t>1/3</a:t>
            </a:r>
            <a:r>
              <a:rPr lang="zh-CN" altLang="en-US" dirty="0"/>
              <a:t>），则此时就符合缩量</a:t>
            </a:r>
            <a:r>
              <a:rPr lang="en-US" altLang="zh-CN" dirty="0"/>
              <a:t>+</a:t>
            </a:r>
            <a:r>
              <a:rPr lang="zh-CN" altLang="en-US" dirty="0"/>
              <a:t>小阳小阴的回踩买入方式，一般在下午的</a:t>
            </a:r>
            <a:r>
              <a:rPr lang="en-US" altLang="zh-CN" dirty="0"/>
              <a:t>2</a:t>
            </a:r>
            <a:r>
              <a:rPr lang="zh-CN" altLang="en-US" dirty="0"/>
              <a:t>：</a:t>
            </a:r>
            <a:r>
              <a:rPr lang="en-US" altLang="zh-CN" dirty="0"/>
              <a:t>45</a:t>
            </a:r>
            <a:r>
              <a:rPr lang="zh-CN" altLang="en-US" dirty="0"/>
              <a:t>时为宜。</a:t>
            </a:r>
            <a:endParaRPr lang="zh-CN" altLang="en-US" dirty="0"/>
          </a:p>
          <a:p>
            <a:pPr algn="just">
              <a:lnSpc>
                <a:spcPct val="125000"/>
              </a:lnSpc>
            </a:pPr>
            <a:r>
              <a:rPr lang="zh-CN" altLang="en-US" dirty="0"/>
              <a:t>（</a:t>
            </a:r>
            <a:r>
              <a:rPr lang="en-US" altLang="zh-CN" dirty="0"/>
              <a:t>3</a:t>
            </a:r>
            <a:r>
              <a:rPr lang="zh-CN" altLang="en-US" dirty="0"/>
              <a:t>）考虑</a:t>
            </a:r>
            <a:r>
              <a:rPr lang="en-US" altLang="zh-CN" dirty="0"/>
              <a:t>MA</a:t>
            </a:r>
            <a:r>
              <a:rPr lang="zh-CN" altLang="en-US" dirty="0"/>
              <a:t>线，</a:t>
            </a:r>
            <a:r>
              <a:rPr lang="en-US" altLang="zh-CN" dirty="0"/>
              <a:t>30</a:t>
            </a:r>
            <a:r>
              <a:rPr lang="zh-CN" altLang="en-US" dirty="0"/>
              <a:t>日均线一定要在</a:t>
            </a:r>
            <a:r>
              <a:rPr lang="en-US" altLang="zh-CN" dirty="0"/>
              <a:t>120</a:t>
            </a:r>
            <a:r>
              <a:rPr lang="zh-CN" altLang="en-US" dirty="0"/>
              <a:t>日线之上，短期内</a:t>
            </a:r>
            <a:r>
              <a:rPr lang="en-US" altLang="zh-CN" dirty="0"/>
              <a:t>10-20</a:t>
            </a:r>
            <a:r>
              <a:rPr lang="zh-CN" altLang="en-US" dirty="0"/>
              <a:t>在上穿</a:t>
            </a:r>
            <a:r>
              <a:rPr lang="en-US" altLang="zh-CN" dirty="0"/>
              <a:t>30</a:t>
            </a:r>
            <a:r>
              <a:rPr lang="zh-CN" altLang="en-US" dirty="0"/>
              <a:t>日均线，并且</a:t>
            </a:r>
            <a:r>
              <a:rPr lang="en-US" altLang="zh-CN" dirty="0"/>
              <a:t>30</a:t>
            </a:r>
            <a:r>
              <a:rPr lang="zh-CN" altLang="en-US" dirty="0"/>
              <a:t>日均线由平或上</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、短线机会可看：捕捞季节金叉（</a:t>
            </a:r>
            <a:r>
              <a:rPr lang="en-US" altLang="zh-CN" dirty="0"/>
              <a:t>18</a:t>
            </a:r>
            <a:r>
              <a:rPr lang="zh-CN" altLang="en-US" dirty="0"/>
              <a:t>日可看金叉</a:t>
            </a:r>
            <a:r>
              <a:rPr lang="en-US" altLang="zh-CN" dirty="0"/>
              <a:t>+</a:t>
            </a:r>
            <a:r>
              <a:rPr lang="zh-CN" altLang="en-US" dirty="0"/>
              <a:t>流动资金翻红）</a:t>
            </a:r>
            <a:endParaRPr lang="zh-CN" altLang="en-US" dirty="0"/>
          </a:p>
          <a:p>
            <a:pPr algn="just">
              <a:lnSpc>
                <a:spcPct val="125000"/>
              </a:lnSpc>
            </a:pPr>
            <a:endParaRPr lang="zh-CN" altLang="en-US" dirty="0"/>
          </a:p>
          <a:p>
            <a:pPr algn="just">
              <a:lnSpc>
                <a:spcPct val="125000"/>
              </a:lnSpc>
            </a:pPr>
            <a:r>
              <a:rPr lang="zh-CN" altLang="en-US" sz="3600" b="1" dirty="0">
                <a:solidFill>
                  <a:srgbClr val="FF0000"/>
                </a:solidFill>
              </a:rPr>
              <a:t>操作上来讲：底仓（趋势持股）</a:t>
            </a:r>
            <a:r>
              <a:rPr lang="en-US" altLang="zh-CN" sz="3600" b="1" dirty="0">
                <a:solidFill>
                  <a:srgbClr val="FF0000"/>
                </a:solidFill>
              </a:rPr>
              <a:t>+</a:t>
            </a:r>
            <a:r>
              <a:rPr lang="zh-CN" altLang="en-US" sz="3600" b="1" dirty="0">
                <a:solidFill>
                  <a:srgbClr val="FF0000"/>
                </a:solidFill>
              </a:rPr>
              <a:t>浮仓（高抛低吸）</a:t>
            </a:r>
            <a:endParaRPr lang="zh-CN" altLang="en-US" sz="3600" b="1" dirty="0">
              <a:solidFill>
                <a:srgbClr val="FF0000"/>
              </a:solidFill>
            </a:endParaRPr>
          </a:p>
        </p:txBody>
      </p:sp>
    </p:spTree>
    <p:custDataLst>
      <p:tags r:id="rId3"/>
    </p:custData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2025-12-24</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3553460"/>
          </a:xfrm>
          <a:prstGeom prst="rect">
            <a:avLst/>
          </a:prstGeom>
          <a:noFill/>
        </p:spPr>
        <p:txBody>
          <a:bodyPr wrap="square" rtlCol="0" anchor="t">
            <a:spAutoFit/>
          </a:bodyPr>
          <a:p>
            <a:pPr algn="just">
              <a:lnSpc>
                <a:spcPct val="125000"/>
              </a:lnSpc>
            </a:pPr>
            <a:r>
              <a:rPr lang="en-US" dirty="0"/>
              <a:t>1</a:t>
            </a:r>
            <a:r>
              <a:rPr lang="zh-CN" altLang="en-US" dirty="0"/>
              <a:t>、大盘分析当下是</a:t>
            </a:r>
            <a:r>
              <a:rPr lang="en-US" altLang="zh-CN" dirty="0"/>
              <a:t>B</a:t>
            </a:r>
            <a:r>
              <a:rPr lang="zh-CN" altLang="en-US" dirty="0"/>
              <a:t>点，流动资金前两天翻红，今天因为北向休息，可能翻绿，但也不一定绿。</a:t>
            </a:r>
            <a:endParaRPr lang="zh-CN" altLang="en-US" dirty="0"/>
          </a:p>
          <a:p>
            <a:pPr algn="just">
              <a:lnSpc>
                <a:spcPct val="125000"/>
              </a:lnSpc>
            </a:pPr>
            <a:endParaRPr lang="zh-CN" altLang="en-US" dirty="0"/>
          </a:p>
          <a:p>
            <a:pPr algn="just">
              <a:lnSpc>
                <a:spcPct val="125000"/>
              </a:lnSpc>
            </a:pPr>
            <a:r>
              <a:rPr lang="en-US" dirty="0"/>
              <a:t>2</a:t>
            </a:r>
            <a:r>
              <a:rPr lang="zh-CN" altLang="en-US" dirty="0"/>
              <a:t>、年前我们这里看震荡上行走势</a:t>
            </a:r>
            <a:r>
              <a:rPr lang="en-US" altLang="zh-CN" dirty="0"/>
              <a:t> </a:t>
            </a:r>
            <a:r>
              <a:rPr lang="zh-CN" altLang="en-US" dirty="0"/>
              <a:t>，也是年前的红包行情。</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、核心：一定要有自己的交易规则（仓位管理、选股思路、买卖细则）</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a:t>
            </a:r>
            <a:endParaRPr lang="zh-CN" altLang="en-US" dirty="0"/>
          </a:p>
          <a:p>
            <a:pPr algn="just">
              <a:lnSpc>
                <a:spcPct val="125000"/>
              </a:lnSpc>
            </a:pPr>
            <a:endParaRPr lang="zh-CN" altLang="en-US" dirty="0"/>
          </a:p>
          <a:p>
            <a:pPr algn="just">
              <a:lnSpc>
                <a:spcPct val="125000"/>
              </a:lnSpc>
            </a:pPr>
            <a:r>
              <a:rPr lang="zh-CN" altLang="en-US" sz="3600" b="1" dirty="0">
                <a:solidFill>
                  <a:srgbClr val="FF0000"/>
                </a:solidFill>
              </a:rPr>
              <a:t>操作上来讲：底仓（趋势持股）</a:t>
            </a:r>
            <a:r>
              <a:rPr lang="en-US" altLang="zh-CN" sz="3600" b="1" dirty="0">
                <a:solidFill>
                  <a:srgbClr val="FF0000"/>
                </a:solidFill>
              </a:rPr>
              <a:t>+</a:t>
            </a:r>
            <a:r>
              <a:rPr lang="zh-CN" altLang="en-US" sz="3600" b="1" dirty="0">
                <a:solidFill>
                  <a:srgbClr val="FF0000"/>
                </a:solidFill>
              </a:rPr>
              <a:t>浮仓（高抛低吸）</a:t>
            </a:r>
            <a:endParaRPr lang="zh-CN" altLang="en-US" sz="3600" b="1" dirty="0">
              <a:solidFill>
                <a:srgbClr val="FF0000"/>
              </a:solidFill>
            </a:endParaRPr>
          </a:p>
        </p:txBody>
      </p:sp>
    </p:spTree>
    <p:custDataLst>
      <p:tags r:id="rId3"/>
    </p:custData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2025-12-31</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3900170"/>
          </a:xfrm>
          <a:prstGeom prst="rect">
            <a:avLst/>
          </a:prstGeom>
          <a:noFill/>
        </p:spPr>
        <p:txBody>
          <a:bodyPr wrap="square" rtlCol="0" anchor="t">
            <a:spAutoFit/>
          </a:bodyPr>
          <a:p>
            <a:pPr algn="just">
              <a:lnSpc>
                <a:spcPct val="125000"/>
              </a:lnSpc>
            </a:pPr>
            <a:r>
              <a:rPr lang="en-US" dirty="0"/>
              <a:t>1</a:t>
            </a:r>
            <a:r>
              <a:rPr lang="zh-CN" altLang="en-US" dirty="0"/>
              <a:t>、大盘分析</a:t>
            </a:r>
            <a:r>
              <a:rPr lang="en-US" altLang="zh-CN" dirty="0"/>
              <a:t>B</a:t>
            </a:r>
            <a:r>
              <a:rPr lang="zh-CN" altLang="en-US" dirty="0"/>
              <a:t>，流动资金连续红，故这里大趋势看好。捕捞</a:t>
            </a:r>
            <a:r>
              <a:rPr lang="en-US" altLang="zh-CN" dirty="0"/>
              <a:t> </a:t>
            </a:r>
            <a:r>
              <a:rPr lang="zh-CN" altLang="en-US" dirty="0"/>
              <a:t>季节死叉，有技术调整</a:t>
            </a:r>
            <a:r>
              <a:rPr lang="en-US" altLang="zh-CN" dirty="0"/>
              <a:t> </a:t>
            </a:r>
            <a:r>
              <a:rPr lang="zh-CN" altLang="en-US" dirty="0"/>
              <a:t>需求，但当下也已经死叉</a:t>
            </a:r>
            <a:r>
              <a:rPr lang="en-US" altLang="zh-CN" dirty="0"/>
              <a:t>3</a:t>
            </a:r>
            <a:r>
              <a:rPr lang="zh-CN" altLang="en-US" dirty="0"/>
              <a:t>天了，如若是减仓，应该是在前天开始，而不是今天。因为随着死叉的进行，元旦过后大概率要出金叉。</a:t>
            </a:r>
            <a:endParaRPr lang="zh-CN" altLang="en-US" dirty="0"/>
          </a:p>
          <a:p>
            <a:pPr algn="just">
              <a:lnSpc>
                <a:spcPct val="125000"/>
              </a:lnSpc>
            </a:pPr>
            <a:endParaRPr lang="zh-CN" altLang="en-US" dirty="0"/>
          </a:p>
          <a:p>
            <a:pPr algn="just">
              <a:lnSpc>
                <a:spcPct val="125000"/>
              </a:lnSpc>
            </a:pPr>
            <a:r>
              <a:rPr lang="en-US" dirty="0"/>
              <a:t>2</a:t>
            </a:r>
            <a:r>
              <a:rPr lang="zh-CN" altLang="en-US" dirty="0"/>
              <a:t>、把握好红包行情，尽可能的底仓持有！</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a:t>
            </a:r>
            <a:endParaRPr lang="zh-CN" altLang="en-US" dirty="0"/>
          </a:p>
          <a:p>
            <a:pPr algn="just">
              <a:lnSpc>
                <a:spcPct val="125000"/>
              </a:lnSpc>
            </a:pPr>
            <a:endParaRPr lang="zh-CN" altLang="en-US" dirty="0"/>
          </a:p>
          <a:p>
            <a:pPr algn="just">
              <a:lnSpc>
                <a:spcPct val="125000"/>
              </a:lnSpc>
            </a:pPr>
            <a:r>
              <a:rPr lang="zh-CN" altLang="en-US" sz="3600" b="1" dirty="0">
                <a:solidFill>
                  <a:srgbClr val="FF0000"/>
                </a:solidFill>
              </a:rPr>
              <a:t>操作上来讲：底仓（趋势持股）</a:t>
            </a:r>
            <a:r>
              <a:rPr lang="en-US" altLang="zh-CN" sz="3600" b="1" dirty="0">
                <a:solidFill>
                  <a:srgbClr val="FF0000"/>
                </a:solidFill>
              </a:rPr>
              <a:t>+</a:t>
            </a:r>
            <a:r>
              <a:rPr lang="zh-CN" altLang="en-US" sz="3600" b="1" dirty="0">
                <a:solidFill>
                  <a:srgbClr val="FF0000"/>
                </a:solidFill>
              </a:rPr>
              <a:t>浮仓（高抛低吸）</a:t>
            </a:r>
            <a:endParaRPr lang="zh-CN" altLang="en-US" sz="3600" b="1" dirty="0">
              <a:solidFill>
                <a:srgbClr val="FF0000"/>
              </a:solidFill>
            </a:endParaRPr>
          </a:p>
        </p:txBody>
      </p:sp>
    </p:spTree>
    <p:custDataLst>
      <p:tags r:id="rId3"/>
    </p:custData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2026</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年规划</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4746625"/>
          </a:xfrm>
          <a:prstGeom prst="rect">
            <a:avLst/>
          </a:prstGeom>
          <a:noFill/>
        </p:spPr>
        <p:txBody>
          <a:bodyPr wrap="square" rtlCol="0" anchor="t">
            <a:spAutoFit/>
          </a:bodyPr>
          <a:p>
            <a:pPr algn="just">
              <a:lnSpc>
                <a:spcPct val="125000"/>
              </a:lnSpc>
            </a:pPr>
            <a:r>
              <a:rPr lang="en-US" dirty="0"/>
              <a:t>1</a:t>
            </a:r>
            <a:r>
              <a:rPr lang="zh-CN" altLang="en-US" dirty="0"/>
              <a:t>、借助元旦时间，对</a:t>
            </a:r>
            <a:r>
              <a:rPr lang="en-US" altLang="zh-CN" dirty="0"/>
              <a:t>2025</a:t>
            </a:r>
            <a:r>
              <a:rPr lang="zh-CN" altLang="en-US" dirty="0"/>
              <a:t>年复盘：盈亏（绝对，相对），操作（与规则对比）。</a:t>
            </a:r>
            <a:endParaRPr lang="zh-CN" altLang="en-US" sz="3600" b="1" dirty="0">
              <a:solidFill>
                <a:srgbClr val="FF0000"/>
              </a:solidFill>
            </a:endParaRPr>
          </a:p>
          <a:p>
            <a:pPr algn="just">
              <a:lnSpc>
                <a:spcPct val="125000"/>
              </a:lnSpc>
            </a:pPr>
            <a:r>
              <a:rPr lang="en-US" altLang="zh-CN" sz="3200" b="1" dirty="0">
                <a:solidFill>
                  <a:srgbClr val="FF0000"/>
                </a:solidFill>
              </a:rPr>
              <a:t>2026</a:t>
            </a:r>
            <a:r>
              <a:rPr lang="zh-CN" altLang="en-US" sz="3200" b="1" dirty="0">
                <a:solidFill>
                  <a:srgbClr val="FF0000"/>
                </a:solidFill>
              </a:rPr>
              <a:t>年：</a:t>
            </a:r>
            <a:endParaRPr lang="zh-CN" altLang="en-US" sz="3200" b="1" dirty="0">
              <a:solidFill>
                <a:srgbClr val="FF0000"/>
              </a:solidFill>
            </a:endParaRPr>
          </a:p>
          <a:p>
            <a:pPr algn="just">
              <a:lnSpc>
                <a:spcPct val="125000"/>
              </a:lnSpc>
            </a:pPr>
            <a:r>
              <a:rPr lang="zh-CN" altLang="en-US" sz="3200" b="1" dirty="0">
                <a:solidFill>
                  <a:srgbClr val="FF0000"/>
                </a:solidFill>
              </a:rPr>
              <a:t>（</a:t>
            </a:r>
            <a:r>
              <a:rPr lang="en-US" altLang="zh-CN" sz="3200" b="1" dirty="0">
                <a:solidFill>
                  <a:srgbClr val="FF0000"/>
                </a:solidFill>
              </a:rPr>
              <a:t>1</a:t>
            </a:r>
            <a:r>
              <a:rPr lang="zh-CN" altLang="en-US" sz="3200" b="1" dirty="0">
                <a:solidFill>
                  <a:srgbClr val="FF0000"/>
                </a:solidFill>
              </a:rPr>
              <a:t>）大盘：</a:t>
            </a:r>
            <a:r>
              <a:rPr lang="zh-CN" altLang="en-US" sz="3200" b="1" dirty="0">
                <a:solidFill>
                  <a:srgbClr val="FF0000"/>
                </a:solidFill>
                <a:sym typeface="+mn-ea"/>
              </a:rPr>
              <a:t>积极的财政政策，宽松的货币政策。</a:t>
            </a:r>
            <a:endParaRPr lang="zh-CN" altLang="en-US" sz="3200" b="1" dirty="0">
              <a:solidFill>
                <a:srgbClr val="FF0000"/>
              </a:solidFill>
              <a:sym typeface="+mn-ea"/>
            </a:endParaRPr>
          </a:p>
          <a:p>
            <a:pPr algn="just">
              <a:lnSpc>
                <a:spcPct val="125000"/>
              </a:lnSpc>
            </a:pPr>
            <a:r>
              <a:rPr lang="zh-CN" altLang="en-US" sz="3200" b="1" dirty="0">
                <a:solidFill>
                  <a:srgbClr val="FF0000"/>
                </a:solidFill>
                <a:sym typeface="+mn-ea"/>
              </a:rPr>
              <a:t>（</a:t>
            </a:r>
            <a:r>
              <a:rPr lang="en-US" altLang="zh-CN" sz="3200" b="1" dirty="0">
                <a:solidFill>
                  <a:srgbClr val="FF0000"/>
                </a:solidFill>
                <a:sym typeface="+mn-ea"/>
              </a:rPr>
              <a:t>2</a:t>
            </a:r>
            <a:r>
              <a:rPr lang="zh-CN" altLang="en-US" sz="3200" b="1" dirty="0">
                <a:solidFill>
                  <a:srgbClr val="FF0000"/>
                </a:solidFill>
                <a:sym typeface="+mn-ea"/>
              </a:rPr>
              <a:t>）主题：券商、有色（两会前），科技（芯片、机器人）</a:t>
            </a:r>
            <a:endParaRPr lang="zh-CN" altLang="en-US" sz="3200" b="1" dirty="0">
              <a:solidFill>
                <a:srgbClr val="FF0000"/>
              </a:solidFill>
              <a:sym typeface="+mn-ea"/>
            </a:endParaRPr>
          </a:p>
          <a:p>
            <a:pPr algn="just">
              <a:lnSpc>
                <a:spcPct val="125000"/>
              </a:lnSpc>
            </a:pPr>
            <a:r>
              <a:rPr lang="zh-CN" altLang="en-US" sz="3200" b="1" dirty="0">
                <a:solidFill>
                  <a:srgbClr val="FF0000"/>
                </a:solidFill>
                <a:sym typeface="+mn-ea"/>
              </a:rPr>
              <a:t>（</a:t>
            </a:r>
            <a:r>
              <a:rPr lang="en-US" altLang="zh-CN" sz="3200" b="1" dirty="0">
                <a:solidFill>
                  <a:srgbClr val="FF0000"/>
                </a:solidFill>
                <a:sym typeface="+mn-ea"/>
              </a:rPr>
              <a:t>3</a:t>
            </a:r>
            <a:r>
              <a:rPr lang="zh-CN" altLang="en-US" sz="3200" b="1" dirty="0">
                <a:solidFill>
                  <a:srgbClr val="FF0000"/>
                </a:solidFill>
                <a:sym typeface="+mn-ea"/>
              </a:rPr>
              <a:t>）个股：滚动净利润增长甚至创新高，股价还未大涨。</a:t>
            </a:r>
            <a:r>
              <a:rPr lang="en-US" altLang="zh-CN" sz="3200" b="1" dirty="0">
                <a:solidFill>
                  <a:srgbClr val="FF0000"/>
                </a:solidFill>
                <a:sym typeface="+mn-ea"/>
              </a:rPr>
              <a:t>+ </a:t>
            </a:r>
            <a:r>
              <a:rPr lang="zh-CN" altLang="en-US" sz="3200" b="1" dirty="0">
                <a:solidFill>
                  <a:srgbClr val="FF0000"/>
                </a:solidFill>
                <a:sym typeface="+mn-ea"/>
              </a:rPr>
              <a:t>细分行业龙头</a:t>
            </a:r>
            <a:r>
              <a:rPr lang="en-US" altLang="zh-CN" sz="3200" b="1" dirty="0">
                <a:solidFill>
                  <a:srgbClr val="FF0000"/>
                </a:solidFill>
                <a:sym typeface="+mn-ea"/>
              </a:rPr>
              <a:t>/</a:t>
            </a:r>
            <a:r>
              <a:rPr lang="zh-CN" altLang="en-US" sz="3200" b="1" dirty="0">
                <a:solidFill>
                  <a:srgbClr val="FF0000"/>
                </a:solidFill>
                <a:sym typeface="+mn-ea"/>
              </a:rPr>
              <a:t>行业龙头</a:t>
            </a:r>
            <a:r>
              <a:rPr lang="en-US" altLang="zh-CN" sz="3200" b="1" dirty="0">
                <a:solidFill>
                  <a:srgbClr val="FF0000"/>
                </a:solidFill>
                <a:sym typeface="+mn-ea"/>
              </a:rPr>
              <a:t> + </a:t>
            </a:r>
            <a:r>
              <a:rPr lang="zh-CN" altLang="en-US" sz="3200" b="1" dirty="0">
                <a:solidFill>
                  <a:srgbClr val="FF0000"/>
                </a:solidFill>
                <a:sym typeface="+mn-ea"/>
              </a:rPr>
              <a:t>主力状态</a:t>
            </a:r>
            <a:r>
              <a:rPr lang="en-US" altLang="zh-CN" sz="3200" b="1" dirty="0">
                <a:solidFill>
                  <a:srgbClr val="FF0000"/>
                </a:solidFill>
                <a:sym typeface="+mn-ea"/>
              </a:rPr>
              <a:t> + </a:t>
            </a:r>
            <a:r>
              <a:rPr lang="zh-CN" altLang="en-US" sz="3200" b="1" dirty="0">
                <a:solidFill>
                  <a:srgbClr val="FF0000"/>
                </a:solidFill>
                <a:sym typeface="+mn-ea"/>
              </a:rPr>
              <a:t>均线（</a:t>
            </a:r>
            <a:r>
              <a:rPr lang="en-US" altLang="zh-CN" sz="3200" b="1" dirty="0">
                <a:solidFill>
                  <a:srgbClr val="FF0000"/>
                </a:solidFill>
                <a:sym typeface="+mn-ea"/>
              </a:rPr>
              <a:t>30</a:t>
            </a:r>
            <a:r>
              <a:rPr lang="zh-CN" altLang="en-US" sz="3200" b="1" dirty="0">
                <a:solidFill>
                  <a:srgbClr val="FF0000"/>
                </a:solidFill>
                <a:sym typeface="+mn-ea"/>
              </a:rPr>
              <a:t>在</a:t>
            </a:r>
            <a:r>
              <a:rPr lang="en-US" altLang="zh-CN" sz="3200" b="1" dirty="0">
                <a:solidFill>
                  <a:srgbClr val="FF0000"/>
                </a:solidFill>
                <a:sym typeface="+mn-ea"/>
              </a:rPr>
              <a:t>120</a:t>
            </a:r>
            <a:r>
              <a:rPr lang="zh-CN" altLang="en-US" sz="3200" b="1" dirty="0">
                <a:solidFill>
                  <a:srgbClr val="FF0000"/>
                </a:solidFill>
                <a:sym typeface="+mn-ea"/>
              </a:rPr>
              <a:t>之上）。</a:t>
            </a:r>
            <a:endParaRPr lang="zh-CN" altLang="en-US" sz="3200" b="1" dirty="0">
              <a:solidFill>
                <a:srgbClr val="FF0000"/>
              </a:solidFill>
              <a:sym typeface="+mn-ea"/>
            </a:endParaRPr>
          </a:p>
          <a:p>
            <a:pPr algn="just">
              <a:lnSpc>
                <a:spcPct val="125000"/>
              </a:lnSpc>
            </a:pPr>
            <a:r>
              <a:rPr lang="zh-CN" altLang="en-US" sz="3200" b="1" dirty="0">
                <a:solidFill>
                  <a:srgbClr val="FF0000"/>
                </a:solidFill>
                <a:sym typeface="+mn-ea"/>
              </a:rPr>
              <a:t>（</a:t>
            </a:r>
            <a:r>
              <a:rPr lang="en-US" altLang="zh-CN" sz="3200" b="1" dirty="0">
                <a:solidFill>
                  <a:srgbClr val="FF0000"/>
                </a:solidFill>
                <a:sym typeface="+mn-ea"/>
              </a:rPr>
              <a:t>4</a:t>
            </a:r>
            <a:r>
              <a:rPr lang="zh-CN" altLang="en-US" sz="3200" b="1" dirty="0">
                <a:solidFill>
                  <a:srgbClr val="FF0000"/>
                </a:solidFill>
                <a:sym typeface="+mn-ea"/>
              </a:rPr>
              <a:t>）买卖：尽可能的分散（</a:t>
            </a:r>
            <a:r>
              <a:rPr lang="en-US" altLang="zh-CN" sz="3200" b="1" dirty="0">
                <a:solidFill>
                  <a:srgbClr val="FF0000"/>
                </a:solidFill>
                <a:sym typeface="+mn-ea"/>
              </a:rPr>
              <a:t>5~10</a:t>
            </a:r>
            <a:r>
              <a:rPr lang="zh-CN" altLang="en-US" sz="3200" b="1" dirty="0">
                <a:solidFill>
                  <a:srgbClr val="FF0000"/>
                </a:solidFill>
                <a:sym typeface="+mn-ea"/>
              </a:rPr>
              <a:t>），买在智能辅助附近为主</a:t>
            </a:r>
            <a:endParaRPr lang="zh-CN" altLang="en-US" sz="3200" b="1" dirty="0">
              <a:solidFill>
                <a:srgbClr val="FF0000"/>
              </a:solidFill>
              <a:sym typeface="+mn-ea"/>
            </a:endParaRPr>
          </a:p>
          <a:p>
            <a:pPr algn="just">
              <a:lnSpc>
                <a:spcPct val="125000"/>
              </a:lnSpc>
            </a:pPr>
            <a:r>
              <a:rPr lang="en-US" altLang="zh-CN" sz="3200" b="1" dirty="0">
                <a:solidFill>
                  <a:srgbClr val="FF0000"/>
                </a:solidFill>
                <a:sym typeface="+mn-ea"/>
              </a:rPr>
              <a:t>-10%</a:t>
            </a:r>
            <a:r>
              <a:rPr lang="zh-CN" altLang="en-US" sz="3200" b="1" dirty="0">
                <a:solidFill>
                  <a:srgbClr val="FF0000"/>
                </a:solidFill>
                <a:sym typeface="+mn-ea"/>
              </a:rPr>
              <a:t>止损，</a:t>
            </a:r>
            <a:r>
              <a:rPr lang="en-US" altLang="zh-CN" sz="3200" b="1" dirty="0">
                <a:solidFill>
                  <a:srgbClr val="FF0000"/>
                </a:solidFill>
                <a:sym typeface="+mn-ea"/>
              </a:rPr>
              <a:t>10%</a:t>
            </a:r>
            <a:r>
              <a:rPr lang="zh-CN" altLang="en-US" sz="3200" b="1" dirty="0">
                <a:solidFill>
                  <a:srgbClr val="FF0000"/>
                </a:solidFill>
                <a:sym typeface="+mn-ea"/>
              </a:rPr>
              <a:t>，</a:t>
            </a:r>
            <a:r>
              <a:rPr lang="en-US" altLang="zh-CN" sz="3200" b="1" dirty="0">
                <a:solidFill>
                  <a:srgbClr val="FF0000"/>
                </a:solidFill>
                <a:sym typeface="+mn-ea"/>
              </a:rPr>
              <a:t>30%</a:t>
            </a:r>
            <a:r>
              <a:rPr lang="zh-CN" altLang="en-US" sz="3200" b="1" dirty="0">
                <a:solidFill>
                  <a:srgbClr val="FF0000"/>
                </a:solidFill>
                <a:sym typeface="+mn-ea"/>
              </a:rPr>
              <a:t>，</a:t>
            </a:r>
            <a:r>
              <a:rPr lang="en-US" altLang="zh-CN" sz="3200" b="1" dirty="0">
                <a:solidFill>
                  <a:srgbClr val="FF0000"/>
                </a:solidFill>
                <a:sym typeface="+mn-ea"/>
              </a:rPr>
              <a:t>50%</a:t>
            </a:r>
            <a:r>
              <a:rPr lang="zh-CN" altLang="en-US" sz="3200" b="1" dirty="0">
                <a:solidFill>
                  <a:srgbClr val="FF0000"/>
                </a:solidFill>
                <a:sym typeface="+mn-ea"/>
              </a:rPr>
              <a:t>，破位。</a:t>
            </a:r>
            <a:endParaRPr lang="zh-CN" altLang="en-US" sz="3200" b="1" dirty="0">
              <a:solidFill>
                <a:srgbClr val="FF0000"/>
              </a:solidFill>
              <a:sym typeface="+mn-ea"/>
            </a:endParaRPr>
          </a:p>
        </p:txBody>
      </p:sp>
    </p:spTree>
    <p:custDataLst>
      <p:tags r:id="rId3"/>
    </p:custData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2026-1-7</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4515485"/>
          </a:xfrm>
          <a:prstGeom prst="rect">
            <a:avLst/>
          </a:prstGeom>
          <a:noFill/>
        </p:spPr>
        <p:txBody>
          <a:bodyPr wrap="square" rtlCol="0" anchor="t">
            <a:spAutoFit/>
          </a:bodyPr>
          <a:p>
            <a:pPr algn="just">
              <a:lnSpc>
                <a:spcPct val="125000"/>
              </a:lnSpc>
            </a:pPr>
            <a:r>
              <a:rPr lang="en-US" dirty="0"/>
              <a:t>1</a:t>
            </a:r>
            <a:r>
              <a:rPr lang="zh-CN" altLang="en-US" dirty="0"/>
              <a:t>、炒股赚钱靠行情，行情好时自然能赚，行情不好很难赚。所以啊！</a:t>
            </a:r>
            <a:endParaRPr lang="zh-CN" altLang="en-US" dirty="0"/>
          </a:p>
          <a:p>
            <a:pPr algn="just">
              <a:lnSpc>
                <a:spcPct val="125000"/>
              </a:lnSpc>
            </a:pPr>
            <a:r>
              <a:rPr lang="zh-CN" altLang="en-US" dirty="0"/>
              <a:t>行情好时（</a:t>
            </a:r>
            <a:r>
              <a:rPr lang="en-US" altLang="zh-CN" dirty="0"/>
              <a:t>B+</a:t>
            </a:r>
            <a:r>
              <a:rPr lang="zh-CN" altLang="en-US" dirty="0"/>
              <a:t>红</a:t>
            </a:r>
            <a:r>
              <a:rPr lang="en-US" altLang="zh-CN" dirty="0"/>
              <a:t>+</a:t>
            </a:r>
            <a:r>
              <a:rPr lang="zh-CN" altLang="en-US" dirty="0"/>
              <a:t>金</a:t>
            </a:r>
            <a:r>
              <a:rPr lang="en-US" altLang="zh-CN" dirty="0"/>
              <a:t>+</a:t>
            </a:r>
            <a:r>
              <a:rPr lang="zh-CN" altLang="en-US" dirty="0"/>
              <a:t>熊上），一定要想办法去赚更多，只有前面这</a:t>
            </a:r>
            <a:r>
              <a:rPr lang="en-US" altLang="zh-CN" dirty="0"/>
              <a:t>4</a:t>
            </a:r>
            <a:r>
              <a:rPr lang="zh-CN" altLang="en-US" dirty="0"/>
              <a:t>个信号变弱了，才是减仓时机。</a:t>
            </a:r>
            <a:endParaRPr lang="zh-CN" altLang="en-US" dirty="0"/>
          </a:p>
          <a:p>
            <a:pPr algn="just">
              <a:lnSpc>
                <a:spcPct val="125000"/>
              </a:lnSpc>
            </a:pPr>
            <a:endParaRPr lang="en-US" altLang="zh-CN" dirty="0"/>
          </a:p>
          <a:p>
            <a:pPr algn="just">
              <a:lnSpc>
                <a:spcPct val="125000"/>
              </a:lnSpc>
            </a:pPr>
            <a:r>
              <a:rPr lang="en-US" altLang="zh-CN" dirty="0"/>
              <a:t>2</a:t>
            </a:r>
            <a:r>
              <a:rPr lang="zh-CN" altLang="en-US" dirty="0"/>
              <a:t>、大盘角度减仓：遇压</a:t>
            </a:r>
            <a:r>
              <a:rPr lang="en-US" altLang="zh-CN" dirty="0"/>
              <a:t>7</a:t>
            </a:r>
            <a:r>
              <a:rPr lang="zh-CN" altLang="en-US" dirty="0"/>
              <a:t>、死叉</a:t>
            </a:r>
            <a:r>
              <a:rPr lang="en-US" altLang="zh-CN" dirty="0"/>
              <a:t>5</a:t>
            </a:r>
            <a:r>
              <a:rPr lang="zh-CN" altLang="en-US" dirty="0"/>
              <a:t>、翻绿</a:t>
            </a:r>
            <a:r>
              <a:rPr lang="en-US" altLang="zh-CN" dirty="0"/>
              <a:t>3</a:t>
            </a:r>
            <a:r>
              <a:rPr lang="zh-CN" altLang="en-US" dirty="0"/>
              <a:t>、</a:t>
            </a:r>
            <a:r>
              <a:rPr lang="en-US" altLang="zh-CN" dirty="0"/>
              <a:t>S0</a:t>
            </a:r>
            <a:endParaRPr lang="en-US" altLang="zh-CN" dirty="0"/>
          </a:p>
          <a:p>
            <a:pPr algn="just">
              <a:lnSpc>
                <a:spcPct val="125000"/>
              </a:lnSpc>
            </a:pPr>
            <a:r>
              <a:rPr lang="zh-CN" altLang="en-US" dirty="0"/>
              <a:t>个股角度减仓：死叉</a:t>
            </a:r>
            <a:r>
              <a:rPr lang="en-US" altLang="zh-CN" dirty="0"/>
              <a:t>3</a:t>
            </a:r>
            <a:r>
              <a:rPr lang="zh-CN" altLang="en-US" dirty="0"/>
              <a:t>、涨幅够了。前面这两个都</a:t>
            </a:r>
            <a:r>
              <a:rPr lang="en-US" altLang="zh-CN" dirty="0"/>
              <a:t> </a:t>
            </a:r>
            <a:r>
              <a:rPr lang="zh-CN" altLang="en-US" dirty="0"/>
              <a:t>是属于浮仓范围，底仓由智能辅助线来控制的。</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、方向：有色、</a:t>
            </a:r>
            <a:r>
              <a:rPr lang="zh-CN" altLang="en-US" dirty="0"/>
              <a:t>券商、锂电池回收。</a:t>
            </a:r>
            <a:endParaRPr lang="zh-CN" altLang="en-US" dirty="0"/>
          </a:p>
          <a:p>
            <a:pPr algn="just">
              <a:lnSpc>
                <a:spcPct val="125000"/>
              </a:lnSpc>
            </a:pPr>
            <a:endParaRPr lang="en-US" altLang="zh-CN" dirty="0"/>
          </a:p>
          <a:p>
            <a:pPr algn="just">
              <a:lnSpc>
                <a:spcPct val="125000"/>
              </a:lnSpc>
            </a:pPr>
            <a:r>
              <a:rPr lang="en-US" altLang="zh-CN" dirty="0"/>
              <a:t>4</a:t>
            </a:r>
            <a:r>
              <a:rPr lang="zh-CN" altLang="en-US" dirty="0"/>
              <a:t>、个股：选好龙头，业绩创新高，但股价还未新高的股，结合上面方向，筛选。</a:t>
            </a:r>
            <a:endParaRPr lang="zh-CN" altLang="en-US" dirty="0"/>
          </a:p>
          <a:p>
            <a:pPr algn="just">
              <a:lnSpc>
                <a:spcPct val="125000"/>
              </a:lnSpc>
            </a:pPr>
            <a:endParaRPr lang="zh-CN" altLang="en-US" dirty="0"/>
          </a:p>
          <a:p>
            <a:pPr algn="just">
              <a:lnSpc>
                <a:spcPct val="125000"/>
              </a:lnSpc>
            </a:pPr>
            <a:r>
              <a:rPr lang="en-US" altLang="zh-CN" dirty="0"/>
              <a:t>5</a:t>
            </a:r>
            <a:r>
              <a:rPr lang="zh-CN" altLang="en-US" dirty="0"/>
              <a:t>、</a:t>
            </a:r>
            <a:r>
              <a:rPr lang="zh-CN" altLang="en-US" dirty="0">
                <a:sym typeface="+mn-ea"/>
              </a:rPr>
              <a:t>读书分享：</a:t>
            </a:r>
            <a:endParaRPr lang="zh-CN" altLang="en-US" dirty="0">
              <a:sym typeface="+mn-ea"/>
            </a:endParaRPr>
          </a:p>
          <a:p>
            <a:pPr algn="just">
              <a:lnSpc>
                <a:spcPct val="125000"/>
              </a:lnSpc>
            </a:pPr>
            <a:r>
              <a:rPr lang="zh-CN" altLang="en-US" sz="3200" b="1" dirty="0">
                <a:solidFill>
                  <a:srgbClr val="FF0000"/>
                </a:solidFill>
                <a:sym typeface="+mn-ea"/>
              </a:rPr>
              <a:t>（</a:t>
            </a:r>
            <a:r>
              <a:rPr lang="en-US" altLang="zh-CN" sz="3200" b="1" dirty="0">
                <a:solidFill>
                  <a:srgbClr val="FF0000"/>
                </a:solidFill>
                <a:sym typeface="+mn-ea"/>
              </a:rPr>
              <a:t>1</a:t>
            </a:r>
            <a:r>
              <a:rPr lang="zh-CN" altLang="en-US" sz="3200" b="1" dirty="0">
                <a:solidFill>
                  <a:srgbClr val="FF0000"/>
                </a:solidFill>
                <a:sym typeface="+mn-ea"/>
              </a:rPr>
              <a:t>）心态</a:t>
            </a:r>
            <a:r>
              <a:rPr lang="en-US" altLang="zh-CN" sz="3200" b="1" dirty="0">
                <a:solidFill>
                  <a:srgbClr val="FF0000"/>
                </a:solidFill>
                <a:sym typeface="+mn-ea"/>
              </a:rPr>
              <a:t>6</a:t>
            </a:r>
            <a:r>
              <a:rPr lang="zh-CN" altLang="en-US" sz="3200" b="1" dirty="0">
                <a:solidFill>
                  <a:srgbClr val="FF0000"/>
                </a:solidFill>
                <a:sym typeface="+mn-ea"/>
              </a:rPr>
              <a:t>、资金</a:t>
            </a:r>
            <a:r>
              <a:rPr lang="en-US" altLang="zh-CN" sz="3200" b="1" dirty="0">
                <a:solidFill>
                  <a:srgbClr val="FF0000"/>
                </a:solidFill>
                <a:sym typeface="+mn-ea"/>
              </a:rPr>
              <a:t>3</a:t>
            </a:r>
            <a:r>
              <a:rPr lang="zh-CN" altLang="en-US" sz="3200" b="1" dirty="0">
                <a:solidFill>
                  <a:srgbClr val="FF0000"/>
                </a:solidFill>
                <a:sym typeface="+mn-ea"/>
              </a:rPr>
              <a:t>、方法</a:t>
            </a:r>
            <a:r>
              <a:rPr lang="en-US" altLang="zh-CN" sz="3200" b="1" dirty="0">
                <a:solidFill>
                  <a:srgbClr val="FF0000"/>
                </a:solidFill>
                <a:sym typeface="+mn-ea"/>
              </a:rPr>
              <a:t>1</a:t>
            </a:r>
            <a:r>
              <a:rPr lang="zh-CN" altLang="en-US" sz="3200" b="1" dirty="0">
                <a:solidFill>
                  <a:srgbClr val="FF0000"/>
                </a:solidFill>
                <a:sym typeface="+mn-ea"/>
              </a:rPr>
              <a:t>。（</a:t>
            </a:r>
            <a:r>
              <a:rPr lang="en-US" altLang="zh-CN" sz="3200" b="1" dirty="0">
                <a:solidFill>
                  <a:srgbClr val="FF0000"/>
                </a:solidFill>
                <a:sym typeface="+mn-ea"/>
              </a:rPr>
              <a:t>10</a:t>
            </a:r>
            <a:r>
              <a:rPr lang="zh-CN" altLang="en-US" sz="3200" b="1" dirty="0">
                <a:solidFill>
                  <a:srgbClr val="FF0000"/>
                </a:solidFill>
                <a:sym typeface="+mn-ea"/>
              </a:rPr>
              <a:t>权重）</a:t>
            </a:r>
            <a:endParaRPr lang="zh-CN" altLang="en-US" sz="3200" b="1" dirty="0">
              <a:solidFill>
                <a:srgbClr val="FF0000"/>
              </a:solidFill>
              <a:sym typeface="+mn-ea"/>
            </a:endParaRPr>
          </a:p>
        </p:txBody>
      </p:sp>
    </p:spTree>
    <p:custDataLst>
      <p:tags r:id="rId3"/>
    </p:custData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2026-1-8</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3823335"/>
          </a:xfrm>
          <a:prstGeom prst="rect">
            <a:avLst/>
          </a:prstGeom>
          <a:noFill/>
        </p:spPr>
        <p:txBody>
          <a:bodyPr wrap="square" rtlCol="0" anchor="t">
            <a:spAutoFit/>
          </a:bodyPr>
          <a:p>
            <a:pPr algn="just">
              <a:lnSpc>
                <a:spcPct val="125000"/>
              </a:lnSpc>
            </a:pPr>
            <a:r>
              <a:rPr lang="en-US" dirty="0"/>
              <a:t>1</a:t>
            </a:r>
            <a:r>
              <a:rPr lang="zh-CN" altLang="en-US" dirty="0"/>
              <a:t>、捕捞季节死叉是最小级别（大盘几个分析信号中），流动资金红，平均股价站牛线上方，这里偏</a:t>
            </a:r>
            <a:r>
              <a:rPr lang="en-US" altLang="zh-CN" dirty="0"/>
              <a:t> </a:t>
            </a:r>
            <a:r>
              <a:rPr lang="zh-CN" altLang="en-US" dirty="0"/>
              <a:t>看好。捕捞</a:t>
            </a:r>
            <a:r>
              <a:rPr lang="en-US" altLang="zh-CN" dirty="0"/>
              <a:t> </a:t>
            </a:r>
            <a:r>
              <a:rPr lang="zh-CN" altLang="en-US" dirty="0"/>
              <a:t>季节死叉有可能会打开，后市</a:t>
            </a:r>
            <a:r>
              <a:rPr lang="en-US" altLang="zh-CN" dirty="0"/>
              <a:t> </a:t>
            </a:r>
            <a:r>
              <a:rPr lang="zh-CN" altLang="en-US" dirty="0"/>
              <a:t>看继续震荡上行，拉开牛线一些距离之后再死叉的走势</a:t>
            </a:r>
            <a:r>
              <a:rPr lang="en-US" altLang="zh-CN" dirty="0"/>
              <a:t> </a:t>
            </a:r>
            <a:r>
              <a:rPr lang="zh-CN" altLang="en-US" dirty="0"/>
              <a:t>情况。</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、当下死叉前</a:t>
            </a:r>
            <a:r>
              <a:rPr lang="en-US" altLang="zh-CN" dirty="0"/>
              <a:t>7-10</a:t>
            </a:r>
            <a:r>
              <a:rPr lang="zh-CN" altLang="en-US" dirty="0"/>
              <a:t>成仓为主，死叉出现后，也要</a:t>
            </a:r>
            <a:r>
              <a:rPr lang="en-US" altLang="zh-CN" dirty="0"/>
              <a:t>5</a:t>
            </a:r>
            <a:r>
              <a:rPr lang="zh-CN" altLang="en-US" dirty="0"/>
              <a:t>以上。当下行情不宜低于</a:t>
            </a:r>
            <a:r>
              <a:rPr lang="en-US" altLang="zh-CN" dirty="0"/>
              <a:t>5</a:t>
            </a:r>
            <a:r>
              <a:rPr lang="zh-CN" altLang="en-US" dirty="0"/>
              <a:t>成。</a:t>
            </a:r>
            <a:endParaRPr lang="zh-CN" altLang="en-US" dirty="0"/>
          </a:p>
          <a:p>
            <a:pPr algn="just">
              <a:lnSpc>
                <a:spcPct val="125000"/>
              </a:lnSpc>
            </a:pPr>
            <a:endParaRPr lang="zh-CN" altLang="en-US" dirty="0"/>
          </a:p>
          <a:p>
            <a:pPr algn="just">
              <a:lnSpc>
                <a:spcPct val="125000"/>
              </a:lnSpc>
            </a:pPr>
            <a:r>
              <a:rPr lang="en-US" altLang="zh-CN" b="1" dirty="0">
                <a:solidFill>
                  <a:srgbClr val="FF0000"/>
                </a:solidFill>
                <a:sym typeface="+mn-ea"/>
              </a:rPr>
              <a:t>3</a:t>
            </a:r>
            <a:r>
              <a:rPr lang="zh-CN" altLang="en-US" b="1" dirty="0">
                <a:solidFill>
                  <a:srgbClr val="FF0000"/>
                </a:solidFill>
                <a:sym typeface="+mn-ea"/>
              </a:rPr>
              <a:t>、如何看待这一波行情结束？</a:t>
            </a:r>
            <a:endParaRPr lang="zh-CN" altLang="en-US" b="1" dirty="0">
              <a:solidFill>
                <a:srgbClr val="FF0000"/>
              </a:solidFill>
              <a:sym typeface="+mn-ea"/>
            </a:endParaRPr>
          </a:p>
          <a:p>
            <a:pPr algn="just">
              <a:lnSpc>
                <a:spcPct val="125000"/>
              </a:lnSpc>
            </a:pPr>
            <a:r>
              <a:rPr lang="zh-CN" altLang="en-US" b="1" dirty="0">
                <a:solidFill>
                  <a:srgbClr val="FF0000"/>
                </a:solidFill>
                <a:sym typeface="+mn-ea"/>
              </a:rPr>
              <a:t>（</a:t>
            </a:r>
            <a:r>
              <a:rPr lang="en-US" altLang="zh-CN" b="1" dirty="0">
                <a:solidFill>
                  <a:srgbClr val="FF0000"/>
                </a:solidFill>
                <a:sym typeface="+mn-ea"/>
              </a:rPr>
              <a:t>1</a:t>
            </a:r>
            <a:r>
              <a:rPr lang="zh-CN" altLang="en-US" b="1" dirty="0">
                <a:solidFill>
                  <a:srgbClr val="FF0000"/>
                </a:solidFill>
                <a:sym typeface="+mn-ea"/>
              </a:rPr>
              <a:t>）横向统计（红色、黄色）达到</a:t>
            </a:r>
            <a:r>
              <a:rPr lang="en-US" altLang="zh-CN" b="1" dirty="0">
                <a:solidFill>
                  <a:srgbClr val="FF0000"/>
                </a:solidFill>
                <a:sym typeface="+mn-ea"/>
              </a:rPr>
              <a:t>90</a:t>
            </a:r>
            <a:r>
              <a:rPr lang="zh-CN" altLang="en-US" b="1" dirty="0">
                <a:solidFill>
                  <a:srgbClr val="FF0000"/>
                </a:solidFill>
                <a:sym typeface="+mn-ea"/>
              </a:rPr>
              <a:t>，只减不增。（</a:t>
            </a:r>
            <a:r>
              <a:rPr lang="en-US" altLang="zh-CN" b="1" dirty="0">
                <a:solidFill>
                  <a:srgbClr val="FF0000"/>
                </a:solidFill>
                <a:sym typeface="+mn-ea"/>
              </a:rPr>
              <a:t>90</a:t>
            </a:r>
            <a:r>
              <a:rPr lang="zh-CN" altLang="en-US" b="1" dirty="0">
                <a:solidFill>
                  <a:srgbClr val="FF0000"/>
                </a:solidFill>
                <a:sym typeface="+mn-ea"/>
              </a:rPr>
              <a:t>以上是博傻：个个都涨）</a:t>
            </a:r>
            <a:endParaRPr lang="zh-CN" altLang="en-US" b="1" dirty="0">
              <a:solidFill>
                <a:srgbClr val="FF0000"/>
              </a:solidFill>
              <a:sym typeface="+mn-ea"/>
            </a:endParaRPr>
          </a:p>
          <a:p>
            <a:pPr algn="just">
              <a:lnSpc>
                <a:spcPct val="125000"/>
              </a:lnSpc>
            </a:pPr>
            <a:r>
              <a:rPr lang="zh-CN" altLang="en-US" b="1" dirty="0">
                <a:solidFill>
                  <a:srgbClr val="FF0000"/>
                </a:solidFill>
                <a:sym typeface="+mn-ea"/>
              </a:rPr>
              <a:t>（</a:t>
            </a:r>
            <a:r>
              <a:rPr lang="en-US" altLang="zh-CN" b="1" dirty="0">
                <a:solidFill>
                  <a:srgbClr val="FF0000"/>
                </a:solidFill>
                <a:sym typeface="+mn-ea"/>
              </a:rPr>
              <a:t>2</a:t>
            </a:r>
            <a:r>
              <a:rPr lang="zh-CN" altLang="en-US" b="1" dirty="0">
                <a:solidFill>
                  <a:srgbClr val="FF0000"/>
                </a:solidFill>
                <a:sym typeface="+mn-ea"/>
              </a:rPr>
              <a:t>）流动资金：翻绿，背离。</a:t>
            </a:r>
            <a:endParaRPr lang="zh-CN" altLang="en-US" b="1" dirty="0">
              <a:solidFill>
                <a:srgbClr val="FF0000"/>
              </a:solidFill>
              <a:sym typeface="+mn-ea"/>
            </a:endParaRPr>
          </a:p>
          <a:p>
            <a:pPr algn="just">
              <a:lnSpc>
                <a:spcPct val="125000"/>
              </a:lnSpc>
            </a:pPr>
            <a:r>
              <a:rPr lang="zh-CN" altLang="en-US" b="1" dirty="0">
                <a:solidFill>
                  <a:srgbClr val="FF0000"/>
                </a:solidFill>
                <a:sym typeface="+mn-ea"/>
              </a:rPr>
              <a:t>（</a:t>
            </a:r>
            <a:r>
              <a:rPr lang="en-US" altLang="zh-CN" b="1" dirty="0">
                <a:solidFill>
                  <a:srgbClr val="FF0000"/>
                </a:solidFill>
                <a:sym typeface="+mn-ea"/>
              </a:rPr>
              <a:t>3</a:t>
            </a:r>
            <a:r>
              <a:rPr lang="zh-CN" altLang="en-US" b="1" dirty="0">
                <a:solidFill>
                  <a:srgbClr val="FF0000"/>
                </a:solidFill>
                <a:sym typeface="+mn-ea"/>
              </a:rPr>
              <a:t>）不一定马上跌，但你自己要明白，不要想着去赚最后一个铜板。</a:t>
            </a:r>
            <a:endParaRPr lang="zh-CN" altLang="en-US" b="1" dirty="0">
              <a:solidFill>
                <a:srgbClr val="FF0000"/>
              </a:solidFill>
            </a:endParaRPr>
          </a:p>
          <a:p>
            <a:pPr algn="just">
              <a:lnSpc>
                <a:spcPct val="125000"/>
              </a:lnSpc>
            </a:pPr>
            <a:endParaRPr lang="zh-CN" altLang="en-US" sz="3200" b="1" dirty="0">
              <a:solidFill>
                <a:srgbClr val="FF0000"/>
              </a:solidFill>
              <a:sym typeface="+mn-ea"/>
            </a:endParaRPr>
          </a:p>
        </p:txBody>
      </p:sp>
    </p:spTree>
    <p:custDataLst>
      <p:tags r:id="rId3"/>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2025-2-12</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823460"/>
          </a:xfrm>
          <a:prstGeom prst="rect">
            <a:avLst/>
          </a:prstGeom>
          <a:noFill/>
        </p:spPr>
        <p:txBody>
          <a:bodyPr wrap="square" rtlCol="0" anchor="t">
            <a:spAutoFit/>
          </a:bodyPr>
          <a:p>
            <a:pPr algn="just">
              <a:lnSpc>
                <a:spcPct val="125000"/>
              </a:lnSpc>
            </a:pPr>
            <a:r>
              <a:rPr lang="en-US" dirty="0"/>
              <a:t>1</a:t>
            </a:r>
            <a:r>
              <a:rPr lang="zh-CN" altLang="en-US" dirty="0"/>
              <a:t>、</a:t>
            </a:r>
            <a:r>
              <a:rPr lang="zh-CN" altLang="en-US" dirty="0">
                <a:sym typeface="+mn-ea"/>
              </a:rPr>
              <a:t>牛线上移属于中性信号，一般伴随的是震荡；</a:t>
            </a:r>
            <a:endParaRPr lang="zh-CN" altLang="en-US" b="1" dirty="0">
              <a:solidFill>
                <a:srgbClr val="FF0000"/>
              </a:solidFill>
            </a:endParaRPr>
          </a:p>
          <a:p>
            <a:pPr algn="just">
              <a:lnSpc>
                <a:spcPct val="125000"/>
              </a:lnSpc>
            </a:pPr>
            <a:r>
              <a:rPr lang="en-US" dirty="0"/>
              <a:t>2</a:t>
            </a:r>
            <a:r>
              <a:rPr lang="zh-CN" altLang="en-US" dirty="0"/>
              <a:t>、捕捞季节昨天死叉，这是一个短期调整信号；</a:t>
            </a:r>
            <a:endParaRPr lang="zh-CN" altLang="en-US" dirty="0"/>
          </a:p>
          <a:p>
            <a:pPr algn="just">
              <a:lnSpc>
                <a:spcPct val="125000"/>
              </a:lnSpc>
            </a:pPr>
            <a:r>
              <a:rPr lang="en-US" altLang="zh-CN" dirty="0"/>
              <a:t>3</a:t>
            </a:r>
            <a:r>
              <a:rPr lang="zh-CN" altLang="en-US" dirty="0"/>
              <a:t>、昨天流动资金是翻红的，今天待定。</a:t>
            </a:r>
            <a:endParaRPr lang="zh-CN" altLang="en-US" dirty="0"/>
          </a:p>
          <a:p>
            <a:pPr algn="just">
              <a:lnSpc>
                <a:spcPct val="125000"/>
              </a:lnSpc>
            </a:pPr>
            <a:r>
              <a:rPr lang="en-US" altLang="zh-CN" dirty="0"/>
              <a:t>4</a:t>
            </a:r>
            <a:r>
              <a:rPr lang="zh-CN" altLang="en-US" dirty="0"/>
              <a:t>、大盘分析当下是</a:t>
            </a:r>
            <a:r>
              <a:rPr lang="en-US" altLang="zh-CN" dirty="0"/>
              <a:t>B</a:t>
            </a:r>
            <a:r>
              <a:rPr lang="zh-CN" altLang="en-US" dirty="0"/>
              <a:t>点区域</a:t>
            </a:r>
            <a:endParaRPr lang="zh-CN" altLang="en-US" dirty="0"/>
          </a:p>
          <a:p>
            <a:pPr algn="just">
              <a:lnSpc>
                <a:spcPct val="125000"/>
              </a:lnSpc>
            </a:pPr>
            <a:endParaRPr lang="en-US" dirty="0"/>
          </a:p>
          <a:p>
            <a:pPr algn="just">
              <a:lnSpc>
                <a:spcPct val="125000"/>
              </a:lnSpc>
            </a:pPr>
            <a:r>
              <a:rPr lang="zh-CN" altLang="en-US" dirty="0"/>
              <a:t>综合上述：短期有技术调整</a:t>
            </a:r>
            <a:r>
              <a:rPr lang="en-US" altLang="zh-CN" dirty="0"/>
              <a:t> </a:t>
            </a:r>
            <a:r>
              <a:rPr lang="zh-CN" altLang="en-US" dirty="0"/>
              <a:t>的需求，调整</a:t>
            </a:r>
            <a:r>
              <a:rPr lang="en-US" altLang="zh-CN" dirty="0"/>
              <a:t> </a:t>
            </a:r>
            <a:r>
              <a:rPr lang="zh-CN" altLang="en-US" dirty="0"/>
              <a:t>下方支撑位，首先是牛线。但注意，不一定会到牛线，因为流动资金是翻红的，所以市场</a:t>
            </a:r>
            <a:r>
              <a:rPr lang="en-US" altLang="zh-CN" dirty="0"/>
              <a:t> </a:t>
            </a:r>
            <a:r>
              <a:rPr lang="zh-CN" altLang="en-US" dirty="0"/>
              <a:t>如果流动资金保持翻红，则更大概率是时间换空间，或者较快的结束调整</a:t>
            </a:r>
            <a:r>
              <a:rPr lang="en-US" altLang="zh-CN" dirty="0"/>
              <a:t> </a:t>
            </a:r>
            <a:r>
              <a:rPr lang="zh-CN" altLang="en-US" dirty="0"/>
              <a:t>。</a:t>
            </a:r>
            <a:endParaRPr lang="zh-CN" altLang="en-US" dirty="0"/>
          </a:p>
          <a:p>
            <a:pPr algn="just">
              <a:lnSpc>
                <a:spcPct val="125000"/>
              </a:lnSpc>
            </a:pPr>
            <a:endParaRPr lang="en-US" dirty="0"/>
          </a:p>
          <a:p>
            <a:pPr algn="just">
              <a:lnSpc>
                <a:spcPct val="125000"/>
              </a:lnSpc>
            </a:pPr>
            <a:r>
              <a:rPr lang="zh-CN" altLang="en-US" dirty="0"/>
              <a:t>策略上：调整</a:t>
            </a:r>
            <a:r>
              <a:rPr lang="en-US" altLang="zh-CN" dirty="0"/>
              <a:t> </a:t>
            </a:r>
            <a:r>
              <a:rPr lang="zh-CN" altLang="en-US" dirty="0"/>
              <a:t>反而是低吸的机会。</a:t>
            </a:r>
            <a:endParaRPr lang="zh-CN" altLang="en-US" dirty="0"/>
          </a:p>
          <a:p>
            <a:pPr algn="just">
              <a:lnSpc>
                <a:spcPct val="125000"/>
              </a:lnSpc>
            </a:pPr>
            <a:endParaRPr lang="zh-CN" altLang="en-US" sz="2800" b="1" dirty="0">
              <a:solidFill>
                <a:srgbClr val="FF0000"/>
              </a:solidFill>
            </a:endParaRPr>
          </a:p>
          <a:p>
            <a:pPr algn="just">
              <a:lnSpc>
                <a:spcPct val="125000"/>
              </a:lnSpc>
            </a:pPr>
            <a:r>
              <a:rPr lang="zh-CN" altLang="en-US" sz="2800" b="1" dirty="0">
                <a:solidFill>
                  <a:srgbClr val="FF0000"/>
                </a:solidFill>
              </a:rPr>
              <a:t>对后期：会迎来一波较好的【慢涨】行情。</a:t>
            </a:r>
            <a:r>
              <a:rPr lang="en-US" altLang="zh-CN" sz="2800" b="1" dirty="0">
                <a:solidFill>
                  <a:srgbClr val="FF0000"/>
                </a:solidFill>
              </a:rPr>
              <a:t>---&gt;   </a:t>
            </a:r>
            <a:r>
              <a:rPr lang="zh-CN" altLang="en-US" sz="2800" b="1" dirty="0">
                <a:solidFill>
                  <a:srgbClr val="FF0000"/>
                </a:solidFill>
              </a:rPr>
              <a:t>趋势（底仓</a:t>
            </a:r>
            <a:r>
              <a:rPr lang="en-US" altLang="zh-CN" sz="2800" b="1" dirty="0">
                <a:solidFill>
                  <a:srgbClr val="FF0000"/>
                </a:solidFill>
              </a:rPr>
              <a:t>+</a:t>
            </a:r>
            <a:r>
              <a:rPr lang="zh-CN" altLang="en-US" sz="2800" b="1" dirty="0">
                <a:solidFill>
                  <a:srgbClr val="FF0000"/>
                </a:solidFill>
              </a:rPr>
              <a:t>浮仓）</a:t>
            </a:r>
            <a:endParaRPr lang="zh-CN" altLang="en-US" sz="2800" b="1" dirty="0">
              <a:solidFill>
                <a:srgbClr val="FF0000"/>
              </a:solidFill>
            </a:endParaRPr>
          </a:p>
          <a:p>
            <a:pPr algn="just">
              <a:lnSpc>
                <a:spcPct val="125000"/>
              </a:lnSpc>
            </a:pPr>
            <a:r>
              <a:rPr lang="en-US" altLang="zh-CN" sz="2800" b="1" dirty="0">
                <a:solidFill>
                  <a:srgbClr val="FF0000"/>
                </a:solidFill>
              </a:rPr>
              <a:t>1</a:t>
            </a:r>
            <a:r>
              <a:rPr lang="zh-CN" altLang="en-US" sz="2800" b="1" dirty="0">
                <a:solidFill>
                  <a:srgbClr val="FF0000"/>
                </a:solidFill>
              </a:rPr>
              <a:t>、方向（智能制造）</a:t>
            </a:r>
            <a:r>
              <a:rPr lang="en-US" altLang="zh-CN" sz="2800" b="1" dirty="0">
                <a:solidFill>
                  <a:srgbClr val="FF0000"/>
                </a:solidFill>
              </a:rPr>
              <a:t>   2</a:t>
            </a:r>
            <a:r>
              <a:rPr lang="zh-CN" altLang="en-US" sz="2800" b="1" dirty="0">
                <a:solidFill>
                  <a:srgbClr val="FF0000"/>
                </a:solidFill>
              </a:rPr>
              <a:t>、分散</a:t>
            </a:r>
            <a:r>
              <a:rPr lang="en-US" altLang="zh-CN" sz="2800" b="1" dirty="0">
                <a:solidFill>
                  <a:srgbClr val="FF0000"/>
                </a:solidFill>
              </a:rPr>
              <a:t>3-5</a:t>
            </a:r>
            <a:r>
              <a:rPr lang="zh-CN" altLang="en-US" sz="2800" b="1" dirty="0">
                <a:solidFill>
                  <a:srgbClr val="FF0000"/>
                </a:solidFill>
              </a:rPr>
              <a:t>只</a:t>
            </a:r>
            <a:r>
              <a:rPr lang="en-US" altLang="zh-CN" sz="2800" b="1" dirty="0">
                <a:solidFill>
                  <a:srgbClr val="FF0000"/>
                </a:solidFill>
              </a:rPr>
              <a:t>     3</a:t>
            </a:r>
            <a:r>
              <a:rPr lang="zh-CN" altLang="en-US" sz="2800" b="1" dirty="0">
                <a:solidFill>
                  <a:srgbClr val="FF0000"/>
                </a:solidFill>
              </a:rPr>
              <a:t>、条件单（省力、执行力）</a:t>
            </a:r>
            <a:endParaRPr lang="en-US" altLang="zh-CN" sz="2800" b="1" dirty="0">
              <a:solidFill>
                <a:srgbClr val="FF0000"/>
              </a:solidFill>
            </a:endParaRPr>
          </a:p>
        </p:txBody>
      </p:sp>
    </p:spTree>
    <p:custDataLst>
      <p:tags r:id="rId3"/>
    </p:custData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2026-1-15</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3823335"/>
          </a:xfrm>
          <a:prstGeom prst="rect">
            <a:avLst/>
          </a:prstGeom>
          <a:noFill/>
        </p:spPr>
        <p:txBody>
          <a:bodyPr wrap="square" rtlCol="0" anchor="t">
            <a:spAutoFit/>
          </a:bodyPr>
          <a:p>
            <a:pPr algn="just">
              <a:lnSpc>
                <a:spcPct val="125000"/>
              </a:lnSpc>
            </a:pPr>
            <a:r>
              <a:rPr lang="en-US" dirty="0"/>
              <a:t>1</a:t>
            </a:r>
            <a:r>
              <a:rPr lang="zh-CN" altLang="en-US" dirty="0"/>
              <a:t>、《穷查理宝</a:t>
            </a:r>
            <a:r>
              <a:rPr lang="zh-CN" altLang="en-US" dirty="0"/>
              <a:t>典》《论语》</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、短期看法：捕捞</a:t>
            </a:r>
            <a:r>
              <a:rPr lang="en-US" altLang="zh-CN" dirty="0"/>
              <a:t> </a:t>
            </a:r>
            <a:r>
              <a:rPr lang="zh-CN" altLang="en-US" dirty="0"/>
              <a:t>季节于周二死叉，所以短期技术性调整</a:t>
            </a:r>
            <a:r>
              <a:rPr lang="en-US" altLang="zh-CN" dirty="0"/>
              <a:t> </a:t>
            </a:r>
            <a:r>
              <a:rPr lang="zh-CN" altLang="en-US" dirty="0"/>
              <a:t>是正常的；由于流动资金翻红，故调整</a:t>
            </a:r>
            <a:r>
              <a:rPr lang="en-US" altLang="zh-CN" dirty="0"/>
              <a:t> </a:t>
            </a:r>
            <a:r>
              <a:rPr lang="zh-CN" altLang="en-US" dirty="0"/>
              <a:t>过后仍然看机会为主，耐</a:t>
            </a:r>
            <a:r>
              <a:rPr lang="en-US" altLang="zh-CN" dirty="0"/>
              <a:t> </a:t>
            </a:r>
            <a:r>
              <a:rPr lang="zh-CN" altLang="en-US" dirty="0"/>
              <a:t>心等待金叉（下周一的机率大一些，最快也是明天）。</a:t>
            </a:r>
            <a:endParaRPr lang="zh-CN" altLang="en-US" dirty="0"/>
          </a:p>
          <a:p>
            <a:pPr algn="just">
              <a:lnSpc>
                <a:spcPct val="125000"/>
              </a:lnSpc>
            </a:pPr>
            <a:endParaRPr lang="zh-CN" altLang="en-US" dirty="0"/>
          </a:p>
          <a:p>
            <a:pPr algn="just">
              <a:lnSpc>
                <a:spcPct val="125000"/>
              </a:lnSpc>
            </a:pPr>
            <a:r>
              <a:rPr lang="en-US" altLang="zh-CN" b="1" dirty="0">
                <a:solidFill>
                  <a:srgbClr val="FF0000"/>
                </a:solidFill>
                <a:sym typeface="+mn-ea"/>
              </a:rPr>
              <a:t>3</a:t>
            </a:r>
            <a:r>
              <a:rPr lang="zh-CN" altLang="en-US" b="1" dirty="0">
                <a:solidFill>
                  <a:srgbClr val="FF0000"/>
                </a:solidFill>
                <a:sym typeface="+mn-ea"/>
              </a:rPr>
              <a:t>、如何看待这一波行情结束？</a:t>
            </a:r>
            <a:endParaRPr lang="zh-CN" altLang="en-US" b="1" dirty="0">
              <a:solidFill>
                <a:srgbClr val="FF0000"/>
              </a:solidFill>
              <a:sym typeface="+mn-ea"/>
            </a:endParaRPr>
          </a:p>
          <a:p>
            <a:pPr algn="just">
              <a:lnSpc>
                <a:spcPct val="125000"/>
              </a:lnSpc>
            </a:pPr>
            <a:r>
              <a:rPr lang="zh-CN" altLang="en-US" b="1" dirty="0">
                <a:solidFill>
                  <a:srgbClr val="FF0000"/>
                </a:solidFill>
                <a:sym typeface="+mn-ea"/>
              </a:rPr>
              <a:t>（</a:t>
            </a:r>
            <a:r>
              <a:rPr lang="en-US" altLang="zh-CN" b="1" dirty="0">
                <a:solidFill>
                  <a:srgbClr val="FF0000"/>
                </a:solidFill>
                <a:sym typeface="+mn-ea"/>
              </a:rPr>
              <a:t>1</a:t>
            </a:r>
            <a:r>
              <a:rPr lang="zh-CN" altLang="en-US" b="1" dirty="0">
                <a:solidFill>
                  <a:srgbClr val="FF0000"/>
                </a:solidFill>
                <a:sym typeface="+mn-ea"/>
              </a:rPr>
              <a:t>）横向统计（红色、黄色）达到</a:t>
            </a:r>
            <a:r>
              <a:rPr lang="en-US" altLang="zh-CN" b="1" dirty="0">
                <a:solidFill>
                  <a:srgbClr val="FF0000"/>
                </a:solidFill>
                <a:sym typeface="+mn-ea"/>
              </a:rPr>
              <a:t>90</a:t>
            </a:r>
            <a:r>
              <a:rPr lang="zh-CN" altLang="en-US" b="1" dirty="0">
                <a:solidFill>
                  <a:srgbClr val="FF0000"/>
                </a:solidFill>
                <a:sym typeface="+mn-ea"/>
              </a:rPr>
              <a:t>，只减不增。（</a:t>
            </a:r>
            <a:r>
              <a:rPr lang="en-US" altLang="zh-CN" b="1" dirty="0">
                <a:solidFill>
                  <a:srgbClr val="FF0000"/>
                </a:solidFill>
                <a:sym typeface="+mn-ea"/>
              </a:rPr>
              <a:t>90</a:t>
            </a:r>
            <a:r>
              <a:rPr lang="zh-CN" altLang="en-US" b="1" dirty="0">
                <a:solidFill>
                  <a:srgbClr val="FF0000"/>
                </a:solidFill>
                <a:sym typeface="+mn-ea"/>
              </a:rPr>
              <a:t>以上是博傻：个个都涨）</a:t>
            </a:r>
            <a:endParaRPr lang="zh-CN" altLang="en-US" b="1" dirty="0">
              <a:solidFill>
                <a:srgbClr val="FF0000"/>
              </a:solidFill>
              <a:sym typeface="+mn-ea"/>
            </a:endParaRPr>
          </a:p>
          <a:p>
            <a:pPr algn="just">
              <a:lnSpc>
                <a:spcPct val="125000"/>
              </a:lnSpc>
            </a:pPr>
            <a:r>
              <a:rPr lang="zh-CN" altLang="en-US" b="1" dirty="0">
                <a:solidFill>
                  <a:srgbClr val="FF0000"/>
                </a:solidFill>
                <a:sym typeface="+mn-ea"/>
              </a:rPr>
              <a:t>（</a:t>
            </a:r>
            <a:r>
              <a:rPr lang="en-US" altLang="zh-CN" b="1" dirty="0">
                <a:solidFill>
                  <a:srgbClr val="FF0000"/>
                </a:solidFill>
                <a:sym typeface="+mn-ea"/>
              </a:rPr>
              <a:t>2</a:t>
            </a:r>
            <a:r>
              <a:rPr lang="zh-CN" altLang="en-US" b="1" dirty="0">
                <a:solidFill>
                  <a:srgbClr val="FF0000"/>
                </a:solidFill>
                <a:sym typeface="+mn-ea"/>
              </a:rPr>
              <a:t>）流动资金：翻绿，背离。</a:t>
            </a:r>
            <a:endParaRPr lang="zh-CN" altLang="en-US" b="1" dirty="0">
              <a:solidFill>
                <a:srgbClr val="FF0000"/>
              </a:solidFill>
              <a:sym typeface="+mn-ea"/>
            </a:endParaRPr>
          </a:p>
          <a:p>
            <a:pPr algn="just">
              <a:lnSpc>
                <a:spcPct val="125000"/>
              </a:lnSpc>
            </a:pPr>
            <a:r>
              <a:rPr lang="zh-CN" altLang="en-US" b="1" dirty="0">
                <a:solidFill>
                  <a:srgbClr val="FF0000"/>
                </a:solidFill>
                <a:sym typeface="+mn-ea"/>
              </a:rPr>
              <a:t>（</a:t>
            </a:r>
            <a:r>
              <a:rPr lang="en-US" altLang="zh-CN" b="1" dirty="0">
                <a:solidFill>
                  <a:srgbClr val="FF0000"/>
                </a:solidFill>
                <a:sym typeface="+mn-ea"/>
              </a:rPr>
              <a:t>3</a:t>
            </a:r>
            <a:r>
              <a:rPr lang="zh-CN" altLang="en-US" b="1" dirty="0">
                <a:solidFill>
                  <a:srgbClr val="FF0000"/>
                </a:solidFill>
                <a:sym typeface="+mn-ea"/>
              </a:rPr>
              <a:t>）不一定马上跌，但你自己要明白，不要想着去赚最后一个铜板。</a:t>
            </a:r>
            <a:endParaRPr lang="zh-CN" altLang="en-US" b="1" dirty="0">
              <a:solidFill>
                <a:srgbClr val="FF0000"/>
              </a:solidFill>
            </a:endParaRPr>
          </a:p>
          <a:p>
            <a:pPr algn="just">
              <a:lnSpc>
                <a:spcPct val="125000"/>
              </a:lnSpc>
            </a:pPr>
            <a:endParaRPr lang="zh-CN" altLang="en-US" sz="3200" b="1" dirty="0">
              <a:solidFill>
                <a:srgbClr val="FF0000"/>
              </a:solidFill>
              <a:sym typeface="+mn-ea"/>
            </a:endParaRPr>
          </a:p>
        </p:txBody>
      </p:sp>
    </p:spTree>
    <p:custDataLst>
      <p:tags r:id="rId3"/>
    </p:custData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2026-1-21</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4707890"/>
          </a:xfrm>
          <a:prstGeom prst="rect">
            <a:avLst/>
          </a:prstGeom>
          <a:noFill/>
        </p:spPr>
        <p:txBody>
          <a:bodyPr wrap="square" rtlCol="0" anchor="t">
            <a:spAutoFit/>
          </a:bodyPr>
          <a:p>
            <a:pPr algn="just">
              <a:lnSpc>
                <a:spcPct val="125000"/>
              </a:lnSpc>
            </a:pPr>
            <a:r>
              <a:rPr lang="en-US" dirty="0"/>
              <a:t>1</a:t>
            </a:r>
            <a:r>
              <a:rPr lang="zh-CN" altLang="en-US" dirty="0"/>
              <a:t>、周一的上涨是不错的，但可惜那天就是不金叉，走弱。市场进入区间震荡；</a:t>
            </a:r>
            <a:endParaRPr lang="zh-CN" altLang="en-US" dirty="0"/>
          </a:p>
          <a:p>
            <a:pPr algn="just">
              <a:lnSpc>
                <a:spcPct val="125000"/>
              </a:lnSpc>
            </a:pPr>
            <a:r>
              <a:rPr lang="zh-CN" altLang="en-US" dirty="0"/>
              <a:t>周二下跌，没什么，因为还处于牛线之上，所以不要急，不要怕。今天反弹，也不能激动，因为流动资金绿。</a:t>
            </a:r>
            <a:endParaRPr lang="zh-CN" altLang="en-US" dirty="0"/>
          </a:p>
          <a:p>
            <a:pPr algn="just">
              <a:lnSpc>
                <a:spcPct val="125000"/>
              </a:lnSpc>
            </a:pPr>
            <a:r>
              <a:rPr lang="zh-CN" altLang="en-US" dirty="0"/>
              <a:t>继续定义</a:t>
            </a:r>
            <a:r>
              <a:rPr lang="en-US" altLang="zh-CN" dirty="0"/>
              <a:t>“</a:t>
            </a:r>
            <a:r>
              <a:rPr lang="zh-CN" altLang="en-US" dirty="0"/>
              <a:t>震荡</a:t>
            </a:r>
            <a:r>
              <a:rPr lang="en-US" altLang="zh-CN" dirty="0"/>
              <a:t>”</a:t>
            </a:r>
            <a:r>
              <a:rPr lang="zh-CN" altLang="en-US" dirty="0"/>
              <a:t>，适合做网格或买阴卖阳的思路。</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、明天是要看一下，牛线会不会继续上移，使得平均股价被动进入到牛线之内，如果是，则短期上涨更要减，特别是流动资金继续绿的话，后期容易出</a:t>
            </a:r>
            <a:r>
              <a:rPr lang="en-US" altLang="zh-CN" dirty="0"/>
              <a:t>S</a:t>
            </a:r>
            <a:r>
              <a:rPr lang="zh-CN" altLang="en-US" dirty="0"/>
              <a:t>点，更多是代表前热点的真正结束，前热点是谁？【航天】</a:t>
            </a:r>
            <a:endParaRPr lang="zh-CN" altLang="en-US" dirty="0"/>
          </a:p>
          <a:p>
            <a:pPr algn="just">
              <a:lnSpc>
                <a:spcPct val="125000"/>
              </a:lnSpc>
            </a:pPr>
            <a:endParaRPr lang="zh-CN" altLang="en-US" dirty="0"/>
          </a:p>
          <a:p>
            <a:pPr algn="just">
              <a:lnSpc>
                <a:spcPct val="125000"/>
              </a:lnSpc>
            </a:pPr>
            <a:r>
              <a:rPr lang="en-US" altLang="zh-CN" b="1" dirty="0">
                <a:solidFill>
                  <a:srgbClr val="FF0000"/>
                </a:solidFill>
                <a:sym typeface="+mn-ea"/>
              </a:rPr>
              <a:t>3</a:t>
            </a:r>
            <a:r>
              <a:rPr lang="zh-CN" altLang="en-US" b="1" dirty="0">
                <a:solidFill>
                  <a:srgbClr val="FF0000"/>
                </a:solidFill>
                <a:sym typeface="+mn-ea"/>
              </a:rPr>
              <a:t>、正式确定，回【智能制造】，细分领域就是【国产</a:t>
            </a:r>
            <a:r>
              <a:rPr lang="zh-CN" altLang="en-US" b="1" dirty="0">
                <a:solidFill>
                  <a:srgbClr val="FF0000"/>
                </a:solidFill>
                <a:sym typeface="+mn-ea"/>
              </a:rPr>
              <a:t>芯片】、【机器人】</a:t>
            </a:r>
            <a:endParaRPr lang="zh-CN" altLang="en-US" b="1" dirty="0">
              <a:solidFill>
                <a:srgbClr val="FF0000"/>
              </a:solidFill>
              <a:sym typeface="+mn-ea"/>
            </a:endParaRPr>
          </a:p>
          <a:p>
            <a:pPr algn="just">
              <a:lnSpc>
                <a:spcPct val="125000"/>
              </a:lnSpc>
            </a:pPr>
            <a:r>
              <a:rPr lang="zh-CN" altLang="en-US" sz="3200" b="1" dirty="0">
                <a:solidFill>
                  <a:srgbClr val="FF0000"/>
                </a:solidFill>
                <a:sym typeface="+mn-ea"/>
              </a:rPr>
              <a:t>按照【稳坐钓鱼台】的模型</a:t>
            </a:r>
            <a:r>
              <a:rPr lang="en-US" altLang="zh-CN" sz="3200" b="1" dirty="0">
                <a:solidFill>
                  <a:srgbClr val="FF0000"/>
                </a:solidFill>
                <a:sym typeface="+mn-ea"/>
              </a:rPr>
              <a:t> </a:t>
            </a:r>
            <a:r>
              <a:rPr lang="zh-CN" altLang="en-US" sz="3200" b="1" dirty="0">
                <a:solidFill>
                  <a:srgbClr val="FF0000"/>
                </a:solidFill>
                <a:sym typeface="+mn-ea"/>
              </a:rPr>
              <a:t>选股即可，每个主题大约</a:t>
            </a:r>
            <a:r>
              <a:rPr lang="en-US" altLang="zh-CN" sz="3200" b="1" dirty="0">
                <a:solidFill>
                  <a:srgbClr val="FF0000"/>
                </a:solidFill>
                <a:sym typeface="+mn-ea"/>
              </a:rPr>
              <a:t>3</a:t>
            </a:r>
            <a:r>
              <a:rPr lang="zh-CN" altLang="en-US" sz="3200" b="1" dirty="0">
                <a:solidFill>
                  <a:srgbClr val="FF0000"/>
                </a:solidFill>
                <a:sym typeface="+mn-ea"/>
              </a:rPr>
              <a:t>只够了。</a:t>
            </a:r>
            <a:endParaRPr lang="zh-CN" altLang="en-US" sz="3200" b="1" dirty="0">
              <a:solidFill>
                <a:srgbClr val="FF0000"/>
              </a:solidFill>
              <a:sym typeface="+mn-ea"/>
            </a:endParaRPr>
          </a:p>
          <a:p>
            <a:pPr algn="just">
              <a:lnSpc>
                <a:spcPct val="125000"/>
              </a:lnSpc>
            </a:pPr>
            <a:endParaRPr lang="en-US" altLang="zh-CN" sz="3200" b="1" dirty="0">
              <a:solidFill>
                <a:srgbClr val="FF0000"/>
              </a:solidFill>
              <a:sym typeface="+mn-ea"/>
            </a:endParaRPr>
          </a:p>
          <a:p>
            <a:pPr algn="just">
              <a:lnSpc>
                <a:spcPct val="125000"/>
              </a:lnSpc>
            </a:pPr>
            <a:r>
              <a:rPr lang="zh-CN" altLang="en-US" sz="3200" b="1" dirty="0">
                <a:solidFill>
                  <a:srgbClr val="FF0000"/>
                </a:solidFill>
                <a:sym typeface="+mn-ea"/>
              </a:rPr>
              <a:t>所有的操作请看：交易规则！！！</a:t>
            </a:r>
            <a:endParaRPr lang="zh-CN" altLang="en-US" sz="3200" b="1" dirty="0">
              <a:solidFill>
                <a:srgbClr val="FF0000"/>
              </a:solidFill>
              <a:sym typeface="+mn-ea"/>
            </a:endParaRPr>
          </a:p>
        </p:txBody>
      </p:sp>
    </p:spTree>
    <p:custDataLst>
      <p:tags r:id="rId3"/>
    </p:custData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2026-1-22</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4707890"/>
          </a:xfrm>
          <a:prstGeom prst="rect">
            <a:avLst/>
          </a:prstGeom>
          <a:noFill/>
        </p:spPr>
        <p:txBody>
          <a:bodyPr wrap="square" rtlCol="0" anchor="t">
            <a:spAutoFit/>
          </a:bodyPr>
          <a:p>
            <a:pPr algn="just">
              <a:lnSpc>
                <a:spcPct val="125000"/>
              </a:lnSpc>
            </a:pPr>
            <a:r>
              <a:rPr lang="en-US" dirty="0"/>
              <a:t>1</a:t>
            </a:r>
            <a:r>
              <a:rPr lang="zh-CN" altLang="en-US" dirty="0"/>
              <a:t>、今天出金叉，是被动金叉，可期待性没那么强。重点看流动资金，红则可看小反弹；绿则要注意震荡回去。故这个位置</a:t>
            </a:r>
            <a:r>
              <a:rPr lang="en-US" altLang="zh-CN" dirty="0"/>
              <a:t> </a:t>
            </a:r>
            <a:r>
              <a:rPr lang="zh-CN" altLang="en-US" dirty="0"/>
              <a:t>，</a:t>
            </a:r>
            <a:r>
              <a:rPr lang="en-US" altLang="zh-CN" dirty="0"/>
              <a:t>5</a:t>
            </a:r>
            <a:r>
              <a:rPr lang="zh-CN" altLang="en-US" dirty="0"/>
              <a:t>成仓为宜，进可攻，退可守。</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、关键在于明天，下周的走势。牛线继续上移，问题是平均股价会不会回到牛线之内。</a:t>
            </a:r>
            <a:endParaRPr lang="zh-CN" altLang="en-US" dirty="0"/>
          </a:p>
          <a:p>
            <a:pPr algn="just">
              <a:lnSpc>
                <a:spcPct val="125000"/>
              </a:lnSpc>
            </a:pPr>
            <a:endParaRPr lang="zh-CN" altLang="en-US" dirty="0"/>
          </a:p>
          <a:p>
            <a:pPr algn="just">
              <a:lnSpc>
                <a:spcPct val="125000"/>
              </a:lnSpc>
            </a:pPr>
            <a:r>
              <a:rPr lang="zh-CN" altLang="en-US" dirty="0"/>
              <a:t>短线操作可做</a:t>
            </a:r>
            <a:r>
              <a:rPr lang="en-US" altLang="zh-CN" dirty="0"/>
              <a:t>“</a:t>
            </a:r>
            <a:r>
              <a:rPr lang="zh-CN" altLang="en-US" dirty="0"/>
              <a:t>网格</a:t>
            </a:r>
            <a:r>
              <a:rPr lang="en-US" altLang="zh-CN" dirty="0"/>
              <a:t>”</a:t>
            </a:r>
            <a:r>
              <a:rPr lang="zh-CN" altLang="en-US" dirty="0"/>
              <a:t>，做</a:t>
            </a:r>
            <a:r>
              <a:rPr lang="en-US" altLang="zh-CN" dirty="0"/>
              <a:t>T</a:t>
            </a:r>
            <a:r>
              <a:rPr lang="zh-CN" altLang="en-US" dirty="0"/>
              <a:t>等这类型的。</a:t>
            </a:r>
            <a:endParaRPr lang="zh-CN" altLang="en-US" dirty="0"/>
          </a:p>
          <a:p>
            <a:pPr algn="just">
              <a:lnSpc>
                <a:spcPct val="125000"/>
              </a:lnSpc>
            </a:pPr>
            <a:endParaRPr lang="zh-CN" altLang="en-US" dirty="0"/>
          </a:p>
          <a:p>
            <a:pPr algn="just">
              <a:lnSpc>
                <a:spcPct val="125000"/>
              </a:lnSpc>
            </a:pPr>
            <a:r>
              <a:rPr lang="en-US" altLang="zh-CN" b="1" dirty="0">
                <a:solidFill>
                  <a:srgbClr val="FF0000"/>
                </a:solidFill>
                <a:sym typeface="+mn-ea"/>
              </a:rPr>
              <a:t>3</a:t>
            </a:r>
            <a:r>
              <a:rPr lang="zh-CN" altLang="en-US" b="1" dirty="0">
                <a:solidFill>
                  <a:srgbClr val="FF0000"/>
                </a:solidFill>
                <a:sym typeface="+mn-ea"/>
              </a:rPr>
              <a:t>、正式确定，回【智能制造】，细分领域就是【国产</a:t>
            </a:r>
            <a:r>
              <a:rPr lang="zh-CN" altLang="en-US" b="1" dirty="0">
                <a:solidFill>
                  <a:srgbClr val="FF0000"/>
                </a:solidFill>
                <a:sym typeface="+mn-ea"/>
              </a:rPr>
              <a:t>芯片】、【机器人】</a:t>
            </a:r>
            <a:endParaRPr lang="zh-CN" altLang="en-US" b="1" dirty="0">
              <a:solidFill>
                <a:srgbClr val="FF0000"/>
              </a:solidFill>
              <a:sym typeface="+mn-ea"/>
            </a:endParaRPr>
          </a:p>
          <a:p>
            <a:pPr algn="just">
              <a:lnSpc>
                <a:spcPct val="125000"/>
              </a:lnSpc>
            </a:pPr>
            <a:r>
              <a:rPr lang="zh-CN" altLang="en-US" sz="3200" b="1" dirty="0">
                <a:solidFill>
                  <a:srgbClr val="FF0000"/>
                </a:solidFill>
                <a:sym typeface="+mn-ea"/>
              </a:rPr>
              <a:t>按照【稳坐钓鱼台】的模型</a:t>
            </a:r>
            <a:r>
              <a:rPr lang="en-US" altLang="zh-CN" sz="3200" b="1" dirty="0">
                <a:solidFill>
                  <a:srgbClr val="FF0000"/>
                </a:solidFill>
                <a:sym typeface="+mn-ea"/>
              </a:rPr>
              <a:t> </a:t>
            </a:r>
            <a:r>
              <a:rPr lang="zh-CN" altLang="en-US" sz="3200" b="1" dirty="0">
                <a:solidFill>
                  <a:srgbClr val="FF0000"/>
                </a:solidFill>
                <a:sym typeface="+mn-ea"/>
              </a:rPr>
              <a:t>选股即可，每个主题大约</a:t>
            </a:r>
            <a:r>
              <a:rPr lang="en-US" altLang="zh-CN" sz="3200" b="1" dirty="0">
                <a:solidFill>
                  <a:srgbClr val="FF0000"/>
                </a:solidFill>
                <a:sym typeface="+mn-ea"/>
              </a:rPr>
              <a:t>3</a:t>
            </a:r>
            <a:r>
              <a:rPr lang="zh-CN" altLang="en-US" sz="3200" b="1" dirty="0">
                <a:solidFill>
                  <a:srgbClr val="FF0000"/>
                </a:solidFill>
                <a:sym typeface="+mn-ea"/>
              </a:rPr>
              <a:t>只够了。</a:t>
            </a:r>
            <a:endParaRPr lang="zh-CN" altLang="en-US" sz="3200" b="1" dirty="0">
              <a:solidFill>
                <a:srgbClr val="FF0000"/>
              </a:solidFill>
              <a:sym typeface="+mn-ea"/>
            </a:endParaRPr>
          </a:p>
          <a:p>
            <a:pPr algn="just">
              <a:lnSpc>
                <a:spcPct val="125000"/>
              </a:lnSpc>
            </a:pPr>
            <a:endParaRPr lang="en-US" altLang="zh-CN" sz="3200" b="1" dirty="0">
              <a:solidFill>
                <a:srgbClr val="FF0000"/>
              </a:solidFill>
              <a:sym typeface="+mn-ea"/>
            </a:endParaRPr>
          </a:p>
          <a:p>
            <a:pPr algn="just">
              <a:lnSpc>
                <a:spcPct val="125000"/>
              </a:lnSpc>
            </a:pPr>
            <a:r>
              <a:rPr lang="zh-CN" altLang="en-US" sz="3200" b="1" dirty="0">
                <a:solidFill>
                  <a:srgbClr val="FF0000"/>
                </a:solidFill>
                <a:sym typeface="+mn-ea"/>
              </a:rPr>
              <a:t>所有的操作请看：交易规则！！！</a:t>
            </a:r>
            <a:endParaRPr lang="zh-CN" altLang="en-US" sz="3200" b="1" dirty="0">
              <a:solidFill>
                <a:srgbClr val="FF0000"/>
              </a:solidFill>
              <a:sym typeface="+mn-ea"/>
            </a:endParaRPr>
          </a:p>
        </p:txBody>
      </p:sp>
    </p:spTree>
    <p:custDataLst>
      <p:tags r:id="rId3"/>
    </p:custData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2026-1-28/29</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2515235"/>
          </a:xfrm>
          <a:prstGeom prst="rect">
            <a:avLst/>
          </a:prstGeom>
          <a:noFill/>
        </p:spPr>
        <p:txBody>
          <a:bodyPr wrap="square" rtlCol="0" anchor="t">
            <a:spAutoFit/>
          </a:bodyPr>
          <a:p>
            <a:pPr algn="just">
              <a:lnSpc>
                <a:spcPct val="125000"/>
              </a:lnSpc>
            </a:pPr>
            <a:r>
              <a:rPr lang="en-US" dirty="0"/>
              <a:t>1</a:t>
            </a:r>
            <a:r>
              <a:rPr lang="zh-CN" altLang="en-US" dirty="0"/>
              <a:t>、为什么上周上涨过程当中，反而是看风险的，原因是捕捞</a:t>
            </a:r>
            <a:r>
              <a:rPr lang="en-US" altLang="zh-CN" dirty="0"/>
              <a:t> </a:t>
            </a:r>
            <a:r>
              <a:rPr lang="zh-CN" altLang="en-US" dirty="0"/>
              <a:t>季节柱</a:t>
            </a:r>
            <a:r>
              <a:rPr lang="en-US" altLang="zh-CN" dirty="0"/>
              <a:t> </a:t>
            </a:r>
            <a:r>
              <a:rPr lang="zh-CN" altLang="en-US" dirty="0"/>
              <a:t>子出现了明显的顶背离。而周一，周二盘中的下跌，已经将这个背离的风险释放出来了，所以这个背离的影响到此结束。</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、平均股价昨天非常好的仍然收到牛线上方，说明行情仍然处于一个强势状态</a:t>
            </a:r>
            <a:r>
              <a:rPr lang="en-US" altLang="zh-CN" dirty="0"/>
              <a:t> </a:t>
            </a:r>
            <a:r>
              <a:rPr lang="zh-CN" altLang="en-US" dirty="0"/>
              <a:t>。而接下来流动资金红，捕捞</a:t>
            </a:r>
            <a:r>
              <a:rPr lang="en-US" altLang="zh-CN" dirty="0"/>
              <a:t> </a:t>
            </a:r>
            <a:r>
              <a:rPr lang="zh-CN" altLang="en-US" dirty="0"/>
              <a:t>季节已经死叉</a:t>
            </a:r>
            <a:r>
              <a:rPr lang="en-US" altLang="zh-CN" dirty="0"/>
              <a:t>2/3</a:t>
            </a:r>
            <a:r>
              <a:rPr lang="zh-CN" altLang="en-US" dirty="0"/>
              <a:t>天，接下来出金叉的概率是较大的。故方老师认为：短期可看涨，限本周（震荡上行）</a:t>
            </a:r>
            <a:endParaRPr lang="zh-CN" altLang="en-US" dirty="0"/>
          </a:p>
          <a:p>
            <a:pPr algn="just">
              <a:lnSpc>
                <a:spcPct val="125000"/>
              </a:lnSpc>
            </a:pPr>
            <a:endParaRPr lang="zh-CN" altLang="en-US" dirty="0"/>
          </a:p>
          <a:p>
            <a:pPr algn="just">
              <a:lnSpc>
                <a:spcPct val="125000"/>
              </a:lnSpc>
            </a:pPr>
            <a:r>
              <a:rPr lang="en-US" altLang="zh-CN" b="1" dirty="0">
                <a:solidFill>
                  <a:srgbClr val="FF0000"/>
                </a:solidFill>
                <a:sym typeface="+mn-ea"/>
              </a:rPr>
              <a:t>3</a:t>
            </a:r>
            <a:r>
              <a:rPr lang="zh-CN" altLang="en-US" b="1" dirty="0">
                <a:solidFill>
                  <a:srgbClr val="FF0000"/>
                </a:solidFill>
                <a:sym typeface="+mn-ea"/>
              </a:rPr>
              <a:t>、方向：国产芯片、机器人、智能制造</a:t>
            </a:r>
            <a:endParaRPr lang="en-US" altLang="zh-CN" b="1" dirty="0">
              <a:solidFill>
                <a:srgbClr val="FF0000"/>
              </a:solidFill>
              <a:sym typeface="+mn-ea"/>
            </a:endParaRPr>
          </a:p>
        </p:txBody>
      </p:sp>
    </p:spTree>
    <p:custDataLst>
      <p:tags r:id="rId3"/>
    </p:custData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2026-2-4</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4592320"/>
          </a:xfrm>
          <a:prstGeom prst="rect">
            <a:avLst/>
          </a:prstGeom>
          <a:noFill/>
        </p:spPr>
        <p:txBody>
          <a:bodyPr wrap="square" rtlCol="0" anchor="t">
            <a:spAutoFit/>
          </a:bodyPr>
          <a:p>
            <a:pPr algn="just">
              <a:lnSpc>
                <a:spcPct val="125000"/>
              </a:lnSpc>
            </a:pPr>
            <a:r>
              <a:rPr lang="en-US" dirty="0"/>
              <a:t>1</a:t>
            </a:r>
            <a:r>
              <a:rPr lang="zh-CN" altLang="en-US" dirty="0"/>
              <a:t>、平均股价自上周四下午回落到牛线之内，就弱化了。短期的调整进行，使得平均股价出现</a:t>
            </a:r>
            <a:r>
              <a:rPr lang="en-US" altLang="zh-CN" dirty="0"/>
              <a:t>S</a:t>
            </a:r>
            <a:r>
              <a:rPr lang="zh-CN" altLang="en-US" dirty="0"/>
              <a:t>点，而</a:t>
            </a:r>
            <a:r>
              <a:rPr lang="en-US" altLang="zh-CN" dirty="0"/>
              <a:t>S</a:t>
            </a:r>
            <a:r>
              <a:rPr lang="zh-CN" altLang="en-US" dirty="0"/>
              <a:t>点的出现更多是代表前热点的结束（航天、有色），故短期航天、有色的反弹应注意节奏。</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、短期金叉，技术上是有反弹的，但由于流动资金翻绿，故这个反弹也仅先看</a:t>
            </a:r>
            <a:r>
              <a:rPr lang="en-US" altLang="zh-CN" dirty="0"/>
              <a:t>3</a:t>
            </a:r>
            <a:r>
              <a:rPr lang="zh-CN" altLang="en-US" dirty="0"/>
              <a:t>天，</a:t>
            </a:r>
            <a:r>
              <a:rPr lang="en-US" altLang="zh-CN" dirty="0"/>
              <a:t>3</a:t>
            </a:r>
            <a:r>
              <a:rPr lang="zh-CN" altLang="en-US" dirty="0"/>
              <a:t>天内如若流动资金能转红，则化险为夷。如若流动资金还是绿，那么就要特别注意下一轮死叉，有可能会有牛线下移的走势。</a:t>
            </a:r>
            <a:endParaRPr lang="zh-CN" altLang="en-US" dirty="0"/>
          </a:p>
          <a:p>
            <a:pPr algn="just">
              <a:lnSpc>
                <a:spcPct val="125000"/>
              </a:lnSpc>
            </a:pPr>
            <a:endParaRPr lang="zh-CN" altLang="en-US" dirty="0"/>
          </a:p>
          <a:p>
            <a:pPr algn="just">
              <a:lnSpc>
                <a:spcPct val="125000"/>
              </a:lnSpc>
            </a:pPr>
            <a:r>
              <a:rPr lang="zh-CN" altLang="en-US" dirty="0"/>
              <a:t>无论如何，流动资金翻绿，仓位就要控制</a:t>
            </a:r>
            <a:r>
              <a:rPr lang="en-US" altLang="zh-CN" dirty="0"/>
              <a:t> </a:t>
            </a:r>
            <a:r>
              <a:rPr lang="zh-CN" altLang="en-US" dirty="0"/>
              <a:t>在</a:t>
            </a:r>
            <a:r>
              <a:rPr lang="en-US" altLang="zh-CN" dirty="0"/>
              <a:t>5</a:t>
            </a:r>
            <a:r>
              <a:rPr lang="zh-CN" altLang="en-US" dirty="0"/>
              <a:t>以内。</a:t>
            </a:r>
            <a:endParaRPr lang="zh-CN" altLang="en-US" dirty="0"/>
          </a:p>
          <a:p>
            <a:pPr algn="just">
              <a:lnSpc>
                <a:spcPct val="125000"/>
              </a:lnSpc>
            </a:pPr>
            <a:endParaRPr lang="zh-CN" altLang="en-US" dirty="0"/>
          </a:p>
          <a:p>
            <a:pPr algn="just">
              <a:lnSpc>
                <a:spcPct val="125000"/>
              </a:lnSpc>
            </a:pPr>
            <a:r>
              <a:rPr lang="en-US" altLang="zh-CN" b="1" dirty="0">
                <a:solidFill>
                  <a:srgbClr val="FF0000"/>
                </a:solidFill>
                <a:sym typeface="+mn-ea"/>
              </a:rPr>
              <a:t>3</a:t>
            </a:r>
            <a:r>
              <a:rPr lang="zh-CN" altLang="en-US" b="1" dirty="0">
                <a:solidFill>
                  <a:srgbClr val="FF0000"/>
                </a:solidFill>
                <a:sym typeface="+mn-ea"/>
              </a:rPr>
              <a:t>、方向：国产芯片、机器人、智能制造</a:t>
            </a:r>
            <a:endParaRPr lang="zh-CN" altLang="en-US" b="1" dirty="0">
              <a:solidFill>
                <a:srgbClr val="FF0000"/>
              </a:solidFill>
              <a:sym typeface="+mn-ea"/>
            </a:endParaRPr>
          </a:p>
          <a:p>
            <a:pPr algn="just">
              <a:lnSpc>
                <a:spcPct val="125000"/>
              </a:lnSpc>
            </a:pPr>
            <a:endParaRPr lang="zh-CN" altLang="en-US" b="1" dirty="0">
              <a:solidFill>
                <a:srgbClr val="FF0000"/>
              </a:solidFill>
              <a:sym typeface="+mn-ea"/>
            </a:endParaRPr>
          </a:p>
          <a:p>
            <a:pPr algn="just">
              <a:lnSpc>
                <a:spcPct val="125000"/>
              </a:lnSpc>
            </a:pPr>
            <a:r>
              <a:rPr lang="zh-CN" altLang="en-US" b="1" dirty="0">
                <a:solidFill>
                  <a:srgbClr val="FF0000"/>
                </a:solidFill>
                <a:sym typeface="+mn-ea"/>
              </a:rPr>
              <a:t>关键：最大的风险是在下一轮死叉（特别是流动资金继续绿的情况下）；当然，当下是金叉反弹，也不要着急马上就空仓了，至少要有这样的意识。当下仓位参与反弹的，不宜超过</a:t>
            </a:r>
            <a:r>
              <a:rPr lang="en-US" altLang="zh-CN" b="1" dirty="0">
                <a:solidFill>
                  <a:srgbClr val="FF0000"/>
                </a:solidFill>
                <a:sym typeface="+mn-ea"/>
              </a:rPr>
              <a:t>5</a:t>
            </a:r>
            <a:r>
              <a:rPr lang="zh-CN" altLang="en-US" b="1" dirty="0">
                <a:solidFill>
                  <a:srgbClr val="FF0000"/>
                </a:solidFill>
                <a:sym typeface="+mn-ea"/>
              </a:rPr>
              <a:t>成，并且在反弹过程当中继续减仓。特别是明确流动资金不翻红，而一旦死叉出现，则是最后控仓时机。</a:t>
            </a:r>
            <a:endParaRPr lang="zh-CN" altLang="en-US" b="1" dirty="0">
              <a:solidFill>
                <a:srgbClr val="FF0000"/>
              </a:solidFill>
              <a:sym typeface="+mn-ea"/>
            </a:endParaRPr>
          </a:p>
        </p:txBody>
      </p:sp>
    </p:spTree>
    <p:custDataLst>
      <p:tags r:id="rId3"/>
    </p:custData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2026-2-5</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4939030"/>
          </a:xfrm>
          <a:prstGeom prst="rect">
            <a:avLst/>
          </a:prstGeom>
          <a:noFill/>
        </p:spPr>
        <p:txBody>
          <a:bodyPr wrap="square" rtlCol="0" anchor="t">
            <a:spAutoFit/>
          </a:bodyPr>
          <a:p>
            <a:pPr algn="just">
              <a:lnSpc>
                <a:spcPct val="125000"/>
              </a:lnSpc>
            </a:pPr>
            <a:r>
              <a:rPr lang="en-US" dirty="0"/>
              <a:t>1</a:t>
            </a:r>
            <a:r>
              <a:rPr lang="zh-CN" altLang="en-US" dirty="0"/>
              <a:t>、先看一下当天分时的走势，大概的评估一下当天的行情看法；</a:t>
            </a:r>
            <a:endParaRPr lang="zh-CN" altLang="en-US" dirty="0"/>
          </a:p>
          <a:p>
            <a:pPr algn="just">
              <a:lnSpc>
                <a:spcPct val="125000"/>
              </a:lnSpc>
            </a:pPr>
            <a:r>
              <a:rPr lang="zh-CN" altLang="en-US" dirty="0"/>
              <a:t>（</a:t>
            </a:r>
            <a:r>
              <a:rPr lang="en-US" altLang="zh-CN" dirty="0"/>
              <a:t>1</a:t>
            </a:r>
            <a:r>
              <a:rPr lang="zh-CN" altLang="en-US" dirty="0"/>
              <a:t>）市场低开，但由于上证指数的分时图是健康的，故今天盘中可以看一下是否有机会拉回到</a:t>
            </a:r>
            <a:r>
              <a:rPr lang="en-US" altLang="zh-CN" dirty="0"/>
              <a:t>0</a:t>
            </a:r>
            <a:r>
              <a:rPr lang="zh-CN" altLang="en-US" dirty="0"/>
              <a:t>轴线；</a:t>
            </a:r>
            <a:endParaRPr lang="zh-CN" altLang="en-US" dirty="0"/>
          </a:p>
          <a:p>
            <a:pPr algn="just">
              <a:lnSpc>
                <a:spcPct val="125000"/>
              </a:lnSpc>
            </a:pPr>
            <a:r>
              <a:rPr lang="zh-CN" altLang="en-US" dirty="0"/>
              <a:t>（</a:t>
            </a:r>
            <a:r>
              <a:rPr lang="en-US" altLang="zh-CN" dirty="0"/>
              <a:t>2</a:t>
            </a:r>
            <a:r>
              <a:rPr lang="zh-CN" altLang="en-US" dirty="0"/>
              <a:t>）看一下盘面表现：传统趴在地上的行业有表现（医美、白酒等），有色跌幅在前（回避）</a:t>
            </a:r>
            <a:endParaRPr lang="zh-CN" altLang="en-US" dirty="0"/>
          </a:p>
          <a:p>
            <a:pPr algn="just">
              <a:lnSpc>
                <a:spcPct val="125000"/>
              </a:lnSpc>
            </a:pPr>
            <a:r>
              <a:rPr lang="zh-CN" altLang="en-US" dirty="0"/>
              <a:t>（</a:t>
            </a:r>
            <a:r>
              <a:rPr lang="en-US" altLang="zh-CN" dirty="0"/>
              <a:t>3</a:t>
            </a:r>
            <a:r>
              <a:rPr lang="zh-CN" altLang="en-US" dirty="0"/>
              <a:t>）由于流动资金是翻绿的，故对于当下的反弹没有太大想法；相反，要注意风险。</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、回顾一下，昨天你对于短期日线级别的看法，看看今天跟昨天分析的是否相近；</a:t>
            </a:r>
            <a:endParaRPr lang="zh-CN" altLang="en-US" dirty="0"/>
          </a:p>
          <a:p>
            <a:pPr algn="just">
              <a:lnSpc>
                <a:spcPct val="125000"/>
              </a:lnSpc>
            </a:pPr>
            <a:r>
              <a:rPr lang="zh-CN" altLang="en-US" dirty="0"/>
              <a:t>（</a:t>
            </a:r>
            <a:r>
              <a:rPr lang="en-US" altLang="zh-CN" dirty="0"/>
              <a:t>1</a:t>
            </a:r>
            <a:r>
              <a:rPr lang="zh-CN" altLang="en-US" dirty="0"/>
              <a:t>）捕捞</a:t>
            </a:r>
            <a:r>
              <a:rPr lang="en-US" altLang="zh-CN" dirty="0"/>
              <a:t> </a:t>
            </a:r>
            <a:r>
              <a:rPr lang="zh-CN" altLang="en-US" dirty="0"/>
              <a:t>季节金叉反弹，仅看</a:t>
            </a:r>
            <a:r>
              <a:rPr lang="en-US" altLang="zh-CN" dirty="0"/>
              <a:t>3</a:t>
            </a:r>
            <a:r>
              <a:rPr lang="zh-CN" altLang="en-US" dirty="0"/>
              <a:t>天，而今天就是第三天。流动资金翻绿，牛线上移；</a:t>
            </a:r>
            <a:endParaRPr lang="zh-CN" altLang="en-US" dirty="0"/>
          </a:p>
          <a:p>
            <a:pPr algn="just">
              <a:lnSpc>
                <a:spcPct val="125000"/>
              </a:lnSpc>
            </a:pPr>
            <a:r>
              <a:rPr lang="zh-CN" altLang="en-US" dirty="0"/>
              <a:t>（</a:t>
            </a:r>
            <a:r>
              <a:rPr lang="en-US" altLang="zh-CN" dirty="0"/>
              <a:t>2</a:t>
            </a:r>
            <a:r>
              <a:rPr lang="zh-CN" altLang="en-US" dirty="0"/>
              <a:t>）要防止市场在短期之内出死叉，容易牛线下移，形成杀跌行情；</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、思考一下，你对于偏大周期一些的看法，那短期的这个走势会有什么样的变化。</a:t>
            </a:r>
            <a:endParaRPr lang="zh-CN" altLang="en-US" dirty="0"/>
          </a:p>
          <a:p>
            <a:pPr algn="just">
              <a:lnSpc>
                <a:spcPct val="125000"/>
              </a:lnSpc>
            </a:pPr>
            <a:r>
              <a:rPr lang="zh-CN" altLang="en-US" dirty="0"/>
              <a:t>（</a:t>
            </a:r>
            <a:r>
              <a:rPr lang="en-US" altLang="zh-CN" dirty="0"/>
              <a:t>1</a:t>
            </a:r>
            <a:r>
              <a:rPr lang="zh-CN" altLang="en-US" dirty="0"/>
              <a:t>）由于横向统计红线当下是</a:t>
            </a:r>
            <a:r>
              <a:rPr lang="en-US" altLang="zh-CN" dirty="0"/>
              <a:t>12</a:t>
            </a:r>
            <a:r>
              <a:rPr lang="zh-CN" altLang="en-US" dirty="0"/>
              <a:t>，假设真的有杀跌，那么横向统计红色会跌到</a:t>
            </a:r>
            <a:r>
              <a:rPr lang="en-US" altLang="zh-CN" dirty="0"/>
              <a:t>5</a:t>
            </a:r>
            <a:r>
              <a:rPr lang="zh-CN" altLang="en-US" dirty="0"/>
              <a:t>附近，那便是一个阶</a:t>
            </a:r>
            <a:r>
              <a:rPr lang="zh-CN" altLang="en-US" dirty="0"/>
              <a:t>段低点；</a:t>
            </a:r>
            <a:endParaRPr lang="zh-CN" altLang="en-US" dirty="0"/>
          </a:p>
          <a:p>
            <a:pPr algn="just">
              <a:lnSpc>
                <a:spcPct val="125000"/>
              </a:lnSpc>
            </a:pPr>
            <a:r>
              <a:rPr lang="zh-CN" altLang="en-US" dirty="0"/>
              <a:t>（</a:t>
            </a:r>
            <a:r>
              <a:rPr lang="en-US" altLang="zh-CN" dirty="0"/>
              <a:t>2</a:t>
            </a:r>
            <a:r>
              <a:rPr lang="zh-CN" altLang="en-US" dirty="0"/>
              <a:t>）也有可能在此时跌到熊线附近，那将会是一个非常好的捡便宜筹码的机会，而且机会很好。</a:t>
            </a:r>
            <a:endParaRPr lang="zh-CN" altLang="en-US" dirty="0"/>
          </a:p>
          <a:p>
            <a:pPr algn="just">
              <a:lnSpc>
                <a:spcPct val="125000"/>
              </a:lnSpc>
            </a:pPr>
            <a:endParaRPr lang="zh-CN" altLang="en-US" dirty="0"/>
          </a:p>
          <a:p>
            <a:pPr algn="just">
              <a:lnSpc>
                <a:spcPct val="125000"/>
              </a:lnSpc>
            </a:pPr>
            <a:r>
              <a:rPr lang="zh-CN" altLang="en-US" dirty="0"/>
              <a:t>最后：</a:t>
            </a:r>
            <a:r>
              <a:rPr lang="zh-CN" altLang="en-US" b="1" dirty="0">
                <a:solidFill>
                  <a:srgbClr val="FF0000"/>
                </a:solidFill>
                <a:sym typeface="+mn-ea"/>
              </a:rPr>
              <a:t>策略一：控制仓位（</a:t>
            </a:r>
            <a:r>
              <a:rPr lang="en-US" altLang="zh-CN" b="1" dirty="0">
                <a:solidFill>
                  <a:srgbClr val="FF0000"/>
                </a:solidFill>
                <a:sym typeface="+mn-ea"/>
              </a:rPr>
              <a:t>3</a:t>
            </a:r>
            <a:r>
              <a:rPr lang="zh-CN" altLang="en-US" b="1" dirty="0">
                <a:solidFill>
                  <a:srgbClr val="FF0000"/>
                </a:solidFill>
                <a:sym typeface="+mn-ea"/>
              </a:rPr>
              <a:t>以内）</a:t>
            </a:r>
            <a:r>
              <a:rPr lang="en-US" altLang="zh-CN" b="1" dirty="0">
                <a:solidFill>
                  <a:srgbClr val="FF0000"/>
                </a:solidFill>
                <a:sym typeface="+mn-ea"/>
              </a:rPr>
              <a:t>\ </a:t>
            </a:r>
            <a:r>
              <a:rPr lang="zh-CN" altLang="en-US" b="1" dirty="0">
                <a:solidFill>
                  <a:srgbClr val="FF0000"/>
                </a:solidFill>
                <a:sym typeface="+mn-ea"/>
              </a:rPr>
              <a:t>策略二：每一个反弹都应是减仓的时机</a:t>
            </a:r>
            <a:r>
              <a:rPr lang="en-US" altLang="zh-CN" b="1" dirty="0">
                <a:solidFill>
                  <a:srgbClr val="FF0000"/>
                </a:solidFill>
                <a:sym typeface="+mn-ea"/>
              </a:rPr>
              <a:t> \ </a:t>
            </a:r>
            <a:r>
              <a:rPr lang="zh-CN" altLang="en-US" b="1" dirty="0">
                <a:solidFill>
                  <a:srgbClr val="FF0000"/>
                </a:solidFill>
                <a:sym typeface="+mn-ea"/>
              </a:rPr>
              <a:t>策略三：等杀跌机会</a:t>
            </a:r>
            <a:endParaRPr lang="zh-CN" altLang="en-US" b="1" dirty="0">
              <a:solidFill>
                <a:srgbClr val="FF0000"/>
              </a:solidFill>
              <a:sym typeface="+mn-ea"/>
            </a:endParaRPr>
          </a:p>
        </p:txBody>
      </p:sp>
    </p:spTree>
    <p:custDataLst>
      <p:tags r:id="rId3"/>
    </p:custData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2026-2-11</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3553460"/>
          </a:xfrm>
          <a:prstGeom prst="rect">
            <a:avLst/>
          </a:prstGeom>
          <a:noFill/>
        </p:spPr>
        <p:txBody>
          <a:bodyPr wrap="square" rtlCol="0" anchor="t">
            <a:spAutoFit/>
          </a:bodyPr>
          <a:p>
            <a:pPr algn="just">
              <a:lnSpc>
                <a:spcPct val="125000"/>
              </a:lnSpc>
            </a:pPr>
            <a:r>
              <a:rPr lang="en-US" dirty="0"/>
              <a:t>1</a:t>
            </a:r>
            <a:r>
              <a:rPr lang="zh-CN" altLang="en-US" dirty="0"/>
              <a:t>、上周五的低开强势</a:t>
            </a:r>
            <a:r>
              <a:rPr lang="en-US" altLang="zh-CN" dirty="0"/>
              <a:t> </a:t>
            </a:r>
            <a:r>
              <a:rPr lang="zh-CN" altLang="en-US" dirty="0"/>
              <a:t>拉回，就代表了市场不愿意下了。那么这里就看震荡向上，并且会出</a:t>
            </a:r>
            <a:r>
              <a:rPr lang="en-US" altLang="zh-CN" dirty="0"/>
              <a:t>B</a:t>
            </a:r>
            <a:r>
              <a:rPr lang="zh-CN" altLang="en-US" dirty="0"/>
              <a:t>点，但由于流动资金是翻绿的，所以这个</a:t>
            </a:r>
            <a:r>
              <a:rPr lang="en-US" altLang="zh-CN" dirty="0"/>
              <a:t>B</a:t>
            </a:r>
            <a:r>
              <a:rPr lang="zh-CN" altLang="en-US" dirty="0"/>
              <a:t>点不代表行情启动。这里年前更多看震荡了，年后就看流动资金什么时候</a:t>
            </a:r>
            <a:r>
              <a:rPr lang="en-US" altLang="zh-CN" dirty="0"/>
              <a:t> </a:t>
            </a:r>
            <a:r>
              <a:rPr lang="zh-CN" altLang="en-US" dirty="0"/>
              <a:t>红了。</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、本次的行情走向，大家可以参考</a:t>
            </a:r>
            <a:r>
              <a:rPr lang="en-US" altLang="zh-CN" dirty="0"/>
              <a:t>2022</a:t>
            </a:r>
            <a:r>
              <a:rPr lang="zh-CN" altLang="en-US" dirty="0"/>
              <a:t>年</a:t>
            </a:r>
            <a:r>
              <a:rPr lang="en-US" altLang="zh-CN" dirty="0"/>
              <a:t>7</a:t>
            </a:r>
            <a:r>
              <a:rPr lang="zh-CN" altLang="en-US" dirty="0"/>
              <a:t>月中后的走势</a:t>
            </a:r>
            <a:r>
              <a:rPr lang="en-US" altLang="zh-CN" dirty="0"/>
              <a:t> </a:t>
            </a:r>
            <a:r>
              <a:rPr lang="zh-CN" altLang="en-US" dirty="0"/>
              <a:t>。当时基本上就是一个</a:t>
            </a:r>
            <a:r>
              <a:rPr lang="en-US" altLang="zh-CN" dirty="0"/>
              <a:t>B</a:t>
            </a:r>
            <a:r>
              <a:rPr lang="zh-CN" altLang="en-US" dirty="0"/>
              <a:t>点区域</a:t>
            </a:r>
            <a:r>
              <a:rPr lang="en-US" altLang="zh-CN" dirty="0"/>
              <a:t> </a:t>
            </a:r>
            <a:r>
              <a:rPr lang="zh-CN" altLang="en-US" dirty="0"/>
              <a:t>，然后流动资金绿多，偶尔有红，整</a:t>
            </a:r>
            <a:r>
              <a:rPr lang="en-US" altLang="zh-CN" dirty="0"/>
              <a:t> </a:t>
            </a:r>
            <a:r>
              <a:rPr lang="zh-CN" altLang="en-US" dirty="0"/>
              <a:t>体走势</a:t>
            </a:r>
            <a:r>
              <a:rPr lang="en-US" altLang="zh-CN" dirty="0"/>
              <a:t> </a:t>
            </a:r>
            <a:r>
              <a:rPr lang="zh-CN" altLang="en-US" dirty="0"/>
              <a:t>是震荡向上。而从当下来看，捕捞</a:t>
            </a:r>
            <a:r>
              <a:rPr lang="en-US" altLang="zh-CN" dirty="0"/>
              <a:t> </a:t>
            </a:r>
            <a:r>
              <a:rPr lang="zh-CN" altLang="en-US" dirty="0"/>
              <a:t>季节金叉多日，节前大概率是有死叉的可能性，或者说节后容易出死叉，所以总的来讲，持股的比例不会高。</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、背离的风险性跟上涨幅度有关。上涨越大之后的背离，下跌会越狠。</a:t>
            </a:r>
            <a:endParaRPr lang="zh-CN" altLang="en-US" dirty="0"/>
          </a:p>
          <a:p>
            <a:pPr algn="just">
              <a:lnSpc>
                <a:spcPct val="125000"/>
              </a:lnSpc>
            </a:pPr>
            <a:endParaRPr lang="zh-CN" altLang="en-US" b="1" dirty="0">
              <a:solidFill>
                <a:srgbClr val="FF0000"/>
              </a:solidFill>
              <a:sym typeface="+mn-ea"/>
            </a:endParaRPr>
          </a:p>
          <a:p>
            <a:pPr algn="just">
              <a:lnSpc>
                <a:spcPct val="125000"/>
              </a:lnSpc>
            </a:pPr>
            <a:r>
              <a:rPr lang="zh-CN" altLang="en-US" b="1" dirty="0">
                <a:solidFill>
                  <a:srgbClr val="FF0000"/>
                </a:solidFill>
                <a:sym typeface="+mn-ea"/>
              </a:rPr>
              <a:t>策略：</a:t>
            </a:r>
            <a:r>
              <a:rPr lang="en-US" altLang="zh-CN" b="1" dirty="0">
                <a:solidFill>
                  <a:srgbClr val="FF0000"/>
                </a:solidFill>
                <a:sym typeface="+mn-ea"/>
              </a:rPr>
              <a:t>3</a:t>
            </a:r>
            <a:r>
              <a:rPr lang="zh-CN" altLang="en-US" b="1" dirty="0">
                <a:solidFill>
                  <a:srgbClr val="FF0000"/>
                </a:solidFill>
                <a:sym typeface="+mn-ea"/>
              </a:rPr>
              <a:t>成仓左右持股过节，然后等待死叉过后的调整</a:t>
            </a:r>
            <a:r>
              <a:rPr lang="en-US" altLang="zh-CN" b="1" dirty="0">
                <a:solidFill>
                  <a:srgbClr val="FF0000"/>
                </a:solidFill>
                <a:sym typeface="+mn-ea"/>
              </a:rPr>
              <a:t> </a:t>
            </a:r>
            <a:r>
              <a:rPr lang="zh-CN" altLang="en-US" b="1" dirty="0">
                <a:solidFill>
                  <a:srgbClr val="FF0000"/>
                </a:solidFill>
                <a:sym typeface="+mn-ea"/>
              </a:rPr>
              <a:t>低吸机会。（大概率是在节后了）</a:t>
            </a:r>
            <a:endParaRPr lang="zh-CN" altLang="en-US" b="1" dirty="0">
              <a:solidFill>
                <a:srgbClr val="FF0000"/>
              </a:solidFill>
              <a:sym typeface="+mn-ea"/>
            </a:endParaRPr>
          </a:p>
        </p:txBody>
      </p:sp>
    </p:spTree>
    <p:custDataLst>
      <p:tags r:id="rId3"/>
    </p:custData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2026-2-25</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4246245"/>
          </a:xfrm>
          <a:prstGeom prst="rect">
            <a:avLst/>
          </a:prstGeom>
          <a:noFill/>
        </p:spPr>
        <p:txBody>
          <a:bodyPr wrap="square" rtlCol="0" anchor="t">
            <a:spAutoFit/>
          </a:bodyPr>
          <a:p>
            <a:pPr algn="just">
              <a:lnSpc>
                <a:spcPct val="125000"/>
              </a:lnSpc>
            </a:pPr>
            <a:r>
              <a:rPr lang="en-US" dirty="0"/>
              <a:t>1</a:t>
            </a:r>
            <a:r>
              <a:rPr lang="zh-CN" altLang="en-US" dirty="0"/>
              <a:t>、流动资金想要在短期内翻红有难度，因为下周就两会了；如果流动资金是翻绿的，则机会不会太大，那么仓位方面，控制在</a:t>
            </a:r>
            <a:r>
              <a:rPr lang="en-US" altLang="zh-CN" dirty="0"/>
              <a:t>5</a:t>
            </a:r>
            <a:r>
              <a:rPr lang="zh-CN" altLang="en-US" dirty="0"/>
              <a:t>成左右；短期我们看区间震荡。</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、捕捞季节有可能金叉，但这里力度不会太大，还是不要太大期望，仍然是看震荡为主。</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、具体的策略：网格交易条件单的话，个股</a:t>
            </a:r>
            <a:r>
              <a:rPr lang="en-US" altLang="zh-CN" dirty="0"/>
              <a:t>10cm</a:t>
            </a:r>
            <a:r>
              <a:rPr lang="zh-CN" altLang="en-US" dirty="0"/>
              <a:t>的可以设</a:t>
            </a:r>
            <a:r>
              <a:rPr lang="en-US" altLang="zh-CN" dirty="0"/>
              <a:t>3%</a:t>
            </a:r>
            <a:r>
              <a:rPr lang="zh-CN" altLang="en-US" dirty="0"/>
              <a:t>为一个间隔，</a:t>
            </a:r>
            <a:r>
              <a:rPr lang="en-US" altLang="zh-CN" dirty="0"/>
              <a:t>20cm</a:t>
            </a:r>
            <a:r>
              <a:rPr lang="zh-CN" altLang="en-US" dirty="0"/>
              <a:t>的可以设</a:t>
            </a:r>
            <a:r>
              <a:rPr lang="en-US" altLang="zh-CN" dirty="0"/>
              <a:t>5%</a:t>
            </a:r>
            <a:r>
              <a:rPr lang="zh-CN" altLang="en-US" dirty="0"/>
              <a:t>为一个间隔。</a:t>
            </a:r>
            <a:endParaRPr lang="zh-CN" altLang="en-US" dirty="0"/>
          </a:p>
          <a:p>
            <a:pPr algn="just">
              <a:lnSpc>
                <a:spcPct val="125000"/>
              </a:lnSpc>
            </a:pPr>
            <a:endParaRPr lang="zh-CN" altLang="en-US" b="1" dirty="0">
              <a:solidFill>
                <a:srgbClr val="FF0000"/>
              </a:solidFill>
              <a:sym typeface="+mn-ea"/>
            </a:endParaRPr>
          </a:p>
          <a:p>
            <a:pPr algn="just">
              <a:lnSpc>
                <a:spcPct val="125000"/>
              </a:lnSpc>
            </a:pPr>
            <a:r>
              <a:rPr lang="zh-CN" altLang="en-US" b="1" dirty="0">
                <a:solidFill>
                  <a:srgbClr val="FF0000"/>
                </a:solidFill>
                <a:sym typeface="+mn-ea"/>
              </a:rPr>
              <a:t>策略：可优选网格交易策略。如果精力较好的，技术水平高的可以考虑高抛低吸的短线操作。但注意量力而行，如若精力有限，则可以借助网格交易的条件单来执行。只需要明确一点：上涨应该以卖为主，下跌则可以低吸。看准区间的范围。</a:t>
            </a:r>
            <a:endParaRPr lang="zh-CN" altLang="en-US" b="1" dirty="0">
              <a:solidFill>
                <a:srgbClr val="FF0000"/>
              </a:solidFill>
              <a:sym typeface="+mn-ea"/>
            </a:endParaRPr>
          </a:p>
          <a:p>
            <a:pPr algn="just">
              <a:lnSpc>
                <a:spcPct val="125000"/>
              </a:lnSpc>
            </a:pPr>
            <a:endParaRPr lang="zh-CN" altLang="en-US" b="1" dirty="0">
              <a:solidFill>
                <a:srgbClr val="FF0000"/>
              </a:solidFill>
              <a:sym typeface="+mn-ea"/>
            </a:endParaRPr>
          </a:p>
          <a:p>
            <a:pPr algn="just">
              <a:lnSpc>
                <a:spcPct val="125000"/>
              </a:lnSpc>
            </a:pPr>
            <a:r>
              <a:rPr lang="zh-CN" altLang="en-US" b="1" dirty="0">
                <a:solidFill>
                  <a:srgbClr val="FF0000"/>
                </a:solidFill>
                <a:sym typeface="+mn-ea"/>
              </a:rPr>
              <a:t>市场怎么看？（涨，震荡，跌），方向在哪里？（主题），符不符合策略。</a:t>
            </a:r>
            <a:endParaRPr lang="zh-CN" altLang="en-US" b="1" dirty="0">
              <a:solidFill>
                <a:srgbClr val="FF0000"/>
              </a:solidFill>
              <a:sym typeface="+mn-ea"/>
            </a:endParaRPr>
          </a:p>
        </p:txBody>
      </p:sp>
    </p:spTree>
    <p:custDataLst>
      <p:tags r:id="rId3"/>
    </p:custData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2026-3-5</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4592320"/>
          </a:xfrm>
          <a:prstGeom prst="rect">
            <a:avLst/>
          </a:prstGeom>
          <a:noFill/>
        </p:spPr>
        <p:txBody>
          <a:bodyPr wrap="square" rtlCol="0" anchor="t">
            <a:spAutoFit/>
          </a:bodyPr>
          <a:p>
            <a:pPr algn="just">
              <a:lnSpc>
                <a:spcPct val="125000"/>
              </a:lnSpc>
            </a:pPr>
            <a:r>
              <a:rPr lang="en-US" dirty="0"/>
              <a:t>1</a:t>
            </a:r>
            <a:r>
              <a:rPr lang="zh-CN" altLang="en-US" dirty="0"/>
              <a:t>、市场的整</a:t>
            </a:r>
            <a:r>
              <a:rPr lang="en-US" altLang="zh-CN" dirty="0"/>
              <a:t> </a:t>
            </a:r>
            <a:r>
              <a:rPr lang="zh-CN" altLang="en-US" dirty="0"/>
              <a:t>体看法是在一个区间里面震荡，这个震荡会持续到两会结束，因为机构等资金也是在等国家的方向，无论是大盘还是主题机会，都是在等两会出来后的结果。</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、短期内的操作，基本上就是网格策略为主，操作的方向暂时以之前看好的那一些，而对于未来看哪些，我们也是同样等两会结束之后再来研究。</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a:t>
            </a:r>
            <a:endParaRPr lang="zh-CN" altLang="en-US" dirty="0"/>
          </a:p>
          <a:p>
            <a:pPr algn="just">
              <a:lnSpc>
                <a:spcPct val="125000"/>
              </a:lnSpc>
            </a:pPr>
            <a:endParaRPr lang="zh-CN" altLang="en-US" b="1" dirty="0">
              <a:solidFill>
                <a:srgbClr val="FF0000"/>
              </a:solidFill>
              <a:sym typeface="+mn-ea"/>
            </a:endParaRPr>
          </a:p>
          <a:p>
            <a:pPr algn="just">
              <a:lnSpc>
                <a:spcPct val="125000"/>
              </a:lnSpc>
            </a:pPr>
            <a:r>
              <a:rPr lang="zh-CN" altLang="en-US" b="1" dirty="0">
                <a:solidFill>
                  <a:srgbClr val="FF0000"/>
                </a:solidFill>
                <a:sym typeface="+mn-ea"/>
              </a:rPr>
              <a:t>策略：短期内看反弹。</a:t>
            </a:r>
            <a:endParaRPr lang="zh-CN" altLang="en-US" b="1" dirty="0">
              <a:solidFill>
                <a:srgbClr val="FF0000"/>
              </a:solidFill>
              <a:sym typeface="+mn-ea"/>
            </a:endParaRPr>
          </a:p>
          <a:p>
            <a:pPr algn="just">
              <a:lnSpc>
                <a:spcPct val="125000"/>
              </a:lnSpc>
            </a:pPr>
            <a:r>
              <a:rPr lang="zh-CN" altLang="en-US" b="1" dirty="0">
                <a:solidFill>
                  <a:srgbClr val="FF0000"/>
                </a:solidFill>
                <a:sym typeface="+mn-ea"/>
              </a:rPr>
              <a:t>【计划交易，交易计划】：提前写好短期内市场的操作计划，思路。就像我们开车，车灯能照亮前方</a:t>
            </a:r>
            <a:r>
              <a:rPr lang="en-US" altLang="zh-CN" b="1" dirty="0">
                <a:solidFill>
                  <a:srgbClr val="FF0000"/>
                </a:solidFill>
                <a:sym typeface="+mn-ea"/>
              </a:rPr>
              <a:t>200</a:t>
            </a:r>
            <a:r>
              <a:rPr lang="zh-CN" altLang="en-US" b="1" dirty="0">
                <a:solidFill>
                  <a:srgbClr val="FF0000"/>
                </a:solidFill>
                <a:sym typeface="+mn-ea"/>
              </a:rPr>
              <a:t>米。</a:t>
            </a:r>
            <a:endParaRPr lang="zh-CN" altLang="en-US" b="1" dirty="0">
              <a:solidFill>
                <a:srgbClr val="FF0000"/>
              </a:solidFill>
              <a:sym typeface="+mn-ea"/>
            </a:endParaRPr>
          </a:p>
          <a:p>
            <a:pPr algn="just">
              <a:lnSpc>
                <a:spcPct val="125000"/>
              </a:lnSpc>
            </a:pPr>
            <a:r>
              <a:rPr lang="zh-CN" altLang="en-US" b="1" dirty="0">
                <a:solidFill>
                  <a:srgbClr val="FF0000"/>
                </a:solidFill>
                <a:sym typeface="+mn-ea"/>
              </a:rPr>
              <a:t>市场走势</a:t>
            </a:r>
            <a:r>
              <a:rPr lang="en-US" altLang="zh-CN" b="1" dirty="0">
                <a:solidFill>
                  <a:srgbClr val="FF0000"/>
                </a:solidFill>
                <a:sym typeface="+mn-ea"/>
              </a:rPr>
              <a:t> </a:t>
            </a:r>
            <a:r>
              <a:rPr lang="zh-CN" altLang="en-US" b="1" dirty="0">
                <a:solidFill>
                  <a:srgbClr val="FF0000"/>
                </a:solidFill>
                <a:sym typeface="+mn-ea"/>
              </a:rPr>
              <a:t>与你前面的观点是否一致，保持在同一方向上。</a:t>
            </a:r>
            <a:endParaRPr lang="zh-CN" altLang="en-US" b="1" dirty="0">
              <a:solidFill>
                <a:srgbClr val="FF0000"/>
              </a:solidFill>
              <a:sym typeface="+mn-ea"/>
            </a:endParaRPr>
          </a:p>
          <a:p>
            <a:pPr algn="just">
              <a:lnSpc>
                <a:spcPct val="125000"/>
              </a:lnSpc>
            </a:pPr>
            <a:endParaRPr lang="zh-CN" altLang="en-US" b="1" dirty="0">
              <a:solidFill>
                <a:srgbClr val="FF0000"/>
              </a:solidFill>
              <a:sym typeface="+mn-ea"/>
            </a:endParaRPr>
          </a:p>
          <a:p>
            <a:pPr algn="just">
              <a:lnSpc>
                <a:spcPct val="125000"/>
              </a:lnSpc>
            </a:pPr>
            <a:r>
              <a:rPr lang="zh-CN" altLang="en-US" b="1" dirty="0">
                <a:solidFill>
                  <a:srgbClr val="FF0000"/>
                </a:solidFill>
                <a:sym typeface="+mn-ea"/>
              </a:rPr>
              <a:t>每天写【交易日志】，可能每天就</a:t>
            </a:r>
            <a:r>
              <a:rPr lang="en-US" altLang="zh-CN" b="1" dirty="0">
                <a:solidFill>
                  <a:srgbClr val="FF0000"/>
                </a:solidFill>
                <a:sym typeface="+mn-ea"/>
              </a:rPr>
              <a:t>10</a:t>
            </a:r>
            <a:r>
              <a:rPr lang="zh-CN" altLang="en-US" b="1" dirty="0">
                <a:solidFill>
                  <a:srgbClr val="FF0000"/>
                </a:solidFill>
                <a:sym typeface="+mn-ea"/>
              </a:rPr>
              <a:t>分钟。市场看法，下一步怎么操作。</a:t>
            </a:r>
            <a:endParaRPr lang="zh-CN" altLang="en-US" b="1" dirty="0">
              <a:solidFill>
                <a:srgbClr val="FF0000"/>
              </a:solidFill>
              <a:sym typeface="+mn-ea"/>
            </a:endParaRPr>
          </a:p>
        </p:txBody>
      </p:sp>
    </p:spTree>
    <p:custDataLst>
      <p:tags r:id="rId3"/>
    </p:custData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2026-3-11</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4592320"/>
          </a:xfrm>
          <a:prstGeom prst="rect">
            <a:avLst/>
          </a:prstGeom>
          <a:noFill/>
        </p:spPr>
        <p:txBody>
          <a:bodyPr wrap="square" rtlCol="0" anchor="t">
            <a:spAutoFit/>
          </a:bodyPr>
          <a:p>
            <a:pPr algn="just">
              <a:lnSpc>
                <a:spcPct val="125000"/>
              </a:lnSpc>
            </a:pPr>
            <a:r>
              <a:rPr lang="en-US" dirty="0"/>
              <a:t>1</a:t>
            </a:r>
            <a:r>
              <a:rPr lang="zh-CN" altLang="en-US" dirty="0"/>
              <a:t>、从今天的软件信号来看，当下是处于金叉区域，技术性反弹；这里可以看收复上周二的大阴线。但是想要反转，还需要流动资金翻红的支持，从当下的量能来看，翻红的概率小。故这里我们整体是看：区间震荡。</a:t>
            </a:r>
            <a:endParaRPr lang="zh-CN" altLang="en-US" dirty="0"/>
          </a:p>
          <a:p>
            <a:pPr algn="just">
              <a:lnSpc>
                <a:spcPct val="125000"/>
              </a:lnSpc>
            </a:pPr>
            <a:r>
              <a:rPr lang="zh-CN" altLang="en-US" dirty="0"/>
              <a:t>在操作上，仍然是以</a:t>
            </a:r>
            <a:r>
              <a:rPr lang="zh-CN" altLang="en-US" b="1" dirty="0">
                <a:solidFill>
                  <a:srgbClr val="FF0000"/>
                </a:solidFill>
              </a:rPr>
              <a:t>网格策略的思维（上涨高抛，下跌低吸）</a:t>
            </a:r>
            <a:r>
              <a:rPr lang="zh-CN" altLang="en-US" dirty="0"/>
              <a:t>。</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政协今天闭幕，人大明天闭幕，两会的结束，是否会让市场进一步确认方向，我们只需要等一下明确的信号就可以了，那就是：流动资金。只有流动资金翻红才能明确是启动，故翻红则启动，可大胆持股并提高仓位。而如果流动资金翻绿，则继续看区间震荡了，毕竟年报也要出了。</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、今年看好什么方向？【人工智能</a:t>
            </a:r>
            <a:r>
              <a:rPr lang="en-US" altLang="zh-CN" dirty="0"/>
              <a:t>+</a:t>
            </a:r>
            <a:r>
              <a:rPr lang="zh-CN" altLang="en-US" dirty="0"/>
              <a:t>制造】</a:t>
            </a:r>
            <a:r>
              <a:rPr lang="en-US" altLang="zh-CN" dirty="0"/>
              <a:t>=</a:t>
            </a:r>
            <a:r>
              <a:rPr lang="zh-CN" altLang="en-US" dirty="0"/>
              <a:t>【智能制造】（【国产</a:t>
            </a:r>
            <a:r>
              <a:rPr lang="zh-CN" altLang="en-US" dirty="0"/>
              <a:t>芯片】、【机器人】）、【人工智能大模型】、【云计算】</a:t>
            </a:r>
            <a:endParaRPr lang="zh-CN" altLang="en-US" dirty="0"/>
          </a:p>
          <a:p>
            <a:pPr algn="just">
              <a:lnSpc>
                <a:spcPct val="125000"/>
              </a:lnSpc>
            </a:pPr>
            <a:endParaRPr lang="zh-CN" altLang="en-US" b="1" dirty="0">
              <a:solidFill>
                <a:srgbClr val="FF0000"/>
              </a:solidFill>
              <a:sym typeface="+mn-ea"/>
            </a:endParaRPr>
          </a:p>
          <a:p>
            <a:pPr algn="just">
              <a:lnSpc>
                <a:spcPct val="125000"/>
              </a:lnSpc>
            </a:pPr>
            <a:r>
              <a:rPr lang="zh-CN" altLang="en-US" b="1" dirty="0">
                <a:solidFill>
                  <a:srgbClr val="FF0000"/>
                </a:solidFill>
                <a:sym typeface="+mn-ea"/>
              </a:rPr>
              <a:t>策略：当下上涨以减仓为主，特别是仓位重的。保留</a:t>
            </a:r>
            <a:r>
              <a:rPr lang="en-US" altLang="zh-CN" b="1" dirty="0">
                <a:solidFill>
                  <a:srgbClr val="FF0000"/>
                </a:solidFill>
                <a:sym typeface="+mn-ea"/>
              </a:rPr>
              <a:t>3</a:t>
            </a:r>
            <a:r>
              <a:rPr lang="zh-CN" altLang="en-US" b="1" dirty="0">
                <a:solidFill>
                  <a:srgbClr val="FF0000"/>
                </a:solidFill>
                <a:sym typeface="+mn-ea"/>
              </a:rPr>
              <a:t>成左右仓位为底吧。</a:t>
            </a:r>
            <a:endParaRPr lang="zh-CN" altLang="en-US" b="1" dirty="0">
              <a:solidFill>
                <a:srgbClr val="FF0000"/>
              </a:solidFill>
              <a:sym typeface="+mn-ea"/>
            </a:endParaRPr>
          </a:p>
          <a:p>
            <a:pPr algn="just">
              <a:lnSpc>
                <a:spcPct val="125000"/>
              </a:lnSpc>
            </a:pPr>
            <a:r>
              <a:rPr lang="zh-CN" altLang="en-US" b="1" dirty="0">
                <a:solidFill>
                  <a:srgbClr val="FF0000"/>
                </a:solidFill>
                <a:sym typeface="+mn-ea"/>
              </a:rPr>
              <a:t>主观分析：在宽松的货币政策</a:t>
            </a:r>
            <a:r>
              <a:rPr lang="en-US" altLang="zh-CN" b="1" dirty="0">
                <a:solidFill>
                  <a:srgbClr val="FF0000"/>
                </a:solidFill>
                <a:sym typeface="+mn-ea"/>
              </a:rPr>
              <a:t>+</a:t>
            </a:r>
            <a:r>
              <a:rPr lang="zh-CN" altLang="en-US" b="1" dirty="0">
                <a:solidFill>
                  <a:srgbClr val="FF0000"/>
                </a:solidFill>
                <a:sym typeface="+mn-ea"/>
              </a:rPr>
              <a:t>积极的财政政策之下，整体（中长角度）是偏看涨的。</a:t>
            </a:r>
            <a:endParaRPr lang="zh-CN" altLang="en-US" b="1" dirty="0">
              <a:solidFill>
                <a:srgbClr val="FF0000"/>
              </a:solidFill>
              <a:sym typeface="+mn-ea"/>
            </a:endParaRPr>
          </a:p>
        </p:txBody>
      </p:sp>
    </p:spTree>
    <p:custDataLst>
      <p:tags r:id="rId3"/>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2025-2-26</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3130550"/>
          </a:xfrm>
          <a:prstGeom prst="rect">
            <a:avLst/>
          </a:prstGeom>
          <a:noFill/>
        </p:spPr>
        <p:txBody>
          <a:bodyPr wrap="square" rtlCol="0" anchor="t">
            <a:spAutoFit/>
          </a:bodyPr>
          <a:p>
            <a:pPr algn="just">
              <a:lnSpc>
                <a:spcPct val="125000"/>
              </a:lnSpc>
            </a:pPr>
            <a:r>
              <a:rPr lang="en-US" dirty="0"/>
              <a:t>1</a:t>
            </a:r>
            <a:r>
              <a:rPr lang="zh-CN" altLang="en-US" dirty="0"/>
              <a:t>、</a:t>
            </a:r>
            <a:endParaRPr lang="zh-CN" altLang="en-US" dirty="0"/>
          </a:p>
          <a:p>
            <a:pPr algn="just">
              <a:lnSpc>
                <a:spcPct val="125000"/>
              </a:lnSpc>
            </a:pPr>
            <a:endParaRPr lang="en-US" altLang="zh-CN" sz="2800" b="1" dirty="0">
              <a:solidFill>
                <a:srgbClr val="FF0000"/>
              </a:solidFill>
            </a:endParaRPr>
          </a:p>
          <a:p>
            <a:pPr algn="just">
              <a:lnSpc>
                <a:spcPct val="125000"/>
              </a:lnSpc>
            </a:pPr>
            <a:r>
              <a:rPr lang="zh-CN" altLang="en-US" sz="2800" b="1" dirty="0">
                <a:solidFill>
                  <a:srgbClr val="FF0000"/>
                </a:solidFill>
              </a:rPr>
              <a:t>仍然看好市场是一个【慢涨】行情</a:t>
            </a:r>
            <a:endParaRPr lang="zh-CN" altLang="en-US" sz="2800" b="1" dirty="0">
              <a:solidFill>
                <a:srgbClr val="FF0000"/>
              </a:solidFill>
            </a:endParaRPr>
          </a:p>
          <a:p>
            <a:pPr algn="just">
              <a:lnSpc>
                <a:spcPct val="125000"/>
              </a:lnSpc>
            </a:pPr>
            <a:r>
              <a:rPr lang="zh-CN" altLang="en-US" sz="2800" b="1" dirty="0">
                <a:solidFill>
                  <a:srgbClr val="FF0000"/>
                </a:solidFill>
              </a:rPr>
              <a:t>策略：趋势（底仓</a:t>
            </a:r>
            <a:r>
              <a:rPr lang="en-US" altLang="zh-CN" sz="2800" b="1" dirty="0">
                <a:solidFill>
                  <a:srgbClr val="FF0000"/>
                </a:solidFill>
              </a:rPr>
              <a:t>+</a:t>
            </a:r>
            <a:r>
              <a:rPr lang="zh-CN" altLang="en-US" sz="2800" b="1" dirty="0">
                <a:solidFill>
                  <a:srgbClr val="FF0000"/>
                </a:solidFill>
              </a:rPr>
              <a:t>浮仓）</a:t>
            </a:r>
            <a:endParaRPr lang="zh-CN" altLang="en-US" sz="2800" b="1" dirty="0">
              <a:solidFill>
                <a:srgbClr val="FF0000"/>
              </a:solidFill>
            </a:endParaRPr>
          </a:p>
          <a:p>
            <a:pPr algn="just">
              <a:lnSpc>
                <a:spcPct val="125000"/>
              </a:lnSpc>
            </a:pPr>
            <a:endParaRPr lang="zh-CN" altLang="en-US" sz="2800" b="1" dirty="0">
              <a:solidFill>
                <a:srgbClr val="FF0000"/>
              </a:solidFill>
            </a:endParaRPr>
          </a:p>
          <a:p>
            <a:pPr algn="just">
              <a:lnSpc>
                <a:spcPct val="125000"/>
              </a:lnSpc>
            </a:pPr>
            <a:r>
              <a:rPr lang="zh-CN" altLang="en-US" sz="2800" b="1" dirty="0">
                <a:solidFill>
                  <a:srgbClr val="FF0000"/>
                </a:solidFill>
              </a:rPr>
              <a:t>想要做好趋势：（</a:t>
            </a:r>
            <a:r>
              <a:rPr lang="en-US" altLang="zh-CN" sz="2800" b="1" dirty="0">
                <a:solidFill>
                  <a:srgbClr val="FF0000"/>
                </a:solidFill>
              </a:rPr>
              <a:t>1</a:t>
            </a:r>
            <a:r>
              <a:rPr lang="zh-CN" altLang="en-US" sz="2800" b="1" dirty="0">
                <a:solidFill>
                  <a:srgbClr val="FF0000"/>
                </a:solidFill>
              </a:rPr>
              <a:t>）买点</a:t>
            </a:r>
            <a:r>
              <a:rPr lang="en-US" altLang="zh-CN" sz="2800" b="1" dirty="0">
                <a:solidFill>
                  <a:srgbClr val="FF0000"/>
                </a:solidFill>
              </a:rPr>
              <a:t>--&gt;</a:t>
            </a:r>
            <a:r>
              <a:rPr lang="zh-CN" altLang="en-US" sz="2800" b="1" dirty="0">
                <a:solidFill>
                  <a:srgbClr val="FF0000"/>
                </a:solidFill>
              </a:rPr>
              <a:t>好心情；（</a:t>
            </a:r>
            <a:r>
              <a:rPr lang="en-US" altLang="zh-CN" sz="2800" b="1" dirty="0">
                <a:solidFill>
                  <a:srgbClr val="FF0000"/>
                </a:solidFill>
              </a:rPr>
              <a:t>2</a:t>
            </a:r>
            <a:r>
              <a:rPr lang="zh-CN" altLang="en-US" sz="2800" b="1" dirty="0">
                <a:solidFill>
                  <a:srgbClr val="FF0000"/>
                </a:solidFill>
              </a:rPr>
              <a:t>）持股</a:t>
            </a:r>
            <a:r>
              <a:rPr lang="en-US" altLang="zh-CN" sz="2800" b="1" dirty="0">
                <a:solidFill>
                  <a:srgbClr val="FF0000"/>
                </a:solidFill>
              </a:rPr>
              <a:t>--&gt;</a:t>
            </a:r>
            <a:r>
              <a:rPr lang="zh-CN" altLang="en-US" sz="2800" b="1" dirty="0">
                <a:solidFill>
                  <a:srgbClr val="FF0000"/>
                </a:solidFill>
              </a:rPr>
              <a:t>赚大钱</a:t>
            </a:r>
            <a:endParaRPr lang="zh-CN" altLang="en-US" sz="2800" b="1" dirty="0">
              <a:solidFill>
                <a:srgbClr val="FF0000"/>
              </a:solidFill>
            </a:endParaRPr>
          </a:p>
        </p:txBody>
      </p:sp>
    </p:spTree>
    <p:custDataLst>
      <p:tags r:id="rId3"/>
    </p:custData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2026-3-12</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4246245"/>
          </a:xfrm>
          <a:prstGeom prst="rect">
            <a:avLst/>
          </a:prstGeom>
          <a:noFill/>
        </p:spPr>
        <p:txBody>
          <a:bodyPr wrap="square" rtlCol="0" anchor="t">
            <a:spAutoFit/>
          </a:bodyPr>
          <a:p>
            <a:pPr algn="just">
              <a:lnSpc>
                <a:spcPct val="125000"/>
              </a:lnSpc>
            </a:pPr>
            <a:r>
              <a:rPr lang="en-US" dirty="0"/>
              <a:t>1</a:t>
            </a:r>
            <a:r>
              <a:rPr lang="zh-CN" altLang="en-US" dirty="0"/>
              <a:t>、日线的捕捞</a:t>
            </a:r>
            <a:r>
              <a:rPr lang="en-US" altLang="zh-CN" dirty="0"/>
              <a:t> </a:t>
            </a:r>
            <a:r>
              <a:rPr lang="zh-CN" altLang="en-US" dirty="0"/>
              <a:t>季节金叉多日</a:t>
            </a:r>
            <a:r>
              <a:rPr lang="en-US" altLang="zh-CN" dirty="0"/>
              <a:t> </a:t>
            </a:r>
            <a:r>
              <a:rPr lang="zh-CN" altLang="en-US" dirty="0"/>
              <a:t>，有要死叉的味道。昨天流动资金翻红，本身可以期待的，但是从当下（</a:t>
            </a:r>
            <a:r>
              <a:rPr lang="en-US" altLang="zh-CN" dirty="0"/>
              <a:t>10</a:t>
            </a:r>
            <a:r>
              <a:rPr lang="zh-CN" altLang="en-US" dirty="0"/>
              <a:t>点）的流动资金来看，翻绿的概率大，那这样的话，就意味着捕捞</a:t>
            </a:r>
            <a:r>
              <a:rPr lang="en-US" altLang="zh-CN" dirty="0"/>
              <a:t> </a:t>
            </a:r>
            <a:r>
              <a:rPr lang="zh-CN" altLang="en-US" dirty="0"/>
              <a:t>季节还是大概率要在短期内出死叉（周五），按上面的分析的话，策略：在今天减仓（特别是重仓或前期抄底有赚的）。</a:t>
            </a:r>
            <a:endParaRPr lang="zh-CN" altLang="en-US" dirty="0"/>
          </a:p>
          <a:p>
            <a:pPr algn="just">
              <a:lnSpc>
                <a:spcPct val="125000"/>
              </a:lnSpc>
            </a:pPr>
            <a:r>
              <a:rPr lang="zh-CN" altLang="en-US" dirty="0"/>
              <a:t>如何减，哪里减？我们通过</a:t>
            </a:r>
            <a:r>
              <a:rPr lang="en-US" altLang="zh-CN" dirty="0"/>
              <a:t>60</a:t>
            </a:r>
            <a:r>
              <a:rPr lang="zh-CN" altLang="en-US" dirty="0"/>
              <a:t>分钟级别的捕捞</a:t>
            </a:r>
            <a:r>
              <a:rPr lang="en-US" altLang="zh-CN" dirty="0"/>
              <a:t> </a:t>
            </a:r>
            <a:r>
              <a:rPr lang="zh-CN" altLang="en-US" dirty="0"/>
              <a:t>季节死叉多个周期，那么有可能下午会有金叉，故一旦确定减仓，则下午减的可能性大一些。【对与错，市场说了算，按自己的规则办事，就是对的】</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、假设到了下午，发现流动资金可以翻红了。再加上</a:t>
            </a:r>
            <a:r>
              <a:rPr lang="en-US" altLang="zh-CN" dirty="0"/>
              <a:t>60</a:t>
            </a:r>
            <a:r>
              <a:rPr lang="zh-CN" altLang="en-US" dirty="0"/>
              <a:t>分钟会金叉，那么这个死叉就不那么容易出了，反之！我会认为先出</a:t>
            </a:r>
            <a:r>
              <a:rPr lang="en-US" altLang="zh-CN" dirty="0"/>
              <a:t>B</a:t>
            </a:r>
            <a:r>
              <a:rPr lang="zh-CN" altLang="en-US" dirty="0"/>
              <a:t>点。策略：此时就不会再减仓了，反之，仓位太轻的要寻找个股机会低吸。</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a:t>
            </a:r>
            <a:endParaRPr lang="zh-CN" altLang="en-US" dirty="0"/>
          </a:p>
          <a:p>
            <a:pPr algn="just">
              <a:lnSpc>
                <a:spcPct val="125000"/>
              </a:lnSpc>
            </a:pPr>
            <a:endParaRPr lang="zh-CN" altLang="en-US" b="1" dirty="0">
              <a:solidFill>
                <a:srgbClr val="FF0000"/>
              </a:solidFill>
              <a:sym typeface="+mn-ea"/>
            </a:endParaRPr>
          </a:p>
          <a:p>
            <a:pPr algn="just">
              <a:lnSpc>
                <a:spcPct val="125000"/>
              </a:lnSpc>
            </a:pPr>
            <a:r>
              <a:rPr lang="zh-CN" altLang="en-US" b="1" dirty="0">
                <a:solidFill>
                  <a:srgbClr val="FF0000"/>
                </a:solidFill>
                <a:sym typeface="+mn-ea"/>
              </a:rPr>
              <a:t>策略：</a:t>
            </a:r>
            <a:endParaRPr lang="zh-CN" altLang="en-US" b="1" dirty="0">
              <a:solidFill>
                <a:srgbClr val="FF0000"/>
              </a:solidFill>
              <a:sym typeface="+mn-ea"/>
            </a:endParaRPr>
          </a:p>
        </p:txBody>
      </p:sp>
    </p:spTree>
    <p:custDataLst>
      <p:tags r:id="rId3"/>
    </p:custData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2026-3-18</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3553460"/>
          </a:xfrm>
          <a:prstGeom prst="rect">
            <a:avLst/>
          </a:prstGeom>
          <a:noFill/>
        </p:spPr>
        <p:txBody>
          <a:bodyPr wrap="square" rtlCol="0" anchor="t">
            <a:spAutoFit/>
          </a:bodyPr>
          <a:p>
            <a:pPr algn="just">
              <a:lnSpc>
                <a:spcPct val="125000"/>
              </a:lnSpc>
            </a:pPr>
            <a:r>
              <a:rPr lang="en-US" dirty="0"/>
              <a:t>1</a:t>
            </a:r>
            <a:r>
              <a:rPr lang="zh-CN" altLang="en-US" dirty="0"/>
              <a:t>、流动资金难红，故没有启动的迹像，则继续控制好仓位，</a:t>
            </a:r>
            <a:r>
              <a:rPr lang="en-US" altLang="zh-CN" dirty="0"/>
              <a:t>5</a:t>
            </a:r>
            <a:r>
              <a:rPr lang="zh-CN" altLang="en-US" dirty="0"/>
              <a:t>以内。耐</a:t>
            </a:r>
            <a:r>
              <a:rPr lang="en-US" altLang="zh-CN" dirty="0"/>
              <a:t> </a:t>
            </a:r>
            <a:r>
              <a:rPr lang="zh-CN" altLang="en-US" dirty="0"/>
              <a:t>心等待捕捞</a:t>
            </a:r>
            <a:r>
              <a:rPr lang="en-US" altLang="zh-CN" dirty="0"/>
              <a:t> </a:t>
            </a:r>
            <a:r>
              <a:rPr lang="zh-CN" altLang="en-US" dirty="0"/>
              <a:t>季节金叉的机会。</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、关于牛线是否会下移，把平均股价打到熊线位。可能性小，如若本身仓位就不重的，那么这个位置不必要太恐慌。耐心等待金叉（周五）</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、接下来的市场：金叉（</a:t>
            </a:r>
            <a:r>
              <a:rPr lang="en-US" altLang="zh-CN" dirty="0"/>
              <a:t>3-5</a:t>
            </a:r>
            <a:r>
              <a:rPr lang="zh-CN" altLang="en-US" dirty="0"/>
              <a:t>）</a:t>
            </a:r>
            <a:r>
              <a:rPr lang="en-US" altLang="zh-CN" dirty="0"/>
              <a:t> --&gt;  </a:t>
            </a:r>
            <a:r>
              <a:rPr lang="zh-CN" altLang="en-US" dirty="0"/>
              <a:t>流动资金红（</a:t>
            </a:r>
            <a:r>
              <a:rPr lang="en-US" altLang="zh-CN" dirty="0"/>
              <a:t>5-7</a:t>
            </a:r>
            <a:r>
              <a:rPr lang="zh-CN" altLang="en-US" dirty="0"/>
              <a:t>）</a:t>
            </a:r>
            <a:r>
              <a:rPr lang="en-US" altLang="zh-CN" dirty="0"/>
              <a:t>  --&gt;  B</a:t>
            </a:r>
            <a:r>
              <a:rPr lang="zh-CN" altLang="en-US" dirty="0"/>
              <a:t>（</a:t>
            </a:r>
            <a:r>
              <a:rPr lang="en-US" altLang="zh-CN" dirty="0"/>
              <a:t>5</a:t>
            </a:r>
            <a:r>
              <a:rPr lang="zh-CN" altLang="en-US" dirty="0"/>
              <a:t>）</a:t>
            </a:r>
            <a:r>
              <a:rPr lang="en-US" altLang="zh-CN" dirty="0"/>
              <a:t>  --&gt;  </a:t>
            </a:r>
            <a:r>
              <a:rPr lang="zh-CN" altLang="en-US" dirty="0"/>
              <a:t>死叉（</a:t>
            </a:r>
            <a:r>
              <a:rPr lang="en-US" altLang="zh-CN" dirty="0"/>
              <a:t>3-5</a:t>
            </a:r>
            <a:r>
              <a:rPr lang="zh-CN" altLang="en-US" dirty="0"/>
              <a:t>）</a:t>
            </a:r>
            <a:r>
              <a:rPr lang="en-US" altLang="zh-CN" dirty="0"/>
              <a:t>--&gt; </a:t>
            </a:r>
            <a:r>
              <a:rPr lang="zh-CN" altLang="en-US" dirty="0"/>
              <a:t>金叉前（</a:t>
            </a:r>
            <a:r>
              <a:rPr lang="en-US" altLang="zh-CN" dirty="0"/>
              <a:t>7-10</a:t>
            </a:r>
            <a:r>
              <a:rPr lang="zh-CN" altLang="en-US" dirty="0"/>
              <a:t>）</a:t>
            </a:r>
            <a:endParaRPr lang="zh-CN" altLang="en-US" dirty="0"/>
          </a:p>
          <a:p>
            <a:pPr algn="just">
              <a:lnSpc>
                <a:spcPct val="125000"/>
              </a:lnSpc>
            </a:pPr>
            <a:endParaRPr lang="zh-CN" altLang="en-US" b="1" dirty="0">
              <a:solidFill>
                <a:srgbClr val="FF0000"/>
              </a:solidFill>
              <a:sym typeface="+mn-ea"/>
            </a:endParaRPr>
          </a:p>
          <a:p>
            <a:pPr algn="just">
              <a:lnSpc>
                <a:spcPct val="125000"/>
              </a:lnSpc>
            </a:pPr>
            <a:r>
              <a:rPr lang="zh-CN" altLang="en-US" b="1" dirty="0">
                <a:solidFill>
                  <a:srgbClr val="FF0000"/>
                </a:solidFill>
                <a:sym typeface="+mn-ea"/>
              </a:rPr>
              <a:t>策略：区间震荡，观点没变。【</a:t>
            </a:r>
            <a:r>
              <a:rPr lang="en-US" altLang="zh-CN" b="1" dirty="0">
                <a:solidFill>
                  <a:srgbClr val="FF0000"/>
                </a:solidFill>
                <a:sym typeface="+mn-ea"/>
              </a:rPr>
              <a:t>22.6-24</a:t>
            </a:r>
            <a:r>
              <a:rPr lang="zh-CN" altLang="en-US" b="1" dirty="0">
                <a:solidFill>
                  <a:srgbClr val="FF0000"/>
                </a:solidFill>
                <a:sym typeface="+mn-ea"/>
              </a:rPr>
              <a:t>】那么策略仍然是网格思维（跌买涨卖，涨跌幅</a:t>
            </a:r>
            <a:r>
              <a:rPr lang="en-US" altLang="zh-CN" b="1" dirty="0">
                <a:solidFill>
                  <a:srgbClr val="FF0000"/>
                </a:solidFill>
                <a:sym typeface="+mn-ea"/>
              </a:rPr>
              <a:t>3%~5%</a:t>
            </a:r>
            <a:r>
              <a:rPr lang="zh-CN" altLang="en-US" b="1" dirty="0">
                <a:solidFill>
                  <a:srgbClr val="FF0000"/>
                </a:solidFill>
                <a:sym typeface="+mn-ea"/>
              </a:rPr>
              <a:t>）</a:t>
            </a:r>
            <a:endParaRPr lang="zh-CN" altLang="en-US" b="1" dirty="0">
              <a:solidFill>
                <a:srgbClr val="FF0000"/>
              </a:solidFill>
              <a:sym typeface="+mn-ea"/>
            </a:endParaRPr>
          </a:p>
          <a:p>
            <a:pPr algn="just">
              <a:lnSpc>
                <a:spcPct val="125000"/>
              </a:lnSpc>
            </a:pPr>
            <a:endParaRPr lang="zh-CN" altLang="en-US" b="1" dirty="0">
              <a:solidFill>
                <a:srgbClr val="FF0000"/>
              </a:solidFill>
              <a:sym typeface="+mn-ea"/>
            </a:endParaRPr>
          </a:p>
          <a:p>
            <a:pPr algn="just">
              <a:lnSpc>
                <a:spcPct val="125000"/>
              </a:lnSpc>
            </a:pPr>
            <a:r>
              <a:rPr lang="zh-CN" altLang="en-US" b="1" dirty="0">
                <a:solidFill>
                  <a:srgbClr val="FF0000"/>
                </a:solidFill>
                <a:sym typeface="+mn-ea"/>
              </a:rPr>
              <a:t>确定市场是震荡行情时，千万不要用趋势方法！！！（</a:t>
            </a:r>
            <a:r>
              <a:rPr lang="zh-CN" altLang="en-US" b="1" strike="sngStrike" dirty="0">
                <a:solidFill>
                  <a:srgbClr val="FF0000"/>
                </a:solidFill>
                <a:sym typeface="+mn-ea"/>
              </a:rPr>
              <a:t>回踩买，破位就止损，线上金叉追</a:t>
            </a:r>
            <a:r>
              <a:rPr lang="zh-CN" altLang="en-US" b="1" dirty="0">
                <a:solidFill>
                  <a:srgbClr val="FF0000"/>
                </a:solidFill>
                <a:sym typeface="+mn-ea"/>
              </a:rPr>
              <a:t>）以上都是不可取</a:t>
            </a:r>
            <a:endParaRPr lang="zh-CN" altLang="en-US" b="1" dirty="0">
              <a:solidFill>
                <a:srgbClr val="FF0000"/>
              </a:solidFill>
              <a:sym typeface="+mn-ea"/>
            </a:endParaRPr>
          </a:p>
        </p:txBody>
      </p:sp>
    </p:spTree>
    <p:custDataLst>
      <p:tags r:id="rId3"/>
    </p:custData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2026-3-19</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3207385"/>
          </a:xfrm>
          <a:prstGeom prst="rect">
            <a:avLst/>
          </a:prstGeom>
          <a:noFill/>
        </p:spPr>
        <p:txBody>
          <a:bodyPr wrap="square" rtlCol="0" anchor="t">
            <a:spAutoFit/>
          </a:bodyPr>
          <a:p>
            <a:pPr algn="just">
              <a:lnSpc>
                <a:spcPct val="125000"/>
              </a:lnSpc>
            </a:pPr>
            <a:r>
              <a:rPr lang="en-US" dirty="0"/>
              <a:t>1</a:t>
            </a:r>
            <a:r>
              <a:rPr lang="zh-CN" altLang="en-US" dirty="0"/>
              <a:t>、今天早上</a:t>
            </a:r>
            <a:r>
              <a:rPr lang="en-US" altLang="zh-CN" dirty="0"/>
              <a:t>1</a:t>
            </a:r>
            <a:r>
              <a:rPr lang="zh-CN" altLang="en-US" dirty="0"/>
              <a:t>小时，更多消化低开（美联储不降息）</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a:t>
            </a:r>
            <a:r>
              <a:rPr lang="en-US" altLang="zh-CN" dirty="0"/>
              <a:t>37</a:t>
            </a:r>
            <a:r>
              <a:rPr lang="zh-CN" altLang="en-US" dirty="0"/>
              <a:t>元中轴线（原始基准），间隔：</a:t>
            </a:r>
            <a:r>
              <a:rPr lang="en-US" altLang="zh-CN" dirty="0"/>
              <a:t>5%</a:t>
            </a:r>
            <a:r>
              <a:rPr lang="zh-CN" altLang="en-US" dirty="0"/>
              <a:t>，往</a:t>
            </a:r>
            <a:r>
              <a:rPr lang="en-US" altLang="zh-CN" dirty="0"/>
              <a:t> </a:t>
            </a:r>
            <a:r>
              <a:rPr lang="zh-CN" altLang="en-US" dirty="0"/>
              <a:t>下第一笔</a:t>
            </a:r>
            <a:r>
              <a:rPr lang="en-US" altLang="zh-CN" dirty="0"/>
              <a:t>35.2</a:t>
            </a:r>
            <a:r>
              <a:rPr lang="zh-CN" altLang="en-US" dirty="0"/>
              <a:t>，第二笔</a:t>
            </a:r>
            <a:r>
              <a:rPr lang="en-US" altLang="zh-CN" dirty="0"/>
              <a:t>33.3</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a:t>
            </a:r>
            <a:endParaRPr lang="zh-CN" altLang="en-US" dirty="0"/>
          </a:p>
          <a:p>
            <a:pPr algn="just">
              <a:lnSpc>
                <a:spcPct val="125000"/>
              </a:lnSpc>
            </a:pPr>
            <a:endParaRPr lang="zh-CN" altLang="en-US" b="1" dirty="0">
              <a:solidFill>
                <a:srgbClr val="FF0000"/>
              </a:solidFill>
              <a:sym typeface="+mn-ea"/>
            </a:endParaRPr>
          </a:p>
          <a:p>
            <a:pPr algn="just">
              <a:lnSpc>
                <a:spcPct val="125000"/>
              </a:lnSpc>
            </a:pPr>
            <a:r>
              <a:rPr lang="zh-CN" altLang="en-US" b="1" dirty="0">
                <a:solidFill>
                  <a:srgbClr val="FF0000"/>
                </a:solidFill>
                <a:sym typeface="+mn-ea"/>
              </a:rPr>
              <a:t>策略：区间震荡，观点没变。【</a:t>
            </a:r>
            <a:r>
              <a:rPr lang="en-US" altLang="zh-CN" b="1" dirty="0">
                <a:solidFill>
                  <a:srgbClr val="FF0000"/>
                </a:solidFill>
                <a:sym typeface="+mn-ea"/>
              </a:rPr>
              <a:t>22.6-24</a:t>
            </a:r>
            <a:r>
              <a:rPr lang="zh-CN" altLang="en-US" b="1" dirty="0">
                <a:solidFill>
                  <a:srgbClr val="FF0000"/>
                </a:solidFill>
                <a:sym typeface="+mn-ea"/>
              </a:rPr>
              <a:t>】那么策略仍然是网格思维（跌买涨卖，涨跌幅</a:t>
            </a:r>
            <a:r>
              <a:rPr lang="en-US" altLang="zh-CN" b="1" dirty="0">
                <a:solidFill>
                  <a:srgbClr val="FF0000"/>
                </a:solidFill>
                <a:sym typeface="+mn-ea"/>
              </a:rPr>
              <a:t>3%~5%</a:t>
            </a:r>
            <a:r>
              <a:rPr lang="zh-CN" altLang="en-US" b="1" dirty="0">
                <a:solidFill>
                  <a:srgbClr val="FF0000"/>
                </a:solidFill>
                <a:sym typeface="+mn-ea"/>
              </a:rPr>
              <a:t>）</a:t>
            </a:r>
            <a:endParaRPr lang="zh-CN" altLang="en-US" b="1" dirty="0">
              <a:solidFill>
                <a:srgbClr val="FF0000"/>
              </a:solidFill>
              <a:sym typeface="+mn-ea"/>
            </a:endParaRPr>
          </a:p>
          <a:p>
            <a:pPr algn="just">
              <a:lnSpc>
                <a:spcPct val="125000"/>
              </a:lnSpc>
            </a:pPr>
            <a:endParaRPr lang="zh-CN" altLang="en-US" b="1" dirty="0">
              <a:solidFill>
                <a:srgbClr val="FF0000"/>
              </a:solidFill>
              <a:sym typeface="+mn-ea"/>
            </a:endParaRPr>
          </a:p>
          <a:p>
            <a:pPr algn="just">
              <a:lnSpc>
                <a:spcPct val="125000"/>
              </a:lnSpc>
            </a:pPr>
            <a:r>
              <a:rPr lang="zh-CN" altLang="en-US" b="1" dirty="0">
                <a:solidFill>
                  <a:srgbClr val="FF0000"/>
                </a:solidFill>
                <a:sym typeface="+mn-ea"/>
              </a:rPr>
              <a:t>确定市场是震荡行情时，千万不要用趋势方法！！！（</a:t>
            </a:r>
            <a:r>
              <a:rPr lang="zh-CN" altLang="en-US" b="1" strike="sngStrike" dirty="0">
                <a:solidFill>
                  <a:srgbClr val="FF0000"/>
                </a:solidFill>
                <a:sym typeface="+mn-ea"/>
              </a:rPr>
              <a:t>回踩买，破位就止损，线上金叉追</a:t>
            </a:r>
            <a:r>
              <a:rPr lang="zh-CN" altLang="en-US" b="1" dirty="0">
                <a:solidFill>
                  <a:srgbClr val="FF0000"/>
                </a:solidFill>
                <a:sym typeface="+mn-ea"/>
              </a:rPr>
              <a:t>）以上都是不可取</a:t>
            </a:r>
            <a:endParaRPr lang="zh-CN" altLang="en-US" b="1" dirty="0">
              <a:solidFill>
                <a:srgbClr val="FF0000"/>
              </a:solidFill>
              <a:sym typeface="+mn-ea"/>
            </a:endParaRPr>
          </a:p>
        </p:txBody>
      </p:sp>
    </p:spTree>
    <p:custDataLst>
      <p:tags r:id="rId3"/>
    </p:custData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2026-3-25</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3207385"/>
          </a:xfrm>
          <a:prstGeom prst="rect">
            <a:avLst/>
          </a:prstGeom>
          <a:noFill/>
        </p:spPr>
        <p:txBody>
          <a:bodyPr wrap="square" rtlCol="0" anchor="t">
            <a:spAutoFit/>
          </a:bodyPr>
          <a:p>
            <a:pPr algn="just">
              <a:lnSpc>
                <a:spcPct val="125000"/>
              </a:lnSpc>
            </a:pPr>
            <a:r>
              <a:rPr lang="en-US" dirty="0"/>
              <a:t>1</a:t>
            </a:r>
            <a:r>
              <a:rPr lang="zh-CN" altLang="en-US" dirty="0"/>
              <a:t>、分析可以错，但操作不能错。所谓的操作不能错，是指一定要在规则内执行。</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、当下捕捞季节是金叉第一天，故可以先看技术反弹，这里如若流动资金可以翻红，还能再看到牛线压力位。</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a:t>
            </a:r>
            <a:endParaRPr lang="zh-CN" altLang="en-US" dirty="0"/>
          </a:p>
          <a:p>
            <a:pPr algn="just">
              <a:lnSpc>
                <a:spcPct val="125000"/>
              </a:lnSpc>
            </a:pPr>
            <a:endParaRPr lang="zh-CN" altLang="en-US" b="1" dirty="0">
              <a:solidFill>
                <a:srgbClr val="FF0000"/>
              </a:solidFill>
              <a:sym typeface="+mn-ea"/>
            </a:endParaRPr>
          </a:p>
          <a:p>
            <a:pPr algn="just">
              <a:lnSpc>
                <a:spcPct val="125000"/>
              </a:lnSpc>
            </a:pPr>
            <a:r>
              <a:rPr lang="zh-CN" altLang="en-US" b="1" dirty="0">
                <a:solidFill>
                  <a:srgbClr val="FF0000"/>
                </a:solidFill>
                <a:sym typeface="+mn-ea"/>
              </a:rPr>
              <a:t>策略：当下反弹对待，可以先看</a:t>
            </a:r>
            <a:r>
              <a:rPr lang="en-US" altLang="zh-CN" b="1" dirty="0">
                <a:solidFill>
                  <a:srgbClr val="FF0000"/>
                </a:solidFill>
                <a:sym typeface="+mn-ea"/>
              </a:rPr>
              <a:t>3</a:t>
            </a:r>
            <a:r>
              <a:rPr lang="zh-CN" altLang="en-US" b="1" dirty="0">
                <a:solidFill>
                  <a:srgbClr val="FF0000"/>
                </a:solidFill>
                <a:sym typeface="+mn-ea"/>
              </a:rPr>
              <a:t>天（周五），刚好是美以伊的冷静谈判期，注意这个的短期影响。对于前两天抄底的仓位，以这</a:t>
            </a:r>
            <a:r>
              <a:rPr lang="en-US" altLang="zh-CN" b="1" dirty="0">
                <a:solidFill>
                  <a:srgbClr val="FF0000"/>
                </a:solidFill>
                <a:sym typeface="+mn-ea"/>
              </a:rPr>
              <a:t>3</a:t>
            </a:r>
            <a:r>
              <a:rPr lang="zh-CN" altLang="en-US" b="1" dirty="0">
                <a:solidFill>
                  <a:srgbClr val="FF0000"/>
                </a:solidFill>
                <a:sym typeface="+mn-ea"/>
              </a:rPr>
              <a:t>天反弹盈利了结为主。而对于前面就已经在的（大概率被套），可以看看。但是总仓位，由于流动资金是绿的，故不宜超过</a:t>
            </a:r>
            <a:r>
              <a:rPr lang="en-US" altLang="zh-CN" b="1" dirty="0">
                <a:solidFill>
                  <a:srgbClr val="FF0000"/>
                </a:solidFill>
                <a:sym typeface="+mn-ea"/>
              </a:rPr>
              <a:t>5</a:t>
            </a:r>
            <a:r>
              <a:rPr lang="zh-CN" altLang="en-US" b="1" dirty="0">
                <a:solidFill>
                  <a:srgbClr val="FF0000"/>
                </a:solidFill>
                <a:sym typeface="+mn-ea"/>
              </a:rPr>
              <a:t>成。</a:t>
            </a:r>
            <a:endParaRPr lang="zh-CN" altLang="en-US" b="1" dirty="0">
              <a:solidFill>
                <a:srgbClr val="FF0000"/>
              </a:solidFill>
              <a:sym typeface="+mn-ea"/>
            </a:endParaRPr>
          </a:p>
        </p:txBody>
      </p:sp>
    </p:spTree>
    <p:custDataLst>
      <p:tags r:id="rId3"/>
    </p:custData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2026-4-1</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4592320"/>
          </a:xfrm>
          <a:prstGeom prst="rect">
            <a:avLst/>
          </a:prstGeom>
          <a:noFill/>
        </p:spPr>
        <p:txBody>
          <a:bodyPr wrap="square" rtlCol="0" anchor="t">
            <a:spAutoFit/>
          </a:bodyPr>
          <a:p>
            <a:pPr algn="just">
              <a:lnSpc>
                <a:spcPct val="125000"/>
              </a:lnSpc>
            </a:pPr>
            <a:r>
              <a:rPr lang="en-US" dirty="0"/>
              <a:t>1</a:t>
            </a:r>
            <a:r>
              <a:rPr lang="zh-CN" altLang="en-US" dirty="0"/>
              <a:t>、事件上：美伊的缓解，对全球资产是有利的。偏缓（或者还有嘴上的反复，但整体缓）</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、当下的位置</a:t>
            </a:r>
            <a:r>
              <a:rPr lang="en-US" altLang="zh-CN" dirty="0"/>
              <a:t> </a:t>
            </a:r>
            <a:r>
              <a:rPr lang="zh-CN" altLang="en-US" dirty="0"/>
              <a:t>其实仍然是处于修复事件所带来的影响，</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技术上：捕捞季节金叉，横向统计红色低位，流动资金翻红不难。从这三个点来看的话，我偏向于这里是底部的启动多一些。只不过呢，我们看到，这里遇智能辅助线压力位了，所以不排除盘中会有波动，但整体仍然是看涨的。如若真有调，对于前面仓位轻的人来讲，是一个不错的低吸机会。</a:t>
            </a:r>
            <a:endParaRPr lang="zh-CN" altLang="en-US" dirty="0"/>
          </a:p>
          <a:p>
            <a:pPr algn="just">
              <a:lnSpc>
                <a:spcPct val="125000"/>
              </a:lnSpc>
            </a:pPr>
            <a:endParaRPr lang="zh-CN" altLang="en-US" b="1" dirty="0">
              <a:solidFill>
                <a:srgbClr val="FF0000"/>
              </a:solidFill>
              <a:sym typeface="+mn-ea"/>
            </a:endParaRPr>
          </a:p>
          <a:p>
            <a:pPr algn="just">
              <a:lnSpc>
                <a:spcPct val="125000"/>
              </a:lnSpc>
            </a:pPr>
            <a:r>
              <a:rPr lang="zh-CN" altLang="en-US" b="1" dirty="0">
                <a:solidFill>
                  <a:srgbClr val="FF0000"/>
                </a:solidFill>
                <a:sym typeface="+mn-ea"/>
              </a:rPr>
              <a:t>策略：故我是看涨的。操作上是持股待涨为主，甚至如若盘中有回落（智能辅助线压力位）则更应该低吸，仓位保底</a:t>
            </a:r>
            <a:r>
              <a:rPr lang="en-US" altLang="zh-CN" b="1" dirty="0">
                <a:solidFill>
                  <a:srgbClr val="FF0000"/>
                </a:solidFill>
                <a:sym typeface="+mn-ea"/>
              </a:rPr>
              <a:t>5</a:t>
            </a:r>
            <a:r>
              <a:rPr lang="zh-CN" altLang="en-US" b="1" dirty="0">
                <a:solidFill>
                  <a:srgbClr val="FF0000"/>
                </a:solidFill>
                <a:sym typeface="+mn-ea"/>
              </a:rPr>
              <a:t>成，如若流动资金还能红，则还可能再加。</a:t>
            </a:r>
            <a:endParaRPr lang="zh-CN" altLang="en-US" b="1" dirty="0">
              <a:solidFill>
                <a:srgbClr val="FF0000"/>
              </a:solidFill>
              <a:sym typeface="+mn-ea"/>
            </a:endParaRPr>
          </a:p>
          <a:p>
            <a:pPr algn="just">
              <a:lnSpc>
                <a:spcPct val="125000"/>
              </a:lnSpc>
            </a:pPr>
            <a:endParaRPr lang="zh-CN" altLang="en-US" b="1" dirty="0">
              <a:solidFill>
                <a:srgbClr val="FF0000"/>
              </a:solidFill>
              <a:sym typeface="+mn-ea"/>
            </a:endParaRPr>
          </a:p>
          <a:p>
            <a:pPr algn="just">
              <a:lnSpc>
                <a:spcPct val="125000"/>
              </a:lnSpc>
            </a:pPr>
            <a:r>
              <a:rPr lang="zh-CN" altLang="en-US" b="1" dirty="0">
                <a:solidFill>
                  <a:srgbClr val="FF0000"/>
                </a:solidFill>
                <a:sym typeface="+mn-ea"/>
              </a:rPr>
              <a:t>对于后市的预演：这两天反弹，然后出</a:t>
            </a:r>
            <a:r>
              <a:rPr lang="en-US" altLang="zh-CN" b="1" dirty="0">
                <a:solidFill>
                  <a:srgbClr val="FF0000"/>
                </a:solidFill>
                <a:sym typeface="+mn-ea"/>
              </a:rPr>
              <a:t>B</a:t>
            </a:r>
            <a:r>
              <a:rPr lang="zh-CN" altLang="en-US" b="1" dirty="0">
                <a:solidFill>
                  <a:srgbClr val="FF0000"/>
                </a:solidFill>
                <a:sym typeface="+mn-ea"/>
              </a:rPr>
              <a:t>点，流动资金翻红则对于出</a:t>
            </a:r>
            <a:r>
              <a:rPr lang="en-US" altLang="zh-CN" b="1" dirty="0">
                <a:solidFill>
                  <a:srgbClr val="FF0000"/>
                </a:solidFill>
                <a:sym typeface="+mn-ea"/>
              </a:rPr>
              <a:t>B</a:t>
            </a:r>
            <a:r>
              <a:rPr lang="zh-CN" altLang="en-US" b="1" dirty="0">
                <a:solidFill>
                  <a:srgbClr val="FF0000"/>
                </a:solidFill>
                <a:sym typeface="+mn-ea"/>
              </a:rPr>
              <a:t>点是更有效的。（节前）</a:t>
            </a:r>
            <a:endParaRPr lang="zh-CN" altLang="en-US" b="1" dirty="0">
              <a:solidFill>
                <a:srgbClr val="FF0000"/>
              </a:solidFill>
              <a:sym typeface="+mn-ea"/>
            </a:endParaRPr>
          </a:p>
          <a:p>
            <a:pPr algn="just">
              <a:lnSpc>
                <a:spcPct val="125000"/>
              </a:lnSpc>
            </a:pPr>
            <a:r>
              <a:rPr lang="zh-CN" altLang="en-US" b="1" dirty="0">
                <a:solidFill>
                  <a:srgbClr val="FF0000"/>
                </a:solidFill>
                <a:sym typeface="+mn-ea"/>
              </a:rPr>
              <a:t>方向上：【国产</a:t>
            </a:r>
            <a:r>
              <a:rPr lang="zh-CN" altLang="en-US" b="1" dirty="0">
                <a:solidFill>
                  <a:srgbClr val="FF0000"/>
                </a:solidFill>
                <a:sym typeface="+mn-ea"/>
              </a:rPr>
              <a:t>芯片】【机器人】【人工智能】，低估的消费、医药？除非个股很低，业绩新高，可以中长。</a:t>
            </a:r>
            <a:endParaRPr lang="en-US" altLang="zh-CN" b="1" dirty="0">
              <a:solidFill>
                <a:srgbClr val="FF0000"/>
              </a:solidFill>
              <a:sym typeface="+mn-ea"/>
            </a:endParaRPr>
          </a:p>
        </p:txBody>
      </p:sp>
    </p:spTree>
    <p:custDataLst>
      <p:tags r:id="rId3"/>
    </p:custData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2026-4-8</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3553460"/>
          </a:xfrm>
          <a:prstGeom prst="rect">
            <a:avLst/>
          </a:prstGeom>
          <a:noFill/>
        </p:spPr>
        <p:txBody>
          <a:bodyPr wrap="square" rtlCol="0" anchor="t">
            <a:spAutoFit/>
          </a:bodyPr>
          <a:p>
            <a:pPr algn="just">
              <a:lnSpc>
                <a:spcPct val="125000"/>
              </a:lnSpc>
            </a:pPr>
            <a:r>
              <a:rPr lang="en-US" dirty="0"/>
              <a:t>1</a:t>
            </a:r>
            <a:r>
              <a:rPr lang="zh-CN" altLang="en-US" dirty="0"/>
              <a:t>、技术上本身就是一个底部区域（横向统计红色</a:t>
            </a:r>
            <a:r>
              <a:rPr lang="en-US" altLang="zh-CN" dirty="0"/>
              <a:t>5</a:t>
            </a:r>
            <a:r>
              <a:rPr lang="zh-CN" altLang="en-US" dirty="0"/>
              <a:t>附近，平均股价在熊线附近，流动资金翻红简单），故这里从技术上没有什么恐慌。如今捕捞季节金叉，并且出</a:t>
            </a:r>
            <a:r>
              <a:rPr lang="en-US" altLang="zh-CN" dirty="0"/>
              <a:t>B</a:t>
            </a:r>
            <a:r>
              <a:rPr lang="zh-CN" altLang="en-US" dirty="0"/>
              <a:t>点，流动资金还有望翻红，短期可看一轮反弹，目标大约先看到牛线（</a:t>
            </a:r>
            <a:r>
              <a:rPr lang="en-US" altLang="zh-CN" dirty="0"/>
              <a:t>23</a:t>
            </a:r>
            <a:r>
              <a:rPr lang="zh-CN" altLang="en-US" dirty="0"/>
              <a:t>）位置。</a:t>
            </a:r>
            <a:r>
              <a:rPr lang="en-US" altLang="zh-CN" dirty="0"/>
              <a:t> </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、继续看【智能制造】（半导体、机器人）、【云计算】（算力）、【人工智能】</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a:t>
            </a:r>
            <a:endParaRPr lang="zh-CN" altLang="en-US" dirty="0"/>
          </a:p>
          <a:p>
            <a:pPr algn="just">
              <a:lnSpc>
                <a:spcPct val="125000"/>
              </a:lnSpc>
            </a:pPr>
            <a:endParaRPr lang="zh-CN" altLang="en-US" b="1" dirty="0">
              <a:solidFill>
                <a:srgbClr val="FF0000"/>
              </a:solidFill>
              <a:sym typeface="+mn-ea"/>
            </a:endParaRPr>
          </a:p>
          <a:p>
            <a:pPr algn="just">
              <a:lnSpc>
                <a:spcPct val="125000"/>
              </a:lnSpc>
            </a:pPr>
            <a:r>
              <a:rPr lang="zh-CN" altLang="en-US" b="1" dirty="0">
                <a:solidFill>
                  <a:srgbClr val="FF0000"/>
                </a:solidFill>
                <a:sym typeface="+mn-ea"/>
              </a:rPr>
              <a:t>策略：当下对于原来的仓位可持有待涨，到牛线附近时则考虑是否落袋为安，适当控制仓位（特别是流动资金翻绿则以减为主），对于仓位轻的，说明前期回避了风险，则可适当参与这个反弹修复行情。</a:t>
            </a:r>
            <a:endParaRPr lang="en-US" altLang="zh-CN" b="1" dirty="0">
              <a:solidFill>
                <a:srgbClr val="FF0000"/>
              </a:solidFill>
              <a:sym typeface="+mn-ea"/>
            </a:endParaRPr>
          </a:p>
        </p:txBody>
      </p:sp>
    </p:spTree>
    <p:custDataLst>
      <p:tags r:id="rId3"/>
    </p:custData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2026-4-15</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3900170"/>
          </a:xfrm>
          <a:prstGeom prst="rect">
            <a:avLst/>
          </a:prstGeom>
          <a:noFill/>
        </p:spPr>
        <p:txBody>
          <a:bodyPr wrap="square" rtlCol="0" anchor="t">
            <a:spAutoFit/>
          </a:bodyPr>
          <a:p>
            <a:pPr algn="just">
              <a:lnSpc>
                <a:spcPct val="125000"/>
              </a:lnSpc>
            </a:pPr>
            <a:r>
              <a:rPr lang="en-US" dirty="0"/>
              <a:t>1</a:t>
            </a:r>
            <a:r>
              <a:rPr lang="zh-CN" altLang="en-US" dirty="0"/>
              <a:t>、平均股价站上了牛线之上，这代表市场进入强者恒强市场！熊线上移，只要流动资金翻红，市场则人气充足，有助力于市场进一步上涨。</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、从主题方向来看，从</a:t>
            </a:r>
            <a:r>
              <a:rPr lang="en-US" altLang="zh-CN" dirty="0"/>
              <a:t>B</a:t>
            </a:r>
            <a:r>
              <a:rPr lang="zh-CN" altLang="en-US" dirty="0"/>
              <a:t>点开始，活跃于前面的（符合</a:t>
            </a:r>
            <a:r>
              <a:rPr lang="en-US" altLang="zh-CN" dirty="0"/>
              <a:t>555</a:t>
            </a:r>
            <a:r>
              <a:rPr lang="zh-CN" altLang="en-US" dirty="0"/>
              <a:t>原则）的主题分别是【云计算】、【锂电池】</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、后续只需要注意一点：平均股价继续上涨，并且远离牛线（</a:t>
            </a:r>
            <a:r>
              <a:rPr lang="en-US" altLang="zh-CN" dirty="0"/>
              <a:t>7%</a:t>
            </a:r>
            <a:r>
              <a:rPr lang="zh-CN" altLang="en-US" dirty="0"/>
              <a:t>），而且牛熊不上移的时候</a:t>
            </a:r>
            <a:r>
              <a:rPr lang="en-US" altLang="zh-CN" dirty="0"/>
              <a:t> </a:t>
            </a:r>
            <a:r>
              <a:rPr lang="zh-CN" altLang="en-US" dirty="0"/>
              <a:t>，捕捞</a:t>
            </a:r>
            <a:r>
              <a:rPr lang="en-US" altLang="zh-CN" dirty="0"/>
              <a:t> </a:t>
            </a:r>
            <a:r>
              <a:rPr lang="zh-CN" altLang="en-US" dirty="0"/>
              <a:t>季节的死叉就要特别注意风险，这种信号下，极度容易大阴。</a:t>
            </a:r>
            <a:endParaRPr lang="zh-CN" altLang="en-US" dirty="0"/>
          </a:p>
          <a:p>
            <a:pPr algn="just">
              <a:lnSpc>
                <a:spcPct val="125000"/>
              </a:lnSpc>
            </a:pPr>
            <a:endParaRPr lang="zh-CN" altLang="en-US" b="1" dirty="0">
              <a:solidFill>
                <a:srgbClr val="FF0000"/>
              </a:solidFill>
              <a:sym typeface="+mn-ea"/>
            </a:endParaRPr>
          </a:p>
          <a:p>
            <a:pPr algn="just">
              <a:lnSpc>
                <a:spcPct val="125000"/>
              </a:lnSpc>
            </a:pPr>
            <a:r>
              <a:rPr lang="zh-CN" altLang="en-US" b="1" dirty="0">
                <a:solidFill>
                  <a:srgbClr val="FF0000"/>
                </a:solidFill>
                <a:sym typeface="+mn-ea"/>
              </a:rPr>
              <a:t>策略：当下适合个股低吸的的，刚突破可建仓。然后主调：持有等卖。等上面的信号。</a:t>
            </a:r>
            <a:endParaRPr lang="zh-CN" altLang="en-US" b="1" dirty="0">
              <a:solidFill>
                <a:srgbClr val="FF0000"/>
              </a:solidFill>
              <a:sym typeface="+mn-ea"/>
            </a:endParaRPr>
          </a:p>
          <a:p>
            <a:pPr algn="just">
              <a:lnSpc>
                <a:spcPct val="125000"/>
              </a:lnSpc>
            </a:pPr>
            <a:endParaRPr lang="en-US" altLang="zh-CN" b="1" dirty="0">
              <a:solidFill>
                <a:srgbClr val="FF0000"/>
              </a:solidFill>
              <a:sym typeface="+mn-ea"/>
            </a:endParaRPr>
          </a:p>
          <a:p>
            <a:pPr algn="just">
              <a:lnSpc>
                <a:spcPct val="125000"/>
              </a:lnSpc>
            </a:pPr>
            <a:r>
              <a:rPr lang="zh-CN" altLang="en-US" b="1" dirty="0">
                <a:solidFill>
                  <a:srgbClr val="FF0000"/>
                </a:solidFill>
                <a:sym typeface="+mn-ea"/>
              </a:rPr>
              <a:t>主题方向：【储能】【半导体】【机器人】【云计算】</a:t>
            </a:r>
            <a:endParaRPr lang="zh-CN" altLang="en-US" b="1" dirty="0">
              <a:solidFill>
                <a:srgbClr val="FF0000"/>
              </a:solidFill>
              <a:sym typeface="+mn-ea"/>
            </a:endParaRPr>
          </a:p>
        </p:txBody>
      </p:sp>
    </p:spTree>
    <p:custDataLst>
      <p:tags r:id="rId3"/>
    </p:custData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2026-4-22</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4592320"/>
          </a:xfrm>
          <a:prstGeom prst="rect">
            <a:avLst/>
          </a:prstGeom>
          <a:noFill/>
        </p:spPr>
        <p:txBody>
          <a:bodyPr wrap="square" rtlCol="0" anchor="t">
            <a:spAutoFit/>
          </a:bodyPr>
          <a:p>
            <a:pPr algn="just">
              <a:lnSpc>
                <a:spcPct val="125000"/>
              </a:lnSpc>
            </a:pPr>
            <a:r>
              <a:rPr lang="en-US" dirty="0"/>
              <a:t>1</a:t>
            </a:r>
            <a:r>
              <a:rPr lang="zh-CN" altLang="en-US" dirty="0"/>
              <a:t>、今天早上红盘的，但是上证指数分时是不健康的，而且流动资金仍然是大概率翻红，加上本身大盘死叉，故早上的上涨不要激动，适合持有的等卖，但不适合去加仓，更不能去追高。</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、牛线的上移会加大震荡的幅度，而牛线也将会成为本次死叉调整的支撑位。</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、整</a:t>
            </a:r>
            <a:r>
              <a:rPr lang="en-US" altLang="zh-CN" dirty="0"/>
              <a:t> </a:t>
            </a:r>
            <a:r>
              <a:rPr lang="zh-CN" altLang="en-US" dirty="0"/>
              <a:t>体趋势是看好的，但短期高位震荡整</a:t>
            </a:r>
            <a:r>
              <a:rPr lang="en-US" altLang="zh-CN" dirty="0"/>
              <a:t> </a:t>
            </a:r>
            <a:r>
              <a:rPr lang="zh-CN" altLang="en-US" dirty="0"/>
              <a:t>理，有调整</a:t>
            </a:r>
            <a:r>
              <a:rPr lang="en-US" altLang="zh-CN" dirty="0"/>
              <a:t> </a:t>
            </a:r>
            <a:r>
              <a:rPr lang="zh-CN" altLang="en-US" dirty="0"/>
              <a:t>低吸当然更好，在下一轮金叉前做好准备。</a:t>
            </a:r>
            <a:endParaRPr lang="zh-CN" altLang="en-US" dirty="0"/>
          </a:p>
          <a:p>
            <a:pPr algn="just">
              <a:lnSpc>
                <a:spcPct val="125000"/>
              </a:lnSpc>
            </a:pPr>
            <a:endParaRPr lang="zh-CN" altLang="en-US" b="1" dirty="0">
              <a:solidFill>
                <a:srgbClr val="FF0000"/>
              </a:solidFill>
              <a:sym typeface="+mn-ea"/>
            </a:endParaRPr>
          </a:p>
          <a:p>
            <a:pPr algn="just">
              <a:lnSpc>
                <a:spcPct val="125000"/>
              </a:lnSpc>
            </a:pPr>
            <a:r>
              <a:rPr lang="zh-CN" altLang="en-US" b="1" dirty="0">
                <a:solidFill>
                  <a:srgbClr val="FF0000"/>
                </a:solidFill>
                <a:sym typeface="+mn-ea"/>
              </a:rPr>
              <a:t>策略：有跌宜低吸，下一轮金叉</a:t>
            </a:r>
            <a:r>
              <a:rPr lang="en-US" altLang="zh-CN" b="1" dirty="0">
                <a:solidFill>
                  <a:srgbClr val="FF0000"/>
                </a:solidFill>
                <a:sym typeface="+mn-ea"/>
              </a:rPr>
              <a:t>+</a:t>
            </a:r>
            <a:r>
              <a:rPr lang="zh-CN" altLang="en-US" b="1" dirty="0">
                <a:solidFill>
                  <a:srgbClr val="FF0000"/>
                </a:solidFill>
                <a:sym typeface="+mn-ea"/>
              </a:rPr>
              <a:t>红将会二次启动。</a:t>
            </a:r>
            <a:endParaRPr lang="zh-CN" altLang="en-US" b="1" dirty="0">
              <a:solidFill>
                <a:srgbClr val="FF0000"/>
              </a:solidFill>
              <a:sym typeface="+mn-ea"/>
            </a:endParaRPr>
          </a:p>
          <a:p>
            <a:pPr algn="just">
              <a:lnSpc>
                <a:spcPct val="125000"/>
              </a:lnSpc>
            </a:pPr>
            <a:endParaRPr lang="zh-CN" altLang="en-US" b="1" dirty="0">
              <a:solidFill>
                <a:srgbClr val="FF0000"/>
              </a:solidFill>
              <a:sym typeface="+mn-ea"/>
            </a:endParaRPr>
          </a:p>
          <a:p>
            <a:pPr algn="just">
              <a:lnSpc>
                <a:spcPct val="125000"/>
              </a:lnSpc>
            </a:pPr>
            <a:r>
              <a:rPr lang="zh-CN" altLang="en-US" b="1" dirty="0">
                <a:solidFill>
                  <a:srgbClr val="FF0000"/>
                </a:solidFill>
                <a:sym typeface="+mn-ea"/>
              </a:rPr>
              <a:t>主题方向：【储能】【半导体】【机器人】【云计算】</a:t>
            </a:r>
            <a:endParaRPr lang="zh-CN" altLang="en-US" b="1" dirty="0">
              <a:solidFill>
                <a:srgbClr val="FF0000"/>
              </a:solidFill>
              <a:sym typeface="+mn-ea"/>
            </a:endParaRPr>
          </a:p>
          <a:p>
            <a:pPr algn="just">
              <a:lnSpc>
                <a:spcPct val="125000"/>
              </a:lnSpc>
            </a:pPr>
            <a:endParaRPr lang="zh-CN" altLang="en-US" b="1" dirty="0">
              <a:solidFill>
                <a:srgbClr val="FF0000"/>
              </a:solidFill>
              <a:sym typeface="+mn-ea"/>
            </a:endParaRPr>
          </a:p>
          <a:p>
            <a:pPr algn="just">
              <a:lnSpc>
                <a:spcPct val="125000"/>
              </a:lnSpc>
            </a:pPr>
            <a:endParaRPr lang="en-US" altLang="zh-CN" b="1" dirty="0">
              <a:solidFill>
                <a:srgbClr val="FF0000"/>
              </a:solidFill>
              <a:sym typeface="+mn-ea"/>
            </a:endParaRPr>
          </a:p>
          <a:p>
            <a:pPr algn="just">
              <a:lnSpc>
                <a:spcPct val="125000"/>
              </a:lnSpc>
            </a:pPr>
            <a:endParaRPr lang="zh-CN" altLang="en-US" b="1" dirty="0">
              <a:solidFill>
                <a:srgbClr val="FF0000"/>
              </a:solidFill>
              <a:sym typeface="+mn-ea"/>
            </a:endParaRPr>
          </a:p>
        </p:txBody>
      </p:sp>
    </p:spTree>
    <p:custDataLst>
      <p:tags r:id="rId3"/>
    </p:custData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2026-4-29</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4592320"/>
          </a:xfrm>
          <a:prstGeom prst="rect">
            <a:avLst/>
          </a:prstGeom>
          <a:noFill/>
        </p:spPr>
        <p:txBody>
          <a:bodyPr wrap="square" rtlCol="0" anchor="t">
            <a:spAutoFit/>
          </a:bodyPr>
          <a:p>
            <a:pPr algn="just">
              <a:lnSpc>
                <a:spcPct val="125000"/>
              </a:lnSpc>
            </a:pPr>
            <a:r>
              <a:rPr lang="en-US" dirty="0"/>
              <a:t>1</a:t>
            </a:r>
            <a:r>
              <a:rPr lang="zh-CN" altLang="en-US" dirty="0"/>
              <a:t>、考虑到本次主流热点涨幅太高，如若终结，需要大盘分析</a:t>
            </a:r>
            <a:r>
              <a:rPr lang="en-US" altLang="zh-CN" dirty="0"/>
              <a:t>S</a:t>
            </a:r>
            <a:r>
              <a:rPr lang="zh-CN" altLang="en-US" dirty="0"/>
              <a:t>点作标记，故从这个观点来看，五一过后有可能是要出</a:t>
            </a:r>
            <a:r>
              <a:rPr lang="en-US" altLang="zh-CN" dirty="0"/>
              <a:t>S</a:t>
            </a:r>
            <a:r>
              <a:rPr lang="zh-CN" altLang="en-US" dirty="0"/>
              <a:t>点的。</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、节前捕捞</a:t>
            </a:r>
            <a:r>
              <a:rPr lang="en-US" altLang="zh-CN" dirty="0"/>
              <a:t> </a:t>
            </a:r>
            <a:r>
              <a:rPr lang="zh-CN" altLang="en-US" dirty="0"/>
              <a:t>季节死叉多日，加上平均股价处于牛线之上，这里有支撑，理论上会有一个技术性反弹。</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a:t>
            </a:r>
            <a:endParaRPr lang="zh-CN" altLang="en-US" dirty="0"/>
          </a:p>
          <a:p>
            <a:pPr algn="just">
              <a:lnSpc>
                <a:spcPct val="125000"/>
              </a:lnSpc>
            </a:pPr>
            <a:endParaRPr lang="zh-CN" altLang="en-US" b="1" dirty="0">
              <a:solidFill>
                <a:srgbClr val="FF0000"/>
              </a:solidFill>
              <a:sym typeface="+mn-ea"/>
            </a:endParaRPr>
          </a:p>
          <a:p>
            <a:pPr algn="just">
              <a:lnSpc>
                <a:spcPct val="125000"/>
              </a:lnSpc>
            </a:pPr>
            <a:r>
              <a:rPr lang="zh-CN" altLang="en-US" b="1" dirty="0">
                <a:solidFill>
                  <a:srgbClr val="FF0000"/>
                </a:solidFill>
                <a:sym typeface="+mn-ea"/>
              </a:rPr>
              <a:t>策略：节前做好方向的调换，对于大科技方向，以减仓为主；节后一旦真的</a:t>
            </a:r>
            <a:r>
              <a:rPr lang="en-US" altLang="zh-CN" b="1" dirty="0">
                <a:solidFill>
                  <a:srgbClr val="FF0000"/>
                </a:solidFill>
                <a:sym typeface="+mn-ea"/>
              </a:rPr>
              <a:t>S</a:t>
            </a:r>
            <a:r>
              <a:rPr lang="zh-CN" altLang="en-US" b="1" dirty="0">
                <a:solidFill>
                  <a:srgbClr val="FF0000"/>
                </a:solidFill>
                <a:sym typeface="+mn-ea"/>
              </a:rPr>
              <a:t>点，则主题方向转换。</a:t>
            </a:r>
            <a:endParaRPr lang="zh-CN" altLang="en-US" b="1" dirty="0">
              <a:solidFill>
                <a:srgbClr val="FF0000"/>
              </a:solidFill>
              <a:sym typeface="+mn-ea"/>
            </a:endParaRPr>
          </a:p>
          <a:p>
            <a:pPr algn="just">
              <a:lnSpc>
                <a:spcPct val="125000"/>
              </a:lnSpc>
            </a:pPr>
            <a:endParaRPr lang="zh-CN" altLang="en-US" b="1" dirty="0">
              <a:solidFill>
                <a:srgbClr val="FF0000"/>
              </a:solidFill>
              <a:sym typeface="+mn-ea"/>
            </a:endParaRPr>
          </a:p>
          <a:p>
            <a:pPr algn="just">
              <a:lnSpc>
                <a:spcPct val="125000"/>
              </a:lnSpc>
            </a:pPr>
            <a:r>
              <a:rPr lang="zh-CN" altLang="en-US" b="1" dirty="0">
                <a:solidFill>
                  <a:srgbClr val="FF0000"/>
                </a:solidFill>
                <a:sym typeface="+mn-ea"/>
              </a:rPr>
              <a:t>主题方向：先把几个传统行业的都选一选，具体再看主力净买额排名情况。【医药、消费、券商、新能源】</a:t>
            </a:r>
            <a:endParaRPr lang="zh-CN" altLang="en-US" b="1" dirty="0">
              <a:solidFill>
                <a:srgbClr val="FF0000"/>
              </a:solidFill>
              <a:sym typeface="+mn-ea"/>
            </a:endParaRPr>
          </a:p>
          <a:p>
            <a:pPr algn="just">
              <a:lnSpc>
                <a:spcPct val="125000"/>
              </a:lnSpc>
            </a:pPr>
            <a:endParaRPr lang="zh-CN" altLang="en-US" b="1" dirty="0">
              <a:solidFill>
                <a:srgbClr val="FF0000"/>
              </a:solidFill>
              <a:sym typeface="+mn-ea"/>
            </a:endParaRPr>
          </a:p>
          <a:p>
            <a:pPr algn="just">
              <a:lnSpc>
                <a:spcPct val="125000"/>
              </a:lnSpc>
            </a:pPr>
            <a:endParaRPr lang="en-US" altLang="zh-CN" b="1" dirty="0">
              <a:solidFill>
                <a:srgbClr val="FF0000"/>
              </a:solidFill>
              <a:sym typeface="+mn-ea"/>
            </a:endParaRPr>
          </a:p>
          <a:p>
            <a:pPr algn="just">
              <a:lnSpc>
                <a:spcPct val="125000"/>
              </a:lnSpc>
            </a:pPr>
            <a:endParaRPr lang="zh-CN" altLang="en-US" b="1" dirty="0">
              <a:solidFill>
                <a:srgbClr val="FF0000"/>
              </a:solidFill>
              <a:sym typeface="+mn-ea"/>
            </a:endParaRPr>
          </a:p>
        </p:txBody>
      </p:sp>
    </p:spTree>
    <p:custDataLst>
      <p:tags r:id="rId3"/>
    </p:custData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2026-5-6</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4592320"/>
          </a:xfrm>
          <a:prstGeom prst="rect">
            <a:avLst/>
          </a:prstGeom>
          <a:noFill/>
        </p:spPr>
        <p:txBody>
          <a:bodyPr wrap="square" rtlCol="0" anchor="t">
            <a:spAutoFit/>
          </a:bodyPr>
          <a:p>
            <a:pPr algn="just">
              <a:lnSpc>
                <a:spcPct val="125000"/>
              </a:lnSpc>
            </a:pPr>
            <a:r>
              <a:rPr lang="en-US" dirty="0"/>
              <a:t>1</a:t>
            </a:r>
            <a:r>
              <a:rPr lang="zh-CN" altLang="en-US" dirty="0"/>
              <a:t>、牛线位置</a:t>
            </a:r>
            <a:r>
              <a:rPr lang="en-US" altLang="zh-CN" dirty="0"/>
              <a:t> </a:t>
            </a:r>
            <a:r>
              <a:rPr lang="zh-CN" altLang="en-US" dirty="0"/>
              <a:t>是</a:t>
            </a:r>
            <a:r>
              <a:rPr lang="en-US" altLang="zh-CN" dirty="0"/>
              <a:t>23.58</a:t>
            </a:r>
            <a:r>
              <a:rPr lang="zh-CN" altLang="en-US" dirty="0"/>
              <a:t>，按</a:t>
            </a:r>
            <a:r>
              <a:rPr lang="en-US" altLang="zh-CN" dirty="0"/>
              <a:t>7%</a:t>
            </a:r>
            <a:r>
              <a:rPr lang="zh-CN" altLang="en-US" dirty="0"/>
              <a:t>为风险值（大幅偏离），</a:t>
            </a:r>
            <a:r>
              <a:rPr lang="en-US" altLang="zh-CN" dirty="0"/>
              <a:t>23.58*1.07=25.23</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、当下是捕捞季节金叉上涨，原本就是</a:t>
            </a:r>
            <a:r>
              <a:rPr lang="en-US" altLang="zh-CN" dirty="0"/>
              <a:t>B+</a:t>
            </a:r>
            <a:r>
              <a:rPr lang="zh-CN" altLang="en-US" dirty="0"/>
              <a:t>红，但是我们看到了在上涨中捕捞季节已经出现了顶背离；伴随性的隐藏风险是比较大的，故这里我们反而会是谨慎看待上涨。（不是强看空）</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、节前本身是看涨的，节后头两天仍然是以减仓为主，一旦死叉则是真正的拐点到来。</a:t>
            </a:r>
            <a:endParaRPr lang="zh-CN" altLang="en-US" dirty="0"/>
          </a:p>
          <a:p>
            <a:pPr algn="just">
              <a:lnSpc>
                <a:spcPct val="125000"/>
              </a:lnSpc>
            </a:pPr>
            <a:endParaRPr lang="zh-CN" altLang="en-US" b="1" dirty="0">
              <a:solidFill>
                <a:srgbClr val="FF0000"/>
              </a:solidFill>
              <a:sym typeface="+mn-ea"/>
            </a:endParaRPr>
          </a:p>
          <a:p>
            <a:pPr algn="just">
              <a:lnSpc>
                <a:spcPct val="125000"/>
              </a:lnSpc>
            </a:pPr>
            <a:r>
              <a:rPr lang="zh-CN" altLang="en-US" b="1" dirty="0">
                <a:solidFill>
                  <a:srgbClr val="FF0000"/>
                </a:solidFill>
                <a:sym typeface="+mn-ea"/>
              </a:rPr>
              <a:t>策略：上涨反而是减为主，不会去追高。</a:t>
            </a:r>
            <a:endParaRPr lang="zh-CN" altLang="en-US" b="1" dirty="0">
              <a:solidFill>
                <a:srgbClr val="FF0000"/>
              </a:solidFill>
              <a:sym typeface="+mn-ea"/>
            </a:endParaRPr>
          </a:p>
          <a:p>
            <a:pPr algn="just">
              <a:lnSpc>
                <a:spcPct val="125000"/>
              </a:lnSpc>
            </a:pPr>
            <a:endParaRPr lang="zh-CN" altLang="en-US" b="1" dirty="0">
              <a:solidFill>
                <a:srgbClr val="FF0000"/>
              </a:solidFill>
              <a:sym typeface="+mn-ea"/>
            </a:endParaRPr>
          </a:p>
          <a:p>
            <a:pPr algn="just">
              <a:lnSpc>
                <a:spcPct val="125000"/>
              </a:lnSpc>
            </a:pPr>
            <a:r>
              <a:rPr lang="zh-CN" altLang="en-US" b="1" dirty="0">
                <a:solidFill>
                  <a:srgbClr val="FF0000"/>
                </a:solidFill>
                <a:sym typeface="+mn-ea"/>
              </a:rPr>
              <a:t>主题方向：等</a:t>
            </a:r>
            <a:r>
              <a:rPr lang="en-US" altLang="zh-CN" b="1" dirty="0">
                <a:solidFill>
                  <a:srgbClr val="FF0000"/>
                </a:solidFill>
                <a:sym typeface="+mn-ea"/>
              </a:rPr>
              <a:t>S</a:t>
            </a:r>
            <a:r>
              <a:rPr lang="zh-CN" altLang="en-US" b="1" dirty="0">
                <a:solidFill>
                  <a:srgbClr val="FF0000"/>
                </a:solidFill>
                <a:sym typeface="+mn-ea"/>
              </a:rPr>
              <a:t>点出来之后，重新进场。</a:t>
            </a:r>
            <a:endParaRPr lang="zh-CN" altLang="en-US" b="1" dirty="0">
              <a:solidFill>
                <a:srgbClr val="FF0000"/>
              </a:solidFill>
              <a:sym typeface="+mn-ea"/>
            </a:endParaRPr>
          </a:p>
          <a:p>
            <a:pPr algn="just">
              <a:lnSpc>
                <a:spcPct val="125000"/>
              </a:lnSpc>
            </a:pPr>
            <a:endParaRPr lang="zh-CN" altLang="en-US" b="1" dirty="0">
              <a:solidFill>
                <a:srgbClr val="FF0000"/>
              </a:solidFill>
              <a:sym typeface="+mn-ea"/>
            </a:endParaRPr>
          </a:p>
          <a:p>
            <a:pPr algn="just">
              <a:lnSpc>
                <a:spcPct val="125000"/>
              </a:lnSpc>
            </a:pPr>
            <a:endParaRPr lang="en-US" altLang="zh-CN" b="1" dirty="0">
              <a:solidFill>
                <a:srgbClr val="FF0000"/>
              </a:solidFill>
              <a:sym typeface="+mn-ea"/>
            </a:endParaRPr>
          </a:p>
          <a:p>
            <a:pPr algn="just">
              <a:lnSpc>
                <a:spcPct val="125000"/>
              </a:lnSpc>
            </a:pPr>
            <a:endParaRPr lang="zh-CN" altLang="en-US" b="1" dirty="0">
              <a:solidFill>
                <a:srgbClr val="FF0000"/>
              </a:solidFill>
              <a:sym typeface="+mn-ea"/>
            </a:endParaRPr>
          </a:p>
        </p:txBody>
      </p:sp>
    </p:spTree>
    <p:custDataLst>
      <p:tags r:id="rId3"/>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2025-3-05</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669155"/>
          </a:xfrm>
          <a:prstGeom prst="rect">
            <a:avLst/>
          </a:prstGeom>
          <a:noFill/>
        </p:spPr>
        <p:txBody>
          <a:bodyPr wrap="square" rtlCol="0" anchor="t">
            <a:spAutoFit/>
          </a:bodyPr>
          <a:p>
            <a:pPr algn="just">
              <a:lnSpc>
                <a:spcPct val="125000"/>
              </a:lnSpc>
            </a:pPr>
            <a:r>
              <a:rPr lang="en-US" dirty="0"/>
              <a:t>1</a:t>
            </a:r>
            <a:r>
              <a:rPr lang="zh-CN" altLang="en-US" dirty="0"/>
              <a:t>、</a:t>
            </a:r>
            <a:r>
              <a:rPr lang="zh-CN" altLang="en-US" dirty="0">
                <a:sym typeface="+mn-ea"/>
              </a:rPr>
              <a:t>捕捞</a:t>
            </a:r>
            <a:r>
              <a:rPr lang="en-US" altLang="zh-CN" dirty="0">
                <a:sym typeface="+mn-ea"/>
              </a:rPr>
              <a:t> </a:t>
            </a:r>
            <a:r>
              <a:rPr lang="zh-CN" altLang="en-US" dirty="0">
                <a:sym typeface="+mn-ea"/>
              </a:rPr>
              <a:t>季节今天金叉，短期上看有一个技术性的反弹走势</a:t>
            </a:r>
            <a:r>
              <a:rPr lang="en-US" altLang="zh-CN" dirty="0">
                <a:sym typeface="+mn-ea"/>
              </a:rPr>
              <a:t> </a:t>
            </a:r>
            <a:r>
              <a:rPr lang="zh-CN" altLang="en-US" dirty="0">
                <a:sym typeface="+mn-ea"/>
              </a:rPr>
              <a:t>；</a:t>
            </a:r>
            <a:endParaRPr lang="en-US" dirty="0"/>
          </a:p>
          <a:p>
            <a:pPr algn="just">
              <a:lnSpc>
                <a:spcPct val="125000"/>
              </a:lnSpc>
            </a:pPr>
            <a:r>
              <a:rPr lang="en-US" dirty="0"/>
              <a:t>2</a:t>
            </a:r>
            <a:r>
              <a:rPr lang="zh-CN" altLang="en-US" dirty="0"/>
              <a:t>、由于流动资金过去两天是翻绿的，故当下仓位注意控制在</a:t>
            </a:r>
            <a:r>
              <a:rPr lang="en-US" altLang="zh-CN" dirty="0"/>
              <a:t>5</a:t>
            </a:r>
            <a:r>
              <a:rPr lang="zh-CN" altLang="en-US" dirty="0"/>
              <a:t>以内为宜；</a:t>
            </a:r>
            <a:endParaRPr lang="zh-CN" altLang="en-US" dirty="0"/>
          </a:p>
          <a:p>
            <a:pPr algn="just">
              <a:lnSpc>
                <a:spcPct val="125000"/>
              </a:lnSpc>
            </a:pPr>
            <a:r>
              <a:rPr lang="en-US" altLang="zh-CN" dirty="0"/>
              <a:t>3</a:t>
            </a:r>
            <a:r>
              <a:rPr lang="zh-CN" altLang="en-US" dirty="0"/>
              <a:t>、平均股价牛线上移，上方的压力位来自牛线；</a:t>
            </a:r>
            <a:endParaRPr lang="zh-CN" altLang="en-US" dirty="0"/>
          </a:p>
          <a:p>
            <a:pPr algn="just">
              <a:lnSpc>
                <a:spcPct val="125000"/>
              </a:lnSpc>
            </a:pPr>
            <a:r>
              <a:rPr lang="en-US" altLang="zh-CN" dirty="0"/>
              <a:t>4</a:t>
            </a:r>
            <a:r>
              <a:rPr lang="zh-CN" altLang="en-US" dirty="0"/>
              <a:t>、也有可能流动资金翻红，再次出现启动行情。</a:t>
            </a:r>
            <a:endParaRPr lang="zh-CN" altLang="en-US" dirty="0"/>
          </a:p>
          <a:p>
            <a:pPr algn="just">
              <a:lnSpc>
                <a:spcPct val="125000"/>
              </a:lnSpc>
            </a:pPr>
            <a:r>
              <a:rPr lang="en-US" altLang="zh-CN" dirty="0"/>
              <a:t>5</a:t>
            </a:r>
            <a:r>
              <a:rPr lang="zh-CN" altLang="en-US" dirty="0"/>
              <a:t>、从当下的量能表现来看，流动资金今天翻绿的概率比较大。</a:t>
            </a:r>
            <a:endParaRPr lang="zh-CN" altLang="en-US" dirty="0"/>
          </a:p>
          <a:p>
            <a:pPr algn="just">
              <a:lnSpc>
                <a:spcPct val="125000"/>
              </a:lnSpc>
            </a:pPr>
            <a:r>
              <a:rPr lang="zh-CN" altLang="en-US" dirty="0"/>
              <a:t>这两天大家关注的肯定是两会所释放出来的信号（部长通道央行、</a:t>
            </a:r>
            <a:r>
              <a:rPr lang="en-US" altLang="zh-CN" dirty="0"/>
              <a:t>CZB</a:t>
            </a:r>
            <a:r>
              <a:rPr lang="zh-CN" altLang="en-US" dirty="0"/>
              <a:t>、</a:t>
            </a:r>
            <a:r>
              <a:rPr lang="en-US" altLang="zh-CN" dirty="0"/>
              <a:t>ZJH</a:t>
            </a:r>
            <a:r>
              <a:rPr lang="zh-CN" altLang="en-US" dirty="0"/>
              <a:t>、商务部的发言）</a:t>
            </a:r>
            <a:endParaRPr lang="en-US" dirty="0"/>
          </a:p>
          <a:p>
            <a:pPr algn="just">
              <a:lnSpc>
                <a:spcPct val="125000"/>
              </a:lnSpc>
            </a:pPr>
            <a:r>
              <a:rPr lang="en-US" dirty="0"/>
              <a:t>1</a:t>
            </a:r>
            <a:r>
              <a:rPr lang="zh-CN" altLang="en-US" dirty="0"/>
              <a:t>、</a:t>
            </a:r>
            <a:endParaRPr lang="zh-CN" altLang="en-US" dirty="0"/>
          </a:p>
          <a:p>
            <a:pPr algn="just">
              <a:lnSpc>
                <a:spcPct val="125000"/>
              </a:lnSpc>
            </a:pPr>
            <a:r>
              <a:rPr lang="zh-CN" altLang="en-US" sz="2800" b="1" dirty="0">
                <a:solidFill>
                  <a:srgbClr val="FF0000"/>
                </a:solidFill>
              </a:rPr>
              <a:t>特别提醒：如果金叉</a:t>
            </a:r>
            <a:r>
              <a:rPr lang="en-US" altLang="zh-CN" sz="2800" b="1" dirty="0">
                <a:solidFill>
                  <a:srgbClr val="FF0000"/>
                </a:solidFill>
              </a:rPr>
              <a:t>3</a:t>
            </a:r>
            <a:r>
              <a:rPr lang="zh-CN" altLang="en-US" sz="2800" b="1" dirty="0">
                <a:solidFill>
                  <a:srgbClr val="FF0000"/>
                </a:solidFill>
              </a:rPr>
              <a:t>天，流动资金依然翻绿，则要注意牛线上移之后的死叉，因为往往：死叉</a:t>
            </a:r>
            <a:r>
              <a:rPr lang="en-US" altLang="zh-CN" sz="2800" b="1" dirty="0">
                <a:solidFill>
                  <a:srgbClr val="FF0000"/>
                </a:solidFill>
              </a:rPr>
              <a:t>+</a:t>
            </a:r>
            <a:r>
              <a:rPr lang="zh-CN" altLang="en-US" sz="2800" b="1" dirty="0">
                <a:solidFill>
                  <a:srgbClr val="FF0000"/>
                </a:solidFill>
              </a:rPr>
              <a:t>资金绿</a:t>
            </a:r>
            <a:r>
              <a:rPr lang="en-US" altLang="zh-CN" sz="2800" b="1" dirty="0">
                <a:solidFill>
                  <a:srgbClr val="FF0000"/>
                </a:solidFill>
              </a:rPr>
              <a:t>+</a:t>
            </a:r>
            <a:r>
              <a:rPr lang="zh-CN" altLang="en-US" sz="2800" b="1" dirty="0">
                <a:solidFill>
                  <a:srgbClr val="FF0000"/>
                </a:solidFill>
              </a:rPr>
              <a:t>牛线上移过。这样的信号都是不好。</a:t>
            </a:r>
            <a:endParaRPr lang="zh-CN" altLang="en-US" sz="2800" b="1" dirty="0">
              <a:solidFill>
                <a:srgbClr val="FF0000"/>
              </a:solidFill>
            </a:endParaRPr>
          </a:p>
          <a:p>
            <a:pPr algn="just">
              <a:lnSpc>
                <a:spcPct val="125000"/>
              </a:lnSpc>
            </a:pPr>
            <a:r>
              <a:rPr lang="zh-CN" altLang="en-US" sz="2800" b="1" dirty="0">
                <a:solidFill>
                  <a:srgbClr val="FF0000"/>
                </a:solidFill>
              </a:rPr>
              <a:t>建议：买前就要想好，哪里买，买多少，什么情况下要卖，止损。</a:t>
            </a:r>
            <a:endParaRPr lang="zh-CN" altLang="en-US" sz="2800" b="1" dirty="0">
              <a:solidFill>
                <a:srgbClr val="FF0000"/>
              </a:solidFill>
            </a:endParaRPr>
          </a:p>
          <a:p>
            <a:pPr algn="just">
              <a:lnSpc>
                <a:spcPct val="125000"/>
              </a:lnSpc>
            </a:pPr>
            <a:r>
              <a:rPr lang="zh-CN" altLang="en-US" sz="2800" b="1" dirty="0">
                <a:solidFill>
                  <a:srgbClr val="FF0000"/>
                </a:solidFill>
              </a:rPr>
              <a:t>【胜者先胜而后求战】</a:t>
            </a:r>
            <a:r>
              <a:rPr lang="en-US" altLang="zh-CN" sz="2800" b="1" dirty="0">
                <a:solidFill>
                  <a:srgbClr val="FF0000"/>
                </a:solidFill>
              </a:rPr>
              <a:t>---</a:t>
            </a:r>
            <a:r>
              <a:rPr lang="zh-CN" altLang="en-US" sz="2800" b="1" dirty="0">
                <a:solidFill>
                  <a:srgbClr val="FF0000"/>
                </a:solidFill>
              </a:rPr>
              <a:t>《孙子兵法》</a:t>
            </a:r>
            <a:endParaRPr lang="zh-CN" altLang="en-US" sz="2800" b="1" dirty="0">
              <a:solidFill>
                <a:srgbClr val="FF0000"/>
              </a:solidFill>
            </a:endParaRPr>
          </a:p>
        </p:txBody>
      </p:sp>
    </p:spTree>
    <p:custDataLst>
      <p:tags r:id="rId3"/>
    </p:custData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2026-5-13</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4939030"/>
          </a:xfrm>
          <a:prstGeom prst="rect">
            <a:avLst/>
          </a:prstGeom>
          <a:noFill/>
        </p:spPr>
        <p:txBody>
          <a:bodyPr wrap="square" rtlCol="0" anchor="t">
            <a:spAutoFit/>
          </a:bodyPr>
          <a:p>
            <a:pPr algn="just">
              <a:lnSpc>
                <a:spcPct val="125000"/>
              </a:lnSpc>
            </a:pPr>
            <a:r>
              <a:rPr lang="en-US" dirty="0"/>
              <a:t>1</a:t>
            </a:r>
            <a:r>
              <a:rPr lang="zh-CN" altLang="en-US" dirty="0"/>
              <a:t>、平均股价死叉，短期进入技术性调整，而由于市场重心上移的，故牛线也会在这几天上移，那么接下来就看平均股价与牛线之间的关系。</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、在牛线之上，则还是科技方向为主，回踩牛线继续启动；</a:t>
            </a:r>
            <a:endParaRPr lang="zh-CN" altLang="en-US" dirty="0"/>
          </a:p>
          <a:p>
            <a:pPr algn="just">
              <a:lnSpc>
                <a:spcPct val="125000"/>
              </a:lnSpc>
            </a:pPr>
            <a:r>
              <a:rPr lang="zh-CN" altLang="en-US" dirty="0"/>
              <a:t>回到牛线之内，则大概率会出</a:t>
            </a:r>
            <a:r>
              <a:rPr lang="en-US" altLang="zh-CN" dirty="0"/>
              <a:t>S</a:t>
            </a:r>
            <a:r>
              <a:rPr lang="zh-CN" altLang="en-US" dirty="0"/>
              <a:t>点，然后市场主题热点转换。</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、强烈推荐大家看我的【</a:t>
            </a:r>
            <a:r>
              <a:rPr lang="en-US" altLang="zh-CN" dirty="0"/>
              <a:t>AI</a:t>
            </a:r>
            <a:r>
              <a:rPr lang="zh-CN" altLang="en-US" dirty="0"/>
              <a:t>交易派】，</a:t>
            </a:r>
            <a:r>
              <a:rPr lang="en-US" altLang="zh-CN" dirty="0"/>
              <a:t>5</a:t>
            </a:r>
            <a:r>
              <a:rPr lang="zh-CN" altLang="en-US" dirty="0"/>
              <a:t>月</a:t>
            </a:r>
            <a:r>
              <a:rPr lang="en-US" altLang="zh-CN" dirty="0"/>
              <a:t>11</a:t>
            </a:r>
            <a:r>
              <a:rPr lang="zh-CN" altLang="en-US" dirty="0"/>
              <a:t>，</a:t>
            </a:r>
            <a:r>
              <a:rPr lang="en-US" altLang="zh-CN" dirty="0"/>
              <a:t>12</a:t>
            </a:r>
            <a:r>
              <a:rPr lang="zh-CN" altLang="en-US" dirty="0"/>
              <a:t>，</a:t>
            </a:r>
            <a:r>
              <a:rPr lang="en-US" altLang="zh-CN" dirty="0"/>
              <a:t>13</a:t>
            </a:r>
            <a:r>
              <a:rPr lang="zh-CN" altLang="en-US" dirty="0"/>
              <a:t>日的直播文章内容。</a:t>
            </a:r>
            <a:endParaRPr lang="zh-CN" altLang="en-US" dirty="0"/>
          </a:p>
          <a:p>
            <a:pPr algn="just">
              <a:lnSpc>
                <a:spcPct val="125000"/>
              </a:lnSpc>
            </a:pPr>
            <a:endParaRPr lang="zh-CN" altLang="en-US" b="1" dirty="0">
              <a:solidFill>
                <a:srgbClr val="FF0000"/>
              </a:solidFill>
              <a:sym typeface="+mn-ea"/>
            </a:endParaRPr>
          </a:p>
          <a:p>
            <a:pPr algn="just">
              <a:lnSpc>
                <a:spcPct val="125000"/>
              </a:lnSpc>
            </a:pPr>
            <a:r>
              <a:rPr lang="zh-CN" altLang="en-US" b="1" dirty="0">
                <a:solidFill>
                  <a:srgbClr val="FF0000"/>
                </a:solidFill>
                <a:sym typeface="+mn-ea"/>
              </a:rPr>
              <a:t>策略：短期两天观望为主，主要是看市场会选哪个，而不是看空。</a:t>
            </a:r>
            <a:endParaRPr lang="zh-CN" altLang="en-US" b="1" dirty="0">
              <a:solidFill>
                <a:srgbClr val="FF0000"/>
              </a:solidFill>
              <a:sym typeface="+mn-ea"/>
            </a:endParaRPr>
          </a:p>
          <a:p>
            <a:pPr algn="just">
              <a:lnSpc>
                <a:spcPct val="125000"/>
              </a:lnSpc>
            </a:pPr>
            <a:endParaRPr lang="zh-CN" altLang="en-US" b="1" dirty="0">
              <a:solidFill>
                <a:srgbClr val="FF0000"/>
              </a:solidFill>
              <a:sym typeface="+mn-ea"/>
            </a:endParaRPr>
          </a:p>
          <a:p>
            <a:pPr algn="just">
              <a:lnSpc>
                <a:spcPct val="125000"/>
              </a:lnSpc>
            </a:pPr>
            <a:r>
              <a:rPr lang="zh-CN" altLang="en-US" b="1" dirty="0">
                <a:solidFill>
                  <a:srgbClr val="FF0000"/>
                </a:solidFill>
                <a:sym typeface="+mn-ea"/>
              </a:rPr>
              <a:t>主题方向：外骨骼产业链【翔宇</a:t>
            </a:r>
            <a:r>
              <a:rPr lang="zh-CN" altLang="en-US" b="1" dirty="0">
                <a:solidFill>
                  <a:srgbClr val="FF0000"/>
                </a:solidFill>
                <a:sym typeface="+mn-ea"/>
              </a:rPr>
              <a:t>医疗】【伟思医疗】【光大同创】【埃斯顿】【绿的谐波】</a:t>
            </a:r>
            <a:endParaRPr lang="zh-CN" altLang="en-US" b="1" dirty="0">
              <a:solidFill>
                <a:srgbClr val="FF0000"/>
              </a:solidFill>
              <a:sym typeface="+mn-ea"/>
            </a:endParaRPr>
          </a:p>
          <a:p>
            <a:pPr algn="just">
              <a:lnSpc>
                <a:spcPct val="125000"/>
              </a:lnSpc>
            </a:pPr>
            <a:endParaRPr lang="zh-CN" altLang="en-US" b="1" dirty="0">
              <a:solidFill>
                <a:srgbClr val="FF0000"/>
              </a:solidFill>
              <a:sym typeface="+mn-ea"/>
            </a:endParaRPr>
          </a:p>
          <a:p>
            <a:pPr algn="just">
              <a:lnSpc>
                <a:spcPct val="125000"/>
              </a:lnSpc>
            </a:pPr>
            <a:endParaRPr lang="en-US" altLang="zh-CN" b="1" dirty="0">
              <a:solidFill>
                <a:srgbClr val="FF0000"/>
              </a:solidFill>
              <a:sym typeface="+mn-ea"/>
            </a:endParaRPr>
          </a:p>
          <a:p>
            <a:pPr algn="just">
              <a:lnSpc>
                <a:spcPct val="125000"/>
              </a:lnSpc>
            </a:pPr>
            <a:endParaRPr lang="zh-CN" altLang="en-US" b="1" dirty="0">
              <a:solidFill>
                <a:srgbClr val="FF0000"/>
              </a:solidFill>
              <a:sym typeface="+mn-ea"/>
            </a:endParaRPr>
          </a:p>
        </p:txBody>
      </p:sp>
    </p:spTree>
    <p:custDataLst>
      <p:tags r:id="rId3"/>
    </p:custData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2026-5-20</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5285105"/>
          </a:xfrm>
          <a:prstGeom prst="rect">
            <a:avLst/>
          </a:prstGeom>
          <a:noFill/>
        </p:spPr>
        <p:txBody>
          <a:bodyPr wrap="square" rtlCol="0" anchor="t">
            <a:spAutoFit/>
          </a:bodyPr>
          <a:p>
            <a:pPr algn="just">
              <a:lnSpc>
                <a:spcPct val="125000"/>
              </a:lnSpc>
            </a:pPr>
            <a:r>
              <a:rPr lang="en-US" altLang="zh-CN" dirty="0"/>
              <a:t>1</a:t>
            </a:r>
            <a:r>
              <a:rPr lang="zh-CN" altLang="en-US" dirty="0"/>
              <a:t>、平均股价金叉，短期可看反弹，并且有望推动平均股价重新站回牛线之上；流动资金今天也有望重新回红，故短期可看反弹行情。市场的强度取决于流动资金量能情况。</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、大盘与个股的关系：</a:t>
            </a:r>
            <a:endParaRPr lang="zh-CN" altLang="en-US" dirty="0"/>
          </a:p>
          <a:p>
            <a:pPr algn="just">
              <a:lnSpc>
                <a:spcPct val="125000"/>
              </a:lnSpc>
            </a:pPr>
            <a:r>
              <a:rPr lang="zh-CN" altLang="en-US" dirty="0"/>
              <a:t>（</a:t>
            </a:r>
            <a:r>
              <a:rPr lang="en-US" altLang="zh-CN" dirty="0"/>
              <a:t>1</a:t>
            </a:r>
            <a:r>
              <a:rPr lang="zh-CN" altLang="en-US" dirty="0"/>
              <a:t>）大盘分析第一目的：节奏（买、持、卖、观、选）</a:t>
            </a:r>
            <a:endParaRPr lang="zh-CN" altLang="en-US" dirty="0"/>
          </a:p>
          <a:p>
            <a:pPr algn="just">
              <a:lnSpc>
                <a:spcPct val="125000"/>
              </a:lnSpc>
            </a:pPr>
            <a:r>
              <a:rPr lang="zh-CN" altLang="en-US" dirty="0"/>
              <a:t>（</a:t>
            </a:r>
            <a:r>
              <a:rPr lang="en-US" altLang="zh-CN" dirty="0"/>
              <a:t>2</a:t>
            </a:r>
            <a:r>
              <a:rPr lang="zh-CN" altLang="en-US" dirty="0"/>
              <a:t>）大盘分析第二目的：仓位（</a:t>
            </a:r>
            <a:r>
              <a:rPr lang="en-US" altLang="zh-CN" dirty="0"/>
              <a:t>0-3</a:t>
            </a:r>
            <a:r>
              <a:rPr lang="zh-CN" altLang="en-US" dirty="0"/>
              <a:t>、</a:t>
            </a:r>
            <a:r>
              <a:rPr lang="en-US" altLang="zh-CN" dirty="0"/>
              <a:t>3-5</a:t>
            </a:r>
            <a:r>
              <a:rPr lang="zh-CN" altLang="en-US" dirty="0"/>
              <a:t>、</a:t>
            </a:r>
            <a:r>
              <a:rPr lang="en-US" altLang="zh-CN" dirty="0"/>
              <a:t>5-7</a:t>
            </a:r>
            <a:r>
              <a:rPr lang="zh-CN" altLang="en-US" dirty="0"/>
              <a:t>、</a:t>
            </a:r>
            <a:r>
              <a:rPr lang="en-US" altLang="zh-CN" dirty="0"/>
              <a:t>7-10</a:t>
            </a:r>
            <a:r>
              <a:rPr lang="zh-CN" altLang="en-US" dirty="0"/>
              <a:t>）</a:t>
            </a:r>
            <a:endParaRPr lang="zh-CN" altLang="en-US" dirty="0"/>
          </a:p>
          <a:p>
            <a:pPr algn="just">
              <a:lnSpc>
                <a:spcPct val="125000"/>
              </a:lnSpc>
            </a:pPr>
            <a:r>
              <a:rPr lang="zh-CN" altLang="en-US" dirty="0"/>
              <a:t>（</a:t>
            </a:r>
            <a:r>
              <a:rPr lang="en-US" altLang="zh-CN" dirty="0"/>
              <a:t>3</a:t>
            </a:r>
            <a:r>
              <a:rPr lang="zh-CN" altLang="en-US" dirty="0"/>
              <a:t>）个股的买卖核心：自身的交易规则（智能辅助、捕捞季节、智能交易蓝线</a:t>
            </a:r>
            <a:r>
              <a:rPr lang="en-US" altLang="zh-CN" dirty="0"/>
              <a:t>B</a:t>
            </a:r>
            <a:r>
              <a:rPr lang="zh-CN" altLang="en-US" dirty="0"/>
              <a:t>点、突破平台）</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、股票池的建立尽量提前形成，这样才能在更好的位置介入（智能辅助线类型）</a:t>
            </a:r>
            <a:endParaRPr lang="zh-CN" altLang="en-US" dirty="0"/>
          </a:p>
          <a:p>
            <a:pPr algn="just">
              <a:lnSpc>
                <a:spcPct val="125000"/>
              </a:lnSpc>
            </a:pPr>
            <a:endParaRPr lang="zh-CN" altLang="en-US" b="1" dirty="0">
              <a:solidFill>
                <a:srgbClr val="FF0000"/>
              </a:solidFill>
              <a:sym typeface="+mn-ea"/>
            </a:endParaRPr>
          </a:p>
          <a:p>
            <a:pPr algn="just">
              <a:lnSpc>
                <a:spcPct val="125000"/>
              </a:lnSpc>
            </a:pPr>
            <a:r>
              <a:rPr lang="zh-CN" altLang="en-US" b="1" dirty="0">
                <a:solidFill>
                  <a:srgbClr val="FF0000"/>
                </a:solidFill>
                <a:sym typeface="+mn-ea"/>
              </a:rPr>
              <a:t>策略：可</a:t>
            </a:r>
            <a:r>
              <a:rPr lang="en-US" altLang="zh-CN" b="1" dirty="0">
                <a:solidFill>
                  <a:srgbClr val="FF0000"/>
                </a:solidFill>
                <a:sym typeface="+mn-ea"/>
              </a:rPr>
              <a:t>3-5</a:t>
            </a:r>
            <a:r>
              <a:rPr lang="zh-CN" altLang="en-US" b="1" dirty="0">
                <a:solidFill>
                  <a:srgbClr val="FF0000"/>
                </a:solidFill>
                <a:sym typeface="+mn-ea"/>
              </a:rPr>
              <a:t>成仓参与市场，不宜太重。所有个股的操作，不应以临时的分析为交易主要依据，应该是以本身定好的交易规则作为主要操作依据。</a:t>
            </a:r>
            <a:endParaRPr lang="zh-CN" altLang="en-US" b="1" dirty="0">
              <a:solidFill>
                <a:srgbClr val="FF0000"/>
              </a:solidFill>
              <a:sym typeface="+mn-ea"/>
            </a:endParaRPr>
          </a:p>
          <a:p>
            <a:pPr algn="just">
              <a:lnSpc>
                <a:spcPct val="125000"/>
              </a:lnSpc>
            </a:pPr>
            <a:endParaRPr lang="zh-CN" altLang="en-US" b="1" dirty="0">
              <a:solidFill>
                <a:srgbClr val="FF0000"/>
              </a:solidFill>
              <a:sym typeface="+mn-ea"/>
            </a:endParaRPr>
          </a:p>
          <a:p>
            <a:pPr algn="just">
              <a:lnSpc>
                <a:spcPct val="125000"/>
              </a:lnSpc>
            </a:pPr>
            <a:r>
              <a:rPr lang="zh-CN" altLang="en-US" b="1" dirty="0">
                <a:solidFill>
                  <a:srgbClr val="FF0000"/>
                </a:solidFill>
                <a:sym typeface="+mn-ea"/>
              </a:rPr>
              <a:t>主题方向：【外骨骼】【储能】</a:t>
            </a:r>
            <a:endParaRPr lang="en-US" altLang="zh-CN" b="1" dirty="0">
              <a:solidFill>
                <a:srgbClr val="FF0000"/>
              </a:solidFill>
              <a:sym typeface="+mn-ea"/>
            </a:endParaRPr>
          </a:p>
          <a:p>
            <a:pPr algn="just">
              <a:lnSpc>
                <a:spcPct val="125000"/>
              </a:lnSpc>
            </a:pPr>
            <a:endParaRPr lang="zh-CN" altLang="en-US" b="1" dirty="0">
              <a:solidFill>
                <a:srgbClr val="FF0000"/>
              </a:solidFill>
              <a:sym typeface="+mn-ea"/>
            </a:endParaRPr>
          </a:p>
        </p:txBody>
      </p:sp>
    </p:spTree>
    <p:custDataLst>
      <p:tags r:id="rId3"/>
    </p:custData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2026-5-27</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4939030"/>
          </a:xfrm>
          <a:prstGeom prst="rect">
            <a:avLst/>
          </a:prstGeom>
          <a:noFill/>
        </p:spPr>
        <p:txBody>
          <a:bodyPr wrap="square" rtlCol="0" anchor="t">
            <a:spAutoFit/>
          </a:bodyPr>
          <a:p>
            <a:pPr algn="just">
              <a:lnSpc>
                <a:spcPct val="125000"/>
              </a:lnSpc>
            </a:pPr>
            <a:r>
              <a:rPr lang="en-US" altLang="zh-CN" dirty="0"/>
              <a:t>1</a:t>
            </a:r>
            <a:r>
              <a:rPr lang="zh-CN" altLang="en-US" dirty="0"/>
              <a:t>、大盘平均股价这里看区间震荡，突破则是新一轮强势启动；跌破则是真正的科技结束；</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、如果流动资金转连续翻绿，则后续</a:t>
            </a:r>
            <a:r>
              <a:rPr lang="en-US" altLang="zh-CN" dirty="0"/>
              <a:t>S</a:t>
            </a:r>
            <a:r>
              <a:rPr lang="zh-CN" altLang="en-US" dirty="0"/>
              <a:t>点容易出现。特别是</a:t>
            </a:r>
            <a:r>
              <a:rPr lang="en-US" altLang="zh-CN" dirty="0"/>
              <a:t>6</a:t>
            </a:r>
            <a:r>
              <a:rPr lang="zh-CN" altLang="en-US" dirty="0"/>
              <a:t>月份（世界杯）</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、选股思路：主力状态红柱</a:t>
            </a:r>
            <a:r>
              <a:rPr lang="en-US" altLang="zh-CN" dirty="0"/>
              <a:t>+</a:t>
            </a:r>
            <a:r>
              <a:rPr lang="zh-CN" altLang="en-US" dirty="0"/>
              <a:t>滚动净利润连续</a:t>
            </a:r>
            <a:r>
              <a:rPr lang="en-US" altLang="zh-CN" dirty="0"/>
              <a:t>4</a:t>
            </a:r>
            <a:r>
              <a:rPr lang="zh-CN" altLang="en-US" dirty="0"/>
              <a:t>个季度增长（甚至创新高）</a:t>
            </a:r>
            <a:r>
              <a:rPr lang="en-US" altLang="zh-CN" dirty="0"/>
              <a:t>+</a:t>
            </a:r>
            <a:r>
              <a:rPr lang="zh-CN" altLang="en-US" dirty="0"/>
              <a:t>股价处于不高或刚启动突破</a:t>
            </a:r>
            <a:endParaRPr lang="zh-CN" altLang="en-US" dirty="0"/>
          </a:p>
          <a:p>
            <a:pPr algn="just">
              <a:lnSpc>
                <a:spcPct val="125000"/>
              </a:lnSpc>
            </a:pPr>
            <a:endParaRPr lang="zh-CN" altLang="en-US" b="1" dirty="0">
              <a:solidFill>
                <a:srgbClr val="FF0000"/>
              </a:solidFill>
              <a:sym typeface="+mn-ea"/>
            </a:endParaRPr>
          </a:p>
          <a:p>
            <a:pPr algn="just">
              <a:lnSpc>
                <a:spcPct val="125000"/>
              </a:lnSpc>
            </a:pPr>
            <a:r>
              <a:rPr lang="zh-CN" altLang="en-US" b="1" dirty="0">
                <a:solidFill>
                  <a:srgbClr val="FF0000"/>
                </a:solidFill>
                <a:sym typeface="+mn-ea"/>
              </a:rPr>
              <a:t>策略：原本就持有高位在涨的科技股的可以持有等卖；而如果没有的，则不宜再去追高科技，特别是涨幅很大的个股，如若有，一旦破趋势，一定一定一定要注意。</a:t>
            </a:r>
            <a:endParaRPr lang="zh-CN" altLang="en-US" b="1" dirty="0">
              <a:solidFill>
                <a:srgbClr val="FF0000"/>
              </a:solidFill>
              <a:sym typeface="+mn-ea"/>
            </a:endParaRPr>
          </a:p>
          <a:p>
            <a:pPr algn="just">
              <a:lnSpc>
                <a:spcPct val="125000"/>
              </a:lnSpc>
            </a:pPr>
            <a:endParaRPr lang="zh-CN" altLang="en-US" b="1" dirty="0">
              <a:solidFill>
                <a:srgbClr val="FF0000"/>
              </a:solidFill>
              <a:sym typeface="+mn-ea"/>
            </a:endParaRPr>
          </a:p>
          <a:p>
            <a:pPr algn="just">
              <a:lnSpc>
                <a:spcPct val="125000"/>
              </a:lnSpc>
            </a:pPr>
            <a:r>
              <a:rPr lang="zh-CN" altLang="en-US" b="1" dirty="0">
                <a:solidFill>
                  <a:srgbClr val="FF0000"/>
                </a:solidFill>
                <a:sym typeface="+mn-ea"/>
              </a:rPr>
              <a:t>方老师偏向于转移低位一些的方向及个股</a:t>
            </a:r>
            <a:endParaRPr lang="zh-CN" altLang="en-US" b="1" dirty="0">
              <a:solidFill>
                <a:srgbClr val="FF0000"/>
              </a:solidFill>
              <a:sym typeface="+mn-ea"/>
            </a:endParaRPr>
          </a:p>
          <a:p>
            <a:pPr algn="just">
              <a:lnSpc>
                <a:spcPct val="125000"/>
              </a:lnSpc>
            </a:pPr>
            <a:endParaRPr lang="zh-CN" altLang="en-US" b="1" dirty="0">
              <a:solidFill>
                <a:srgbClr val="FF0000"/>
              </a:solidFill>
              <a:sym typeface="+mn-ea"/>
            </a:endParaRPr>
          </a:p>
          <a:p>
            <a:pPr algn="just">
              <a:lnSpc>
                <a:spcPct val="125000"/>
              </a:lnSpc>
            </a:pPr>
            <a:r>
              <a:rPr lang="zh-CN" altLang="en-US" b="1" dirty="0">
                <a:solidFill>
                  <a:srgbClr val="FF0000"/>
                </a:solidFill>
                <a:sym typeface="+mn-ea"/>
              </a:rPr>
              <a:t>主题方向：【外骨骼】【储能】</a:t>
            </a:r>
            <a:endParaRPr lang="zh-CN" altLang="en-US" b="1" dirty="0">
              <a:solidFill>
                <a:srgbClr val="FF0000"/>
              </a:solidFill>
              <a:sym typeface="+mn-ea"/>
            </a:endParaRPr>
          </a:p>
          <a:p>
            <a:pPr algn="just">
              <a:lnSpc>
                <a:spcPct val="125000"/>
              </a:lnSpc>
            </a:pPr>
            <a:endParaRPr lang="en-US" altLang="zh-CN" b="1" dirty="0">
              <a:solidFill>
                <a:srgbClr val="FF0000"/>
              </a:solidFill>
              <a:sym typeface="+mn-ea"/>
            </a:endParaRPr>
          </a:p>
          <a:p>
            <a:pPr algn="just">
              <a:lnSpc>
                <a:spcPct val="125000"/>
              </a:lnSpc>
            </a:pPr>
            <a:r>
              <a:rPr lang="en-US" altLang="zh-CN" b="1" dirty="0">
                <a:solidFill>
                  <a:srgbClr val="FF0000"/>
                </a:solidFill>
                <a:sym typeface="+mn-ea"/>
              </a:rPr>
              <a:t>6</a:t>
            </a:r>
            <a:r>
              <a:rPr lang="zh-CN" altLang="en-US" b="1" dirty="0">
                <a:solidFill>
                  <a:srgbClr val="FF0000"/>
                </a:solidFill>
                <a:sym typeface="+mn-ea"/>
              </a:rPr>
              <a:t>月实盘条件单：止盈止损条件单、价格条件单、网格条件单、追踪条件单、开板条件单、捕捞季节条件单。</a:t>
            </a:r>
            <a:endParaRPr lang="en-US" altLang="zh-CN" b="1" dirty="0">
              <a:solidFill>
                <a:srgbClr val="FF0000"/>
              </a:solidFill>
              <a:sym typeface="+mn-ea"/>
            </a:endParaRPr>
          </a:p>
        </p:txBody>
      </p:sp>
    </p:spTree>
    <p:custDataLst>
      <p:tags r:id="rId3"/>
    </p:custData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2026-6-3</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3900170"/>
          </a:xfrm>
          <a:prstGeom prst="rect">
            <a:avLst/>
          </a:prstGeom>
          <a:noFill/>
        </p:spPr>
        <p:txBody>
          <a:bodyPr wrap="square" rtlCol="0" anchor="t">
            <a:spAutoFit/>
          </a:bodyPr>
          <a:p>
            <a:pPr algn="just">
              <a:lnSpc>
                <a:spcPct val="125000"/>
              </a:lnSpc>
            </a:pPr>
            <a:r>
              <a:rPr lang="en-US" altLang="zh-CN" dirty="0"/>
              <a:t>1</a:t>
            </a:r>
            <a:r>
              <a:rPr lang="zh-CN" altLang="en-US" dirty="0"/>
              <a:t>、今天正式金叉，短期看技术性反弹，刚好前面下跌较多的科技，本次也是反弹的主力；</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、不过，流动资金今天不一定能红，故这个反弹我们先看</a:t>
            </a:r>
            <a:r>
              <a:rPr lang="en-US" altLang="zh-CN" dirty="0"/>
              <a:t>2-3</a:t>
            </a:r>
            <a:r>
              <a:rPr lang="zh-CN" altLang="en-US" dirty="0"/>
              <a:t>天，操作上以短，快为主；</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、仓位方面，一般流动资金绿就在</a:t>
            </a:r>
            <a:r>
              <a:rPr lang="en-US" altLang="zh-CN" dirty="0"/>
              <a:t>5</a:t>
            </a:r>
            <a:r>
              <a:rPr lang="zh-CN" altLang="en-US" dirty="0"/>
              <a:t>成以内，稳健些的</a:t>
            </a:r>
            <a:r>
              <a:rPr lang="en-US" altLang="zh-CN" dirty="0"/>
              <a:t>3</a:t>
            </a:r>
            <a:r>
              <a:rPr lang="zh-CN" altLang="en-US" dirty="0"/>
              <a:t>成即可。</a:t>
            </a:r>
            <a:endParaRPr lang="zh-CN" altLang="en-US" dirty="0"/>
          </a:p>
          <a:p>
            <a:pPr algn="just">
              <a:lnSpc>
                <a:spcPct val="125000"/>
              </a:lnSpc>
            </a:pPr>
            <a:endParaRPr lang="zh-CN" altLang="en-US" b="1" dirty="0">
              <a:solidFill>
                <a:srgbClr val="FF0000"/>
              </a:solidFill>
              <a:sym typeface="+mn-ea"/>
            </a:endParaRPr>
          </a:p>
          <a:p>
            <a:pPr algn="just">
              <a:lnSpc>
                <a:spcPct val="125000"/>
              </a:lnSpc>
            </a:pPr>
            <a:r>
              <a:rPr lang="zh-CN" altLang="en-US" b="1" dirty="0">
                <a:solidFill>
                  <a:srgbClr val="FF0000"/>
                </a:solidFill>
                <a:sym typeface="+mn-ea"/>
              </a:rPr>
              <a:t>策略：近期短期操作，控制仓位参与，一旦流动资金连续翻绿，则下一个死叉要【特别特别特别】小心！</a:t>
            </a:r>
            <a:endParaRPr lang="zh-CN" altLang="en-US" b="1" dirty="0">
              <a:solidFill>
                <a:srgbClr val="FF0000"/>
              </a:solidFill>
              <a:sym typeface="+mn-ea"/>
            </a:endParaRPr>
          </a:p>
          <a:p>
            <a:pPr algn="just">
              <a:lnSpc>
                <a:spcPct val="125000"/>
              </a:lnSpc>
            </a:pPr>
            <a:endParaRPr lang="zh-CN" altLang="en-US" b="1" dirty="0">
              <a:solidFill>
                <a:srgbClr val="FF0000"/>
              </a:solidFill>
              <a:sym typeface="+mn-ea"/>
            </a:endParaRPr>
          </a:p>
          <a:p>
            <a:pPr algn="just">
              <a:lnSpc>
                <a:spcPct val="125000"/>
              </a:lnSpc>
            </a:pPr>
            <a:r>
              <a:rPr lang="zh-CN" altLang="en-US" b="1" dirty="0">
                <a:solidFill>
                  <a:srgbClr val="FF0000"/>
                </a:solidFill>
                <a:sym typeface="+mn-ea"/>
              </a:rPr>
              <a:t>主题方向：本次反弹以科技（半导体、机器人等）为主，但从中长期看的话，我仍然是关注【外骨骼】与【储能】</a:t>
            </a:r>
            <a:r>
              <a:rPr lang="en-US" altLang="zh-CN" b="1" dirty="0">
                <a:solidFill>
                  <a:srgbClr val="FF0000"/>
                </a:solidFill>
                <a:sym typeface="+mn-ea"/>
              </a:rPr>
              <a:t> </a:t>
            </a:r>
            <a:r>
              <a:rPr lang="zh-CN" altLang="en-US" b="1" dirty="0">
                <a:solidFill>
                  <a:srgbClr val="FF0000"/>
                </a:solidFill>
                <a:sym typeface="+mn-ea"/>
              </a:rPr>
              <a:t>为主，看好的方向，将相应的核心个股放入股票池，结合市场节奏及仓位去做。</a:t>
            </a:r>
            <a:endParaRPr lang="en-US" altLang="zh-CN" b="1" dirty="0">
              <a:solidFill>
                <a:srgbClr val="FF0000"/>
              </a:solidFill>
              <a:sym typeface="+mn-ea"/>
            </a:endParaRPr>
          </a:p>
          <a:p>
            <a:pPr algn="just">
              <a:lnSpc>
                <a:spcPct val="125000"/>
              </a:lnSpc>
            </a:pPr>
            <a:endParaRPr lang="en-US" altLang="zh-CN" b="1" dirty="0">
              <a:solidFill>
                <a:srgbClr val="FF0000"/>
              </a:solidFill>
              <a:sym typeface="+mn-ea"/>
            </a:endParaRPr>
          </a:p>
        </p:txBody>
      </p:sp>
    </p:spTree>
    <p:custDataLst>
      <p:tags r:id="rId3"/>
    </p:custData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2026-6-10</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4592320"/>
          </a:xfrm>
          <a:prstGeom prst="rect">
            <a:avLst/>
          </a:prstGeom>
          <a:noFill/>
        </p:spPr>
        <p:txBody>
          <a:bodyPr wrap="square" rtlCol="0" anchor="t">
            <a:spAutoFit/>
          </a:bodyPr>
          <a:p>
            <a:pPr algn="just">
              <a:lnSpc>
                <a:spcPct val="125000"/>
              </a:lnSpc>
            </a:pPr>
            <a:r>
              <a:rPr lang="en-US" altLang="zh-CN" dirty="0"/>
              <a:t>1</a:t>
            </a:r>
            <a:r>
              <a:rPr lang="zh-CN" altLang="en-US" dirty="0"/>
              <a:t>、一般前半小时的行情是消化昨晚的事件等为主（海外，还是国内）</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、捕捞季节金叉，短期看</a:t>
            </a:r>
            <a:r>
              <a:rPr lang="en-US" altLang="zh-CN" dirty="0"/>
              <a:t>2-3</a:t>
            </a:r>
            <a:r>
              <a:rPr lang="zh-CN" altLang="en-US" dirty="0"/>
              <a:t>天的反弹，如若周一或周二早上没参与的，这里也没必要非得硬上车了。毕竟是</a:t>
            </a:r>
            <a:r>
              <a:rPr lang="en-US" altLang="zh-CN" dirty="0"/>
              <a:t>S+</a:t>
            </a:r>
            <a:r>
              <a:rPr lang="zh-CN" altLang="en-US" dirty="0"/>
              <a:t>绿的行情，又不是什么大好机会。</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、投资者一定要做猎人，明确猎物之后再开枪，而不是糊乱开枪，子弹在，机会就在。</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、下一个机会会在哪？倾向于再等一下死叉之后的走势，大概率二次找熊线，当横向统计红色数值回到</a:t>
            </a:r>
            <a:r>
              <a:rPr lang="en-US" altLang="zh-CN" dirty="0"/>
              <a:t>5</a:t>
            </a:r>
            <a:r>
              <a:rPr lang="zh-CN" altLang="en-US" dirty="0"/>
              <a:t>附近，平均股价又在熊线附近的时候</a:t>
            </a:r>
            <a:r>
              <a:rPr lang="en-US" altLang="zh-CN" dirty="0"/>
              <a:t> </a:t>
            </a:r>
            <a:r>
              <a:rPr lang="zh-CN" altLang="en-US" dirty="0"/>
              <a:t>，才是更好的机会。而且流动资金当下很难红。</a:t>
            </a:r>
            <a:endParaRPr lang="zh-CN" altLang="en-US" dirty="0"/>
          </a:p>
          <a:p>
            <a:pPr algn="just">
              <a:lnSpc>
                <a:spcPct val="125000"/>
              </a:lnSpc>
            </a:pPr>
            <a:endParaRPr lang="zh-CN" altLang="en-US" b="1" dirty="0">
              <a:solidFill>
                <a:srgbClr val="FF0000"/>
              </a:solidFill>
              <a:sym typeface="+mn-ea"/>
            </a:endParaRPr>
          </a:p>
          <a:p>
            <a:pPr algn="just">
              <a:lnSpc>
                <a:spcPct val="125000"/>
              </a:lnSpc>
            </a:pPr>
            <a:r>
              <a:rPr lang="zh-CN" altLang="en-US" b="1" dirty="0">
                <a:solidFill>
                  <a:srgbClr val="FF0000"/>
                </a:solidFill>
                <a:sym typeface="+mn-ea"/>
              </a:rPr>
              <a:t>策略：当下多看少动，保护好本金，耐心等待更好的机会到来。</a:t>
            </a:r>
            <a:endParaRPr lang="zh-CN" altLang="en-US" b="1" dirty="0">
              <a:solidFill>
                <a:srgbClr val="FF0000"/>
              </a:solidFill>
              <a:sym typeface="+mn-ea"/>
            </a:endParaRPr>
          </a:p>
          <a:p>
            <a:pPr algn="just">
              <a:lnSpc>
                <a:spcPct val="125000"/>
              </a:lnSpc>
            </a:pPr>
            <a:endParaRPr lang="zh-CN" altLang="en-US" b="1" dirty="0">
              <a:solidFill>
                <a:srgbClr val="FF0000"/>
              </a:solidFill>
              <a:sym typeface="+mn-ea"/>
            </a:endParaRPr>
          </a:p>
          <a:p>
            <a:pPr algn="just">
              <a:lnSpc>
                <a:spcPct val="125000"/>
              </a:lnSpc>
            </a:pPr>
            <a:r>
              <a:rPr lang="zh-CN" altLang="en-US" b="1" dirty="0">
                <a:solidFill>
                  <a:srgbClr val="FF0000"/>
                </a:solidFill>
                <a:sym typeface="+mn-ea"/>
              </a:rPr>
              <a:t>主题方向：</a:t>
            </a:r>
            <a:r>
              <a:rPr lang="zh-CN" altLang="en-US" b="1" dirty="0">
                <a:solidFill>
                  <a:srgbClr val="FF0000"/>
                </a:solidFill>
                <a:sym typeface="+mn-ea"/>
              </a:rPr>
              <a:t>【外骨骼】与【储能】</a:t>
            </a:r>
            <a:r>
              <a:rPr lang="en-US" altLang="zh-CN" b="1" dirty="0">
                <a:solidFill>
                  <a:srgbClr val="FF0000"/>
                </a:solidFill>
                <a:sym typeface="+mn-ea"/>
              </a:rPr>
              <a:t> </a:t>
            </a:r>
            <a:endParaRPr lang="en-US" altLang="zh-CN" b="1" dirty="0">
              <a:solidFill>
                <a:srgbClr val="FF0000"/>
              </a:solidFill>
              <a:sym typeface="+mn-ea"/>
            </a:endParaRPr>
          </a:p>
        </p:txBody>
      </p:sp>
    </p:spTree>
    <p:custDataLst>
      <p:tags r:id="rId3"/>
    </p:custData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2026-6-17</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4246245"/>
          </a:xfrm>
          <a:prstGeom prst="rect">
            <a:avLst/>
          </a:prstGeom>
          <a:noFill/>
        </p:spPr>
        <p:txBody>
          <a:bodyPr wrap="square" rtlCol="0" anchor="t">
            <a:spAutoFit/>
          </a:bodyPr>
          <a:p>
            <a:pPr algn="just">
              <a:lnSpc>
                <a:spcPct val="125000"/>
              </a:lnSpc>
            </a:pPr>
            <a:r>
              <a:rPr lang="en-US" altLang="zh-CN" dirty="0"/>
              <a:t>1</a:t>
            </a:r>
            <a:r>
              <a:rPr lang="zh-CN" altLang="en-US" dirty="0"/>
              <a:t>、</a:t>
            </a:r>
            <a:r>
              <a:rPr lang="en-US" altLang="zh-CN" dirty="0"/>
              <a:t>B</a:t>
            </a:r>
            <a:r>
              <a:rPr lang="zh-CN" altLang="en-US" dirty="0"/>
              <a:t>点在，流动资金今天可能会翻绿，但不要太慌，毕竟市场</a:t>
            </a:r>
            <a:r>
              <a:rPr lang="en-US" altLang="zh-CN" dirty="0"/>
              <a:t> </a:t>
            </a:r>
            <a:r>
              <a:rPr lang="zh-CN" altLang="en-US" dirty="0"/>
              <a:t>已经突破，只是加上捕捞</a:t>
            </a:r>
            <a:r>
              <a:rPr lang="en-US" altLang="zh-CN" dirty="0"/>
              <a:t> </a:t>
            </a:r>
            <a:r>
              <a:rPr lang="zh-CN" altLang="en-US" dirty="0"/>
              <a:t>季节金叉多日，这里不宜去追高，更多的操作应该是等大盘死叉之后的低吸机会。</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、市场成交额基本上保持在</a:t>
            </a:r>
            <a:r>
              <a:rPr lang="en-US" altLang="zh-CN" dirty="0"/>
              <a:t>3</a:t>
            </a:r>
            <a:r>
              <a:rPr lang="zh-CN" altLang="en-US" dirty="0"/>
              <a:t>万亿左右，是比较活跃</a:t>
            </a:r>
            <a:r>
              <a:rPr lang="en-US" altLang="zh-CN" dirty="0"/>
              <a:t> </a:t>
            </a:r>
            <a:r>
              <a:rPr lang="zh-CN" altLang="en-US" dirty="0"/>
              <a:t>的，所以不用担心市场走坏；</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、从方向来看，科技，特别是半导体的波动较大。关注市场的高低转换问题。</a:t>
            </a:r>
            <a:endParaRPr lang="zh-CN" altLang="en-US" dirty="0"/>
          </a:p>
          <a:p>
            <a:pPr algn="just">
              <a:lnSpc>
                <a:spcPct val="125000"/>
              </a:lnSpc>
            </a:pPr>
            <a:endParaRPr lang="zh-CN" altLang="en-US" dirty="0"/>
          </a:p>
          <a:p>
            <a:pPr algn="just">
              <a:lnSpc>
                <a:spcPct val="125000"/>
              </a:lnSpc>
            </a:pPr>
            <a:endParaRPr lang="zh-CN" altLang="en-US" b="1" dirty="0">
              <a:solidFill>
                <a:srgbClr val="FF0000"/>
              </a:solidFill>
              <a:sym typeface="+mn-ea"/>
            </a:endParaRPr>
          </a:p>
          <a:p>
            <a:pPr algn="just">
              <a:lnSpc>
                <a:spcPct val="125000"/>
              </a:lnSpc>
            </a:pPr>
            <a:r>
              <a:rPr lang="zh-CN" altLang="en-US" b="1" dirty="0">
                <a:solidFill>
                  <a:srgbClr val="FF0000"/>
                </a:solidFill>
                <a:sym typeface="+mn-ea"/>
              </a:rPr>
              <a:t>策略：原本买入低吸的，则可以按趋势思路做；没有买的，那么等回调之后再低吸。</a:t>
            </a:r>
            <a:endParaRPr lang="zh-CN" altLang="en-US" b="1" dirty="0">
              <a:solidFill>
                <a:srgbClr val="FF0000"/>
              </a:solidFill>
              <a:sym typeface="+mn-ea"/>
            </a:endParaRPr>
          </a:p>
          <a:p>
            <a:pPr algn="just">
              <a:lnSpc>
                <a:spcPct val="125000"/>
              </a:lnSpc>
            </a:pPr>
            <a:endParaRPr lang="zh-CN" altLang="en-US" b="1" dirty="0">
              <a:solidFill>
                <a:srgbClr val="FF0000"/>
              </a:solidFill>
              <a:sym typeface="+mn-ea"/>
            </a:endParaRPr>
          </a:p>
          <a:p>
            <a:pPr algn="just">
              <a:lnSpc>
                <a:spcPct val="125000"/>
              </a:lnSpc>
            </a:pPr>
            <a:r>
              <a:rPr lang="zh-CN" altLang="en-US" b="1" dirty="0">
                <a:solidFill>
                  <a:srgbClr val="FF0000"/>
                </a:solidFill>
                <a:sym typeface="+mn-ea"/>
              </a:rPr>
              <a:t>主题方向：</a:t>
            </a:r>
            <a:r>
              <a:rPr lang="zh-CN" altLang="en-US" b="1" dirty="0">
                <a:solidFill>
                  <a:srgbClr val="FF0000"/>
                </a:solidFill>
                <a:sym typeface="+mn-ea"/>
              </a:rPr>
              <a:t>【外骨骼】、【储能】、【有色】</a:t>
            </a:r>
            <a:endParaRPr lang="zh-CN" altLang="en-US" b="1" dirty="0">
              <a:solidFill>
                <a:srgbClr val="FF0000"/>
              </a:solidFill>
              <a:sym typeface="+mn-ea"/>
            </a:endParaRPr>
          </a:p>
          <a:p>
            <a:pPr algn="just">
              <a:lnSpc>
                <a:spcPct val="125000"/>
              </a:lnSpc>
            </a:pPr>
            <a:r>
              <a:rPr lang="zh-CN" altLang="en-US" b="1" dirty="0">
                <a:solidFill>
                  <a:srgbClr val="FF0000"/>
                </a:solidFill>
                <a:sym typeface="+mn-ea"/>
              </a:rPr>
              <a:t>附带：【券商】</a:t>
            </a:r>
            <a:r>
              <a:rPr lang="en-US" altLang="zh-CN" b="1" dirty="0">
                <a:solidFill>
                  <a:srgbClr val="FF0000"/>
                </a:solidFill>
                <a:sym typeface="+mn-ea"/>
              </a:rPr>
              <a:t> </a:t>
            </a:r>
            <a:endParaRPr lang="en-US" altLang="zh-CN" b="1" dirty="0">
              <a:solidFill>
                <a:srgbClr val="FF0000"/>
              </a:solidFill>
              <a:sym typeface="+mn-ea"/>
            </a:endParaRPr>
          </a:p>
        </p:txBody>
      </p:sp>
    </p:spTree>
    <p:custDataLst>
      <p:tags r:id="rId3"/>
    </p:custData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2026-6-24</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4592320"/>
          </a:xfrm>
          <a:prstGeom prst="rect">
            <a:avLst/>
          </a:prstGeom>
          <a:noFill/>
        </p:spPr>
        <p:txBody>
          <a:bodyPr wrap="square" rtlCol="0" anchor="t">
            <a:spAutoFit/>
          </a:bodyPr>
          <a:p>
            <a:pPr algn="just">
              <a:lnSpc>
                <a:spcPct val="125000"/>
              </a:lnSpc>
            </a:pPr>
            <a:r>
              <a:rPr lang="en-US" altLang="zh-CN" dirty="0"/>
              <a:t>1</a:t>
            </a:r>
            <a:r>
              <a:rPr lang="zh-CN" altLang="en-US" dirty="0"/>
              <a:t>、从大盘分析来看，</a:t>
            </a:r>
            <a:r>
              <a:rPr lang="en-US" altLang="zh-CN" dirty="0"/>
              <a:t>B</a:t>
            </a:r>
            <a:r>
              <a:rPr lang="zh-CN" altLang="en-US" dirty="0"/>
              <a:t>点区域</a:t>
            </a:r>
            <a:r>
              <a:rPr lang="en-US" altLang="zh-CN" dirty="0"/>
              <a:t> </a:t>
            </a:r>
            <a:r>
              <a:rPr lang="zh-CN" altLang="en-US" dirty="0"/>
              <a:t>，故这里不用太慌，特别是当下已经死叉</a:t>
            </a:r>
            <a:r>
              <a:rPr lang="en-US" altLang="zh-CN" dirty="0"/>
              <a:t>3</a:t>
            </a:r>
            <a:r>
              <a:rPr lang="zh-CN" altLang="en-US" dirty="0"/>
              <a:t>天了，也下跌过。另外的话，流动资金今天有可能转绿，一般转绿之后，看死叉多日后的金叉。然后再来决定仓位的变化。</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、市场最要关注的是：有没有可能资金在分批转移阵地。</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、交易上的买卖，到底应该是什么来决定？</a:t>
            </a:r>
            <a:r>
              <a:rPr lang="en-US" altLang="zh-CN" dirty="0"/>
              <a:t>-----</a:t>
            </a:r>
            <a:r>
              <a:rPr lang="zh-CN" altLang="en-US" dirty="0"/>
              <a:t>早已经定下来的交易规则</a:t>
            </a:r>
            <a:r>
              <a:rPr lang="en-US" altLang="zh-CN" dirty="0"/>
              <a:t> </a:t>
            </a:r>
            <a:endParaRPr lang="zh-CN" altLang="en-US" dirty="0"/>
          </a:p>
          <a:p>
            <a:pPr algn="just">
              <a:lnSpc>
                <a:spcPct val="125000"/>
              </a:lnSpc>
            </a:pPr>
            <a:r>
              <a:rPr lang="zh-CN" altLang="en-US" b="1" dirty="0">
                <a:solidFill>
                  <a:srgbClr val="FF0000"/>
                </a:solidFill>
                <a:sym typeface="+mn-ea"/>
              </a:rPr>
              <a:t>（</a:t>
            </a:r>
            <a:r>
              <a:rPr lang="en-US" altLang="zh-CN" b="1" dirty="0">
                <a:solidFill>
                  <a:srgbClr val="FF0000"/>
                </a:solidFill>
                <a:sym typeface="+mn-ea"/>
              </a:rPr>
              <a:t>1</a:t>
            </a:r>
            <a:r>
              <a:rPr lang="zh-CN" altLang="en-US" b="1" dirty="0">
                <a:solidFill>
                  <a:srgbClr val="FF0000"/>
                </a:solidFill>
                <a:sym typeface="+mn-ea"/>
              </a:rPr>
              <a:t>）当一只股票</a:t>
            </a:r>
            <a:r>
              <a:rPr lang="en-US" altLang="zh-CN" b="1" dirty="0">
                <a:solidFill>
                  <a:srgbClr val="FF0000"/>
                </a:solidFill>
                <a:sym typeface="+mn-ea"/>
              </a:rPr>
              <a:t>/ETF</a:t>
            </a:r>
            <a:r>
              <a:rPr lang="zh-CN" altLang="en-US" b="1" dirty="0">
                <a:solidFill>
                  <a:srgbClr val="FF0000"/>
                </a:solidFill>
                <a:sym typeface="+mn-ea"/>
              </a:rPr>
              <a:t>买入之后，只有两种结果。设了止损（</a:t>
            </a:r>
            <a:r>
              <a:rPr lang="en-US" altLang="zh-CN" b="1" dirty="0">
                <a:solidFill>
                  <a:srgbClr val="FF0000"/>
                </a:solidFill>
                <a:sym typeface="+mn-ea"/>
              </a:rPr>
              <a:t>-8%</a:t>
            </a:r>
            <a:r>
              <a:rPr lang="zh-CN" altLang="en-US" b="1" dirty="0">
                <a:solidFill>
                  <a:srgbClr val="FF0000"/>
                </a:solidFill>
                <a:sym typeface="+mn-ea"/>
              </a:rPr>
              <a:t>），设了止盈（</a:t>
            </a:r>
            <a:r>
              <a:rPr lang="en-US" altLang="zh-CN" b="1" dirty="0">
                <a:solidFill>
                  <a:srgbClr val="FF0000"/>
                </a:solidFill>
                <a:sym typeface="+mn-ea"/>
              </a:rPr>
              <a:t>24%</a:t>
            </a:r>
            <a:r>
              <a:rPr lang="zh-CN" altLang="en-US" b="1" dirty="0">
                <a:solidFill>
                  <a:srgbClr val="FF0000"/>
                </a:solidFill>
                <a:sym typeface="+mn-ea"/>
              </a:rPr>
              <a:t>减半</a:t>
            </a:r>
            <a:r>
              <a:rPr lang="en-US" altLang="zh-CN" b="1" dirty="0">
                <a:solidFill>
                  <a:srgbClr val="FF0000"/>
                </a:solidFill>
                <a:sym typeface="+mn-ea"/>
              </a:rPr>
              <a:t>+</a:t>
            </a:r>
            <a:r>
              <a:rPr lang="zh-CN" altLang="en-US" b="1" dirty="0">
                <a:solidFill>
                  <a:srgbClr val="FF0000"/>
                </a:solidFill>
                <a:sym typeface="+mn-ea"/>
              </a:rPr>
              <a:t>另一半奔跑）</a:t>
            </a:r>
            <a:endParaRPr lang="zh-CN" altLang="en-US" b="1" dirty="0">
              <a:solidFill>
                <a:srgbClr val="FF0000"/>
              </a:solidFill>
              <a:sym typeface="+mn-ea"/>
            </a:endParaRPr>
          </a:p>
          <a:p>
            <a:pPr algn="just">
              <a:lnSpc>
                <a:spcPct val="125000"/>
              </a:lnSpc>
            </a:pPr>
            <a:r>
              <a:rPr lang="zh-CN" altLang="en-US" b="1" dirty="0">
                <a:solidFill>
                  <a:srgbClr val="FF0000"/>
                </a:solidFill>
                <a:sym typeface="+mn-ea"/>
              </a:rPr>
              <a:t>（</a:t>
            </a:r>
            <a:r>
              <a:rPr lang="en-US" altLang="zh-CN" b="1" dirty="0">
                <a:solidFill>
                  <a:srgbClr val="FF0000"/>
                </a:solidFill>
                <a:sym typeface="+mn-ea"/>
              </a:rPr>
              <a:t>2</a:t>
            </a:r>
            <a:r>
              <a:rPr lang="zh-CN" altLang="en-US" b="1" dirty="0">
                <a:solidFill>
                  <a:srgbClr val="FF0000"/>
                </a:solidFill>
                <a:sym typeface="+mn-ea"/>
              </a:rPr>
              <a:t>）当持有的标的盘中有盈利过</a:t>
            </a:r>
            <a:r>
              <a:rPr lang="en-US" altLang="zh-CN" b="1" dirty="0">
                <a:solidFill>
                  <a:srgbClr val="FF0000"/>
                </a:solidFill>
                <a:sym typeface="+mn-ea"/>
              </a:rPr>
              <a:t>10%</a:t>
            </a:r>
            <a:r>
              <a:rPr lang="zh-CN" altLang="en-US" b="1" dirty="0">
                <a:solidFill>
                  <a:srgbClr val="FF0000"/>
                </a:solidFill>
                <a:sym typeface="+mn-ea"/>
              </a:rPr>
              <a:t>之后，止损应该要上调至成本价（</a:t>
            </a:r>
            <a:r>
              <a:rPr lang="en-US" altLang="zh-CN" b="1" dirty="0">
                <a:solidFill>
                  <a:srgbClr val="FF0000"/>
                </a:solidFill>
                <a:sym typeface="+mn-ea"/>
              </a:rPr>
              <a:t>0%</a:t>
            </a:r>
            <a:r>
              <a:rPr lang="zh-CN" altLang="en-US" b="1" dirty="0">
                <a:solidFill>
                  <a:srgbClr val="FF0000"/>
                </a:solidFill>
                <a:sym typeface="+mn-ea"/>
              </a:rPr>
              <a:t>），不要让赚过钱的个股还倒亏</a:t>
            </a:r>
            <a:endParaRPr lang="zh-CN" altLang="en-US" b="1" dirty="0">
              <a:solidFill>
                <a:srgbClr val="FF0000"/>
              </a:solidFill>
              <a:sym typeface="+mn-ea"/>
            </a:endParaRPr>
          </a:p>
          <a:p>
            <a:pPr algn="just">
              <a:lnSpc>
                <a:spcPct val="125000"/>
              </a:lnSpc>
            </a:pPr>
            <a:endParaRPr lang="zh-CN" altLang="en-US" b="1" dirty="0">
              <a:solidFill>
                <a:srgbClr val="FF0000"/>
              </a:solidFill>
              <a:sym typeface="+mn-ea"/>
            </a:endParaRPr>
          </a:p>
          <a:p>
            <a:pPr algn="just">
              <a:lnSpc>
                <a:spcPct val="125000"/>
              </a:lnSpc>
            </a:pPr>
            <a:r>
              <a:rPr lang="zh-CN" altLang="en-US" b="1" dirty="0">
                <a:solidFill>
                  <a:srgbClr val="FF0000"/>
                </a:solidFill>
                <a:sym typeface="+mn-ea"/>
              </a:rPr>
              <a:t>策略：当下已经买入的，按买卖交易规则做，如果未买的仓位偏</a:t>
            </a:r>
            <a:r>
              <a:rPr lang="en-US" altLang="zh-CN" b="1" dirty="0">
                <a:solidFill>
                  <a:srgbClr val="FF0000"/>
                </a:solidFill>
                <a:sym typeface="+mn-ea"/>
              </a:rPr>
              <a:t> </a:t>
            </a:r>
            <a:r>
              <a:rPr lang="zh-CN" altLang="en-US" b="1" dirty="0">
                <a:solidFill>
                  <a:srgbClr val="FF0000"/>
                </a:solidFill>
                <a:sym typeface="+mn-ea"/>
              </a:rPr>
              <a:t>低的，那么调整</a:t>
            </a:r>
            <a:r>
              <a:rPr lang="en-US" altLang="zh-CN" b="1" dirty="0">
                <a:solidFill>
                  <a:srgbClr val="FF0000"/>
                </a:solidFill>
                <a:sym typeface="+mn-ea"/>
              </a:rPr>
              <a:t> </a:t>
            </a:r>
            <a:r>
              <a:rPr lang="zh-CN" altLang="en-US" b="1" dirty="0">
                <a:solidFill>
                  <a:srgbClr val="FF0000"/>
                </a:solidFill>
                <a:sym typeface="+mn-ea"/>
              </a:rPr>
              <a:t>应是低吸机会，如若流动资金转绿，无非就是仓位水平控制在</a:t>
            </a:r>
            <a:r>
              <a:rPr lang="en-US" altLang="zh-CN" b="1" dirty="0">
                <a:solidFill>
                  <a:srgbClr val="FF0000"/>
                </a:solidFill>
                <a:sym typeface="+mn-ea"/>
              </a:rPr>
              <a:t>5</a:t>
            </a:r>
            <a:r>
              <a:rPr lang="zh-CN" altLang="en-US" b="1" dirty="0">
                <a:solidFill>
                  <a:srgbClr val="FF0000"/>
                </a:solidFill>
                <a:sym typeface="+mn-ea"/>
              </a:rPr>
              <a:t>左右即可。</a:t>
            </a:r>
            <a:endParaRPr lang="zh-CN" altLang="en-US" b="1" dirty="0">
              <a:solidFill>
                <a:srgbClr val="FF0000"/>
              </a:solidFill>
              <a:sym typeface="+mn-ea"/>
            </a:endParaRPr>
          </a:p>
          <a:p>
            <a:pPr algn="just">
              <a:lnSpc>
                <a:spcPct val="125000"/>
              </a:lnSpc>
            </a:pPr>
            <a:endParaRPr lang="zh-CN" altLang="en-US" b="1" dirty="0">
              <a:solidFill>
                <a:srgbClr val="FF0000"/>
              </a:solidFill>
              <a:sym typeface="+mn-ea"/>
            </a:endParaRPr>
          </a:p>
          <a:p>
            <a:pPr algn="just">
              <a:lnSpc>
                <a:spcPct val="125000"/>
              </a:lnSpc>
            </a:pPr>
            <a:r>
              <a:rPr lang="zh-CN" altLang="en-US" b="1" dirty="0">
                <a:solidFill>
                  <a:srgbClr val="FF0000"/>
                </a:solidFill>
                <a:sym typeface="+mn-ea"/>
              </a:rPr>
              <a:t>主题方向：</a:t>
            </a:r>
            <a:r>
              <a:rPr lang="en-US" altLang="zh-CN" b="1" dirty="0">
                <a:solidFill>
                  <a:srgbClr val="FF0000"/>
                </a:solidFill>
                <a:sym typeface="+mn-ea"/>
              </a:rPr>
              <a:t> </a:t>
            </a:r>
            <a:r>
              <a:rPr lang="zh-CN" altLang="en-US" b="1" dirty="0">
                <a:solidFill>
                  <a:srgbClr val="FF0000"/>
                </a:solidFill>
                <a:sym typeface="+mn-ea"/>
              </a:rPr>
              <a:t>外骨骼、有色、储能、券商</a:t>
            </a:r>
            <a:endParaRPr lang="zh-CN" altLang="en-US" b="1" dirty="0">
              <a:solidFill>
                <a:srgbClr val="FF0000"/>
              </a:solidFill>
              <a:sym typeface="+mn-ea"/>
            </a:endParaRPr>
          </a:p>
        </p:txBody>
      </p:sp>
    </p:spTree>
    <p:custDataLst>
      <p:tags r:id="rId3"/>
    </p:custData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custDataLst>
              <p:tags r:id="rId1"/>
            </p:custDataLst>
          </p:nvPr>
        </p:nvSpPr>
        <p:spPr>
          <a:xfrm>
            <a:off x="485775" y="864235"/>
            <a:ext cx="11271885" cy="4592320"/>
          </a:xfrm>
          <a:prstGeom prst="rect">
            <a:avLst/>
          </a:prstGeom>
          <a:noFill/>
        </p:spPr>
        <p:txBody>
          <a:bodyPr wrap="square" rtlCol="0" anchor="t">
            <a:spAutoFit/>
          </a:bodyPr>
          <a:p>
            <a:pPr algn="just">
              <a:lnSpc>
                <a:spcPct val="125000"/>
              </a:lnSpc>
            </a:pPr>
            <a:r>
              <a:rPr lang="zh-CN" dirty="0"/>
              <a:t>如果用户问：</a:t>
            </a:r>
            <a:r>
              <a:rPr lang="en-US" altLang="zh-CN" dirty="0"/>
              <a:t>XXX</a:t>
            </a:r>
            <a:r>
              <a:rPr lang="zh-CN" altLang="en-US" dirty="0"/>
              <a:t>股票现在能不能买？</a:t>
            </a:r>
            <a:endParaRPr lang="zh-CN" altLang="en-US" dirty="0"/>
          </a:p>
          <a:p>
            <a:pPr algn="just">
              <a:lnSpc>
                <a:spcPct val="125000"/>
              </a:lnSpc>
            </a:pPr>
            <a:endParaRPr lang="zh-CN" altLang="en-US" b="1" dirty="0">
              <a:solidFill>
                <a:srgbClr val="FF0000"/>
              </a:solidFill>
              <a:sym typeface="+mn-ea"/>
            </a:endParaRPr>
          </a:p>
          <a:p>
            <a:pPr algn="just">
              <a:lnSpc>
                <a:spcPct val="125000"/>
              </a:lnSpc>
            </a:pPr>
            <a:r>
              <a:rPr lang="zh-CN" altLang="en-US" dirty="0"/>
              <a:t>我的回答：</a:t>
            </a:r>
            <a:endParaRPr lang="zh-CN" altLang="en-US" dirty="0"/>
          </a:p>
          <a:p>
            <a:pPr algn="just">
              <a:lnSpc>
                <a:spcPct val="125000"/>
              </a:lnSpc>
            </a:pPr>
            <a:endParaRPr lang="zh-CN" altLang="en-US" b="1" dirty="0">
              <a:solidFill>
                <a:srgbClr val="FF0000"/>
              </a:solidFill>
              <a:sym typeface="+mn-ea"/>
            </a:endParaRPr>
          </a:p>
          <a:p>
            <a:pPr algn="just">
              <a:lnSpc>
                <a:spcPct val="125000"/>
              </a:lnSpc>
            </a:pPr>
            <a:r>
              <a:rPr lang="en-US" altLang="zh-CN" dirty="0"/>
              <a:t>1</a:t>
            </a:r>
            <a:r>
              <a:rPr lang="zh-CN" altLang="en-US" dirty="0"/>
              <a:t>、请问您的选股标准是什么？（条件），【滚动净利润连续增长】，【主力状态红色】。</a:t>
            </a:r>
            <a:endParaRPr lang="zh-CN" altLang="en-US" dirty="0"/>
          </a:p>
          <a:p>
            <a:pPr algn="just">
              <a:lnSpc>
                <a:spcPct val="125000"/>
              </a:lnSpc>
            </a:pPr>
            <a:endParaRPr lang="zh-CN" altLang="en-US" b="1" dirty="0">
              <a:solidFill>
                <a:srgbClr val="FF0000"/>
              </a:solidFill>
              <a:sym typeface="+mn-ea"/>
            </a:endParaRPr>
          </a:p>
          <a:p>
            <a:pPr algn="just">
              <a:lnSpc>
                <a:spcPct val="125000"/>
              </a:lnSpc>
            </a:pPr>
            <a:r>
              <a:rPr lang="en-US" altLang="zh-CN" dirty="0"/>
              <a:t>2</a:t>
            </a:r>
            <a:r>
              <a:rPr lang="zh-CN" altLang="en-US" dirty="0"/>
              <a:t>、请问您的买入条件</a:t>
            </a:r>
            <a:r>
              <a:rPr lang="en-US" altLang="zh-CN" dirty="0"/>
              <a:t>/</a:t>
            </a:r>
            <a:r>
              <a:rPr lang="zh-CN" altLang="en-US" dirty="0"/>
              <a:t>时机是什么？</a:t>
            </a:r>
            <a:endParaRPr lang="zh-CN" altLang="en-US" dirty="0"/>
          </a:p>
          <a:p>
            <a:pPr algn="just">
              <a:lnSpc>
                <a:spcPct val="125000"/>
              </a:lnSpc>
            </a:pPr>
            <a:endParaRPr lang="zh-CN" altLang="en-US" b="1" dirty="0">
              <a:solidFill>
                <a:srgbClr val="FF0000"/>
              </a:solidFill>
              <a:sym typeface="+mn-ea"/>
            </a:endParaRPr>
          </a:p>
          <a:p>
            <a:pPr algn="just">
              <a:lnSpc>
                <a:spcPct val="125000"/>
              </a:lnSpc>
            </a:pPr>
            <a:endParaRPr lang="zh-CN" altLang="en-US" b="1" dirty="0">
              <a:solidFill>
                <a:srgbClr val="FF0000"/>
              </a:solidFill>
              <a:sym typeface="+mn-ea"/>
            </a:endParaRPr>
          </a:p>
          <a:p>
            <a:pPr algn="just">
              <a:lnSpc>
                <a:spcPct val="125000"/>
              </a:lnSpc>
            </a:pPr>
            <a:r>
              <a:rPr lang="zh-CN" altLang="en-US" dirty="0"/>
              <a:t>在正确的时间做正确的事情，赚钱只是顺带的。</a:t>
            </a:r>
            <a:endParaRPr lang="zh-CN" altLang="en-US" dirty="0"/>
          </a:p>
          <a:p>
            <a:pPr algn="just">
              <a:lnSpc>
                <a:spcPct val="125000"/>
              </a:lnSpc>
            </a:pPr>
            <a:endParaRPr lang="zh-CN" altLang="en-US" b="1" dirty="0">
              <a:solidFill>
                <a:srgbClr val="FF0000"/>
              </a:solidFill>
              <a:sym typeface="+mn-ea"/>
            </a:endParaRPr>
          </a:p>
          <a:p>
            <a:pPr algn="just">
              <a:lnSpc>
                <a:spcPct val="125000"/>
              </a:lnSpc>
            </a:pPr>
            <a:r>
              <a:rPr lang="zh-CN" altLang="en-US" dirty="0"/>
              <a:t>所以我们每个人专注的应该是何为正确的事情，那答案就是你在按一套有效的交易方法执行操作。</a:t>
            </a:r>
            <a:endParaRPr lang="zh-CN" altLang="en-US" b="1" dirty="0">
              <a:solidFill>
                <a:srgbClr val="FF0000"/>
              </a:solidFill>
              <a:sym typeface="+mn-ea"/>
            </a:endParaRPr>
          </a:p>
          <a:p>
            <a:pPr algn="just">
              <a:lnSpc>
                <a:spcPct val="125000"/>
              </a:lnSpc>
            </a:pPr>
            <a:endParaRPr lang="en-US" altLang="zh-CN" b="1" dirty="0">
              <a:solidFill>
                <a:srgbClr val="FF0000"/>
              </a:solidFill>
              <a:sym typeface="+mn-ea"/>
            </a:endParaRPr>
          </a:p>
        </p:txBody>
      </p:sp>
    </p:spTree>
    <p:custDataLst>
      <p:tags r:id="rId2"/>
    </p:custData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custDataLst>
              <p:tags r:id="rId1"/>
            </p:custDataLst>
          </p:nvPr>
        </p:nvSpPr>
        <p:spPr>
          <a:xfrm>
            <a:off x="485775" y="864235"/>
            <a:ext cx="11271885" cy="3207385"/>
          </a:xfrm>
          <a:prstGeom prst="rect">
            <a:avLst/>
          </a:prstGeom>
          <a:noFill/>
        </p:spPr>
        <p:txBody>
          <a:bodyPr wrap="square" rtlCol="0" anchor="t">
            <a:spAutoFit/>
          </a:bodyPr>
          <a:p>
            <a:pPr algn="just">
              <a:lnSpc>
                <a:spcPct val="125000"/>
              </a:lnSpc>
            </a:pPr>
            <a:r>
              <a:rPr lang="en-US" altLang="zh-CN" dirty="0"/>
              <a:t>1</a:t>
            </a:r>
            <a:r>
              <a:rPr lang="zh-CN" altLang="en-US" dirty="0"/>
              <a:t>、认为涨的股还会涨，市场变了？</a:t>
            </a:r>
            <a:r>
              <a:rPr lang="en-US" altLang="zh-CN" dirty="0"/>
              <a:t>   A</a:t>
            </a:r>
            <a:r>
              <a:rPr lang="zh-CN" altLang="en-US" dirty="0"/>
              <a:t>股会美股化？（市场的一些可能观点，不是我）</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a:t>
            </a:r>
            <a:r>
              <a:rPr lang="en-US" dirty="0"/>
              <a:t>A</a:t>
            </a:r>
            <a:r>
              <a:rPr lang="zh-CN" altLang="en-US" dirty="0"/>
              <a:t>股加入</a:t>
            </a:r>
            <a:r>
              <a:rPr lang="en-US" altLang="zh-CN" dirty="0"/>
              <a:t>MSCI</a:t>
            </a:r>
            <a:r>
              <a:rPr lang="zh-CN" altLang="en-US" dirty="0"/>
              <a:t>的时候</a:t>
            </a:r>
            <a:r>
              <a:rPr lang="en-US" altLang="zh-CN" dirty="0"/>
              <a:t> </a:t>
            </a:r>
            <a:r>
              <a:rPr lang="zh-CN" altLang="en-US" dirty="0"/>
              <a:t>，茅台，美的，医药等等，一直在涨！大家相信价值股，价值投资了。</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、最后发现：只有时代的</a:t>
            </a:r>
            <a:r>
              <a:rPr lang="en-US" altLang="zh-CN" dirty="0"/>
              <a:t>XX</a:t>
            </a:r>
            <a:r>
              <a:rPr lang="zh-CN" altLang="en-US" dirty="0"/>
              <a:t>，没有</a:t>
            </a:r>
            <a:r>
              <a:rPr lang="en-US" altLang="zh-CN" dirty="0"/>
              <a:t>XX</a:t>
            </a:r>
            <a:r>
              <a:rPr lang="zh-CN" altLang="en-US" dirty="0"/>
              <a:t>的时代！</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、盈亏比</a:t>
            </a:r>
            <a:r>
              <a:rPr lang="en-US" altLang="zh-CN" dirty="0"/>
              <a:t>  3:1</a:t>
            </a:r>
            <a:r>
              <a:rPr lang="en-US" altLang="zh-CN" dirty="0"/>
              <a:t>     </a:t>
            </a:r>
            <a:r>
              <a:rPr lang="zh-CN" altLang="en-US" dirty="0"/>
              <a:t>比如止损是定为</a:t>
            </a:r>
            <a:r>
              <a:rPr lang="en-US" altLang="zh-CN" dirty="0"/>
              <a:t>5%</a:t>
            </a:r>
            <a:r>
              <a:rPr lang="zh-CN" altLang="en-US" dirty="0"/>
              <a:t>，那止盈要定在</a:t>
            </a:r>
            <a:r>
              <a:rPr lang="en-US" altLang="zh-CN" dirty="0"/>
              <a:t>15%</a:t>
            </a:r>
            <a:endParaRPr lang="zh-CN" altLang="en-US" dirty="0"/>
          </a:p>
          <a:p>
            <a:pPr algn="just">
              <a:lnSpc>
                <a:spcPct val="125000"/>
              </a:lnSpc>
            </a:pPr>
            <a:endParaRPr lang="zh-CN" altLang="en-US" b="1" dirty="0">
              <a:solidFill>
                <a:srgbClr val="FF0000"/>
              </a:solidFill>
              <a:sym typeface="+mn-ea"/>
            </a:endParaRPr>
          </a:p>
          <a:p>
            <a:pPr algn="just">
              <a:lnSpc>
                <a:spcPct val="125000"/>
              </a:lnSpc>
            </a:pPr>
            <a:endParaRPr lang="en-US" altLang="zh-CN" b="1" dirty="0">
              <a:solidFill>
                <a:srgbClr val="FF0000"/>
              </a:solidFill>
              <a:sym typeface="+mn-ea"/>
            </a:endParaRPr>
          </a:p>
        </p:txBody>
      </p:sp>
    </p:spTree>
    <p:custDataLst>
      <p:tags r:id="rId2"/>
    </p:custData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984885" y="878205"/>
            <a:ext cx="10572115" cy="4523105"/>
          </a:xfrm>
          <a:prstGeom prst="rect">
            <a:avLst/>
          </a:prstGeom>
          <a:noFill/>
        </p:spPr>
        <p:txBody>
          <a:bodyPr wrap="square" rtlCol="0">
            <a:spAutoFit/>
          </a:bodyPr>
          <a:p>
            <a:r>
              <a:rPr lang="zh-CN" altLang="en-US"/>
              <a:t>交易规则：</a:t>
            </a:r>
            <a:endParaRPr lang="zh-CN" altLang="en-US"/>
          </a:p>
          <a:p>
            <a:r>
              <a:rPr lang="en-US" altLang="zh-CN"/>
              <a:t>1</a:t>
            </a:r>
            <a:r>
              <a:rPr lang="zh-CN" altLang="en-US"/>
              <a:t>、对于涨停板封死的个股，一般采用的卖出方法是：开板即减，首阴</a:t>
            </a:r>
            <a:r>
              <a:rPr lang="en-US" altLang="zh-CN"/>
              <a:t>/</a:t>
            </a:r>
            <a:r>
              <a:rPr lang="zh-CN" altLang="en-US"/>
              <a:t>死叉出光。</a:t>
            </a:r>
            <a:endParaRPr lang="zh-CN" altLang="en-US"/>
          </a:p>
          <a:p>
            <a:endParaRPr lang="zh-CN" altLang="en-US"/>
          </a:p>
          <a:p>
            <a:endParaRPr lang="zh-CN" altLang="en-US"/>
          </a:p>
          <a:p>
            <a:r>
              <a:rPr lang="zh-CN" altLang="en-US"/>
              <a:t>追求方向：</a:t>
            </a:r>
            <a:endParaRPr lang="zh-CN" altLang="en-US"/>
          </a:p>
          <a:p>
            <a:r>
              <a:rPr lang="en-US" altLang="zh-CN"/>
              <a:t>1</a:t>
            </a:r>
            <a:r>
              <a:rPr lang="zh-CN" altLang="en-US"/>
              <a:t>、以稳定为主，最大回撤是多少？</a:t>
            </a:r>
            <a:r>
              <a:rPr lang="en-US" altLang="zh-CN"/>
              <a:t>5%-8%</a:t>
            </a:r>
            <a:r>
              <a:rPr lang="zh-CN" altLang="en-US"/>
              <a:t>，一定注定是分仓，收益</a:t>
            </a:r>
            <a:r>
              <a:rPr lang="en-US" altLang="zh-CN"/>
              <a:t>20%</a:t>
            </a:r>
            <a:r>
              <a:rPr lang="zh-CN" altLang="en-US"/>
              <a:t>（举个例子）</a:t>
            </a:r>
            <a:endParaRPr lang="zh-CN" altLang="en-US"/>
          </a:p>
          <a:p>
            <a:r>
              <a:rPr lang="zh-CN" altLang="en-US"/>
              <a:t>正常呢，你的收益与你的最大回撤，是</a:t>
            </a:r>
            <a:r>
              <a:rPr lang="en-US" altLang="zh-CN"/>
              <a:t>2/3</a:t>
            </a:r>
            <a:r>
              <a:rPr lang="zh-CN" altLang="en-US"/>
              <a:t>的比例。比如</a:t>
            </a:r>
            <a:r>
              <a:rPr lang="en-US" altLang="zh-CN"/>
              <a:t>30%</a:t>
            </a:r>
            <a:r>
              <a:rPr lang="zh-CN" altLang="en-US"/>
              <a:t>收益，</a:t>
            </a:r>
            <a:r>
              <a:rPr lang="en-US" altLang="zh-CN"/>
              <a:t>20%</a:t>
            </a:r>
            <a:r>
              <a:rPr lang="zh-CN" altLang="en-US"/>
              <a:t>回撤。</a:t>
            </a:r>
            <a:endParaRPr lang="zh-CN" altLang="en-US"/>
          </a:p>
          <a:p>
            <a:r>
              <a:rPr lang="zh-CN" altLang="en-US"/>
              <a:t>什么叫最大回撤：就是净值（收益率）的最高点，到最低点的跌幅。</a:t>
            </a:r>
            <a:endParaRPr lang="zh-CN" altLang="en-US"/>
          </a:p>
          <a:p>
            <a:r>
              <a:rPr lang="zh-CN" altLang="en-US"/>
              <a:t>举例：今年至</a:t>
            </a:r>
            <a:r>
              <a:rPr lang="en-US" altLang="zh-CN"/>
              <a:t>2</a:t>
            </a:r>
            <a:r>
              <a:rPr lang="zh-CN" altLang="en-US"/>
              <a:t>月的时候</a:t>
            </a:r>
            <a:r>
              <a:rPr lang="en-US" altLang="zh-CN"/>
              <a:t> </a:t>
            </a:r>
            <a:r>
              <a:rPr lang="zh-CN" altLang="en-US"/>
              <a:t>，收益率为</a:t>
            </a:r>
            <a:r>
              <a:rPr lang="en-US" altLang="zh-CN"/>
              <a:t>15%</a:t>
            </a:r>
            <a:r>
              <a:rPr lang="zh-CN" altLang="en-US"/>
              <a:t>，</a:t>
            </a:r>
            <a:r>
              <a:rPr lang="en-US" altLang="zh-CN"/>
              <a:t>3</a:t>
            </a:r>
            <a:r>
              <a:rPr lang="zh-CN" altLang="en-US"/>
              <a:t>月杀跌，</a:t>
            </a:r>
            <a:r>
              <a:rPr lang="en-US" altLang="zh-CN"/>
              <a:t>3</a:t>
            </a:r>
            <a:r>
              <a:rPr lang="zh-CN" altLang="en-US"/>
              <a:t>月最低的时候</a:t>
            </a:r>
            <a:r>
              <a:rPr lang="en-US" altLang="zh-CN"/>
              <a:t> </a:t>
            </a:r>
            <a:r>
              <a:rPr lang="zh-CN" altLang="en-US"/>
              <a:t>收益率为</a:t>
            </a:r>
            <a:r>
              <a:rPr lang="en-US" altLang="zh-CN"/>
              <a:t>2%</a:t>
            </a:r>
            <a:r>
              <a:rPr lang="zh-CN" altLang="en-US"/>
              <a:t>，那么你的最大回撤就是</a:t>
            </a:r>
            <a:r>
              <a:rPr lang="en-US" altLang="zh-CN"/>
              <a:t>15%-2%=13%</a:t>
            </a:r>
            <a:endParaRPr lang="en-US" altLang="zh-CN"/>
          </a:p>
          <a:p>
            <a:endParaRPr lang="en-US" altLang="zh-CN"/>
          </a:p>
          <a:p>
            <a:r>
              <a:rPr lang="en-US" altLang="zh-CN"/>
              <a:t>2</a:t>
            </a:r>
            <a:r>
              <a:rPr lang="zh-CN" altLang="en-US"/>
              <a:t>、</a:t>
            </a:r>
            <a:r>
              <a:rPr lang="en-US" altLang="zh-CN"/>
              <a:t>10</a:t>
            </a:r>
            <a:r>
              <a:rPr lang="zh-CN" altLang="en-US"/>
              <a:t>万</a:t>
            </a:r>
            <a:r>
              <a:rPr lang="en-US" altLang="zh-CN"/>
              <a:t>20%=2</a:t>
            </a:r>
            <a:r>
              <a:rPr lang="zh-CN" altLang="en-US"/>
              <a:t>万，</a:t>
            </a:r>
            <a:r>
              <a:rPr lang="en-US" altLang="zh-CN"/>
              <a:t>100</a:t>
            </a:r>
            <a:r>
              <a:rPr lang="zh-CN" altLang="en-US"/>
              <a:t>万</a:t>
            </a:r>
            <a:r>
              <a:rPr lang="en-US" altLang="zh-CN"/>
              <a:t>20%=20</a:t>
            </a:r>
            <a:r>
              <a:rPr lang="zh-CN" altLang="en-US"/>
              <a:t>万，</a:t>
            </a:r>
            <a:r>
              <a:rPr lang="en-US" altLang="zh-CN"/>
              <a:t>1000</a:t>
            </a:r>
            <a:r>
              <a:rPr lang="zh-CN" altLang="en-US"/>
              <a:t>万</a:t>
            </a:r>
            <a:r>
              <a:rPr lang="en-US" altLang="zh-CN"/>
              <a:t>20%=200</a:t>
            </a:r>
            <a:r>
              <a:rPr lang="zh-CN" altLang="en-US"/>
              <a:t>万。</a:t>
            </a:r>
            <a:endParaRPr lang="zh-CN" altLang="en-US"/>
          </a:p>
          <a:p>
            <a:endParaRPr lang="zh-CN" altLang="en-US"/>
          </a:p>
          <a:p>
            <a:r>
              <a:rPr lang="en-US" altLang="zh-CN"/>
              <a:t>3</a:t>
            </a:r>
            <a:r>
              <a:rPr lang="zh-CN" altLang="en-US"/>
              <a:t>、</a:t>
            </a:r>
            <a:endParaRPr lang="zh-CN" altLang="en-US"/>
          </a:p>
          <a:p>
            <a:r>
              <a:rPr lang="zh-CN" altLang="en-US"/>
              <a:t>（</a:t>
            </a:r>
            <a:r>
              <a:rPr lang="en-US" altLang="zh-CN"/>
              <a:t>1</a:t>
            </a:r>
            <a:r>
              <a:rPr lang="zh-CN" altLang="en-US"/>
              <a:t>）第一个月赚</a:t>
            </a:r>
            <a:r>
              <a:rPr lang="en-US" altLang="zh-CN"/>
              <a:t>30%</a:t>
            </a:r>
            <a:r>
              <a:rPr lang="zh-CN" altLang="en-US"/>
              <a:t>，第二个月亏</a:t>
            </a:r>
            <a:r>
              <a:rPr lang="en-US" altLang="zh-CN"/>
              <a:t>20%</a:t>
            </a:r>
            <a:r>
              <a:rPr lang="zh-CN" altLang="en-US"/>
              <a:t>，第三个月</a:t>
            </a:r>
            <a:r>
              <a:rPr lang="en-US" altLang="zh-CN"/>
              <a:t>30%</a:t>
            </a:r>
            <a:r>
              <a:rPr lang="zh-CN" altLang="en-US"/>
              <a:t>，第四个月亏</a:t>
            </a:r>
            <a:r>
              <a:rPr lang="en-US" altLang="zh-CN"/>
              <a:t>20%</a:t>
            </a:r>
            <a:r>
              <a:rPr lang="zh-CN" altLang="en-US"/>
              <a:t>，最终是多少？【</a:t>
            </a:r>
            <a:r>
              <a:rPr lang="en-US" altLang="zh-CN"/>
              <a:t>8.16%</a:t>
            </a:r>
            <a:r>
              <a:rPr lang="zh-CN" altLang="en-US"/>
              <a:t>】</a:t>
            </a:r>
            <a:endParaRPr lang="zh-CN" altLang="en-US"/>
          </a:p>
          <a:p>
            <a:r>
              <a:rPr lang="zh-CN" altLang="en-US"/>
              <a:t>（</a:t>
            </a:r>
            <a:r>
              <a:rPr lang="en-US" altLang="zh-CN"/>
              <a:t>2</a:t>
            </a:r>
            <a:r>
              <a:rPr lang="zh-CN" altLang="en-US"/>
              <a:t>）第一个月赚</a:t>
            </a:r>
            <a:r>
              <a:rPr lang="en-US" altLang="zh-CN"/>
              <a:t>5%</a:t>
            </a:r>
            <a:r>
              <a:rPr lang="zh-CN" altLang="en-US"/>
              <a:t>，第二个月赚</a:t>
            </a:r>
            <a:r>
              <a:rPr lang="en-US" altLang="zh-CN"/>
              <a:t>5%</a:t>
            </a:r>
            <a:r>
              <a:rPr lang="zh-CN" altLang="en-US"/>
              <a:t>，第三个月赚</a:t>
            </a:r>
            <a:r>
              <a:rPr lang="en-US" altLang="zh-CN"/>
              <a:t>5%</a:t>
            </a:r>
            <a:r>
              <a:rPr lang="zh-CN" altLang="en-US"/>
              <a:t>，第四个月赚</a:t>
            </a:r>
            <a:r>
              <a:rPr lang="en-US" altLang="zh-CN"/>
              <a:t>5%</a:t>
            </a:r>
            <a:r>
              <a:rPr lang="zh-CN" altLang="en-US"/>
              <a:t>，最终是多少？【</a:t>
            </a:r>
            <a:r>
              <a:rPr lang="en-US" altLang="zh-CN"/>
              <a:t>21.55%</a:t>
            </a:r>
            <a:r>
              <a:rPr lang="zh-CN" altLang="en-US"/>
              <a:t>】</a:t>
            </a:r>
            <a:endParaRPr lang="zh-CN" altLang="en-US"/>
          </a:p>
        </p:txBody>
      </p:sp>
    </p:spTree>
    <p:custDataLst>
      <p:tags r:id="rId1"/>
    </p:custDataLst>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00.xml><?xml version="1.0" encoding="utf-8"?>
<p:tagLst xmlns:p="http://schemas.openxmlformats.org/presentationml/2006/main">
  <p:tag name="KSO_WM_BEAUTIFY_FLAG" val=""/>
</p:tagLst>
</file>

<file path=ppt/tags/tag101.xml><?xml version="1.0" encoding="utf-8"?>
<p:tagLst xmlns:p="http://schemas.openxmlformats.org/presentationml/2006/main">
  <p:tag name="KSO_WM_BEAUTIFY_FLAG" val=""/>
</p:tagLst>
</file>

<file path=ppt/tags/tag102.xml><?xml version="1.0" encoding="utf-8"?>
<p:tagLst xmlns:p="http://schemas.openxmlformats.org/presentationml/2006/main">
  <p:tag name="KSO_WM_BEAUTIFY_FLAG" val="#wm#"/>
  <p:tag name="KSO_WM_TEMPLATE_CATEGORY" val="custom"/>
  <p:tag name="KSO_WM_TEMPLATE_INDEX" val="20205081"/>
</p:tagLst>
</file>

<file path=ppt/tags/tag103.xml><?xml version="1.0" encoding="utf-8"?>
<p:tagLst xmlns:p="http://schemas.openxmlformats.org/presentationml/2006/main">
  <p:tag name="KSO_WM_BEAUTIFY_FLAG" val=""/>
</p:tagLst>
</file>

<file path=ppt/tags/tag104.xml><?xml version="1.0" encoding="utf-8"?>
<p:tagLst xmlns:p="http://schemas.openxmlformats.org/presentationml/2006/main">
  <p:tag name="KSO_WM_BEAUTIFY_FLAG" val=""/>
</p:tagLst>
</file>

<file path=ppt/tags/tag105.xml><?xml version="1.0" encoding="utf-8"?>
<p:tagLst xmlns:p="http://schemas.openxmlformats.org/presentationml/2006/main">
  <p:tag name="KSO_WM_BEAUTIFY_FLAG" val="#wm#"/>
  <p:tag name="KSO_WM_TEMPLATE_CATEGORY" val="custom"/>
  <p:tag name="KSO_WM_TEMPLATE_INDEX" val="20205081"/>
</p:tagLst>
</file>

<file path=ppt/tags/tag106.xml><?xml version="1.0" encoding="utf-8"?>
<p:tagLst xmlns:p="http://schemas.openxmlformats.org/presentationml/2006/main">
  <p:tag name="KSO_WM_BEAUTIFY_FLAG" val=""/>
</p:tagLst>
</file>

<file path=ppt/tags/tag107.xml><?xml version="1.0" encoding="utf-8"?>
<p:tagLst xmlns:p="http://schemas.openxmlformats.org/presentationml/2006/main">
  <p:tag name="KSO_WM_BEAUTIFY_FLAG" val="#wm#"/>
  <p:tag name="KSO_WM_TEMPLATE_CATEGORY" val="custom"/>
  <p:tag name="KSO_WM_TEMPLATE_INDEX" val="20205081"/>
</p:tagLst>
</file>

<file path=ppt/tags/tag108.xml><?xml version="1.0" encoding="utf-8"?>
<p:tagLst xmlns:p="http://schemas.openxmlformats.org/presentationml/2006/main">
  <p:tag name="KSO_WM_BEAUTIFY_FLAG" val=""/>
</p:tagLst>
</file>

<file path=ppt/tags/tag109.xml><?xml version="1.0" encoding="utf-8"?>
<p:tagLst xmlns:p="http://schemas.openxmlformats.org/presentationml/2006/main">
  <p:tag name="KSO_WM_BEAUTIFY_FLAG" val=""/>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10.xml><?xml version="1.0" encoding="utf-8"?>
<p:tagLst xmlns:p="http://schemas.openxmlformats.org/presentationml/2006/main">
  <p:tag name="KSO_WM_BEAUTIFY_FLAG" val="#wm#"/>
  <p:tag name="KSO_WM_TEMPLATE_CATEGORY" val="custom"/>
  <p:tag name="KSO_WM_TEMPLATE_INDEX" val="20205081"/>
</p:tagLst>
</file>

<file path=ppt/tags/tag111.xml><?xml version="1.0" encoding="utf-8"?>
<p:tagLst xmlns:p="http://schemas.openxmlformats.org/presentationml/2006/main">
  <p:tag name="KSO_WM_BEAUTIFY_FLAG" val=""/>
</p:tagLst>
</file>

<file path=ppt/tags/tag112.xml><?xml version="1.0" encoding="utf-8"?>
<p:tagLst xmlns:p="http://schemas.openxmlformats.org/presentationml/2006/main">
  <p:tag name="KSO_WM_BEAUTIFY_FLAG" val=""/>
</p:tagLst>
</file>

<file path=ppt/tags/tag113.xml><?xml version="1.0" encoding="utf-8"?>
<p:tagLst xmlns:p="http://schemas.openxmlformats.org/presentationml/2006/main">
  <p:tag name="KSO_WM_BEAUTIFY_FLAG" val="#wm#"/>
  <p:tag name="KSO_WM_TEMPLATE_CATEGORY" val="custom"/>
  <p:tag name="KSO_WM_TEMPLATE_INDEX" val="20205081"/>
</p:tagLst>
</file>

<file path=ppt/tags/tag114.xml><?xml version="1.0" encoding="utf-8"?>
<p:tagLst xmlns:p="http://schemas.openxmlformats.org/presentationml/2006/main">
  <p:tag name="KSO_WM_BEAUTIFY_FLAG" val=""/>
</p:tagLst>
</file>

<file path=ppt/tags/tag115.xml><?xml version="1.0" encoding="utf-8"?>
<p:tagLst xmlns:p="http://schemas.openxmlformats.org/presentationml/2006/main">
  <p:tag name="KSO_WM_BEAUTIFY_FLAG" val=""/>
</p:tagLst>
</file>

<file path=ppt/tags/tag116.xml><?xml version="1.0" encoding="utf-8"?>
<p:tagLst xmlns:p="http://schemas.openxmlformats.org/presentationml/2006/main">
  <p:tag name="KSO_WM_BEAUTIFY_FLAG" val="#wm#"/>
  <p:tag name="KSO_WM_TEMPLATE_CATEGORY" val="custom"/>
  <p:tag name="KSO_WM_TEMPLATE_INDEX" val="20205081"/>
</p:tagLst>
</file>

<file path=ppt/tags/tag117.xml><?xml version="1.0" encoding="utf-8"?>
<p:tagLst xmlns:p="http://schemas.openxmlformats.org/presentationml/2006/main">
  <p:tag name="KSO_WM_BEAUTIFY_FLAG" val=""/>
</p:tagLst>
</file>

<file path=ppt/tags/tag118.xml><?xml version="1.0" encoding="utf-8"?>
<p:tagLst xmlns:p="http://schemas.openxmlformats.org/presentationml/2006/main">
  <p:tag name="KSO_WM_BEAUTIFY_FLAG" val=""/>
</p:tagLst>
</file>

<file path=ppt/tags/tag119.xml><?xml version="1.0" encoding="utf-8"?>
<p:tagLst xmlns:p="http://schemas.openxmlformats.org/presentationml/2006/main">
  <p:tag name="KSO_WM_BEAUTIFY_FLAG" val="#wm#"/>
  <p:tag name="KSO_WM_TEMPLATE_CATEGORY" val="custom"/>
  <p:tag name="KSO_WM_TEMPLATE_INDEX" val="20205081"/>
</p:tagLst>
</file>

<file path=ppt/tags/tag1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20.xml><?xml version="1.0" encoding="utf-8"?>
<p:tagLst xmlns:p="http://schemas.openxmlformats.org/presentationml/2006/main">
  <p:tag name="KSO_WM_BEAUTIFY_FLAG" val=""/>
</p:tagLst>
</file>

<file path=ppt/tags/tag121.xml><?xml version="1.0" encoding="utf-8"?>
<p:tagLst xmlns:p="http://schemas.openxmlformats.org/presentationml/2006/main">
  <p:tag name="KSO_WM_BEAUTIFY_FLAG" val=""/>
</p:tagLst>
</file>

<file path=ppt/tags/tag122.xml><?xml version="1.0" encoding="utf-8"?>
<p:tagLst xmlns:p="http://schemas.openxmlformats.org/presentationml/2006/main">
  <p:tag name="KSO_WM_BEAUTIFY_FLAG" val="#wm#"/>
  <p:tag name="KSO_WM_TEMPLATE_CATEGORY" val="custom"/>
  <p:tag name="KSO_WM_TEMPLATE_INDEX" val="20205081"/>
</p:tagLst>
</file>

<file path=ppt/tags/tag123.xml><?xml version="1.0" encoding="utf-8"?>
<p:tagLst xmlns:p="http://schemas.openxmlformats.org/presentationml/2006/main">
  <p:tag name="KSO_WM_BEAUTIFY_FLAG" val=""/>
</p:tagLst>
</file>

<file path=ppt/tags/tag124.xml><?xml version="1.0" encoding="utf-8"?>
<p:tagLst xmlns:p="http://schemas.openxmlformats.org/presentationml/2006/main">
  <p:tag name="KSO_WM_BEAUTIFY_FLAG" val=""/>
</p:tagLst>
</file>

<file path=ppt/tags/tag125.xml><?xml version="1.0" encoding="utf-8"?>
<p:tagLst xmlns:p="http://schemas.openxmlformats.org/presentationml/2006/main">
  <p:tag name="KSO_WM_BEAUTIFY_FLAG" val="#wm#"/>
  <p:tag name="KSO_WM_TEMPLATE_CATEGORY" val="custom"/>
  <p:tag name="KSO_WM_TEMPLATE_INDEX" val="20205081"/>
</p:tagLst>
</file>

<file path=ppt/tags/tag126.xml><?xml version="1.0" encoding="utf-8"?>
<p:tagLst xmlns:p="http://schemas.openxmlformats.org/presentationml/2006/main">
  <p:tag name="KSO_WM_BEAUTIFY_FLAG" val=""/>
</p:tagLst>
</file>

<file path=ppt/tags/tag127.xml><?xml version="1.0" encoding="utf-8"?>
<p:tagLst xmlns:p="http://schemas.openxmlformats.org/presentationml/2006/main">
  <p:tag name="KSO_WM_BEAUTIFY_FLAG" val=""/>
</p:tagLst>
</file>

<file path=ppt/tags/tag128.xml><?xml version="1.0" encoding="utf-8"?>
<p:tagLst xmlns:p="http://schemas.openxmlformats.org/presentationml/2006/main">
  <p:tag name="KSO_WM_BEAUTIFY_FLAG" val="#wm#"/>
  <p:tag name="KSO_WM_TEMPLATE_CATEGORY" val="custom"/>
  <p:tag name="KSO_WM_TEMPLATE_INDEX" val="20205081"/>
</p:tagLst>
</file>

<file path=ppt/tags/tag129.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30.xml><?xml version="1.0" encoding="utf-8"?>
<p:tagLst xmlns:p="http://schemas.openxmlformats.org/presentationml/2006/main">
  <p:tag name="KSO_WM_BEAUTIFY_FLAG" val=""/>
</p:tagLst>
</file>

<file path=ppt/tags/tag131.xml><?xml version="1.0" encoding="utf-8"?>
<p:tagLst xmlns:p="http://schemas.openxmlformats.org/presentationml/2006/main">
  <p:tag name="KSO_WM_BEAUTIFY_FLAG" val="#wm#"/>
  <p:tag name="KSO_WM_TEMPLATE_CATEGORY" val="custom"/>
  <p:tag name="KSO_WM_TEMPLATE_INDEX" val="20205081"/>
</p:tagLst>
</file>

<file path=ppt/tags/tag132.xml><?xml version="1.0" encoding="utf-8"?>
<p:tagLst xmlns:p="http://schemas.openxmlformats.org/presentationml/2006/main">
  <p:tag name="KSO_WM_BEAUTIFY_FLAG" val=""/>
</p:tagLst>
</file>

<file path=ppt/tags/tag133.xml><?xml version="1.0" encoding="utf-8"?>
<p:tagLst xmlns:p="http://schemas.openxmlformats.org/presentationml/2006/main">
  <p:tag name="KSO_WM_BEAUTIFY_FLAG" val=""/>
</p:tagLst>
</file>

<file path=ppt/tags/tag134.xml><?xml version="1.0" encoding="utf-8"?>
<p:tagLst xmlns:p="http://schemas.openxmlformats.org/presentationml/2006/main">
  <p:tag name="KSO_WM_BEAUTIFY_FLAG" val="#wm#"/>
  <p:tag name="KSO_WM_TEMPLATE_CATEGORY" val="custom"/>
  <p:tag name="KSO_WM_TEMPLATE_INDEX" val="20205081"/>
</p:tagLst>
</file>

<file path=ppt/tags/tag135.xml><?xml version="1.0" encoding="utf-8"?>
<p:tagLst xmlns:p="http://schemas.openxmlformats.org/presentationml/2006/main">
  <p:tag name="KSO_WM_BEAUTIFY_FLAG" val=""/>
</p:tagLst>
</file>

<file path=ppt/tags/tag136.xml><?xml version="1.0" encoding="utf-8"?>
<p:tagLst xmlns:p="http://schemas.openxmlformats.org/presentationml/2006/main">
  <p:tag name="KSO_WM_BEAUTIFY_FLAG" val=""/>
</p:tagLst>
</file>

<file path=ppt/tags/tag137.xml><?xml version="1.0" encoding="utf-8"?>
<p:tagLst xmlns:p="http://schemas.openxmlformats.org/presentationml/2006/main">
  <p:tag name="KSO_WM_BEAUTIFY_FLAG" val="#wm#"/>
  <p:tag name="KSO_WM_TEMPLATE_CATEGORY" val="custom"/>
  <p:tag name="KSO_WM_TEMPLATE_INDEX" val="20205081"/>
</p:tagLst>
</file>

<file path=ppt/tags/tag138.xml><?xml version="1.0" encoding="utf-8"?>
<p:tagLst xmlns:p="http://schemas.openxmlformats.org/presentationml/2006/main">
  <p:tag name="KSO_WM_BEAUTIFY_FLAG" val=""/>
</p:tagLst>
</file>

<file path=ppt/tags/tag139.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40.xml><?xml version="1.0" encoding="utf-8"?>
<p:tagLst xmlns:p="http://schemas.openxmlformats.org/presentationml/2006/main">
  <p:tag name="KSO_WM_BEAUTIFY_FLAG" val="#wm#"/>
  <p:tag name="KSO_WM_TEMPLATE_CATEGORY" val="custom"/>
  <p:tag name="KSO_WM_TEMPLATE_INDEX" val="20205081"/>
</p:tagLst>
</file>

<file path=ppt/tags/tag141.xml><?xml version="1.0" encoding="utf-8"?>
<p:tagLst xmlns:p="http://schemas.openxmlformats.org/presentationml/2006/main">
  <p:tag name="KSO_WM_BEAUTIFY_FLAG" val=""/>
</p:tagLst>
</file>

<file path=ppt/tags/tag142.xml><?xml version="1.0" encoding="utf-8"?>
<p:tagLst xmlns:p="http://schemas.openxmlformats.org/presentationml/2006/main">
  <p:tag name="KSO_WM_BEAUTIFY_FLAG" val=""/>
</p:tagLst>
</file>

<file path=ppt/tags/tag143.xml><?xml version="1.0" encoding="utf-8"?>
<p:tagLst xmlns:p="http://schemas.openxmlformats.org/presentationml/2006/main">
  <p:tag name="KSO_WM_BEAUTIFY_FLAG" val="#wm#"/>
  <p:tag name="KSO_WM_TEMPLATE_CATEGORY" val="custom"/>
  <p:tag name="KSO_WM_TEMPLATE_INDEX" val="20205081"/>
</p:tagLst>
</file>

<file path=ppt/tags/tag144.xml><?xml version="1.0" encoding="utf-8"?>
<p:tagLst xmlns:p="http://schemas.openxmlformats.org/presentationml/2006/main">
  <p:tag name="KSO_WM_BEAUTIFY_FLAG" val=""/>
</p:tagLst>
</file>

<file path=ppt/tags/tag145.xml><?xml version="1.0" encoding="utf-8"?>
<p:tagLst xmlns:p="http://schemas.openxmlformats.org/presentationml/2006/main">
  <p:tag name="KSO_WM_BEAUTIFY_FLAG" val=""/>
</p:tagLst>
</file>

<file path=ppt/tags/tag146.xml><?xml version="1.0" encoding="utf-8"?>
<p:tagLst xmlns:p="http://schemas.openxmlformats.org/presentationml/2006/main">
  <p:tag name="KSO_WM_BEAUTIFY_FLAG" val="#wm#"/>
  <p:tag name="KSO_WM_TEMPLATE_CATEGORY" val="custom"/>
  <p:tag name="KSO_WM_TEMPLATE_INDEX" val="20205081"/>
</p:tagLst>
</file>

<file path=ppt/tags/tag147.xml><?xml version="1.0" encoding="utf-8"?>
<p:tagLst xmlns:p="http://schemas.openxmlformats.org/presentationml/2006/main">
  <p:tag name="KSO_WM_BEAUTIFY_FLAG" val=""/>
</p:tagLst>
</file>

<file path=ppt/tags/tag148.xml><?xml version="1.0" encoding="utf-8"?>
<p:tagLst xmlns:p="http://schemas.openxmlformats.org/presentationml/2006/main">
  <p:tag name="KSO_WM_BEAUTIFY_FLAG" val=""/>
</p:tagLst>
</file>

<file path=ppt/tags/tag149.xml><?xml version="1.0" encoding="utf-8"?>
<p:tagLst xmlns:p="http://schemas.openxmlformats.org/presentationml/2006/main">
  <p:tag name="KSO_WM_BEAUTIFY_FLAG" val="#wm#"/>
  <p:tag name="KSO_WM_TEMPLATE_CATEGORY" val="custom"/>
  <p:tag name="KSO_WM_TEMPLATE_INDEX" val="20205081"/>
</p:tagLst>
</file>

<file path=ppt/tags/tag15.xml><?xml version="1.0" encoding="utf-8"?>
<p:tagLst xmlns:p="http://schemas.openxmlformats.org/presentationml/2006/main">
  <p:tag name="KSO_WM_BEAUTIFY_FLAG" val="#wm#"/>
  <p:tag name="KSO_WM_TEMPLATE_CATEGORY" val="custom"/>
  <p:tag name="KSO_WM_TEMPLATE_INDEX" val="20205081"/>
</p:tagLst>
</file>

<file path=ppt/tags/tag150.xml><?xml version="1.0" encoding="utf-8"?>
<p:tagLst xmlns:p="http://schemas.openxmlformats.org/presentationml/2006/main">
  <p:tag name="KSO_WM_BEAUTIFY_FLAG" val=""/>
</p:tagLst>
</file>

<file path=ppt/tags/tag151.xml><?xml version="1.0" encoding="utf-8"?>
<p:tagLst xmlns:p="http://schemas.openxmlformats.org/presentationml/2006/main">
  <p:tag name="KSO_WM_BEAUTIFY_FLAG" val=""/>
</p:tagLst>
</file>

<file path=ppt/tags/tag152.xml><?xml version="1.0" encoding="utf-8"?>
<p:tagLst xmlns:p="http://schemas.openxmlformats.org/presentationml/2006/main">
  <p:tag name="KSO_WM_BEAUTIFY_FLAG" val="#wm#"/>
  <p:tag name="KSO_WM_TEMPLATE_CATEGORY" val="custom"/>
  <p:tag name="KSO_WM_TEMPLATE_INDEX" val="20205081"/>
</p:tagLst>
</file>

<file path=ppt/tags/tag153.xml><?xml version="1.0" encoding="utf-8"?>
<p:tagLst xmlns:p="http://schemas.openxmlformats.org/presentationml/2006/main">
  <p:tag name="KSO_WM_BEAUTIFY_FLAG" val=""/>
</p:tagLst>
</file>

<file path=ppt/tags/tag154.xml><?xml version="1.0" encoding="utf-8"?>
<p:tagLst xmlns:p="http://schemas.openxmlformats.org/presentationml/2006/main">
  <p:tag name="KSO_WM_BEAUTIFY_FLAG" val=""/>
</p:tagLst>
</file>

<file path=ppt/tags/tag155.xml><?xml version="1.0" encoding="utf-8"?>
<p:tagLst xmlns:p="http://schemas.openxmlformats.org/presentationml/2006/main">
  <p:tag name="KSO_WM_BEAUTIFY_FLAG" val="#wm#"/>
  <p:tag name="KSO_WM_TEMPLATE_CATEGORY" val="custom"/>
  <p:tag name="KSO_WM_TEMPLATE_INDEX" val="20205081"/>
</p:tagLst>
</file>

<file path=ppt/tags/tag156.xml><?xml version="1.0" encoding="utf-8"?>
<p:tagLst xmlns:p="http://schemas.openxmlformats.org/presentationml/2006/main">
  <p:tag name="KSO_WM_BEAUTIFY_FLAG" val=""/>
</p:tagLst>
</file>

<file path=ppt/tags/tag157.xml><?xml version="1.0" encoding="utf-8"?>
<p:tagLst xmlns:p="http://schemas.openxmlformats.org/presentationml/2006/main">
  <p:tag name="KSO_WM_BEAUTIFY_FLAG" val=""/>
</p:tagLst>
</file>

<file path=ppt/tags/tag158.xml><?xml version="1.0" encoding="utf-8"?>
<p:tagLst xmlns:p="http://schemas.openxmlformats.org/presentationml/2006/main">
  <p:tag name="KSO_WM_BEAUTIFY_FLAG" val="#wm#"/>
  <p:tag name="KSO_WM_TEMPLATE_CATEGORY" val="custom"/>
  <p:tag name="KSO_WM_TEMPLATE_INDEX" val="20205081"/>
</p:tagLst>
</file>

<file path=ppt/tags/tag159.xml><?xml version="1.0" encoding="utf-8"?>
<p:tagLst xmlns:p="http://schemas.openxmlformats.org/presentationml/2006/main">
  <p:tag name="KSO_WM_BEAUTIFY_FLAG" val=""/>
</p:tagLst>
</file>

<file path=ppt/tags/tag16.xml><?xml version="1.0" encoding="utf-8"?>
<p:tagLst xmlns:p="http://schemas.openxmlformats.org/presentationml/2006/main">
  <p:tag name="KSO_WM_DIAGRAM_VIRTUALLY_FRAME" val="{&quot;height&quot;:302.15,&quot;left&quot;:366.7,&quot;top&quot;:141.9,&quot;width&quot;:505.1}"/>
</p:tagLst>
</file>

<file path=ppt/tags/tag160.xml><?xml version="1.0" encoding="utf-8"?>
<p:tagLst xmlns:p="http://schemas.openxmlformats.org/presentationml/2006/main">
  <p:tag name="KSO_WM_BEAUTIFY_FLAG" val=""/>
</p:tagLst>
</file>

<file path=ppt/tags/tag161.xml><?xml version="1.0" encoding="utf-8"?>
<p:tagLst xmlns:p="http://schemas.openxmlformats.org/presentationml/2006/main">
  <p:tag name="KSO_WM_BEAUTIFY_FLAG" val="#wm#"/>
  <p:tag name="KSO_WM_TEMPLATE_CATEGORY" val="custom"/>
  <p:tag name="KSO_WM_TEMPLATE_INDEX" val="20205081"/>
</p:tagLst>
</file>

<file path=ppt/tags/tag162.xml><?xml version="1.0" encoding="utf-8"?>
<p:tagLst xmlns:p="http://schemas.openxmlformats.org/presentationml/2006/main">
  <p:tag name="KSO_WM_BEAUTIFY_FLAG" val=""/>
</p:tagLst>
</file>

<file path=ppt/tags/tag163.xml><?xml version="1.0" encoding="utf-8"?>
<p:tagLst xmlns:p="http://schemas.openxmlformats.org/presentationml/2006/main">
  <p:tag name="KSO_WM_BEAUTIFY_FLAG" val=""/>
</p:tagLst>
</file>

<file path=ppt/tags/tag164.xml><?xml version="1.0" encoding="utf-8"?>
<p:tagLst xmlns:p="http://schemas.openxmlformats.org/presentationml/2006/main">
  <p:tag name="KSO_WM_BEAUTIFY_FLAG" val="#wm#"/>
  <p:tag name="KSO_WM_TEMPLATE_CATEGORY" val="custom"/>
  <p:tag name="KSO_WM_TEMPLATE_INDEX" val="20205081"/>
</p:tagLst>
</file>

<file path=ppt/tags/tag165.xml><?xml version="1.0" encoding="utf-8"?>
<p:tagLst xmlns:p="http://schemas.openxmlformats.org/presentationml/2006/main">
  <p:tag name="KSO_WM_BEAUTIFY_FLAG" val=""/>
</p:tagLst>
</file>

<file path=ppt/tags/tag166.xml><?xml version="1.0" encoding="utf-8"?>
<p:tagLst xmlns:p="http://schemas.openxmlformats.org/presentationml/2006/main">
  <p:tag name="KSO_WM_BEAUTIFY_FLAG" val=""/>
</p:tagLst>
</file>

<file path=ppt/tags/tag167.xml><?xml version="1.0" encoding="utf-8"?>
<p:tagLst xmlns:p="http://schemas.openxmlformats.org/presentationml/2006/main">
  <p:tag name="KSO_WM_BEAUTIFY_FLAG" val="#wm#"/>
  <p:tag name="KSO_WM_TEMPLATE_CATEGORY" val="custom"/>
  <p:tag name="KSO_WM_TEMPLATE_INDEX" val="20205081"/>
</p:tagLst>
</file>

<file path=ppt/tags/tag168.xml><?xml version="1.0" encoding="utf-8"?>
<p:tagLst xmlns:p="http://schemas.openxmlformats.org/presentationml/2006/main">
  <p:tag name="KSO_WM_BEAUTIFY_FLAG" val=""/>
</p:tagLst>
</file>

<file path=ppt/tags/tag169.xml><?xml version="1.0" encoding="utf-8"?>
<p:tagLst xmlns:p="http://schemas.openxmlformats.org/presentationml/2006/main">
  <p:tag name="KSO_WM_BEAUTIFY_FLAG" val=""/>
</p:tagLst>
</file>

<file path=ppt/tags/tag17.xml><?xml version="1.0" encoding="utf-8"?>
<p:tagLst xmlns:p="http://schemas.openxmlformats.org/presentationml/2006/main">
  <p:tag name="KSO_WM_DIAGRAM_VIRTUALLY_FRAME" val="{&quot;height&quot;:302.15,&quot;left&quot;:366.7,&quot;top&quot;:141.9,&quot;width&quot;:505.1}"/>
</p:tagLst>
</file>

<file path=ppt/tags/tag170.xml><?xml version="1.0" encoding="utf-8"?>
<p:tagLst xmlns:p="http://schemas.openxmlformats.org/presentationml/2006/main">
  <p:tag name="KSO_WM_BEAUTIFY_FLAG" val="#wm#"/>
  <p:tag name="KSO_WM_TEMPLATE_CATEGORY" val="custom"/>
  <p:tag name="KSO_WM_TEMPLATE_INDEX" val="20205081"/>
</p:tagLst>
</file>

<file path=ppt/tags/tag171.xml><?xml version="1.0" encoding="utf-8"?>
<p:tagLst xmlns:p="http://schemas.openxmlformats.org/presentationml/2006/main">
  <p:tag name="KSO_WM_BEAUTIFY_FLAG" val=""/>
</p:tagLst>
</file>

<file path=ppt/tags/tag172.xml><?xml version="1.0" encoding="utf-8"?>
<p:tagLst xmlns:p="http://schemas.openxmlformats.org/presentationml/2006/main">
  <p:tag name="KSO_WM_BEAUTIFY_FLAG" val=""/>
</p:tagLst>
</file>

<file path=ppt/tags/tag173.xml><?xml version="1.0" encoding="utf-8"?>
<p:tagLst xmlns:p="http://schemas.openxmlformats.org/presentationml/2006/main">
  <p:tag name="KSO_WM_BEAUTIFY_FLAG" val="#wm#"/>
  <p:tag name="KSO_WM_TEMPLATE_CATEGORY" val="custom"/>
  <p:tag name="KSO_WM_TEMPLATE_INDEX" val="20205081"/>
</p:tagLst>
</file>

<file path=ppt/tags/tag174.xml><?xml version="1.0" encoding="utf-8"?>
<p:tagLst xmlns:p="http://schemas.openxmlformats.org/presentationml/2006/main">
  <p:tag name="KSO_WM_BEAUTIFY_FLAG" val=""/>
</p:tagLst>
</file>

<file path=ppt/tags/tag175.xml><?xml version="1.0" encoding="utf-8"?>
<p:tagLst xmlns:p="http://schemas.openxmlformats.org/presentationml/2006/main">
  <p:tag name="KSO_WM_BEAUTIFY_FLAG" val=""/>
</p:tagLst>
</file>

<file path=ppt/tags/tag176.xml><?xml version="1.0" encoding="utf-8"?>
<p:tagLst xmlns:p="http://schemas.openxmlformats.org/presentationml/2006/main">
  <p:tag name="KSO_WM_BEAUTIFY_FLAG" val="#wm#"/>
  <p:tag name="KSO_WM_TEMPLATE_CATEGORY" val="custom"/>
  <p:tag name="KSO_WM_TEMPLATE_INDEX" val="20205081"/>
</p:tagLst>
</file>

<file path=ppt/tags/tag177.xml><?xml version="1.0" encoding="utf-8"?>
<p:tagLst xmlns:p="http://schemas.openxmlformats.org/presentationml/2006/main">
  <p:tag name="KSO_WM_BEAUTIFY_FLAG" val=""/>
</p:tagLst>
</file>

<file path=ppt/tags/tag178.xml><?xml version="1.0" encoding="utf-8"?>
<p:tagLst xmlns:p="http://schemas.openxmlformats.org/presentationml/2006/main">
  <p:tag name="KSO_WM_BEAUTIFY_FLAG" val=""/>
</p:tagLst>
</file>

<file path=ppt/tags/tag179.xml><?xml version="1.0" encoding="utf-8"?>
<p:tagLst xmlns:p="http://schemas.openxmlformats.org/presentationml/2006/main">
  <p:tag name="KSO_WM_BEAUTIFY_FLAG" val="#wm#"/>
  <p:tag name="KSO_WM_TEMPLATE_CATEGORY" val="custom"/>
  <p:tag name="KSO_WM_TEMPLATE_INDEX" val="20205081"/>
</p:tagLst>
</file>

<file path=ppt/tags/tag18.xml><?xml version="1.0" encoding="utf-8"?>
<p:tagLst xmlns:p="http://schemas.openxmlformats.org/presentationml/2006/main">
  <p:tag name="KSO_WM_DIAGRAM_VIRTUALLY_FRAME" val="{&quot;height&quot;:302.15,&quot;left&quot;:366.7,&quot;top&quot;:141.9,&quot;width&quot;:505.1}"/>
</p:tagLst>
</file>

<file path=ppt/tags/tag180.xml><?xml version="1.0" encoding="utf-8"?>
<p:tagLst xmlns:p="http://schemas.openxmlformats.org/presentationml/2006/main">
  <p:tag name="KSO_WM_BEAUTIFY_FLAG" val=""/>
</p:tagLst>
</file>

<file path=ppt/tags/tag181.xml><?xml version="1.0" encoding="utf-8"?>
<p:tagLst xmlns:p="http://schemas.openxmlformats.org/presentationml/2006/main">
  <p:tag name="KSO_WM_BEAUTIFY_FLAG" val=""/>
</p:tagLst>
</file>

<file path=ppt/tags/tag182.xml><?xml version="1.0" encoding="utf-8"?>
<p:tagLst xmlns:p="http://schemas.openxmlformats.org/presentationml/2006/main">
  <p:tag name="KSO_WM_BEAUTIFY_FLAG" val="#wm#"/>
  <p:tag name="KSO_WM_TEMPLATE_CATEGORY" val="custom"/>
  <p:tag name="KSO_WM_TEMPLATE_INDEX" val="20205081"/>
</p:tagLst>
</file>

<file path=ppt/tags/tag183.xml><?xml version="1.0" encoding="utf-8"?>
<p:tagLst xmlns:p="http://schemas.openxmlformats.org/presentationml/2006/main">
  <p:tag name="KSO_WM_BEAUTIFY_FLAG" val=""/>
</p:tagLst>
</file>

<file path=ppt/tags/tag184.xml><?xml version="1.0" encoding="utf-8"?>
<p:tagLst xmlns:p="http://schemas.openxmlformats.org/presentationml/2006/main">
  <p:tag name="KSO_WM_BEAUTIFY_FLAG" val=""/>
</p:tagLst>
</file>

<file path=ppt/tags/tag185.xml><?xml version="1.0" encoding="utf-8"?>
<p:tagLst xmlns:p="http://schemas.openxmlformats.org/presentationml/2006/main">
  <p:tag name="KSO_WM_BEAUTIFY_FLAG" val="#wm#"/>
  <p:tag name="KSO_WM_TEMPLATE_CATEGORY" val="custom"/>
  <p:tag name="KSO_WM_TEMPLATE_INDEX" val="20205081"/>
</p:tagLst>
</file>

<file path=ppt/tags/tag186.xml><?xml version="1.0" encoding="utf-8"?>
<p:tagLst xmlns:p="http://schemas.openxmlformats.org/presentationml/2006/main">
  <p:tag name="KSO_WM_BEAUTIFY_FLAG" val=""/>
</p:tagLst>
</file>

<file path=ppt/tags/tag187.xml><?xml version="1.0" encoding="utf-8"?>
<p:tagLst xmlns:p="http://schemas.openxmlformats.org/presentationml/2006/main">
  <p:tag name="KSO_WM_BEAUTIFY_FLAG" val=""/>
</p:tagLst>
</file>

<file path=ppt/tags/tag188.xml><?xml version="1.0" encoding="utf-8"?>
<p:tagLst xmlns:p="http://schemas.openxmlformats.org/presentationml/2006/main">
  <p:tag name="KSO_WM_BEAUTIFY_FLAG" val="#wm#"/>
  <p:tag name="KSO_WM_TEMPLATE_CATEGORY" val="custom"/>
  <p:tag name="KSO_WM_TEMPLATE_INDEX" val="20205081"/>
</p:tagLst>
</file>

<file path=ppt/tags/tag189.xml><?xml version="1.0" encoding="utf-8"?>
<p:tagLst xmlns:p="http://schemas.openxmlformats.org/presentationml/2006/main">
  <p:tag name="KSO_WM_BEAUTIFY_FLAG" val=""/>
</p:tagLst>
</file>

<file path=ppt/tags/tag19.xml><?xml version="1.0" encoding="utf-8"?>
<p:tagLst xmlns:p="http://schemas.openxmlformats.org/presentationml/2006/main">
  <p:tag name="KSO_WM_DIAGRAM_VIRTUALLY_FRAME" val="{&quot;height&quot;:302.15,&quot;left&quot;:366.7,&quot;top&quot;:141.9,&quot;width&quot;:505.1}"/>
</p:tagLst>
</file>

<file path=ppt/tags/tag190.xml><?xml version="1.0" encoding="utf-8"?>
<p:tagLst xmlns:p="http://schemas.openxmlformats.org/presentationml/2006/main">
  <p:tag name="KSO_WM_BEAUTIFY_FLAG" val=""/>
</p:tagLst>
</file>

<file path=ppt/tags/tag191.xml><?xml version="1.0" encoding="utf-8"?>
<p:tagLst xmlns:p="http://schemas.openxmlformats.org/presentationml/2006/main">
  <p:tag name="KSO_WM_BEAUTIFY_FLAG" val="#wm#"/>
  <p:tag name="KSO_WM_TEMPLATE_CATEGORY" val="custom"/>
  <p:tag name="KSO_WM_TEMPLATE_INDEX" val="20205081"/>
</p:tagLst>
</file>

<file path=ppt/tags/tag192.xml><?xml version="1.0" encoding="utf-8"?>
<p:tagLst xmlns:p="http://schemas.openxmlformats.org/presentationml/2006/main">
  <p:tag name="KSO_WM_BEAUTIFY_FLAG" val=""/>
</p:tagLst>
</file>

<file path=ppt/tags/tag193.xml><?xml version="1.0" encoding="utf-8"?>
<p:tagLst xmlns:p="http://schemas.openxmlformats.org/presentationml/2006/main">
  <p:tag name="KSO_WM_BEAUTIFY_FLAG" val=""/>
</p:tagLst>
</file>

<file path=ppt/tags/tag194.xml><?xml version="1.0" encoding="utf-8"?>
<p:tagLst xmlns:p="http://schemas.openxmlformats.org/presentationml/2006/main">
  <p:tag name="KSO_WM_BEAUTIFY_FLAG" val="#wm#"/>
  <p:tag name="KSO_WM_TEMPLATE_CATEGORY" val="custom"/>
  <p:tag name="KSO_WM_TEMPLATE_INDEX" val="20205081"/>
</p:tagLst>
</file>

<file path=ppt/tags/tag195.xml><?xml version="1.0" encoding="utf-8"?>
<p:tagLst xmlns:p="http://schemas.openxmlformats.org/presentationml/2006/main">
  <p:tag name="KSO_WM_BEAUTIFY_FLAG" val=""/>
</p:tagLst>
</file>

<file path=ppt/tags/tag196.xml><?xml version="1.0" encoding="utf-8"?>
<p:tagLst xmlns:p="http://schemas.openxmlformats.org/presentationml/2006/main">
  <p:tag name="KSO_WM_BEAUTIFY_FLAG" val=""/>
</p:tagLst>
</file>

<file path=ppt/tags/tag197.xml><?xml version="1.0" encoding="utf-8"?>
<p:tagLst xmlns:p="http://schemas.openxmlformats.org/presentationml/2006/main">
  <p:tag name="KSO_WM_BEAUTIFY_FLAG" val="#wm#"/>
  <p:tag name="KSO_WM_TEMPLATE_CATEGORY" val="custom"/>
  <p:tag name="KSO_WM_TEMPLATE_INDEX" val="20205081"/>
</p:tagLst>
</file>

<file path=ppt/tags/tag198.xml><?xml version="1.0" encoding="utf-8"?>
<p:tagLst xmlns:p="http://schemas.openxmlformats.org/presentationml/2006/main">
  <p:tag name="KSO_WM_BEAUTIFY_FLAG" val=""/>
</p:tagLst>
</file>

<file path=ppt/tags/tag19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DIAGRAM_VIRTUALLY_FRAME" val="{&quot;height&quot;:302.15,&quot;left&quot;:366.7,&quot;top&quot;:141.9,&quot;width&quot;:505.1}"/>
</p:tagLst>
</file>

<file path=ppt/tags/tag200.xml><?xml version="1.0" encoding="utf-8"?>
<p:tagLst xmlns:p="http://schemas.openxmlformats.org/presentationml/2006/main">
  <p:tag name="KSO_WM_BEAUTIFY_FLAG" val="#wm#"/>
  <p:tag name="KSO_WM_TEMPLATE_CATEGORY" val="custom"/>
  <p:tag name="KSO_WM_TEMPLATE_INDEX" val="20205081"/>
</p:tagLst>
</file>

<file path=ppt/tags/tag201.xml><?xml version="1.0" encoding="utf-8"?>
<p:tagLst xmlns:p="http://schemas.openxmlformats.org/presentationml/2006/main">
  <p:tag name="KSO_WM_BEAUTIFY_FLAG" val=""/>
</p:tagLst>
</file>

<file path=ppt/tags/tag202.xml><?xml version="1.0" encoding="utf-8"?>
<p:tagLst xmlns:p="http://schemas.openxmlformats.org/presentationml/2006/main">
  <p:tag name="KSO_WM_BEAUTIFY_FLAG" val=""/>
</p:tagLst>
</file>

<file path=ppt/tags/tag203.xml><?xml version="1.0" encoding="utf-8"?>
<p:tagLst xmlns:p="http://schemas.openxmlformats.org/presentationml/2006/main">
  <p:tag name="KSO_WM_BEAUTIFY_FLAG" val="#wm#"/>
  <p:tag name="KSO_WM_TEMPLATE_CATEGORY" val="custom"/>
  <p:tag name="KSO_WM_TEMPLATE_INDEX" val="20205081"/>
</p:tagLst>
</file>

<file path=ppt/tags/tag204.xml><?xml version="1.0" encoding="utf-8"?>
<p:tagLst xmlns:p="http://schemas.openxmlformats.org/presentationml/2006/main">
  <p:tag name="KSO_WM_BEAUTIFY_FLAG" val=""/>
</p:tagLst>
</file>

<file path=ppt/tags/tag205.xml><?xml version="1.0" encoding="utf-8"?>
<p:tagLst xmlns:p="http://schemas.openxmlformats.org/presentationml/2006/main">
  <p:tag name="KSO_WM_BEAUTIFY_FLAG" val=""/>
</p:tagLst>
</file>

<file path=ppt/tags/tag206.xml><?xml version="1.0" encoding="utf-8"?>
<p:tagLst xmlns:p="http://schemas.openxmlformats.org/presentationml/2006/main">
  <p:tag name="KSO_WM_BEAUTIFY_FLAG" val="#wm#"/>
  <p:tag name="KSO_WM_TEMPLATE_CATEGORY" val="custom"/>
  <p:tag name="KSO_WM_TEMPLATE_INDEX" val="20205081"/>
</p:tagLst>
</file>

<file path=ppt/tags/tag207.xml><?xml version="1.0" encoding="utf-8"?>
<p:tagLst xmlns:p="http://schemas.openxmlformats.org/presentationml/2006/main">
  <p:tag name="KSO_WM_BEAUTIFY_FLAG" val=""/>
</p:tagLst>
</file>

<file path=ppt/tags/tag208.xml><?xml version="1.0" encoding="utf-8"?>
<p:tagLst xmlns:p="http://schemas.openxmlformats.org/presentationml/2006/main">
  <p:tag name="KSO_WM_BEAUTIFY_FLAG" val=""/>
</p:tagLst>
</file>

<file path=ppt/tags/tag209.xml><?xml version="1.0" encoding="utf-8"?>
<p:tagLst xmlns:p="http://schemas.openxmlformats.org/presentationml/2006/main">
  <p:tag name="KSO_WM_BEAUTIFY_FLAG" val="#wm#"/>
  <p:tag name="KSO_WM_TEMPLATE_CATEGORY" val="custom"/>
  <p:tag name="KSO_WM_TEMPLATE_INDEX" val="20205081"/>
</p:tagLst>
</file>

<file path=ppt/tags/tag21.xml><?xml version="1.0" encoding="utf-8"?>
<p:tagLst xmlns:p="http://schemas.openxmlformats.org/presentationml/2006/main">
  <p:tag name="KSO_WM_DIAGRAM_VIRTUALLY_FRAME" val="{&quot;height&quot;:302.15,&quot;left&quot;:366.7,&quot;top&quot;:141.9,&quot;width&quot;:505.1}"/>
</p:tagLst>
</file>

<file path=ppt/tags/tag210.xml><?xml version="1.0" encoding="utf-8"?>
<p:tagLst xmlns:p="http://schemas.openxmlformats.org/presentationml/2006/main">
  <p:tag name="KSO_WM_BEAUTIFY_FLAG" val=""/>
</p:tagLst>
</file>

<file path=ppt/tags/tag211.xml><?xml version="1.0" encoding="utf-8"?>
<p:tagLst xmlns:p="http://schemas.openxmlformats.org/presentationml/2006/main">
  <p:tag name="KSO_WM_BEAUTIFY_FLAG" val=""/>
</p:tagLst>
</file>

<file path=ppt/tags/tag212.xml><?xml version="1.0" encoding="utf-8"?>
<p:tagLst xmlns:p="http://schemas.openxmlformats.org/presentationml/2006/main">
  <p:tag name="KSO_WM_BEAUTIFY_FLAG" val="#wm#"/>
  <p:tag name="KSO_WM_TEMPLATE_CATEGORY" val="custom"/>
  <p:tag name="KSO_WM_TEMPLATE_INDEX" val="20205081"/>
</p:tagLst>
</file>

<file path=ppt/tags/tag213.xml><?xml version="1.0" encoding="utf-8"?>
<p:tagLst xmlns:p="http://schemas.openxmlformats.org/presentationml/2006/main">
  <p:tag name="KSO_WM_BEAUTIFY_FLAG" val=""/>
</p:tagLst>
</file>

<file path=ppt/tags/tag214.xml><?xml version="1.0" encoding="utf-8"?>
<p:tagLst xmlns:p="http://schemas.openxmlformats.org/presentationml/2006/main">
  <p:tag name="KSO_WM_BEAUTIFY_FLAG" val=""/>
</p:tagLst>
</file>

<file path=ppt/tags/tag215.xml><?xml version="1.0" encoding="utf-8"?>
<p:tagLst xmlns:p="http://schemas.openxmlformats.org/presentationml/2006/main">
  <p:tag name="KSO_WM_BEAUTIFY_FLAG" val="#wm#"/>
  <p:tag name="KSO_WM_TEMPLATE_CATEGORY" val="custom"/>
  <p:tag name="KSO_WM_TEMPLATE_INDEX" val="20205081"/>
</p:tagLst>
</file>

<file path=ppt/tags/tag216.xml><?xml version="1.0" encoding="utf-8"?>
<p:tagLst xmlns:p="http://schemas.openxmlformats.org/presentationml/2006/main">
  <p:tag name="KSO_WM_BEAUTIFY_FLAG" val=""/>
</p:tagLst>
</file>

<file path=ppt/tags/tag217.xml><?xml version="1.0" encoding="utf-8"?>
<p:tagLst xmlns:p="http://schemas.openxmlformats.org/presentationml/2006/main">
  <p:tag name="KSO_WM_BEAUTIFY_FLAG" val=""/>
</p:tagLst>
</file>

<file path=ppt/tags/tag218.xml><?xml version="1.0" encoding="utf-8"?>
<p:tagLst xmlns:p="http://schemas.openxmlformats.org/presentationml/2006/main">
  <p:tag name="KSO_WM_BEAUTIFY_FLAG" val="#wm#"/>
  <p:tag name="KSO_WM_TEMPLATE_CATEGORY" val="custom"/>
  <p:tag name="KSO_WM_TEMPLATE_INDEX" val="20205081"/>
</p:tagLst>
</file>

<file path=ppt/tags/tag219.xml><?xml version="1.0" encoding="utf-8"?>
<p:tagLst xmlns:p="http://schemas.openxmlformats.org/presentationml/2006/main">
  <p:tag name="KSO_WM_BEAUTIFY_FLAG" val=""/>
</p:tagLst>
</file>

<file path=ppt/tags/tag22.xml><?xml version="1.0" encoding="utf-8"?>
<p:tagLst xmlns:p="http://schemas.openxmlformats.org/presentationml/2006/main">
  <p:tag name="KSO_WM_DIAGRAM_VIRTUALLY_FRAME" val="{&quot;height&quot;:302.15,&quot;left&quot;:366.7,&quot;top&quot;:141.9,&quot;width&quot;:505.1}"/>
</p:tagLst>
</file>

<file path=ppt/tags/tag220.xml><?xml version="1.0" encoding="utf-8"?>
<p:tagLst xmlns:p="http://schemas.openxmlformats.org/presentationml/2006/main">
  <p:tag name="KSO_WM_BEAUTIFY_FLAG" val=""/>
</p:tagLst>
</file>

<file path=ppt/tags/tag221.xml><?xml version="1.0" encoding="utf-8"?>
<p:tagLst xmlns:p="http://schemas.openxmlformats.org/presentationml/2006/main">
  <p:tag name="KSO_WM_BEAUTIFY_FLAG" val="#wm#"/>
  <p:tag name="KSO_WM_TEMPLATE_CATEGORY" val="custom"/>
  <p:tag name="KSO_WM_TEMPLATE_INDEX" val="20205081"/>
</p:tagLst>
</file>

<file path=ppt/tags/tag222.xml><?xml version="1.0" encoding="utf-8"?>
<p:tagLst xmlns:p="http://schemas.openxmlformats.org/presentationml/2006/main">
  <p:tag name="KSO_WM_BEAUTIFY_FLAG" val=""/>
</p:tagLst>
</file>

<file path=ppt/tags/tag223.xml><?xml version="1.0" encoding="utf-8"?>
<p:tagLst xmlns:p="http://schemas.openxmlformats.org/presentationml/2006/main">
  <p:tag name="KSO_WM_BEAUTIFY_FLAG" val=""/>
</p:tagLst>
</file>

<file path=ppt/tags/tag224.xml><?xml version="1.0" encoding="utf-8"?>
<p:tagLst xmlns:p="http://schemas.openxmlformats.org/presentationml/2006/main">
  <p:tag name="KSO_WM_BEAUTIFY_FLAG" val="#wm#"/>
  <p:tag name="KSO_WM_TEMPLATE_CATEGORY" val="custom"/>
  <p:tag name="KSO_WM_TEMPLATE_INDEX" val="20205081"/>
</p:tagLst>
</file>

<file path=ppt/tags/tag225.xml><?xml version="1.0" encoding="utf-8"?>
<p:tagLst xmlns:p="http://schemas.openxmlformats.org/presentationml/2006/main">
  <p:tag name="KSO_WM_BEAUTIFY_FLAG" val=""/>
</p:tagLst>
</file>

<file path=ppt/tags/tag226.xml><?xml version="1.0" encoding="utf-8"?>
<p:tagLst xmlns:p="http://schemas.openxmlformats.org/presentationml/2006/main">
  <p:tag name="KSO_WM_BEAUTIFY_FLAG" val=""/>
</p:tagLst>
</file>

<file path=ppt/tags/tag227.xml><?xml version="1.0" encoding="utf-8"?>
<p:tagLst xmlns:p="http://schemas.openxmlformats.org/presentationml/2006/main">
  <p:tag name="KSO_WM_BEAUTIFY_FLAG" val="#wm#"/>
  <p:tag name="KSO_WM_TEMPLATE_CATEGORY" val="custom"/>
  <p:tag name="KSO_WM_TEMPLATE_INDEX" val="20205081"/>
</p:tagLst>
</file>

<file path=ppt/tags/tag228.xml><?xml version="1.0" encoding="utf-8"?>
<p:tagLst xmlns:p="http://schemas.openxmlformats.org/presentationml/2006/main">
  <p:tag name="KSO_WM_BEAUTIFY_FLAG" val=""/>
</p:tagLst>
</file>

<file path=ppt/tags/tag229.xml><?xml version="1.0" encoding="utf-8"?>
<p:tagLst xmlns:p="http://schemas.openxmlformats.org/presentationml/2006/main">
  <p:tag name="KSO_WM_BEAUTIFY_FLAG" val=""/>
</p:tagLst>
</file>

<file path=ppt/tags/tag23.xml><?xml version="1.0" encoding="utf-8"?>
<p:tagLst xmlns:p="http://schemas.openxmlformats.org/presentationml/2006/main">
  <p:tag name="KSO_WM_DIAGRAM_VIRTUALLY_FRAME" val="{&quot;height&quot;:302.15,&quot;left&quot;:366.7,&quot;top&quot;:141.9,&quot;width&quot;:505.1}"/>
</p:tagLst>
</file>

<file path=ppt/tags/tag230.xml><?xml version="1.0" encoding="utf-8"?>
<p:tagLst xmlns:p="http://schemas.openxmlformats.org/presentationml/2006/main">
  <p:tag name="KSO_WM_BEAUTIFY_FLAG" val="#wm#"/>
  <p:tag name="KSO_WM_TEMPLATE_CATEGORY" val="custom"/>
  <p:tag name="KSO_WM_TEMPLATE_INDEX" val="20205081"/>
</p:tagLst>
</file>

<file path=ppt/tags/tag231.xml><?xml version="1.0" encoding="utf-8"?>
<p:tagLst xmlns:p="http://schemas.openxmlformats.org/presentationml/2006/main">
  <p:tag name="KSO_WM_BEAUTIFY_FLAG" val=""/>
</p:tagLst>
</file>

<file path=ppt/tags/tag232.xml><?xml version="1.0" encoding="utf-8"?>
<p:tagLst xmlns:p="http://schemas.openxmlformats.org/presentationml/2006/main">
  <p:tag name="KSO_WM_BEAUTIFY_FLAG" val=""/>
</p:tagLst>
</file>

<file path=ppt/tags/tag233.xml><?xml version="1.0" encoding="utf-8"?>
<p:tagLst xmlns:p="http://schemas.openxmlformats.org/presentationml/2006/main">
  <p:tag name="KSO_WM_BEAUTIFY_FLAG" val="#wm#"/>
  <p:tag name="KSO_WM_TEMPLATE_CATEGORY" val="custom"/>
  <p:tag name="KSO_WM_TEMPLATE_INDEX" val="20205081"/>
</p:tagLst>
</file>

<file path=ppt/tags/tag234.xml><?xml version="1.0" encoding="utf-8"?>
<p:tagLst xmlns:p="http://schemas.openxmlformats.org/presentationml/2006/main">
  <p:tag name="KSO_WM_BEAUTIFY_FLAG" val=""/>
</p:tagLst>
</file>

<file path=ppt/tags/tag235.xml><?xml version="1.0" encoding="utf-8"?>
<p:tagLst xmlns:p="http://schemas.openxmlformats.org/presentationml/2006/main">
  <p:tag name="KSO_WM_BEAUTIFY_FLAG" val=""/>
</p:tagLst>
</file>

<file path=ppt/tags/tag236.xml><?xml version="1.0" encoding="utf-8"?>
<p:tagLst xmlns:p="http://schemas.openxmlformats.org/presentationml/2006/main">
  <p:tag name="KSO_WM_BEAUTIFY_FLAG" val="#wm#"/>
  <p:tag name="KSO_WM_TEMPLATE_CATEGORY" val="custom"/>
  <p:tag name="KSO_WM_TEMPLATE_INDEX" val="20205081"/>
</p:tagLst>
</file>

<file path=ppt/tags/tag237.xml><?xml version="1.0" encoding="utf-8"?>
<p:tagLst xmlns:p="http://schemas.openxmlformats.org/presentationml/2006/main">
  <p:tag name="KSO_WM_BEAUTIFY_FLAG" val=""/>
</p:tagLst>
</file>

<file path=ppt/tags/tag238.xml><?xml version="1.0" encoding="utf-8"?>
<p:tagLst xmlns:p="http://schemas.openxmlformats.org/presentationml/2006/main">
  <p:tag name="KSO_WM_BEAUTIFY_FLAG" val=""/>
</p:tagLst>
</file>

<file path=ppt/tags/tag239.xml><?xml version="1.0" encoding="utf-8"?>
<p:tagLst xmlns:p="http://schemas.openxmlformats.org/presentationml/2006/main">
  <p:tag name="KSO_WM_BEAUTIFY_FLAG" val="#wm#"/>
  <p:tag name="KSO_WM_TEMPLATE_CATEGORY" val="custom"/>
  <p:tag name="KSO_WM_TEMPLATE_INDEX" val="20205081"/>
</p:tagLst>
</file>

<file path=ppt/tags/tag24.xml><?xml version="1.0" encoding="utf-8"?>
<p:tagLst xmlns:p="http://schemas.openxmlformats.org/presentationml/2006/main">
  <p:tag name="KSO_WM_DIAGRAM_VIRTUALLY_FRAME" val="{&quot;height&quot;:302.15,&quot;left&quot;:366.7,&quot;top&quot;:141.9,&quot;width&quot;:505.1}"/>
</p:tagLst>
</file>

<file path=ppt/tags/tag240.xml><?xml version="1.0" encoding="utf-8"?>
<p:tagLst xmlns:p="http://schemas.openxmlformats.org/presentationml/2006/main">
  <p:tag name="KSO_WM_BEAUTIFY_FLAG" val=""/>
</p:tagLst>
</file>

<file path=ppt/tags/tag241.xml><?xml version="1.0" encoding="utf-8"?>
<p:tagLst xmlns:p="http://schemas.openxmlformats.org/presentationml/2006/main">
  <p:tag name="KSO_WM_BEAUTIFY_FLAG" val=""/>
</p:tagLst>
</file>

<file path=ppt/tags/tag242.xml><?xml version="1.0" encoding="utf-8"?>
<p:tagLst xmlns:p="http://schemas.openxmlformats.org/presentationml/2006/main">
  <p:tag name="KSO_WM_BEAUTIFY_FLAG" val="#wm#"/>
  <p:tag name="KSO_WM_TEMPLATE_CATEGORY" val="custom"/>
  <p:tag name="KSO_WM_TEMPLATE_INDEX" val="20205081"/>
</p:tagLst>
</file>

<file path=ppt/tags/tag243.xml><?xml version="1.0" encoding="utf-8"?>
<p:tagLst xmlns:p="http://schemas.openxmlformats.org/presentationml/2006/main">
  <p:tag name="KSO_WM_BEAUTIFY_FLAG" val=""/>
</p:tagLst>
</file>

<file path=ppt/tags/tag244.xml><?xml version="1.0" encoding="utf-8"?>
<p:tagLst xmlns:p="http://schemas.openxmlformats.org/presentationml/2006/main">
  <p:tag name="KSO_WM_BEAUTIFY_FLAG" val=""/>
</p:tagLst>
</file>

<file path=ppt/tags/tag245.xml><?xml version="1.0" encoding="utf-8"?>
<p:tagLst xmlns:p="http://schemas.openxmlformats.org/presentationml/2006/main">
  <p:tag name="KSO_WM_BEAUTIFY_FLAG" val="#wm#"/>
  <p:tag name="KSO_WM_TEMPLATE_CATEGORY" val="custom"/>
  <p:tag name="KSO_WM_TEMPLATE_INDEX" val="20205081"/>
</p:tagLst>
</file>

<file path=ppt/tags/tag246.xml><?xml version="1.0" encoding="utf-8"?>
<p:tagLst xmlns:p="http://schemas.openxmlformats.org/presentationml/2006/main">
  <p:tag name="KSO_WM_BEAUTIFY_FLAG" val=""/>
</p:tagLst>
</file>

<file path=ppt/tags/tag247.xml><?xml version="1.0" encoding="utf-8"?>
<p:tagLst xmlns:p="http://schemas.openxmlformats.org/presentationml/2006/main">
  <p:tag name="KSO_WM_BEAUTIFY_FLAG" val=""/>
</p:tagLst>
</file>

<file path=ppt/tags/tag248.xml><?xml version="1.0" encoding="utf-8"?>
<p:tagLst xmlns:p="http://schemas.openxmlformats.org/presentationml/2006/main">
  <p:tag name="KSO_WM_BEAUTIFY_FLAG" val="#wm#"/>
  <p:tag name="KSO_WM_TEMPLATE_CATEGORY" val="custom"/>
  <p:tag name="KSO_WM_TEMPLATE_INDEX" val="20205081"/>
</p:tagLst>
</file>

<file path=ppt/tags/tag249.xml><?xml version="1.0" encoding="utf-8"?>
<p:tagLst xmlns:p="http://schemas.openxmlformats.org/presentationml/2006/main">
  <p:tag name="KSO_WM_BEAUTIFY_FLAG" val=""/>
</p:tagLst>
</file>

<file path=ppt/tags/tag25.xml><?xml version="1.0" encoding="utf-8"?>
<p:tagLst xmlns:p="http://schemas.openxmlformats.org/presentationml/2006/main">
  <p:tag name="KSO_WM_DIAGRAM_VIRTUALLY_FRAME" val="{&quot;height&quot;:302.15,&quot;left&quot;:366.7,&quot;top&quot;:141.9,&quot;width&quot;:505.1}"/>
</p:tagLst>
</file>

<file path=ppt/tags/tag250.xml><?xml version="1.0" encoding="utf-8"?>
<p:tagLst xmlns:p="http://schemas.openxmlformats.org/presentationml/2006/main">
  <p:tag name="KSO_WM_BEAUTIFY_FLAG" val=""/>
</p:tagLst>
</file>

<file path=ppt/tags/tag251.xml><?xml version="1.0" encoding="utf-8"?>
<p:tagLst xmlns:p="http://schemas.openxmlformats.org/presentationml/2006/main">
  <p:tag name="KSO_WM_BEAUTIFY_FLAG" val="#wm#"/>
  <p:tag name="KSO_WM_TEMPLATE_CATEGORY" val="custom"/>
  <p:tag name="KSO_WM_TEMPLATE_INDEX" val="20205081"/>
</p:tagLst>
</file>

<file path=ppt/tags/tag252.xml><?xml version="1.0" encoding="utf-8"?>
<p:tagLst xmlns:p="http://schemas.openxmlformats.org/presentationml/2006/main">
  <p:tag name="KSO_WM_BEAUTIFY_FLAG" val=""/>
</p:tagLst>
</file>

<file path=ppt/tags/tag253.xml><?xml version="1.0" encoding="utf-8"?>
<p:tagLst xmlns:p="http://schemas.openxmlformats.org/presentationml/2006/main">
  <p:tag name="KSO_WM_BEAUTIFY_FLAG" val=""/>
</p:tagLst>
</file>

<file path=ppt/tags/tag254.xml><?xml version="1.0" encoding="utf-8"?>
<p:tagLst xmlns:p="http://schemas.openxmlformats.org/presentationml/2006/main">
  <p:tag name="KSO_WM_BEAUTIFY_FLAG" val="#wm#"/>
  <p:tag name="KSO_WM_TEMPLATE_CATEGORY" val="custom"/>
  <p:tag name="KSO_WM_TEMPLATE_INDEX" val="20205081"/>
</p:tagLst>
</file>

<file path=ppt/tags/tag255.xml><?xml version="1.0" encoding="utf-8"?>
<p:tagLst xmlns:p="http://schemas.openxmlformats.org/presentationml/2006/main">
  <p:tag name="KSO_WM_BEAUTIFY_FLAG" val=""/>
</p:tagLst>
</file>

<file path=ppt/tags/tag256.xml><?xml version="1.0" encoding="utf-8"?>
<p:tagLst xmlns:p="http://schemas.openxmlformats.org/presentationml/2006/main">
  <p:tag name="KSO_WM_BEAUTIFY_FLAG" val=""/>
</p:tagLst>
</file>

<file path=ppt/tags/tag257.xml><?xml version="1.0" encoding="utf-8"?>
<p:tagLst xmlns:p="http://schemas.openxmlformats.org/presentationml/2006/main">
  <p:tag name="KSO_WM_BEAUTIFY_FLAG" val="#wm#"/>
  <p:tag name="KSO_WM_TEMPLATE_CATEGORY" val="custom"/>
  <p:tag name="KSO_WM_TEMPLATE_INDEX" val="20205081"/>
</p:tagLst>
</file>

<file path=ppt/tags/tag258.xml><?xml version="1.0" encoding="utf-8"?>
<p:tagLst xmlns:p="http://schemas.openxmlformats.org/presentationml/2006/main">
  <p:tag name="KSO_WM_BEAUTIFY_FLAG" val=""/>
</p:tagLst>
</file>

<file path=ppt/tags/tag259.xml><?xml version="1.0" encoding="utf-8"?>
<p:tagLst xmlns:p="http://schemas.openxmlformats.org/presentationml/2006/main">
  <p:tag name="KSO_WM_BEAUTIFY_FLAG" val=""/>
</p:tagLst>
</file>

<file path=ppt/tags/tag26.xml><?xml version="1.0" encoding="utf-8"?>
<p:tagLst xmlns:p="http://schemas.openxmlformats.org/presentationml/2006/main">
  <p:tag name="KSO_WM_DIAGRAM_VIRTUALLY_FRAME" val="{&quot;height&quot;:302.15,&quot;left&quot;:366.7,&quot;top&quot;:141.9,&quot;width&quot;:505.1}"/>
</p:tagLst>
</file>

<file path=ppt/tags/tag260.xml><?xml version="1.0" encoding="utf-8"?>
<p:tagLst xmlns:p="http://schemas.openxmlformats.org/presentationml/2006/main">
  <p:tag name="KSO_WM_BEAUTIFY_FLAG" val="#wm#"/>
  <p:tag name="KSO_WM_TEMPLATE_CATEGORY" val="custom"/>
  <p:tag name="KSO_WM_TEMPLATE_INDEX" val="20205081"/>
</p:tagLst>
</file>

<file path=ppt/tags/tag261.xml><?xml version="1.0" encoding="utf-8"?>
<p:tagLst xmlns:p="http://schemas.openxmlformats.org/presentationml/2006/main">
  <p:tag name="KSO_WM_BEAUTIFY_FLAG" val=""/>
</p:tagLst>
</file>

<file path=ppt/tags/tag262.xml><?xml version="1.0" encoding="utf-8"?>
<p:tagLst xmlns:p="http://schemas.openxmlformats.org/presentationml/2006/main">
  <p:tag name="KSO_WM_BEAUTIFY_FLAG" val=""/>
</p:tagLst>
</file>

<file path=ppt/tags/tag263.xml><?xml version="1.0" encoding="utf-8"?>
<p:tagLst xmlns:p="http://schemas.openxmlformats.org/presentationml/2006/main">
  <p:tag name="KSO_WM_BEAUTIFY_FLAG" val="#wm#"/>
  <p:tag name="KSO_WM_TEMPLATE_CATEGORY" val="custom"/>
  <p:tag name="KSO_WM_TEMPLATE_INDEX" val="20205081"/>
</p:tagLst>
</file>

<file path=ppt/tags/tag264.xml><?xml version="1.0" encoding="utf-8"?>
<p:tagLst xmlns:p="http://schemas.openxmlformats.org/presentationml/2006/main">
  <p:tag name="KSO_WM_BEAUTIFY_FLAG" val=""/>
</p:tagLst>
</file>

<file path=ppt/tags/tag265.xml><?xml version="1.0" encoding="utf-8"?>
<p:tagLst xmlns:p="http://schemas.openxmlformats.org/presentationml/2006/main">
  <p:tag name="KSO_WM_BEAUTIFY_FLAG" val=""/>
</p:tagLst>
</file>

<file path=ppt/tags/tag266.xml><?xml version="1.0" encoding="utf-8"?>
<p:tagLst xmlns:p="http://schemas.openxmlformats.org/presentationml/2006/main">
  <p:tag name="KSO_WM_BEAUTIFY_FLAG" val="#wm#"/>
  <p:tag name="KSO_WM_TEMPLATE_CATEGORY" val="custom"/>
  <p:tag name="KSO_WM_TEMPLATE_INDEX" val="20205081"/>
</p:tagLst>
</file>

<file path=ppt/tags/tag267.xml><?xml version="1.0" encoding="utf-8"?>
<p:tagLst xmlns:p="http://schemas.openxmlformats.org/presentationml/2006/main">
  <p:tag name="KSO_WM_BEAUTIFY_FLAG" val=""/>
</p:tagLst>
</file>

<file path=ppt/tags/tag268.xml><?xml version="1.0" encoding="utf-8"?>
<p:tagLst xmlns:p="http://schemas.openxmlformats.org/presentationml/2006/main">
  <p:tag name="KSO_WM_BEAUTIFY_FLAG" val=""/>
</p:tagLst>
</file>

<file path=ppt/tags/tag269.xml><?xml version="1.0" encoding="utf-8"?>
<p:tagLst xmlns:p="http://schemas.openxmlformats.org/presentationml/2006/main">
  <p:tag name="KSO_WM_BEAUTIFY_FLAG" val="#wm#"/>
  <p:tag name="KSO_WM_TEMPLATE_CATEGORY" val="custom"/>
  <p:tag name="KSO_WM_TEMPLATE_INDEX" val="20205081"/>
</p:tagLst>
</file>

<file path=ppt/tags/tag27.xml><?xml version="1.0" encoding="utf-8"?>
<p:tagLst xmlns:p="http://schemas.openxmlformats.org/presentationml/2006/main">
  <p:tag name="KSO_WM_DIAGRAM_VIRTUALLY_FRAME" val="{&quot;height&quot;:302.15,&quot;left&quot;:366.7,&quot;top&quot;:141.9,&quot;width&quot;:505.1}"/>
</p:tagLst>
</file>

<file path=ppt/tags/tag270.xml><?xml version="1.0" encoding="utf-8"?>
<p:tagLst xmlns:p="http://schemas.openxmlformats.org/presentationml/2006/main">
  <p:tag name="KSO_WM_BEAUTIFY_FLAG" val=""/>
</p:tagLst>
</file>

<file path=ppt/tags/tag271.xml><?xml version="1.0" encoding="utf-8"?>
<p:tagLst xmlns:p="http://schemas.openxmlformats.org/presentationml/2006/main">
  <p:tag name="KSO_WM_BEAUTIFY_FLAG" val=""/>
</p:tagLst>
</file>

<file path=ppt/tags/tag272.xml><?xml version="1.0" encoding="utf-8"?>
<p:tagLst xmlns:p="http://schemas.openxmlformats.org/presentationml/2006/main">
  <p:tag name="KSO_WM_BEAUTIFY_FLAG" val="#wm#"/>
  <p:tag name="KSO_WM_TEMPLATE_CATEGORY" val="custom"/>
  <p:tag name="KSO_WM_TEMPLATE_INDEX" val="20205081"/>
</p:tagLst>
</file>

<file path=ppt/tags/tag273.xml><?xml version="1.0" encoding="utf-8"?>
<p:tagLst xmlns:p="http://schemas.openxmlformats.org/presentationml/2006/main">
  <p:tag name="KSO_WM_BEAUTIFY_FLAG" val=""/>
</p:tagLst>
</file>

<file path=ppt/tags/tag274.xml><?xml version="1.0" encoding="utf-8"?>
<p:tagLst xmlns:p="http://schemas.openxmlformats.org/presentationml/2006/main">
  <p:tag name="KSO_WM_BEAUTIFY_FLAG" val=""/>
</p:tagLst>
</file>

<file path=ppt/tags/tag275.xml><?xml version="1.0" encoding="utf-8"?>
<p:tagLst xmlns:p="http://schemas.openxmlformats.org/presentationml/2006/main">
  <p:tag name="KSO_WM_BEAUTIFY_FLAG" val="#wm#"/>
  <p:tag name="KSO_WM_TEMPLATE_CATEGORY" val="custom"/>
  <p:tag name="KSO_WM_TEMPLATE_INDEX" val="20205081"/>
</p:tagLst>
</file>

<file path=ppt/tags/tag276.xml><?xml version="1.0" encoding="utf-8"?>
<p:tagLst xmlns:p="http://schemas.openxmlformats.org/presentationml/2006/main">
  <p:tag name="KSO_WM_BEAUTIFY_FLAG" val=""/>
</p:tagLst>
</file>

<file path=ppt/tags/tag277.xml><?xml version="1.0" encoding="utf-8"?>
<p:tagLst xmlns:p="http://schemas.openxmlformats.org/presentationml/2006/main">
  <p:tag name="KSO_WM_BEAUTIFY_FLAG" val=""/>
</p:tagLst>
</file>

<file path=ppt/tags/tag278.xml><?xml version="1.0" encoding="utf-8"?>
<p:tagLst xmlns:p="http://schemas.openxmlformats.org/presentationml/2006/main">
  <p:tag name="KSO_WM_BEAUTIFY_FLAG" val="#wm#"/>
  <p:tag name="KSO_WM_TEMPLATE_CATEGORY" val="custom"/>
  <p:tag name="KSO_WM_TEMPLATE_INDEX" val="20205081"/>
</p:tagLst>
</file>

<file path=ppt/tags/tag279.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wm#"/>
  <p:tag name="KSO_WM_TEMPLATE_CATEGORY" val="custom"/>
  <p:tag name="KSO_WM_TEMPLATE_INDEX" val="20205081"/>
</p:tagLst>
</file>

<file path=ppt/tags/tag280.xml><?xml version="1.0" encoding="utf-8"?>
<p:tagLst xmlns:p="http://schemas.openxmlformats.org/presentationml/2006/main">
  <p:tag name="KSO_WM_BEAUTIFY_FLAG" val=""/>
</p:tagLst>
</file>

<file path=ppt/tags/tag281.xml><?xml version="1.0" encoding="utf-8"?>
<p:tagLst xmlns:p="http://schemas.openxmlformats.org/presentationml/2006/main">
  <p:tag name="KSO_WM_BEAUTIFY_FLAG" val="#wm#"/>
  <p:tag name="KSO_WM_TEMPLATE_CATEGORY" val="custom"/>
  <p:tag name="KSO_WM_TEMPLATE_INDEX" val="20205081"/>
</p:tagLst>
</file>

<file path=ppt/tags/tag282.xml><?xml version="1.0" encoding="utf-8"?>
<p:tagLst xmlns:p="http://schemas.openxmlformats.org/presentationml/2006/main">
  <p:tag name="KSO_WM_BEAUTIFY_FLAG" val=""/>
</p:tagLst>
</file>

<file path=ppt/tags/tag283.xml><?xml version="1.0" encoding="utf-8"?>
<p:tagLst xmlns:p="http://schemas.openxmlformats.org/presentationml/2006/main">
  <p:tag name="KSO_WM_BEAUTIFY_FLAG" val=""/>
</p:tagLst>
</file>

<file path=ppt/tags/tag284.xml><?xml version="1.0" encoding="utf-8"?>
<p:tagLst xmlns:p="http://schemas.openxmlformats.org/presentationml/2006/main">
  <p:tag name="KSO_WM_BEAUTIFY_FLAG" val="#wm#"/>
  <p:tag name="KSO_WM_TEMPLATE_CATEGORY" val="custom"/>
  <p:tag name="KSO_WM_TEMPLATE_INDEX" val="20205081"/>
</p:tagLst>
</file>

<file path=ppt/tags/tag285.xml><?xml version="1.0" encoding="utf-8"?>
<p:tagLst xmlns:p="http://schemas.openxmlformats.org/presentationml/2006/main">
  <p:tag name="KSO_WM_BEAUTIFY_FLAG" val=""/>
</p:tagLst>
</file>

<file path=ppt/tags/tag286.xml><?xml version="1.0" encoding="utf-8"?>
<p:tagLst xmlns:p="http://schemas.openxmlformats.org/presentationml/2006/main">
  <p:tag name="KSO_WM_BEAUTIFY_FLAG" val=""/>
</p:tagLst>
</file>

<file path=ppt/tags/tag287.xml><?xml version="1.0" encoding="utf-8"?>
<p:tagLst xmlns:p="http://schemas.openxmlformats.org/presentationml/2006/main">
  <p:tag name="KSO_WM_BEAUTIFY_FLAG" val="#wm#"/>
  <p:tag name="KSO_WM_TEMPLATE_CATEGORY" val="custom"/>
  <p:tag name="KSO_WM_TEMPLATE_INDEX" val="20205081"/>
</p:tagLst>
</file>

<file path=ppt/tags/tag288.xml><?xml version="1.0" encoding="utf-8"?>
<p:tagLst xmlns:p="http://schemas.openxmlformats.org/presentationml/2006/main">
  <p:tag name="KSO_WM_BEAUTIFY_FLAG" val=""/>
</p:tagLst>
</file>

<file path=ppt/tags/tag289.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wm#"/>
  <p:tag name="KSO_WM_TEMPLATE_CATEGORY" val="custom"/>
  <p:tag name="KSO_WM_TEMPLATE_INDEX" val="20205081"/>
</p:tagLst>
</file>

<file path=ppt/tags/tag290.xml><?xml version="1.0" encoding="utf-8"?>
<p:tagLst xmlns:p="http://schemas.openxmlformats.org/presentationml/2006/main">
  <p:tag name="KSO_WM_BEAUTIFY_FLAG" val="#wm#"/>
  <p:tag name="KSO_WM_TEMPLATE_CATEGORY" val="custom"/>
  <p:tag name="KSO_WM_TEMPLATE_INDEX" val="20205081"/>
</p:tagLst>
</file>

<file path=ppt/tags/tag291.xml><?xml version="1.0" encoding="utf-8"?>
<p:tagLst xmlns:p="http://schemas.openxmlformats.org/presentationml/2006/main">
  <p:tag name="KSO_WM_BEAUTIFY_FLAG" val=""/>
</p:tagLst>
</file>

<file path=ppt/tags/tag292.xml><?xml version="1.0" encoding="utf-8"?>
<p:tagLst xmlns:p="http://schemas.openxmlformats.org/presentationml/2006/main">
  <p:tag name="KSO_WM_BEAUTIFY_FLAG" val=""/>
</p:tagLst>
</file>

<file path=ppt/tags/tag293.xml><?xml version="1.0" encoding="utf-8"?>
<p:tagLst xmlns:p="http://schemas.openxmlformats.org/presentationml/2006/main">
  <p:tag name="KSO_WM_BEAUTIFY_FLAG" val="#wm#"/>
  <p:tag name="KSO_WM_TEMPLATE_CATEGORY" val="custom"/>
  <p:tag name="KSO_WM_TEMPLATE_INDEX" val="20205081"/>
</p:tagLst>
</file>

<file path=ppt/tags/tag294.xml><?xml version="1.0" encoding="utf-8"?>
<p:tagLst xmlns:p="http://schemas.openxmlformats.org/presentationml/2006/main">
  <p:tag name="KSO_WM_BEAUTIFY_FLAG" val=""/>
</p:tagLst>
</file>

<file path=ppt/tags/tag295.xml><?xml version="1.0" encoding="utf-8"?>
<p:tagLst xmlns:p="http://schemas.openxmlformats.org/presentationml/2006/main">
  <p:tag name="KSO_WM_BEAUTIFY_FLAG" val=""/>
</p:tagLst>
</file>

<file path=ppt/tags/tag296.xml><?xml version="1.0" encoding="utf-8"?>
<p:tagLst xmlns:p="http://schemas.openxmlformats.org/presentationml/2006/main">
  <p:tag name="KSO_WM_BEAUTIFY_FLAG" val="#wm#"/>
  <p:tag name="KSO_WM_TEMPLATE_CATEGORY" val="custom"/>
  <p:tag name="KSO_WM_TEMPLATE_INDEX" val="20205081"/>
</p:tagLst>
</file>

<file path=ppt/tags/tag297.xml><?xml version="1.0" encoding="utf-8"?>
<p:tagLst xmlns:p="http://schemas.openxmlformats.org/presentationml/2006/main">
  <p:tag name="KSO_WM_BEAUTIFY_FLAG" val=""/>
</p:tagLst>
</file>

<file path=ppt/tags/tag298.xml><?xml version="1.0" encoding="utf-8"?>
<p:tagLst xmlns:p="http://schemas.openxmlformats.org/presentationml/2006/main">
  <p:tag name="KSO_WM_BEAUTIFY_FLAG" val=""/>
</p:tagLst>
</file>

<file path=ppt/tags/tag299.xml><?xml version="1.0" encoding="utf-8"?>
<p:tagLst xmlns:p="http://schemas.openxmlformats.org/presentationml/2006/main">
  <p:tag name="KSO_WM_BEAUTIFY_FLAG" val="#wm#"/>
  <p:tag name="KSO_WM_TEMPLATE_CATEGORY" val="custom"/>
  <p:tag name="KSO_WM_TEMPLATE_INDEX" val="20205081"/>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BEAUTIFY_FLAG" val=""/>
</p:tagLst>
</file>

<file path=ppt/tags/tag300.xml><?xml version="1.0" encoding="utf-8"?>
<p:tagLst xmlns:p="http://schemas.openxmlformats.org/presentationml/2006/main">
  <p:tag name="KSO_WM_BEAUTIFY_FLAG" val=""/>
</p:tagLst>
</file>

<file path=ppt/tags/tag301.xml><?xml version="1.0" encoding="utf-8"?>
<p:tagLst xmlns:p="http://schemas.openxmlformats.org/presentationml/2006/main">
  <p:tag name="KSO_WM_BEAUTIFY_FLAG" val=""/>
</p:tagLst>
</file>

<file path=ppt/tags/tag302.xml><?xml version="1.0" encoding="utf-8"?>
<p:tagLst xmlns:p="http://schemas.openxmlformats.org/presentationml/2006/main">
  <p:tag name="KSO_WM_BEAUTIFY_FLAG" val="#wm#"/>
  <p:tag name="KSO_WM_TEMPLATE_CATEGORY" val="custom"/>
  <p:tag name="KSO_WM_TEMPLATE_INDEX" val="20205081"/>
</p:tagLst>
</file>

<file path=ppt/tags/tag303.xml><?xml version="1.0" encoding="utf-8"?>
<p:tagLst xmlns:p="http://schemas.openxmlformats.org/presentationml/2006/main">
  <p:tag name="KSO_WM_BEAUTIFY_FLAG" val=""/>
</p:tagLst>
</file>

<file path=ppt/tags/tag304.xml><?xml version="1.0" encoding="utf-8"?>
<p:tagLst xmlns:p="http://schemas.openxmlformats.org/presentationml/2006/main">
  <p:tag name="KSO_WM_BEAUTIFY_FLAG" val=""/>
</p:tagLst>
</file>

<file path=ppt/tags/tag305.xml><?xml version="1.0" encoding="utf-8"?>
<p:tagLst xmlns:p="http://schemas.openxmlformats.org/presentationml/2006/main">
  <p:tag name="KSO_WM_BEAUTIFY_FLAG" val="#wm#"/>
  <p:tag name="KSO_WM_TEMPLATE_CATEGORY" val="custom"/>
  <p:tag name="KSO_WM_TEMPLATE_INDEX" val="20205081"/>
</p:tagLst>
</file>

<file path=ppt/tags/tag306.xml><?xml version="1.0" encoding="utf-8"?>
<p:tagLst xmlns:p="http://schemas.openxmlformats.org/presentationml/2006/main">
  <p:tag name="KSO_WM_BEAUTIFY_FLAG" val=""/>
</p:tagLst>
</file>

<file path=ppt/tags/tag307.xml><?xml version="1.0" encoding="utf-8"?>
<p:tagLst xmlns:p="http://schemas.openxmlformats.org/presentationml/2006/main">
  <p:tag name="KSO_WM_BEAUTIFY_FLAG" val=""/>
</p:tagLst>
</file>

<file path=ppt/tags/tag308.xml><?xml version="1.0" encoding="utf-8"?>
<p:tagLst xmlns:p="http://schemas.openxmlformats.org/presentationml/2006/main">
  <p:tag name="KSO_WM_BEAUTIFY_FLAG" val="#wm#"/>
  <p:tag name="KSO_WM_TEMPLATE_CATEGORY" val="custom"/>
  <p:tag name="KSO_WM_TEMPLATE_INDEX" val="20205081"/>
</p:tagLst>
</file>

<file path=ppt/tags/tag309.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10.xml><?xml version="1.0" encoding="utf-8"?>
<p:tagLst xmlns:p="http://schemas.openxmlformats.org/presentationml/2006/main">
  <p:tag name="KSO_WM_BEAUTIFY_FLAG" val="#wm#"/>
  <p:tag name="KSO_WM_TEMPLATE_CATEGORY" val="custom"/>
  <p:tag name="KSO_WM_TEMPLATE_INDEX" val="20205081"/>
</p:tagLst>
</file>

<file path=ppt/tags/tag311.xml><?xml version="1.0" encoding="utf-8"?>
<p:tagLst xmlns:p="http://schemas.openxmlformats.org/presentationml/2006/main">
  <p:tag name="KSO_WM_BEAUTIFY_FLAG" val=""/>
</p:tagLst>
</file>

<file path=ppt/tags/tag312.xml><?xml version="1.0" encoding="utf-8"?>
<p:tagLst xmlns:p="http://schemas.openxmlformats.org/presentationml/2006/main">
  <p:tag name="KSO_WM_BEAUTIFY_FLAG" val="#wm#"/>
  <p:tag name="KSO_WM_TEMPLATE_CATEGORY" val="custom"/>
  <p:tag name="KSO_WM_TEMPLATE_INDEX" val="20205081"/>
</p:tagLst>
</file>

<file path=ppt/tags/tag313.xml><?xml version="1.0" encoding="utf-8"?>
<p:tagLst xmlns:p="http://schemas.openxmlformats.org/presentationml/2006/main">
  <p:tag name="KSO_WM_BEAUTIFY_FLAG" val="#wm#"/>
  <p:tag name="KSO_WM_TEMPLATE_CATEGORY" val="custom"/>
  <p:tag name="KSO_WM_TEMPLATE_INDEX" val="20205081"/>
</p:tagLst>
</file>

<file path=ppt/tags/tag314.xml><?xml version="1.0" encoding="utf-8"?>
<p:tagLst xmlns:p="http://schemas.openxmlformats.org/presentationml/2006/main">
  <p:tag name="KSO_WM_BEAUTIFY_FLAG" val="#wm#"/>
  <p:tag name="KSO_WM_TEMPLATE_CATEGORY" val="custom"/>
  <p:tag name="KSO_WM_TEMPLATE_INDEX" val="20205081"/>
</p:tagLst>
</file>

<file path=ppt/tags/tag315.xml><?xml version="1.0" encoding="utf-8"?>
<p:tagLst xmlns:p="http://schemas.openxmlformats.org/presentationml/2006/main">
  <p:tag name="KSO_WM_BEAUTIFY_FLAG" val=""/>
</p:tagLst>
</file>

<file path=ppt/tags/tag316.xml><?xml version="1.0" encoding="utf-8"?>
<p:tagLst xmlns:p="http://schemas.openxmlformats.org/presentationml/2006/main">
  <p:tag name="KSO_WM_BEAUTIFY_FLAG" val=""/>
</p:tagLst>
</file>

<file path=ppt/tags/tag317.xml><?xml version="1.0" encoding="utf-8"?>
<p:tagLst xmlns:p="http://schemas.openxmlformats.org/presentationml/2006/main">
  <p:tag name="KSO_WM_BEAUTIFY_FLAG" val="#wm#"/>
  <p:tag name="KSO_WM_TEMPLATE_CATEGORY" val="custom"/>
  <p:tag name="KSO_WM_TEMPLATE_INDEX" val="20205081"/>
</p:tagLst>
</file>

<file path=ppt/tags/tag318.xml><?xml version="1.0" encoding="utf-8"?>
<p:tagLst xmlns:p="http://schemas.openxmlformats.org/presentationml/2006/main">
  <p:tag name="KSO_WM_BEAUTIFY_FLAG" val=""/>
</p:tagLst>
</file>

<file path=ppt/tags/tag319.xml><?xml version="1.0" encoding="utf-8"?>
<p:tagLst xmlns:p="http://schemas.openxmlformats.org/presentationml/2006/main">
  <p:tag name="KSO_WM_BEAUTIFY_FLAG" val="#wm#"/>
  <p:tag name="KSO_WM_TEMPLATE_CATEGORY" val="custom"/>
  <p:tag name="KSO_WM_TEMPLATE_INDEX" val="20205081"/>
</p:tagLst>
</file>

<file path=ppt/tags/tag32.xml><?xml version="1.0" encoding="utf-8"?>
<p:tagLst xmlns:p="http://schemas.openxmlformats.org/presentationml/2006/main">
  <p:tag name="KSO_WM_BEAUTIFY_FLAG" val="#wm#"/>
  <p:tag name="KSO_WM_TEMPLATE_CATEGORY" val="custom"/>
  <p:tag name="KSO_WM_TEMPLATE_INDEX" val="20205081"/>
</p:tagLst>
</file>

<file path=ppt/tags/tag320.xml><?xml version="1.0" encoding="utf-8"?>
<p:tagLst xmlns:p="http://schemas.openxmlformats.org/presentationml/2006/main">
  <p:tag name="KSO_WM_BEAUTIFY_FLAG" val="#wm#"/>
  <p:tag name="KSO_WM_TEMPLATE_CATEGORY" val="custom"/>
  <p:tag name="KSO_WM_TEMPLATE_INDEX" val="20205081"/>
</p:tagLst>
</file>

<file path=ppt/tags/tag321.xml><?xml version="1.0" encoding="utf-8"?>
<p:tagLst xmlns:p="http://schemas.openxmlformats.org/presentationml/2006/main">
  <p:tag name="KSO_WM_BEAUTIFY_FLAG" val=""/>
</p:tagLst>
</file>

<file path=ppt/tags/tag322.xml><?xml version="1.0" encoding="utf-8"?>
<p:tagLst xmlns:p="http://schemas.openxmlformats.org/presentationml/2006/main">
  <p:tag name="KSO_WM_BEAUTIFY_FLAG" val=""/>
</p:tagLst>
</file>

<file path=ppt/tags/tag323.xml><?xml version="1.0" encoding="utf-8"?>
<p:tagLst xmlns:p="http://schemas.openxmlformats.org/presentationml/2006/main">
  <p:tag name="KSO_WM_BEAUTIFY_FLAG" val="#wm#"/>
  <p:tag name="KSO_WM_TEMPLATE_CATEGORY" val="custom"/>
  <p:tag name="KSO_WM_TEMPLATE_INDEX" val="20205081"/>
</p:tagLst>
</file>

<file path=ppt/tags/tag324.xml><?xml version="1.0" encoding="utf-8"?>
<p:tagLst xmlns:p="http://schemas.openxmlformats.org/presentationml/2006/main">
  <p:tag name="KSO_WM_BEAUTIFY_FLAG" val=""/>
</p:tagLst>
</file>

<file path=ppt/tags/tag325.xml><?xml version="1.0" encoding="utf-8"?>
<p:tagLst xmlns:p="http://schemas.openxmlformats.org/presentationml/2006/main">
  <p:tag name="KSO_WM_BEAUTIFY_FLAG" val=""/>
</p:tagLst>
</file>

<file path=ppt/tags/tag326.xml><?xml version="1.0" encoding="utf-8"?>
<p:tagLst xmlns:p="http://schemas.openxmlformats.org/presentationml/2006/main">
  <p:tag name="KSO_WM_BEAUTIFY_FLAG" val="#wm#"/>
  <p:tag name="KSO_WM_TEMPLATE_CATEGORY" val="custom"/>
  <p:tag name="KSO_WM_TEMPLATE_INDEX" val="20205081"/>
</p:tagLst>
</file>

<file path=ppt/tags/tag327.xml><?xml version="1.0" encoding="utf-8"?>
<p:tagLst xmlns:p="http://schemas.openxmlformats.org/presentationml/2006/main">
  <p:tag name="KSO_WM_BEAUTIFY_FLAG" val=""/>
</p:tagLst>
</file>

<file path=ppt/tags/tag328.xml><?xml version="1.0" encoding="utf-8"?>
<p:tagLst xmlns:p="http://schemas.openxmlformats.org/presentationml/2006/main">
  <p:tag name="KSO_WM_BEAUTIFY_FLAG" val=""/>
</p:tagLst>
</file>

<file path=ppt/tags/tag329.xml><?xml version="1.0" encoding="utf-8"?>
<p:tagLst xmlns:p="http://schemas.openxmlformats.org/presentationml/2006/main">
  <p:tag name="KSO_WM_BEAUTIFY_FLAG" val="#wm#"/>
  <p:tag name="KSO_WM_TEMPLATE_CATEGORY" val="custom"/>
  <p:tag name="KSO_WM_TEMPLATE_INDEX" val="20205081"/>
</p:tagLst>
</file>

<file path=ppt/tags/tag33.xml><?xml version="1.0" encoding="utf-8"?>
<p:tagLst xmlns:p="http://schemas.openxmlformats.org/presentationml/2006/main">
  <p:tag name="KSO_WM_BEAUTIFY_FLAG" val=""/>
</p:tagLst>
</file>

<file path=ppt/tags/tag330.xml><?xml version="1.0" encoding="utf-8"?>
<p:tagLst xmlns:p="http://schemas.openxmlformats.org/presentationml/2006/main">
  <p:tag name="KSO_WM_BEAUTIFY_FLAG" val=""/>
</p:tagLst>
</file>

<file path=ppt/tags/tag331.xml><?xml version="1.0" encoding="utf-8"?>
<p:tagLst xmlns:p="http://schemas.openxmlformats.org/presentationml/2006/main">
  <p:tag name="KSO_WM_BEAUTIFY_FLAG" val=""/>
</p:tagLst>
</file>

<file path=ppt/tags/tag332.xml><?xml version="1.0" encoding="utf-8"?>
<p:tagLst xmlns:p="http://schemas.openxmlformats.org/presentationml/2006/main">
  <p:tag name="KSO_WM_BEAUTIFY_FLAG" val="#wm#"/>
  <p:tag name="KSO_WM_TEMPLATE_CATEGORY" val="custom"/>
  <p:tag name="KSO_WM_TEMPLATE_INDEX" val="20205081"/>
</p:tagLst>
</file>

<file path=ppt/tags/tag333.xml><?xml version="1.0" encoding="utf-8"?>
<p:tagLst xmlns:p="http://schemas.openxmlformats.org/presentationml/2006/main">
  <p:tag name="KSO_WM_BEAUTIFY_FLAG" val=""/>
</p:tagLst>
</file>

<file path=ppt/tags/tag334.xml><?xml version="1.0" encoding="utf-8"?>
<p:tagLst xmlns:p="http://schemas.openxmlformats.org/presentationml/2006/main">
  <p:tag name="KSO_WM_BEAUTIFY_FLAG" val=""/>
</p:tagLst>
</file>

<file path=ppt/tags/tag335.xml><?xml version="1.0" encoding="utf-8"?>
<p:tagLst xmlns:p="http://schemas.openxmlformats.org/presentationml/2006/main">
  <p:tag name="KSO_WM_BEAUTIFY_FLAG" val="#wm#"/>
  <p:tag name="KSO_WM_TEMPLATE_CATEGORY" val="custom"/>
  <p:tag name="KSO_WM_TEMPLATE_INDEX" val="20205081"/>
</p:tagLst>
</file>

<file path=ppt/tags/tag336.xml><?xml version="1.0" encoding="utf-8"?>
<p:tagLst xmlns:p="http://schemas.openxmlformats.org/presentationml/2006/main">
  <p:tag name="KSO_WM_BEAUTIFY_FLAG" val=""/>
</p:tagLst>
</file>

<file path=ppt/tags/tag337.xml><?xml version="1.0" encoding="utf-8"?>
<p:tagLst xmlns:p="http://schemas.openxmlformats.org/presentationml/2006/main">
  <p:tag name="KSO_WM_BEAUTIFY_FLAG" val=""/>
</p:tagLst>
</file>

<file path=ppt/tags/tag338.xml><?xml version="1.0" encoding="utf-8"?>
<p:tagLst xmlns:p="http://schemas.openxmlformats.org/presentationml/2006/main">
  <p:tag name="KSO_WM_BEAUTIFY_FLAG" val="#wm#"/>
  <p:tag name="KSO_WM_TEMPLATE_CATEGORY" val="custom"/>
  <p:tag name="KSO_WM_TEMPLATE_INDEX" val="20205081"/>
</p:tagLst>
</file>

<file path=ppt/tags/tag339.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40.xml><?xml version="1.0" encoding="utf-8"?>
<p:tagLst xmlns:p="http://schemas.openxmlformats.org/presentationml/2006/main">
  <p:tag name="KSO_WM_BEAUTIFY_FLAG" val=""/>
</p:tagLst>
</file>

<file path=ppt/tags/tag341.xml><?xml version="1.0" encoding="utf-8"?>
<p:tagLst xmlns:p="http://schemas.openxmlformats.org/presentationml/2006/main">
  <p:tag name="KSO_WM_BEAUTIFY_FLAG" val="#wm#"/>
  <p:tag name="KSO_WM_TEMPLATE_CATEGORY" val="custom"/>
  <p:tag name="KSO_WM_TEMPLATE_INDEX" val="20205081"/>
</p:tagLst>
</file>

<file path=ppt/tags/tag342.xml><?xml version="1.0" encoding="utf-8"?>
<p:tagLst xmlns:p="http://schemas.openxmlformats.org/presentationml/2006/main">
  <p:tag name="KSO_WM_BEAUTIFY_FLAG" val=""/>
</p:tagLst>
</file>

<file path=ppt/tags/tag343.xml><?xml version="1.0" encoding="utf-8"?>
<p:tagLst xmlns:p="http://schemas.openxmlformats.org/presentationml/2006/main">
  <p:tag name="KSO_WM_BEAUTIFY_FLAG" val=""/>
</p:tagLst>
</file>

<file path=ppt/tags/tag344.xml><?xml version="1.0" encoding="utf-8"?>
<p:tagLst xmlns:p="http://schemas.openxmlformats.org/presentationml/2006/main">
  <p:tag name="KSO_WM_BEAUTIFY_FLAG" val="#wm#"/>
  <p:tag name="KSO_WM_TEMPLATE_CATEGORY" val="custom"/>
  <p:tag name="KSO_WM_TEMPLATE_INDEX" val="20205081"/>
</p:tagLst>
</file>

<file path=ppt/tags/tag345.xml><?xml version="1.0" encoding="utf-8"?>
<p:tagLst xmlns:p="http://schemas.openxmlformats.org/presentationml/2006/main">
  <p:tag name="KSO_WM_BEAUTIFY_FLAG" val="#wm#"/>
  <p:tag name="KSO_WM_TEMPLATE_CATEGORY" val="custom"/>
  <p:tag name="KSO_WM_TEMPLATE_INDEX" val="20205081"/>
</p:tagLst>
</file>

<file path=ppt/tags/tag346.xml><?xml version="1.0" encoding="utf-8"?>
<p:tagLst xmlns:p="http://schemas.openxmlformats.org/presentationml/2006/main">
  <p:tag name="KSO_WM_BEAUTIFY_FLAG" val=""/>
</p:tagLst>
</file>

<file path=ppt/tags/tag347.xml><?xml version="1.0" encoding="utf-8"?>
<p:tagLst xmlns:p="http://schemas.openxmlformats.org/presentationml/2006/main">
  <p:tag name="KSO_WM_BEAUTIFY_FLAG" val=""/>
</p:tagLst>
</file>

<file path=ppt/tags/tag348.xml><?xml version="1.0" encoding="utf-8"?>
<p:tagLst xmlns:p="http://schemas.openxmlformats.org/presentationml/2006/main">
  <p:tag name="KSO_WM_BEAUTIFY_FLAG" val="#wm#"/>
  <p:tag name="KSO_WM_TEMPLATE_CATEGORY" val="custom"/>
  <p:tag name="KSO_WM_TEMPLATE_INDEX" val="20205081"/>
</p:tagLst>
</file>

<file path=ppt/tags/tag349.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wm#"/>
  <p:tag name="KSO_WM_TEMPLATE_CATEGORY" val="custom"/>
  <p:tag name="KSO_WM_TEMPLATE_INDEX" val="20205081"/>
</p:tagLst>
</file>

<file path=ppt/tags/tag350.xml><?xml version="1.0" encoding="utf-8"?>
<p:tagLst xmlns:p="http://schemas.openxmlformats.org/presentationml/2006/main">
  <p:tag name="KSO_WM_BEAUTIFY_FLAG" val=""/>
</p:tagLst>
</file>

<file path=ppt/tags/tag351.xml><?xml version="1.0" encoding="utf-8"?>
<p:tagLst xmlns:p="http://schemas.openxmlformats.org/presentationml/2006/main">
  <p:tag name="KSO_WM_BEAUTIFY_FLAG" val="#wm#"/>
  <p:tag name="KSO_WM_TEMPLATE_CATEGORY" val="custom"/>
  <p:tag name="KSO_WM_TEMPLATE_INDEX" val="20205081"/>
</p:tagLst>
</file>

<file path=ppt/tags/tag352.xml><?xml version="1.0" encoding="utf-8"?>
<p:tagLst xmlns:p="http://schemas.openxmlformats.org/presentationml/2006/main">
  <p:tag name="KSO_WM_BEAUTIFY_FLAG" val=""/>
</p:tagLst>
</file>

<file path=ppt/tags/tag353.xml><?xml version="1.0" encoding="utf-8"?>
<p:tagLst xmlns:p="http://schemas.openxmlformats.org/presentationml/2006/main">
  <p:tag name="KSO_WM_BEAUTIFY_FLAG" val=""/>
</p:tagLst>
</file>

<file path=ppt/tags/tag354.xml><?xml version="1.0" encoding="utf-8"?>
<p:tagLst xmlns:p="http://schemas.openxmlformats.org/presentationml/2006/main">
  <p:tag name="KSO_WM_BEAUTIFY_FLAG" val="#wm#"/>
  <p:tag name="KSO_WM_TEMPLATE_CATEGORY" val="custom"/>
  <p:tag name="KSO_WM_TEMPLATE_INDEX" val="20205081"/>
</p:tagLst>
</file>

<file path=ppt/tags/tag355.xml><?xml version="1.0" encoding="utf-8"?>
<p:tagLst xmlns:p="http://schemas.openxmlformats.org/presentationml/2006/main">
  <p:tag name="KSO_WM_BEAUTIFY_FLAG" val=""/>
</p:tagLst>
</file>

<file path=ppt/tags/tag356.xml><?xml version="1.0" encoding="utf-8"?>
<p:tagLst xmlns:p="http://schemas.openxmlformats.org/presentationml/2006/main">
  <p:tag name="KSO_WM_BEAUTIFY_FLAG" val=""/>
</p:tagLst>
</file>

<file path=ppt/tags/tag357.xml><?xml version="1.0" encoding="utf-8"?>
<p:tagLst xmlns:p="http://schemas.openxmlformats.org/presentationml/2006/main">
  <p:tag name="KSO_WM_BEAUTIFY_FLAG" val="#wm#"/>
  <p:tag name="KSO_WM_TEMPLATE_CATEGORY" val="custom"/>
  <p:tag name="KSO_WM_TEMPLATE_INDEX" val="20205081"/>
</p:tagLst>
</file>

<file path=ppt/tags/tag358.xml><?xml version="1.0" encoding="utf-8"?>
<p:tagLst xmlns:p="http://schemas.openxmlformats.org/presentationml/2006/main">
  <p:tag name="KSO_WM_BEAUTIFY_FLAG" val=""/>
</p:tagLst>
</file>

<file path=ppt/tags/tag359.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60.xml><?xml version="1.0" encoding="utf-8"?>
<p:tagLst xmlns:p="http://schemas.openxmlformats.org/presentationml/2006/main">
  <p:tag name="KSO_WM_BEAUTIFY_FLAG" val="#wm#"/>
  <p:tag name="KSO_WM_TEMPLATE_CATEGORY" val="custom"/>
  <p:tag name="KSO_WM_TEMPLATE_INDEX" val="20205081"/>
</p:tagLst>
</file>

<file path=ppt/tags/tag361.xml><?xml version="1.0" encoding="utf-8"?>
<p:tagLst xmlns:p="http://schemas.openxmlformats.org/presentationml/2006/main">
  <p:tag name="KSO_WM_BEAUTIFY_FLAG" val=""/>
</p:tagLst>
</file>

<file path=ppt/tags/tag362.xml><?xml version="1.0" encoding="utf-8"?>
<p:tagLst xmlns:p="http://schemas.openxmlformats.org/presentationml/2006/main">
  <p:tag name="KSO_WM_BEAUTIFY_FLAG" val=""/>
</p:tagLst>
</file>

<file path=ppt/tags/tag363.xml><?xml version="1.0" encoding="utf-8"?>
<p:tagLst xmlns:p="http://schemas.openxmlformats.org/presentationml/2006/main">
  <p:tag name="KSO_WM_BEAUTIFY_FLAG" val="#wm#"/>
  <p:tag name="KSO_WM_TEMPLATE_CATEGORY" val="custom"/>
  <p:tag name="KSO_WM_TEMPLATE_INDEX" val="20205081"/>
</p:tagLst>
</file>

<file path=ppt/tags/tag364.xml><?xml version="1.0" encoding="utf-8"?>
<p:tagLst xmlns:p="http://schemas.openxmlformats.org/presentationml/2006/main">
  <p:tag name="KSO_WM_BEAUTIFY_FLAG" val=""/>
</p:tagLst>
</file>

<file path=ppt/tags/tag365.xml><?xml version="1.0" encoding="utf-8"?>
<p:tagLst xmlns:p="http://schemas.openxmlformats.org/presentationml/2006/main">
  <p:tag name="KSO_WM_BEAUTIFY_FLAG" val=""/>
</p:tagLst>
</file>

<file path=ppt/tags/tag366.xml><?xml version="1.0" encoding="utf-8"?>
<p:tagLst xmlns:p="http://schemas.openxmlformats.org/presentationml/2006/main">
  <p:tag name="KSO_WM_BEAUTIFY_FLAG" val="#wm#"/>
  <p:tag name="KSO_WM_TEMPLATE_CATEGORY" val="custom"/>
  <p:tag name="KSO_WM_TEMPLATE_INDEX" val="20205081"/>
</p:tagLst>
</file>

<file path=ppt/tags/tag367.xml><?xml version="1.0" encoding="utf-8"?>
<p:tagLst xmlns:p="http://schemas.openxmlformats.org/presentationml/2006/main">
  <p:tag name="KSO_WM_BEAUTIFY_FLAG" val="#wm#"/>
  <p:tag name="KSO_WM_TEMPLATE_CATEGORY" val="custom"/>
  <p:tag name="KSO_WM_TEMPLATE_INDEX" val="20205081"/>
</p:tagLst>
</file>

<file path=ppt/tags/tag368.xml><?xml version="1.0" encoding="utf-8"?>
<p:tagLst xmlns:p="http://schemas.openxmlformats.org/presentationml/2006/main">
  <p:tag name="KSO_WM_BEAUTIFY_FLAG" val=""/>
</p:tagLst>
</file>

<file path=ppt/tags/tag369.xml><?xml version="1.0" encoding="utf-8"?>
<p:tagLst xmlns:p="http://schemas.openxmlformats.org/presentationml/2006/main">
  <p:tag name="KSO_WM_BEAUTIFY_FLAG" val="#wm#"/>
  <p:tag name="KSO_WM_TEMPLATE_CATEGORY" val="custom"/>
  <p:tag name="KSO_WM_TEMPLATE_INDEX" val="20205081"/>
</p:tagLst>
</file>

<file path=ppt/tags/tag37.xml><?xml version="1.0" encoding="utf-8"?>
<p:tagLst xmlns:p="http://schemas.openxmlformats.org/presentationml/2006/main">
  <p:tag name="KSO_WM_BEAUTIFY_FLAG" val=""/>
</p:tagLst>
</file>

<file path=ppt/tags/tag370.xml><?xml version="1.0" encoding="utf-8"?>
<p:tagLst xmlns:p="http://schemas.openxmlformats.org/presentationml/2006/main">
  <p:tag name="KSO_WM_BEAUTIFY_FLAG" val=""/>
</p:tagLst>
</file>

<file path=ppt/tags/tag371.xml><?xml version="1.0" encoding="utf-8"?>
<p:tagLst xmlns:p="http://schemas.openxmlformats.org/presentationml/2006/main">
  <p:tag name="KSO_WM_BEAUTIFY_FLAG" val="#wm#"/>
  <p:tag name="KSO_WM_TEMPLATE_CATEGORY" val="custom"/>
  <p:tag name="KSO_WM_TEMPLATE_INDEX" val="20205081"/>
  <p:tag name="resource_record_key" val="{&quot;10&quot;:[3649130],&quot;65&quot;:[20205081]}"/>
</p:tagLst>
</file>

<file path=ppt/tags/tag372.xml><?xml version="1.0" encoding="utf-8"?>
<p:tagLst xmlns:p="http://schemas.openxmlformats.org/presentationml/2006/main">
  <p:tag name="KSO_WM_BEAUTIFY_FLAG" val=""/>
</p:tagLst>
</file>

<file path=ppt/tags/tag373.xml><?xml version="1.0" encoding="utf-8"?>
<p:tagLst xmlns:p="http://schemas.openxmlformats.org/presentationml/2006/main">
  <p:tag name="KSO_WM_BEAUTIFY_FLAG" val="#wm#"/>
  <p:tag name="KSO_WM_TEMPLATE_CATEGORY" val="custom"/>
  <p:tag name="KSO_WM_TEMPLATE_INDEX" val="20205081"/>
  <p:tag name="resource_record_key" val="{&quot;10&quot;:[3649130],&quot;65&quot;:[20205081]}"/>
</p:tagLst>
</file>

<file path=ppt/tags/tag374.xml><?xml version="1.0" encoding="utf-8"?>
<p:tagLst xmlns:p="http://schemas.openxmlformats.org/presentationml/2006/main">
  <p:tag name="KSO_WM_BEAUTIFY_FLAG" val=""/>
</p:tagLst>
</file>

<file path=ppt/tags/tag375.xml><?xml version="1.0" encoding="utf-8"?>
<p:tagLst xmlns:p="http://schemas.openxmlformats.org/presentationml/2006/main">
  <p:tag name="KSO_WM_BEAUTIFY_FLAG" val="#wm#"/>
  <p:tag name="KSO_WM_TEMPLATE_CATEGORY" val="custom"/>
  <p:tag name="KSO_WM_TEMPLATE_INDEX" val="20205081"/>
  <p:tag name="resource_record_key" val="{&quot;10&quot;:[3649130],&quot;65&quot;:[20205081]}"/>
</p:tagLst>
</file>

<file path=ppt/tags/tag376.xml><?xml version="1.0" encoding="utf-8"?>
<p:tagLst xmlns:p="http://schemas.openxmlformats.org/presentationml/2006/main">
  <p:tag name="KSO_WM_BEAUTIFY_FLAG" val=""/>
</p:tagLst>
</file>

<file path=ppt/tags/tag377.xml><?xml version="1.0" encoding="utf-8"?>
<p:tagLst xmlns:p="http://schemas.openxmlformats.org/presentationml/2006/main">
  <p:tag name="KSO_WM_BEAUTIFY_FLAG" val="#wm#"/>
  <p:tag name="KSO_WM_TEMPLATE_CATEGORY" val="custom"/>
  <p:tag name="KSO_WM_TEMPLATE_INDEX" val="20205081"/>
  <p:tag name="resource_record_key" val="{&quot;10&quot;:[3649130],&quot;65&quot;:[20205081]}"/>
</p:tagLst>
</file>

<file path=ppt/tags/tag378.xml><?xml version="1.0" encoding="utf-8"?>
<p:tagLst xmlns:p="http://schemas.openxmlformats.org/presentationml/2006/main">
  <p:tag name="KSO_WM_UNIT_PLACING_PICTURE_USER_VIEWPORT" val="{&quot;height&quot;:1539,&quot;width&quot;:39003}"/>
</p:tagLst>
</file>

<file path=ppt/tags/tag379.xml><?xml version="1.0" encoding="utf-8"?>
<p:tagLst xmlns:p="http://schemas.openxmlformats.org/presentationml/2006/main">
  <p:tag name="KSO_WM_BEAUTIFY_FLAG" val="#wm#"/>
  <p:tag name="KSO_WM_TEMPLATE_CATEGORY" val="custom"/>
  <p:tag name="KSO_WM_TEMPLATE_INDEX" val="20205081"/>
</p:tagLst>
</file>

<file path=ppt/tags/tag38.xml><?xml version="1.0" encoding="utf-8"?>
<p:tagLst xmlns:p="http://schemas.openxmlformats.org/presentationml/2006/main">
  <p:tag name="KSO_WM_BEAUTIFY_FLAG" val="#wm#"/>
  <p:tag name="KSO_WM_TEMPLATE_CATEGORY" val="custom"/>
  <p:tag name="KSO_WM_TEMPLATE_INDEX" val="20205081"/>
</p:tagLst>
</file>

<file path=ppt/tags/tag381.xml><?xml version="1.0" encoding="utf-8"?>
<p:tagLst xmlns:p="http://schemas.openxmlformats.org/presentationml/2006/main">
  <p:tag name="KSO_WPP_MARK_KEY" val="78063897-b671-48fb-84bb-65fd37104175"/>
  <p:tag name="COMMONDATA" val="eyJoZGlkIjoiMTMzZGI2MjkwNzI0NGI5MzY0NzUwYzMxOTRjZGRmN2UifQ=="/>
  <p:tag name="commondata" val="eyJoZGlkIjoiYjE3NjA4OTk1MzZjYzBiZTUyMTM1N2VjMzlhMThhMmYifQ=="/>
  <p:tag name="resource_record_key" val="{&quot;10&quot;:[3649130],&quot;65&quot;:[20205081]}"/>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wm#"/>
  <p:tag name="KSO_WM_TEMPLATE_CATEGORY" val="custom"/>
  <p:tag name="KSO_WM_TEMPLATE_INDEX" val="20205081"/>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wm#"/>
  <p:tag name="KSO_WM_TEMPLATE_CATEGORY" val="custom"/>
  <p:tag name="KSO_WM_TEMPLATE_INDEX" val="20205081"/>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
</p:tagLst>
</file>

<file path=ppt/tags/tag47.xml><?xml version="1.0" encoding="utf-8"?>
<p:tagLst xmlns:p="http://schemas.openxmlformats.org/presentationml/2006/main">
  <p:tag name="KSO_WM_BEAUTIFY_FLAG" val="#wm#"/>
  <p:tag name="KSO_WM_TEMPLATE_CATEGORY" val="custom"/>
  <p:tag name="KSO_WM_TEMPLATE_INDEX" val="20205081"/>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50.xml><?xml version="1.0" encoding="utf-8"?>
<p:tagLst xmlns:p="http://schemas.openxmlformats.org/presentationml/2006/main">
  <p:tag name="KSO_WM_BEAUTIFY_FLAG" val="#wm#"/>
  <p:tag name="KSO_WM_TEMPLATE_CATEGORY" val="custom"/>
  <p:tag name="KSO_WM_TEMPLATE_INDEX" val="20205081"/>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wm#"/>
  <p:tag name="KSO_WM_TEMPLATE_CATEGORY" val="custom"/>
  <p:tag name="KSO_WM_TEMPLATE_INDEX" val="20205081"/>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
</p:tagLst>
</file>

<file path=ppt/tags/tag57.xml><?xml version="1.0" encoding="utf-8"?>
<p:tagLst xmlns:p="http://schemas.openxmlformats.org/presentationml/2006/main">
  <p:tag name="KSO_WM_BEAUTIFY_FLAG" val="#wm#"/>
  <p:tag name="KSO_WM_TEMPLATE_CATEGORY" val="custom"/>
  <p:tag name="KSO_WM_TEMPLATE_INDEX" val="20205081"/>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60.xml><?xml version="1.0" encoding="utf-8"?>
<p:tagLst xmlns:p="http://schemas.openxmlformats.org/presentationml/2006/main">
  <p:tag name="KSO_WM_BEAUTIFY_FLAG" val="#wm#"/>
  <p:tag name="KSO_WM_TEMPLATE_CATEGORY" val="custom"/>
  <p:tag name="KSO_WM_TEMPLATE_INDEX" val="20205081"/>
</p:tagLst>
</file>

<file path=ppt/tags/tag61.xml><?xml version="1.0" encoding="utf-8"?>
<p:tagLst xmlns:p="http://schemas.openxmlformats.org/presentationml/2006/main">
  <p:tag name="KSO_WM_BEAUTIFY_FLAG" val=""/>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BEAUTIFY_FLAG" val="#wm#"/>
  <p:tag name="KSO_WM_TEMPLATE_CATEGORY" val="custom"/>
  <p:tag name="KSO_WM_TEMPLATE_INDEX" val="20205081"/>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BEAUTIFY_FLAG" val=""/>
</p:tagLst>
</file>

<file path=ppt/tags/tag66.xml><?xml version="1.0" encoding="utf-8"?>
<p:tagLst xmlns:p="http://schemas.openxmlformats.org/presentationml/2006/main">
  <p:tag name="KSO_WM_BEAUTIFY_FLAG" val="#wm#"/>
  <p:tag name="KSO_WM_TEMPLATE_CATEGORY" val="custom"/>
  <p:tag name="KSO_WM_TEMPLATE_INDEX" val="20205081"/>
</p:tagLst>
</file>

<file path=ppt/tags/tag67.xml><?xml version="1.0" encoding="utf-8"?>
<p:tagLst xmlns:p="http://schemas.openxmlformats.org/presentationml/2006/main">
  <p:tag name="KSO_WM_BEAUTIFY_FLAG" val=""/>
</p:tagLst>
</file>

<file path=ppt/tags/tag68.xml><?xml version="1.0" encoding="utf-8"?>
<p:tagLst xmlns:p="http://schemas.openxmlformats.org/presentationml/2006/main">
  <p:tag name="KSO_WM_BEAUTIFY_FLAG" val=""/>
</p:tagLst>
</file>

<file path=ppt/tags/tag69.xml><?xml version="1.0" encoding="utf-8"?>
<p:tagLst xmlns:p="http://schemas.openxmlformats.org/presentationml/2006/main">
  <p:tag name="KSO_WM_BEAUTIFY_FLAG" val="#wm#"/>
  <p:tag name="KSO_WM_TEMPLATE_CATEGORY" val="custom"/>
  <p:tag name="KSO_WM_TEMPLATE_INDEX" val="20205081"/>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70.xml><?xml version="1.0" encoding="utf-8"?>
<p:tagLst xmlns:p="http://schemas.openxmlformats.org/presentationml/2006/main">
  <p:tag name="KSO_WM_BEAUTIFY_FLAG" val=""/>
</p:tagLst>
</file>

<file path=ppt/tags/tag71.xml><?xml version="1.0" encoding="utf-8"?>
<p:tagLst xmlns:p="http://schemas.openxmlformats.org/presentationml/2006/main">
  <p:tag name="KSO_WM_BEAUTIFY_FLAG" val=""/>
</p:tagLst>
</file>

<file path=ppt/tags/tag72.xml><?xml version="1.0" encoding="utf-8"?>
<p:tagLst xmlns:p="http://schemas.openxmlformats.org/presentationml/2006/main">
  <p:tag name="KSO_WM_BEAUTIFY_FLAG" val="#wm#"/>
  <p:tag name="KSO_WM_TEMPLATE_CATEGORY" val="custom"/>
  <p:tag name="KSO_WM_TEMPLATE_INDEX" val="20205081"/>
</p:tagLst>
</file>

<file path=ppt/tags/tag73.xml><?xml version="1.0" encoding="utf-8"?>
<p:tagLst xmlns:p="http://schemas.openxmlformats.org/presentationml/2006/main">
  <p:tag name="KSO_WM_BEAUTIFY_FLAG" val=""/>
</p:tagLst>
</file>

<file path=ppt/tags/tag74.xml><?xml version="1.0" encoding="utf-8"?>
<p:tagLst xmlns:p="http://schemas.openxmlformats.org/presentationml/2006/main">
  <p:tag name="KSO_WM_BEAUTIFY_FLAG" val=""/>
</p:tagLst>
</file>

<file path=ppt/tags/tag75.xml><?xml version="1.0" encoding="utf-8"?>
<p:tagLst xmlns:p="http://schemas.openxmlformats.org/presentationml/2006/main">
  <p:tag name="KSO_WM_BEAUTIFY_FLAG" val="#wm#"/>
  <p:tag name="KSO_WM_TEMPLATE_CATEGORY" val="custom"/>
  <p:tag name="KSO_WM_TEMPLATE_INDEX" val="20205081"/>
</p:tagLst>
</file>

<file path=ppt/tags/tag76.xml><?xml version="1.0" encoding="utf-8"?>
<p:tagLst xmlns:p="http://schemas.openxmlformats.org/presentationml/2006/main">
  <p:tag name="KSO_WM_BEAUTIFY_FLAG" val=""/>
</p:tagLst>
</file>

<file path=ppt/tags/tag77.xml><?xml version="1.0" encoding="utf-8"?>
<p:tagLst xmlns:p="http://schemas.openxmlformats.org/presentationml/2006/main">
  <p:tag name="KSO_WM_BEAUTIFY_FLAG" val=""/>
</p:tagLst>
</file>

<file path=ppt/tags/tag78.xml><?xml version="1.0" encoding="utf-8"?>
<p:tagLst xmlns:p="http://schemas.openxmlformats.org/presentationml/2006/main">
  <p:tag name="KSO_WM_BEAUTIFY_FLAG" val="#wm#"/>
  <p:tag name="KSO_WM_TEMPLATE_CATEGORY" val="custom"/>
  <p:tag name="KSO_WM_TEMPLATE_INDEX" val="20205081"/>
</p:tagLst>
</file>

<file path=ppt/tags/tag79.xml><?xml version="1.0" encoding="utf-8"?>
<p:tagLst xmlns:p="http://schemas.openxmlformats.org/presentationml/2006/main">
  <p:tag name="KSO_WM_BEAUTIFY_FLAG" val=""/>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80.xml><?xml version="1.0" encoding="utf-8"?>
<p:tagLst xmlns:p="http://schemas.openxmlformats.org/presentationml/2006/main">
  <p:tag name="KSO_WM_BEAUTIFY_FLAG" val=""/>
</p:tagLst>
</file>

<file path=ppt/tags/tag81.xml><?xml version="1.0" encoding="utf-8"?>
<p:tagLst xmlns:p="http://schemas.openxmlformats.org/presentationml/2006/main">
  <p:tag name="KSO_WM_BEAUTIFY_FLAG" val="#wm#"/>
  <p:tag name="KSO_WM_TEMPLATE_CATEGORY" val="custom"/>
  <p:tag name="KSO_WM_TEMPLATE_INDEX" val="20205081"/>
</p:tagLst>
</file>

<file path=ppt/tags/tag82.xml><?xml version="1.0" encoding="utf-8"?>
<p:tagLst xmlns:p="http://schemas.openxmlformats.org/presentationml/2006/main">
  <p:tag name="KSO_WM_BEAUTIFY_FLAG" val=""/>
</p:tagLst>
</file>

<file path=ppt/tags/tag83.xml><?xml version="1.0" encoding="utf-8"?>
<p:tagLst xmlns:p="http://schemas.openxmlformats.org/presentationml/2006/main">
  <p:tag name="KSO_WM_BEAUTIFY_FLAG" val=""/>
</p:tagLst>
</file>

<file path=ppt/tags/tag84.xml><?xml version="1.0" encoding="utf-8"?>
<p:tagLst xmlns:p="http://schemas.openxmlformats.org/presentationml/2006/main">
  <p:tag name="KSO_WM_BEAUTIFY_FLAG" val="#wm#"/>
  <p:tag name="KSO_WM_TEMPLATE_CATEGORY" val="custom"/>
  <p:tag name="KSO_WM_TEMPLATE_INDEX" val="20205081"/>
</p:tagLst>
</file>

<file path=ppt/tags/tag85.xml><?xml version="1.0" encoding="utf-8"?>
<p:tagLst xmlns:p="http://schemas.openxmlformats.org/presentationml/2006/main">
  <p:tag name="KSO_WM_BEAUTIFY_FLAG" val=""/>
</p:tagLst>
</file>

<file path=ppt/tags/tag86.xml><?xml version="1.0" encoding="utf-8"?>
<p:tagLst xmlns:p="http://schemas.openxmlformats.org/presentationml/2006/main">
  <p:tag name="KSO_WM_BEAUTIFY_FLAG" val=""/>
</p:tagLst>
</file>

<file path=ppt/tags/tag87.xml><?xml version="1.0" encoding="utf-8"?>
<p:tagLst xmlns:p="http://schemas.openxmlformats.org/presentationml/2006/main">
  <p:tag name="KSO_WM_BEAUTIFY_FLAG" val="#wm#"/>
  <p:tag name="KSO_WM_TEMPLATE_CATEGORY" val="custom"/>
  <p:tag name="KSO_WM_TEMPLATE_INDEX" val="20205081"/>
</p:tagLst>
</file>

<file path=ppt/tags/tag88.xml><?xml version="1.0" encoding="utf-8"?>
<p:tagLst xmlns:p="http://schemas.openxmlformats.org/presentationml/2006/main">
  <p:tag name="KSO_WM_BEAUTIFY_FLAG" val=""/>
</p:tagLst>
</file>

<file path=ppt/tags/tag89.xml><?xml version="1.0" encoding="utf-8"?>
<p:tagLst xmlns:p="http://schemas.openxmlformats.org/presentationml/2006/main">
  <p:tag name="KSO_WM_BEAUTIFY_FLAG" val=""/>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90.xml><?xml version="1.0" encoding="utf-8"?>
<p:tagLst xmlns:p="http://schemas.openxmlformats.org/presentationml/2006/main">
  <p:tag name="KSO_WM_BEAUTIFY_FLAG" val="#wm#"/>
  <p:tag name="KSO_WM_TEMPLATE_CATEGORY" val="custom"/>
  <p:tag name="KSO_WM_TEMPLATE_INDEX" val="20205081"/>
</p:tagLst>
</file>

<file path=ppt/tags/tag91.xml><?xml version="1.0" encoding="utf-8"?>
<p:tagLst xmlns:p="http://schemas.openxmlformats.org/presentationml/2006/main">
  <p:tag name="KSO_WM_BEAUTIFY_FLAG" val=""/>
</p:tagLst>
</file>

<file path=ppt/tags/tag92.xml><?xml version="1.0" encoding="utf-8"?>
<p:tagLst xmlns:p="http://schemas.openxmlformats.org/presentationml/2006/main">
  <p:tag name="KSO_WM_BEAUTIFY_FLAG" val=""/>
</p:tagLst>
</file>

<file path=ppt/tags/tag93.xml><?xml version="1.0" encoding="utf-8"?>
<p:tagLst xmlns:p="http://schemas.openxmlformats.org/presentationml/2006/main">
  <p:tag name="KSO_WM_BEAUTIFY_FLAG" val="#wm#"/>
  <p:tag name="KSO_WM_TEMPLATE_CATEGORY" val="custom"/>
  <p:tag name="KSO_WM_TEMPLATE_INDEX" val="20205081"/>
</p:tagLst>
</file>

<file path=ppt/tags/tag94.xml><?xml version="1.0" encoding="utf-8"?>
<p:tagLst xmlns:p="http://schemas.openxmlformats.org/presentationml/2006/main">
  <p:tag name="KSO_WM_BEAUTIFY_FLAG" val=""/>
</p:tagLst>
</file>

<file path=ppt/tags/tag95.xml><?xml version="1.0" encoding="utf-8"?>
<p:tagLst xmlns:p="http://schemas.openxmlformats.org/presentationml/2006/main">
  <p:tag name="KSO_WM_BEAUTIFY_FLAG" val=""/>
</p:tagLst>
</file>

<file path=ppt/tags/tag96.xml><?xml version="1.0" encoding="utf-8"?>
<p:tagLst xmlns:p="http://schemas.openxmlformats.org/presentationml/2006/main">
  <p:tag name="KSO_WM_BEAUTIFY_FLAG" val="#wm#"/>
  <p:tag name="KSO_WM_TEMPLATE_CATEGORY" val="custom"/>
  <p:tag name="KSO_WM_TEMPLATE_INDEX" val="20205081"/>
</p:tagLst>
</file>

<file path=ppt/tags/tag97.xml><?xml version="1.0" encoding="utf-8"?>
<p:tagLst xmlns:p="http://schemas.openxmlformats.org/presentationml/2006/main">
  <p:tag name="KSO_WM_BEAUTIFY_FLAG" val=""/>
</p:tagLst>
</file>

<file path=ppt/tags/tag98.xml><?xml version="1.0" encoding="utf-8"?>
<p:tagLst xmlns:p="http://schemas.openxmlformats.org/presentationml/2006/main">
  <p:tag name="KSO_WM_BEAUTIFY_FLAG" val=""/>
</p:tagLst>
</file>

<file path=ppt/tags/tag99.xml><?xml version="1.0" encoding="utf-8"?>
<p:tagLst xmlns:p="http://schemas.openxmlformats.org/presentationml/2006/main">
  <p:tag name="KSO_WM_BEAUTIFY_FLAG" val="#wm#"/>
  <p:tag name="KSO_WM_TEMPLATE_CATEGORY" val="custom"/>
  <p:tag name="KSO_WM_TEMPLATE_INDEX" val="20205081"/>
</p:tagLst>
</file>

<file path=ppt/theme/theme1.xml><?xml version="1.0" encoding="utf-8"?>
<a:theme xmlns:a="http://schemas.openxmlformats.org/drawingml/2006/main" name="Office 主题​​">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customXml/item1.xml><?xml version="1.0" encoding="utf-8"?>
<s:customData xmlns="http://www.wps.cn/officeDocument/2013/wpsCustomData" xmlns:s="http://www.wps.cn/officeDocument/2013/wpsCustomData">
  <extobjs>
    <extobj name="C9F754DE-2CAD-44b6-B708-469DEB6407EB-1">
      <extobjdata type="C9F754DE-2CAD-44b6-B708-469DEB6407EB" data="ewoJIkZpbGVJZCIgOiAiNDU5NzM0MjQ5OTcxIiwKCSJHcm91cElkIiA6ICI3NDIzMjc4NzIiLAoJIkltYWdlIiA6ICJpVkJPUncwS0dnb0FBQUFOU1VoRVVnQUFBbElBQUFIdUNBSUFBQURiWFhXM0FBQUFBWE5TUjBJQXJzNGM2UUFBSUFCSlJFRlVlSnpzM1hkOFUrWCtCL0J2ZHRJMFRkcDA3MTNLYUZrRnl0NGJGUkRoNStLaUlpQUtJbHdVTDZJaTZBWEVnWHBCbEl2S1ZRRUZFUlRac2tmWnBYVHZQWkswVFp1OWZuOGNPSVEyTFdsNzJxenYrOFdMMThuSnlaTW5MZlRUNXp5TFpqS1pBQ0dFRUhJTmRGdFhBQ0dFRU9vNkdIc0lJWVJjQ01ZZVFnZ2hGNEt4aHhCQ3lJVmc3Q0dFRUhJaEdIc0lJWVJjQ01ZZVFnZ2hGNEt4aHhCQ3lJVmc3Q0dFRUhJaEdIc0lJWVJjQ01ZZVFnZ2hGNEt4aHhCQ3lJVmc3Q0dFRUhJaEdIc0lJWVJjQ01ZZVFnZ2hGNEt4aHhCQ3lJVmc3Q0dFRUhJaEdIc0lJWVJjQ01ZZVFnZ2hGNEt4aHhCQ3lJVmc3Q0dFRUhJaEdIc0lJWVJjQ01ZZVFnZ2hGNEt4aHhCQ3lJVmc3Q0dFRUhJaEdIc0lJWVJjQ01ZZVFnZ2hGNEt4aHhCQ3lJVmc3Q0dFRUhJaEdIc0lJWVJjQ01ZZVFnZ2hGNEt4aHhCQ3lJVmc3Q0dFRUhJaEdIc0lJWVJjQ01ZZVFnZ2hGNEt4aHhCQ3lJVmc3Q0dFRUhJaEdIc0lJWVJjQ01ZZVFnZ2hGNEt4aHhCQ3lJVmc3Q0dFRUhJaEdIc0lJWVJjQ01ZZVFnZ2hGOEswZFFVUVFxaExxRlNnVklKR0F4b042SFJnTXRtNlFrNkVUZ2NPQjdoYzRQRkFJTEIxYlI2QlpzTHZQVUxJaWFuVlVGTURkWFdnMVFJQXNGakFaQUtEWWV0cU9SMmREdlI2TUJpQVRnZVJDRHc5UVNTeWRaMHN3OWhEQ0RtdjJsb29LQUNUQ1R3OHdNOFBQRHhzWFNGbnA5VkNWUlZJSkdBMGdsQUk0ZUhBdEx0N2loaDdDQ0VuVlZZR2xaWEFaa05VRkxpNTJibzJyc1JnZ1BKeXFLNEdKaE1pSSszdHRpZkdIa0xJR1ZWWFEwa0pDQVFRRllXM05HMURMb2VDQWpBWUlENGVlRHhiMStZQkhNbUpFSEk2T2gyVWxZR2JHOFRFWU9iWmpJY0hkT3NHTkJyazVJQk9aK3ZhUElDeGh4QnlPaVVsQUFCUlVVQ2oyYm9xcm8zRGdlam9lNytGMkEyTVBZU1FjOUhwb0xZV2dvS0F6YloxVlJDQVFBQmlNY2hrWUREWXVpcjNZT3doaEp5TFJBSTBHb2pGdHE0SHVzL0hCMHdta0VwdFhZOTdNUFlRUXM1RklnR1JDTHYwN0FpZkR4d095T1cycnNjOUdIc0lJU2VpMDRGV2EyOGo1aEY0ZUlCR1krdEszSU94aHhCeUlzUlNMQnlPcmV1QkhzWmlZZXdoaEZBbklINjI0bUFXZThOa2dza0VlcjJ0NndFWWV3Z2g1MElNRjhTT1BYdERmRWZzWXpBbnhoNUNDQ0VYZ3JHSEVFTEloV0RzSVlRUWNpRVlld2doaEZ3SXhoNUNDQ0VYZ3JHSEVFTEloV0RzSVlRUWNpRjJ0OTA3UWdqWmo0c1hMd1lFQklTSGg5T28yTU9vb3FLaXVyb2FBT0xpNHJoY3J2VXZ2SEhqaGxhcjdkR2poOERTdW1zNm5lNzY5ZXMwR2kwcEtZbE94OGJNSTJEc0lZUmMzYnAxNjd5OXZWOTQ0UVgydzh1N0tKWEtkZXZXc2Ruc1BYdjJjRHE4NEpsTUpsdXlaRWxkWFoxWUxONjFhNWYxTDd4eTVjcnExYXREUTBPM2I5OXU4WUlqUjQ1czJiSmx3SUFCQXdjTzdHQWxYUUhHSGtMSXBVbWwwcXlzckRObnpseTVjbVhseXBYeDhmSGtVK2ZPbmRQcGRPUEhqKzk0NXFuVjZqVnIxdFRWMWRIcGRLbFV1bkhqeGxXclZsblRNbE1vRkY5KytTVUFMRnEwaUdGcDlSbTlYcjk3OTI0QWVPYVpaOXBSc2FLaW9qZmZmTk9hSzJmTW1QSFVVMCsxNHkzc0RjWWVRc2lsaWNYaWJkdTJmZjc1NTMvLy9mZnJyNy8rM0hQUFBmdnNzOFJUKy9idEE0Qmp4NDZkUEhteWxSSVlETWFCQXdkYXVVQ3RWci96emp0WldWblIwZEVyVjY1Y3RXclY2ZE9uQlFMQmtpVkxIbG05VHo3NXBMS3lFZ0RXckZuVC9ObnQyN2VucEtRUU4wNVhyRmhoc1lRZE8zWjg4c2tucWFtcHpaOEtEdzlmdVhLbFZDcmw4L2wrZm43RVNZVkNVVlZWSlJLSnZMeTh6TThvRklwSDF0WWhZT3doaEZ3ZG44OS8rKzIzRXhJU3RtN2RHaGtaU1p6OCsrKy9Dd29LL1AzOXlUTmxaV1ZGUlVWUlVWRmtRdFRXMW1aa1pQQjR2RllLbDhsazc3NzdibVptWm5CdzhJY2ZmdWpwNmZuUlJ4OHRYNzc4MEtGRGRYVjFLMWV1YktXVDc5dHZ2ejE3OW14QVFFQlNVbEpWVlpWY0xvK0ppVEcvb0txcTZ0dHZ2MlV5bVpNbVRWS3BWS21wcVlNR0RXcFNpSnViVzBSRWhORm9KSnEyWldWbC92Nyt2cjYrQU9EdjcwOWMwNzkvLzlXclZ4UEhaOCtlL2VDRER5WlBuanh2M2p6ek0yMzhvdG92akQyRUVBSUFtRHAxNnRDaFEwVWlFZEcrSVRyU1ZxMWExYjE3ZCtLQ1RaczJGUlVWTFYyNmxMd1J1bW5UcG95TWpLbFRwN1pVNXQyN2Q5ZXRXeWVSU0tLam96LzY2Q09pOElpSWlNMmJONy81NXB2bnpwMHJMUzFkdTNZdEdUOGtrOG0wYytmT1BYdjJpRVNpRFJzMitQbjV2ZmppaXpLWjdMWFhYaU9TVDZ2VjNyMTc5K1RKa3pxZDdzVVhYNXd6Wjg3R2pSdXJxNnVEZ29KbXpKalJwTFJYWG5tRk9EaDgrUENubjM0NlpjcVVPWFBtRUdmeTh2S28reEk2Qmh6emd4QkM5NGhFb3ZMeThveU1qTTJiTjBza2toRWpScENaMTlEUWNPN2NPU0p2aURObFpXVW5UcHpnY0RnV2U3eDBPdDMzMzMvL3hodHZTQ1NTSVVPR2JONjhtY2c4UWtSRXhHZWZmUllVRkZSUVVEQi8vdnhmZnZuRjhQRHVCQmN2WHZ6NTU1K0ZRdUdISDM0WUVCQkFwOU9YTDErdTBXamVldXN0NHBibTY2Ky92bkxseXNtVEp5OWN1SkNvd0tKRmk0S0Nnclp1M1hyaXhJbE8vam81Tm16dElZVFFQVmV1WFBub280LzgvZjFmZXVtbDZ1cnFWMTk5bFRodk1waysvL3h6bFVvRkFPdlhyOSs2ZGF0WUxOYnBkTW5KeWNIQndlWjVScmg5Ky9hV0xWdUtpNHZwZFBvTEw3d3daODZjNXZNZkFnTUR2L3JxcS9YcjExKzllblg3OXUzSGp4OWZ2SGh4WW1JaThleVFJVU9lZi83NTBhTkhCd1VGRVdkNjl1eTVlUEhpeHNaR0h4OGZBSmd6Wjg0SEgzeEE5RW9TaFFzRWduZmZmWGZ2M3IzSnljbHQvZUJwYVdudnZ2c3VjU3lSU0FEZ3pKa3poWVdGNW1lY0JzWWVRZ2lCMFdqODhjY2ZmL2poQndBSUNRbEpURXdreGs4UzdiYlBQdnZzekprem9hR2h4TDNFMTE1N2JjMmFOZDI2ZFh2dnZmZWFsRk5VVkxSang0NUxseTRSNWJ6MTFsdXhzYkV0dlNtZnoxKy9mdjMrL2Z0MzdOaFJVRkN3WXNXSytQajRXYk5tRFJreWhFNm42M1M2aFFzWE5uL1ZUei85UkI1blpHUk1temF0U2FhZVAzK2VQTjYxYTFmelZHNnV0cmIyeG8wYnhESFI3cXlzckpSS3BlWm5uQWJHSGtMSTFVbWwwZzBiTnR5OGVaUEJZQ3hjdVBDSko1NGduN3AyN2RxMmJkdUtpb3A4ZlgzZmYvLzk0T0RnK3ZyNnI3LytldG15WlRObXpKZzFheFlaS2pxZGJzT0dEV2ZQbmpXWlRIUTZmZXpZc2JtNXVWOTg4WVUxRllpSWlPRHorVGR2M3N6SXlGaTdkdTNvMGFOWHJWcWwwK25VYW5WY1hGenpuajlyWEx0MlRhRlFFQ05aSG1uWXNHRk5oclRNbmowYmg3UWdoRkFuMCt1Yi9qRVl3R1FDby9HaHY1czhKUDgyR0lEUGIrdDdYcjU4ZWRPbVRYSzVYQ3dXdi92dXU4UndsYnE2dWdzWExodytmRGc3TzVzWTZQaldXMjhKaFVJQWVQTEpKd01DQWpadTNMaDM3OTZEQncrT0hUdDJ5SkFoaVltSkxCYUx4V0taVEtidTNidS85dHByWGw1ZXMyZlB0cklPWVdGaFgzMzExZm56NTMvNDRZZlMwbEx6R1hqVHBrMmJNR0ZDV3o4VUFMejAwa3RPTStXQVdoaDdDS0V1WVRDQVJnTTZuWVZzSTA3YTRrNmFRcUZZdjM2OVdxM3UyYlBubWpWclBEMDlBYUM0dUhqaHdvVTZuUTRBb3FLaVhuamhoUUVEQnBpL2FzaVFJVHQzN3Z6dmYvOTc3Tml4UC83NDQ0OC8vaGcyYk5pYU5XdGVlZVdWQVFNR2pCbzFpdWdPUEhqd1lKTzMrK0tMTDQ0ZlA3NTA2ZEl4WThhWW55Zm1yUThkT25USWtDRWxKU1dob2FFQXdPVnlCUUlCbTgwK2Z2eDRSVVdGbFo4b09UbVpHT29wRkFwRkloRlI4ZzgvL0dDK0xzeU9IVHQyN05nQkFPUEdqWnM1YzJZSHZuNE9DV01QSVVRcGt3bTBXdEJvSHZ3aEh0cGwveENmejEreVpFbEdSc1lycjd4aU5CcUpRU3MrUGo3UFAvOThRVUhCaEFrVGlNWWZjZDRjajhkYnZIanhVMDg5ZGV6WXNVdVhMaTFhdElnWVZFSmtIZ0RRYUxUbTgvbUlaVlpZTEZaTFUvMW9OQnFSZVFBd2QrN2N1WFBuQXNES2xTdHYzcnhwNVNmeTl2WW1ZbS96NXMza3ljREF3UDc5K3dOQVRVMU5VVkZSVUZCUVFFQUFjWE9WdUNBakkyUGR1blhFTVRHQTVmejU4MlZsWmVabm5BYkdIa0tvdlhTNmg0S04rS1BUMmJwYWJUTnUzTGh4NDhZQndQdnZ2MjgrR0FRQVRwMDYxZnByRnk5ZS9OSkxMNzMwMGt1ZFhFY0FnRzNidGtWRlJiVnlRWk1tbmJteFk4ZU9IVHVXbkxjM2NlTEVKdlAycXF1cmlYa1JwT0xpNHVMaVlrby9nYjNBMkVNSVdVMm5BNFhpd1IvcmhrczRscmk0T0d1R1BwYVVsSlNYbDF0OFNxRlFLSlZLaTA5cE5Cb0FhR3hzckttcHNYaUJTQ1Jpc1ZodHJIS0gwR2cwRm9zMWRPalFaY3VXRVdjdVhMaXdZY09HcDU1NmlseWs3ZEtsU3g5Ly9ER1Q2U1I1NFNRZkF5SFVLWXpHaDNMTzBWcHk3VEIzN3R5a3BDVHpNMmZPbktIUmFNT0hEemMvdVhQblR2T0pCT1orL3ZublBYdjJ0UElXMjdadDI3WnRtOFduUHYzMDA1NDllMXA4NnJmZmZtczlqOVBTMGxwNXRpV1JrWkdIRHg4MlAwTnNROEZrTXNrN3NhTkhqeDQ5ZW5RN0NyZFBHSHNJb1ljcGxROXlUcTIyUVFXWXpBZC9HSXg3ZjlQcFFLY0RqWGJ2b1BsRDRsZ3FCYXFITDY1ZnY1N0w1VGFKdlZhRWhvYTJ0QUZRZm41K1RVMU5aR1FrTWVXOE9ZdmI2UkgrL3Z2djFuZHMwTG5BTHlXVXdOaERDQUdvMVNDWFEzMDlORFNBeWRTNTc4VmdBSmNMWEM1d09BOWxHL0hIem5aSjFXZzBKcE9wOWNXbW14Zy9mdnpvMGFQLys5Ly9Bc0RMTDc5cy90VG16WnVQSERreVk4WU04emtKWldWbGE5ZXVmZnJwcDBlTUdORktzVnUyYkdtOWIrLzI3ZHUzYjk5dXNsYjFJMzMvL2ZjNU9Ubm1aMlF5R1FDY1BuMjYrWEtkNzczM25oUGM2blQ0RDRBUWFpZWo4VjdVeWVWd2Y1MUo2ckZZOTBLT3g3dDMwTFY5VngxRURQUWdKalpZVHlhVG5UcDFpbGpscEVueU5hRlFLTjU1NTUyU2twSXJWNjRNSHo2OGxUM2M4L1B6dGExK205aHNkbEpTa2w2dno4akk4UER3SUZjMWE0VktwY3JNekx4MjdWcnpwOHJMeTV0M1hsbzUrZDNPWWV3aDVHSVVpbnRwMXhsem1UbWNoMEtPeDdPMzFsdGIzYmx6QndDOHZMeU1ScU0xdThJU2ZIMTlOMnpZc0d6WnNsOSsrYVdWNUZPcFZLdFdyU29wS1JrNmRPaUtGU3RheVR3QTJMaHhvL1hWSGpGaUJMbnFTbk9scGFVN2QrNjhkT21TU0NSYXQyNWRrN1hIbWc5cElUWFpmZDVCWWV3aDVCb2FHMEVtZzlwYTBPdXBMSlpPQno0ZjNOMUJJQUErMzlGRHJnbWxVa25rMXRXclY0bWJrQ05IampUZmZyMFZZV0ZoNjlhdFc3Rml4UysvL0JJZEhXMXhTTWk3Nzc2YmtaSFJ2My8vdDk5Kys1R1p1blRwMHNEQXdFZStiMHBLQ3JFN2JoUFYxZFUzYjk0azlzczlldlFvY1RJa0pLUjVralVmMHVKa01QWVFjbW9LQmRUV2dreEc1U0JNQnVOZXpybTd0Mk14TUx2MXozLys4L1hYWCtmZi8wUnBhV2xidG13cExTMk5qSXdNQ3d1N2NPSEMvdjM3OSsvZjcrL3ZQM0xreUtGRGg4NllNYVAxWU9qZXZmdWJiNzRwazhsYUdnYjUwa3N2N2QrL2Y5bXlaZFpNV29pUGoyKzliNDlBYk1WdXptZzB6cDgvMzN3U25rZ2tHamh3WUhKeWNyOSsvUjVab1BQQjJFUElHYWxVSUpPQlRFWmxwNTJiR3dpRklCS0JteHRsWmRvVE56YzN2VjZmbjU5LzgrYk5zMmZQRXF0eFJrVkZmZkRCQno0K1BncUY0c3laTTBlT0hNbkl5Tmk5ZS9mdTNidGpZMk1uVHB3NGN1UkljdmhsVFUzTjExOS8zYnprdTNmdkVnZFpXVmtBY09qUW9hdFhyNUxQYnRxMHlmeGlCb094YXRXcTVvVTBOamJXMTljLzhsT29tdzIrcGRQcHZyNit4Y1hGb2FHaHljbkp5Y25KOGZIeGREcGRyOWRiWEg2RmVCZUZRdEU4UVlrbGJJaTFaaHdYemRUWm83WVFRbDFHb3dHcEZHUXkwR2lvS1pCT0J3K1BlMm5uRUVQNGFtcWd1QmdTRXF3Zk9IUHg0c1cwdExTcXFxclMwdEtTa2hKeUdvQ2ZuOS9NbVRPblRadldaT3hpY1hIeFgzLzlkZXpZTWJsY1RxdzBObmp3NE9YTGwvTjR2SUtDZ3RZSHNGaURUcWVUTnlFSmJWcWNqTkNrYnk4L1A1L0Q0VFFaNU5LKzJ1N2F0YXM5TzBMSVpGQlFBRDE3QW9mVDV0ZFN6UkgrSFNPRVdxZlYza3M3cXFiWmNUZ2dGSUpRQ0FJQnREck93Z25RYURTaUE0OW9hY1hHeHZidTNYdlFvRUU5ZS9hME9NWWtORFIwd1lJRkw3end3dm56NXc4ZVBKaVdscVpXcTRtN25VRkJRUzNOUSsrNGNlUEdFVnRBdEs2Z29PRDY5ZXROVGtaR1JqYS9VaUFRRUt1eXRZa1RkUGhoYXc4aFIxWlhCMVZWME5oSVFWRTBHcmk3MzJ2WTJjR3Y1TzNVOXRZZUFCdzRjTUREd3lNME5EUXNMS3l0YTRNVkZoYTZ1Ym41K3ZxMnZhN1dNaHFOSnBQSnNXOHRZbXNQSWRRaFJpUFUxRUIxTlRWZGR6d2VlSHVEV0F3Ty9ZTzFBOHozbFcycjhQQndTdXRpZ2ZVVEo1QTFNUFlRY2lnYURWUlZnVlJLd1RMUURBWjRlWUczdDdNT1VVSElJb3c5aEJ5RVhBN1YxV0RGV0w1SGMzY0hiMi93OUhTeWFYWUlXUU5qRHlIN1pqS0JSQUxWMVJRTVYyRXl3ZHNidkwzdG9YOEZJVnZCMkVQSVh1bDBVRjBOTlRVVTdFc3VGSUszTjFpeGpSeENUZzlqRHlIN285ZERlVGxJSkIzZERJRkdBN0VZQWdNZGEvVm5oRG9WeGg1QzlzUm9oS29xcUt6czZJZ1ZERHlFV29DeGg1QjlJUHJ3eXNzN3VsUTBCaDVDcmNMWVE4Z08xTlpDV1ZsSFZ4VER3Q05tWlJDTlptUlhpUDVwKzVnWWlyR0hrRTAxTmtKSkNTaVZIU29FQTQ5RWJLT2oxZUpvVmZ1aTBRQ05aaWZMdXRwRkpSQnlSV28xbEpTQVhON1Jjanc4SURRVWY4cmZRd1EvaGJzc0lVclkweThpR0hzSWRUbVRDU29xb0xLeW93TTFPUndJQ1FFcmxpZDJJVVJycjZFQnZMeHNYUlZrcHFFQlBEMXRYWWw3TVBZUTZsb0tCUlFXZG5UdU9ZMEdnWUhRanYxZm5CNnhvSFp0TFlTR092M2VFUTZqcmc3MGV2RDJ0blU5N3NIWVE2aXJHSTFRVmdiVjFSMHR4OU1UUWtLd0c2OUZ2cjZRbncvMTlUZzkzMTVJcGNEbDJzL1NyeGg3Q0hXSmhnWW9MT3pvaGdsY0xvU0ZnYnM3WmJWeVNzU091S1dsNE9HQmk0N2FubHdPZFhVUUZtYnJlanlBKyswaDFNa01CaWdwQWFtMFE0WFE2UkFjREQ0K2xOWEt1Y25sa0pNRFFpRkVSOXU2S3E3TllJQzBOT0R4SURiVzFsVjVBR01Qb2M1VVd3dkZ4UjJkZ2M3blEyVGt2Y0VheUVwVlZWQmFDZ0lCUkVUZ0RXSGIwT3NoT3hzMEd1alowNjYrQlJoN0NIVU92UjRLQ3p1NlR4QU9YZWtJaVFTS2lvREJnSkFRRUl0dFhSc1hvMVpEZGpZQVFFd004SGkycnMxRE1QWVE2Z1FTQ1pTV2RuVG5CQTRISWlQdFp5Q0FRMUtySVM4UDFHcWcwOEhURTd5OGdNKzNrN1ZDbkpQSkJQWDFJSlZDZlQyNHVVRjB0SjFNVVRlSHNZY1FwWXpHZThNSU84akhCMEpDY0FnK0JVd21xS21CNnVvSGE3OHhtY0RsMnJoV3prZXZ2L2VIR0ZYazdXMjNNMG94OWhDaWprWUR1YmtkblpQSFpFSjR1TjMreUhCZ2pZMVFYMy92UjdQQjBORzFBcEE1T2gzWWJPQndnTU1CZDNlNzZzbHJEbU1QSVlySTVaQ1gxOUZGa04zY0lDYkdEdThMSWVRMDhIOFhRbFNvcUlEeThvNFdJaFpEZURnMTlVRUl0UUJqRDZHT01SaWdvSUNDenJ6Z1lQRHpvNlpLQ0tHV1lld2gxQUZxTmVUbWRuU2ZQQVlEb3FKQUlLQ3NWZ2lobG1Ic0lkUmU5ZldRbjkvUnpqd09CMkpqY1NvNlFsMEdZdytoZGlrcmc4cktqaGJpNFFGUlViaHVKRUpkQ1dNUG9UWXlHQ0EvbjRMdFlYRUFDMEsyZ0xHSFVGdm85WkNaMmRIT1BHSTJlbWdvTlZWQ0NMVUZ4aDVDVnRQcElET3pvNXNIQVVCUUVDNnppWkN0WU93aFpCMnRGckt5S01pOHNERDcyV1lhSVJlRXNZZVFGYlJheU13RW5hNmo1VVJFZ0pjWE5WVkNDTFVMeGg1Q2o2TFJRR1ptUi9mTW85RWdPaG84UENpckZVS29YVEQyRUdxVldnMlptUjNkUWdnQU13OGhPNEd4aDFETFZDckl5cUlnOHlJaU1QTVFzaE1ZZXdpMVFLbUVyS3lPTHNJQ0FLR2gySitIa1AzQTJFUElFb1VDc3JNcHlMekFRUER4b2FaS0NDRXFZT3doMUV4akkyUm5VN0FOcWE4dkJBUlFVeVdFRUVWd01VQ0VIcVpTVVpONVlqR0VoRkJUSllRUWRURDJFREtqMDFHVGVTSVJycmVKa0gzQzJFUG9QcU1SY25JNk9qOFBBUGg4aUlxaXBrb0lJYXBoN0NGMFgwRUJxRlFkTFlUSnhNeER5SjVoN0NFRVFPeWZWMWZYMFVLSXBWaFlMR3FxaEJEcUJCaDdDQUZJcFJUc0dVc3NNODNuVTFBT1FxalRZT3dobDZkUVFGRVJCZVg0K0lCWVRFRTVDS0hPaExHSFhKdFdDems1RkF6ZGRIZkhiV01SY2dnWWU4aUZHUXlRblUzQmtwc3NGa1JIVTFNbGhGQW53OWhEcnNwb2hOeGMwR2c2V2c2TkJqRXh3R0JRVXl1RVVDZkQyRU91cXFBQUdoc3BLQ2MwRkhnOENzcEJDSFVKakQza2tpUVNDcVlyQUlDSEIzaDdVMUFPUXFpcllPd2gxNk5XUTNFeEJlVXdHQkFSUVVFNUNLRXVoTEdIWEl6SkJMbTVGQXpkSkRhUFplSWVKZ2c1R0l3OTVHS0tpeWtZeGtKc3NDQVVVbEFPUXFocllld2hWMUpYQnhJSkJlV3dXRGhMRHlFSGhiR0hYSVpXQ3dVRjFCUVZHUWwwL0wrRGtFUEMvN3JJTlJCZGVrWWpCVVg1K0lDN093WGxJSVJzQVdNUHVZYlNVZ28yRlNKR2J3WUhVMUFPUXNoR01QYVFDNURMb2JxYW1xSkNRdkQySmtJT0RmOERJMmRuTkZMV3BlZnVqbnNzSU9Ub01QYVFzeXNyQTcyZW1xTEN3cWdwQnlGa094aDd5S21wMVpUZDN2VDNCeTZYbXFJUVFyYURzWWVjV21FaE5lV3dXQkFRUUUxUkNDR2J3dGhEenF1MkZoUUthb29LRGNXUkxBZzVCL3lmakp5VTBRZ2xKZFFVNWVFQkloRTFSU0dFYkExakR6bXBpZ3JRNmFncEN0Y2hROGlKNFByeHlCbHB0VkJWUlUxUllqRndPTlFVaGV4RHJhcGNycEdZVEZRczJZTUFBSUJKWjRuZFFuZ3NEMXRYeENvWWU4Z1pGUmRUczdVUUFBUUdVbE1Pc2gyMXZpR2orbnhXemNXcXh2dzZkYVd0cStPMGVDd1BYMzU0clBlZ2VOOWhuano3L1k5RE0xSDEwd0VoTzlIUUFObloxQlRsN1kxejlSeWF6cWcrbEw3NVR0VXBBQWdSOW9qMVRuWmplYml4aFZ3bXJxcEtKUk9ZRk5yYVJrMXRWV1BlcllxakFPRHZIalUxZmxtUVI3eXRxMllCeGg1eUxpWVRwS1dCVmt0QlVUUWE5T3dKYkRZRlJTRmJhTkJJL25menJXcEZRWlJYLzVHUmM0T0YzVzFkSTVlZzBOWmVMZjM5Y3ZGK2pVRXhLbkxlOElobmJWMmpwakQya0hPcHJJU3lNbXFLOHZIQndTeU9TMi9VYnJzeXYxWlZQaTU2NGFEUW1iYXVqc3VwVjFmdFMxdGZVbjgzUmp6ZzZkNGYyYm82RDhHUm5NaUpHQXhRVVVGTlVUUWF6azkzYUVlei95TlZsajdiWnlObW5rMEl1WDR2OU44eU1HUjZqalRscjZ3dmJGMmRoK0NRRnVSRXFxcW8yVkdQYU9xeFdOUVVoYnBjanVUeXRiSkRFMk1YUjNqMnNYVmRYTnJFMkZjYk5MS1UwZ04rZ3FpK2daTnRYWjE3c0xXSG5JWFJTTm55bXdEWTFITm92MmQ4SENNZU1EQmtocTByZ21CR2oxWCs3bEYvWlgyaE4ycHNYWmQ3TVBhUXM2aXFBb09CbXFLOHZZR0pOMEljVlk3a3NrSmJPeXppR1Z0WEJBRUFNT2lzOGJHTDlFWnR0dVN5cmV0eUQ4WWVjZ3BHSTJYejB3SEF6NCt5b2xDWHUxVnhWTWoxQ3hIMnRIVkYwRDNob2tRT2c1OWVkY2JXRmJrSFl3ODVoZXBxeXBwNkhoNjR3WkJEeTVXbTlBK2FadXRhb0Fkb05IcWdSMHlaUE12V0Zia0hZdzg1UHFNUktxbGJlc1BYbDdLaVVKZFRhR3UxQm5XSXFJZXRLNEllSXVMNU4yZ2t0cTdGUFJoN3lQSFYxRkRXMUdPelFTaWtwaWhrQ3hKbE1RQzRPY2ppa0s1RHhQVTNtUFJhZzhyV0ZRR01QZVQ0cUczcStmdFRWaFN5aFZwbEJRRGcybVAyUnNqMUJRQ2x0czdXRlFHTVBlVDRKQkxRNjZrcGlzRUFzWmlhb3BDTkdFdzZBS0RSYUxhdUNIb0luY1lFQUlPSm9yc3lIWU94aHh5WnlVVFpzaXpFRkhYY1FoMGhaNGYveVpFanE2bWhyS21IOHhZUWNnMFllOGhobVV4VTl1cDVlZUVVZFlSY0FjWWVjbGdTQ2VoMGxKV0dnMWtRY2cwWWU4aGhVZGpVYzNjSEhvK3kwaEJDZGd4akR6bW14a1pxOXBJbGVIdFRWaFJDeUw1aDdDSEhKS0Z1eFFjYURUdzlLU3NOSVdUZk1QYVFBeklhUVNhanJEU2hFT2N0b0s1eDlPalJrcElTVzlmaUVZeFViVnBwci9CL08zSkFNaG1ZVEpTVmhsUFVVY3ZVYXZXOGVmUG16WnRYM2VIZEhMT3pzei8rK09NRkN4Ykk1WEtLYXRkbUsxYXNXTHQyYlNzWDdOaXg0K21ubjY2cnM0dmxWRG9KanRoR0RvakNPNXgwT2k3Q2lWcWgxK3RMUzBzcGFRTmR1blFKQU1hTUdlUGgwZEVsUTR1TGkzLzg4VWRycnV6ZXZmdmpqejlPUHN6S3l2SnM5WmEreVdTU1NxVjc5KzU5K2VXWE8xaEp1NFd4aHh5TlJnTUtCV1dsZVhvQ0xtU0ZXbWE2ZjErQjNzWTc0V3ExZXRhc1dlWm50Rm90QUp3OGVmTDA2ZE1XWDdKOSsvYUFnQUR5NGZMbHl5MWVGaHdjUEhyMDZGT25UbGxURFlQQllCNTdUVnk4ZURFOVBkMzhqRUtoQUlDREJ3ODIvN3lUSmswS0NncXk1azN0SE1ZZWNqUTFOVlNXNXVWRlpXbkk2WkNOdkxiR0hwRjhibTV1Z3dZTklzODBORFFJQklMbVY5NjRjYU91cnE1Smd6STFOZFZpc1NxVjZ1V1hYOTZ5Wll0NUpWZXRXcVZTcWRhdVhTc1NpY3d2YnIxbG1acWErdWVmZnpZNXllVnlBZUQzMzM5dmNqNHBLUWxqRHlGYmtFb3BLNHJKaEE3ZmJrTE9qWXlpOWkxdkxSYUxWNjFhUlJ6ZnZuMzc3YmZmbmpsejVqUFBQTVBoY013dlc3NThlZlB1dElNSER4SUhlL2JzK2ZISEg1OTU1cG5aczJjVEFjemhjT0xqNDhrcmI5NjhxVktwSWlNams1T1QyMVM5aFFzWExseTRVS2ZUN2RtenA2NnU3dFZYWHpWLzlzQ0JBN201dWM4OTk1eWZjNjNiaDBOYWtFT3BxNk55RVU1czZxRkhhWGRyejlSczFCV2RUaGNJQkQvLy9QUENoUXN6TWpJZVdRTHZQaGFMQlFBc0ZvdDQyQ1F5QVlDNGF6cHMyTEEyMVpCRW85RlNVbEorLy8zM0F3Y09rQ2NyS3l0MzdOaHg4dVRKcXFxcTloVnJ0N0MxaHh3S2hZTlpNUFlRQUFESTVYSjl5NzlMa1kydyt2cjY1a2xtVGlRU21VY2prWmRNczRWZWUvWHF0VzNidGcwYk5seTdkdTNycjcvKzdMUFBLS20vWHE4L2QrNGNBSXdlUGJxbGE3WnUzVnBXVmtiMEw4cGtzdFdyVndQQWxDbFQrdlhyUjF6dzVwdHZMbDY4K1BqeDQrUEhqeWZxL05sbm42blY2dGRmZjcxYnQyN2ErMHREc05sc1N1cHNXeGg3eUhIbzlWQmZUMWxwYm03QTUxTldHbkpZYjd6eFJsRlIwU012bXo5L2Z1c1gvUFRUVDU2ZW5ycjc2OFFTc3hSWUxKWks5V0JMY1E2SDg4NDc3L3o2NjYvRGhnMHpQMDlrcEVhaklVNHltVXlpaFdlTnExZXZOalEwSkNZbUJnWUd0blROblR0M2NuSnlpR09OUm5QbHloVUE4UGIyWHJObWpmbGwyZG5aVGNhL2ZQYlpaK2J4L05OUFAvbjQrRmhaTWJ1RnNZY2NCN1ZOUFZ5WnhTNXBEVXFEVVc4dzZZMG1QWEZnTUJMSE9vUEpZRERxakNhRHdhZ3pPMjkyalVuZm9HbnpQeEpmWDE5dHl3dmQ2WFE2aVVRQ0FQNysvcTEzN3pFWWpGOS8vWFhIamgzbUo3T3pzeDk3N0xIbUYrL2F0YXY1eVFVTEZoQUhUejc1SkRHOWoyaUdFbG1vVXFsa01oa1JwZWJqWXZidDJ3Y0FBb0hnenovL25ESmxpc1c2ZmZubGwwUlQ5WWtubnZEMDlOeTVjeWN4dnNhL2pTdXc4NTNpTjBXTVBlUTRxQjNEaWJIWG1SVGFXcFVnbTlDMEFBQWdBRWxFUVZST3J0VEpWZm9HbGE1QnBaT3I5WTFhdlVwclVHa05hcTFCcFRXb2RNU0JYcVUxcWxVNmFtWndoNHA2dHZVbEgzNzRZU3ZQWHJseWhiZ2wrTjU3NzBWRlJiVmVWSFIwTkJrODJkblpPVGs1c2JHeE1URXhqNnpEcFV1WFpETFpxRkdqM056Y2lNbDJ6WnVoZS9iczJiTm5Ed0QwNk5HRGJJRmxaMmZmdm4yYnhXS2RQMy8rMnJWclU2Wk1LUzh2OS9Qell6QVk1dVUzNlpna25oV0pSSFBtekhsazNaeVBBOFJlbzE1OXU2NG9zNzRzWDFFdDB6VFVhcFVhSTNYYnpTQ1hsZkkzSmNYNGNvVGRoVUV4Z29EdXd1Qnd2c1BmLzdGU25icXlRU050MUVnYk5OSUdyWlE0VnVqcWlZVFRHbFJXbE9FWWlvdUxpWU03ZCs0OE12YjY5Ky9mdjM5LzRuamh3b1VBTUcvZVBPSk1jWEh4bWpWclpzNmNPV1hLbE9halkwcEtTbVF5MmR5NWM4MW5DQ1FrSkJDdHNiS3lzdExTMHVEZ1lPTFpzTEF3OGhvaUNLZE1tVUtNUmpsLy92eEhIMzAwYmRvMDR0MGY2Y2FORysrKys2NDFWNjVjdWJMZFEyYnNqVjNIWG1wZDhZbksxSE0xbWJhdUNFSXRxdGJVVjFmWG42NU9CNEFJdnMrY3NDRUR4TkcycmhRMU5IcUZURlZlcDZxb1ZWWFVxaXJxMUpYMTZ1cEdqVXlsYjdCMTFib09PWnY3MnJWclR6enhoSld2T25Ub1VGNWVucGVYVjJKaUluRkdMcGNiamNZdFc3WWNQSGp3alRmZU1KOStZRFFhYTJwcW1nOFlXYkprQ1hIdzQ0OC9mdmZkZDJQSGpuM21tV2ZNTHlndExUMS8vanlMeFpvMWF4WVJlL0h4OFZ3dWQ5KytmUWtKQ1lNSEQzNWtQUTBHZzFxdEhqQmdBTkcrdENnM04vZjgrZk90alBweE9QWVllenFUNGUrcXRFTmxOMHFWMU0zUVFxanpGU2hxUGtvL0VPWHU5MkxVNkhnUFI1cllxelVvcXhzTGF4U0ZVbVdwVEZWZXA2cXNWWldyOWRTdGh1T1l0RnJ0dFd2WEFNRFB6Ky9xMWFzeW1jekxpdEcvVjY1YzJicDFLd0RNblR1WEhKblNzMmZQYjc3NVp1Zk9uZnYyN1Z1MmJObDMzMzIzZGV0V3FWVEs1WElsRWtsRlJZVzd1N3U0amN2RGJ0MjYxV2cwUHZiWVkrUUx4V0x4aWhVcjFxeFpzMm5UcHErLy90clgxOWVhY3ZyMTZ6ZGp4b3lXbmoxNjlPajU4K2ZiVkRFN1o0K3hsOWRROWIrQ2N3MTZ0YTByZ2xCNzVEVld2WDM3NTZmRGhzNEtIV1RGNVRhZ01TaXFHd3RyRkVVMWlzS2F4c0lhUlpHODdTTkJYTUhaczJmVmFuVjhmUHpnd1lOMzdOangxMTkvTldsdk5XRTBHbi81NVplZE8zY2FESVpCZ3daTm5EalIvRmtPaDdOdzRjTCsvZnVYbEpUNCsvc0xCSUtMRnk4U1R3bUZ3cVZMbDdacGF1REZpeGRUVWxMYzNkMmZlKzQ1OC9QSnljbVBQZmJZd1lNSDE2OWYvOGtubnpUcDVMUG85dTNiclR5Ym1lbHM5OXZzTHZaS1ZiTDFkL2MzWXVZaEIvZFQwZms3ZGNYLzdENU53TFQ5dnUwYWc2SzhQcXU4SWF0TW5sVXV6NjVYTzhBRVpDYWR6YUN4bUhRV2c4NWswRm4zajFrTU9vdEJZNW9kUDNTTjFxQXNya3VqcEFKR28vSG5uMzhHZ0hIanhnMGFOT2k3Nzc3YnUzZnYxS2xUaFMydlhhNVNxUTRlUEdnd0dMcDE2L2IyMjI5YmpER3kvKytOTjk1NDlkVlhEUVpETzBaSWFyVmFva0g1M0hQUGVYaDRFSVdRRml4WWtKcWFtcDZlL3NNUFA4eWJOKytScGFXa3BOeTRjYU9sWjVzVTdnVHNLL2FVQnMxN2QzN0J6RVBPNFU1OThaZlpSMWQxdDdaRGlFSjZvNlpNbmxWV24xblJrRjB1ejVLcHlydStEazJ3R1R3K1crVE85bkpqZWZEWm5ueTJKNGZweG1IeU9RdzNzd00raDhselk0bXNLTSt5NjJXSHFLcnd3WU1IaTR1TFJTTFJoQWtUMkd6Mm1ERmpqaDA3OXUyMzM3YTBRalNSWG0rOTlkYUJBd2Y2OXUzYmp0bm9FUkVSclF5dGxFcWxodzhmdm43OXVwK2ZINTFPcjZ5c2pJcUtzcmpNTkp2TlhyRml4WklsUzNidjNwMlVsTlN6NXlOR3Q4NmZQNy8xbTV3ZmYveHhHeitLWGJPdjJQcysvNnhVNDBLOTVjanBwVWh6RDVWZG54YlVyd3ZlcTBaUldGcWZVZEdRWFZLZlh0bVEyd1h2Mkp3NzIwdkU5Uk55ZlQxNWdRS3V0eGN2MEkwbDVMTkZRcTZETGVwWVhGejh6VGZmRUVNeGlaRW16ejc3N09uVHA0OGNPZEs3ZCs4eFk4YTA5TUpldlhyMTZ0WHJQLy81ejZsVHAxZ3NGbm1QVWExVzArbDBjdENLVnFzMUdvMXNOcHRvRVpwTUpvMUcwNmRQbnlheFYxbFptWnFhbXBLU1FneVRJV2F5ZCsvZVBUVTFsY2xrdnZubW15M2R3NHlMaTVzeFk4YXZ2LzY2WWNPRzdkdTM4M2dQM1hLb3JxNitlZk5tWVdGaDM3NTlpZHVZUjQ4ZWJla1RwYVZSMDNxMkgzWVVlMVhxK2hPVmxsY2NSOGh4N1N1NU1pRWdrVTN2bFA5cnhYVjM4bVRYU3VydWx0Wm42SXhkZDV0RXlQRVY4ZnhGWEQ4UnoxL0U5UmZ4L0ltbzY3SUtkQ3FwVlBxdmYvMUxxOVgyNnRWcjBxUkp4TW1BZ0lCbm4zMzJ2Ly85NzZlZmZ1cmw1ZFduVDU5SGx2UCsrKzhuSlNVQlFHTmo0L1RwMHhNVEV6ZHUzRWc4dFhuejVpTkhqbXpac29XWUZGRlRVL1AwMDArYnY3YWdvR0QxNnRYazNyWjhQbi9BZ0FGRGhneUppSWhZdG13Wk1WNG1JaUtpbFhmL3h6LytjZUhDaFlxS2l0OSsrKzNwcDU5dWFHaTRjK2VPWHErdnFLZ2dlaWdGQWdFUmUzLy8vZmZmZjFNem44Y2gyRkhzSGEyNGJRVHF0c3hHeUQ3VTY1VG5hekpIKzdWNUduVkxWRHA1dHVSU3J2UnFyalNsYXdaYmV2R0NBajFpQXdReEFZSVlFUy9Ba3hkZ3hZc2NsVVFpZWV1dHR5b3JLOFZpOGIvKzlTL3psVmxtejU1OTgrYk5temR2cmw2OWV2WHExVzNkN3FCTkJBSkJkWFcxV0N3ZVBIandrQ0ZERWhNVGlhVXkxNjVkSzVmTEJ3NGNTT3pHMEFvT2g3TjgrZkxMbHkvUG1qVnI4ZUxGT1RrNTVKcWlJU0VoeWNuSmd3Y1BGZ3FGczJmUDd0MjdkMHhNektwVnEzSnljcjc1NWh0UFQ4OWZmLzExOSs3ZHExZXY3dDI3ZDFGUlVVcEtDb2ZEeWMvUGo0eU03THlQM0dYc0pmYjBKdVBKcWp1MnJnVkNuZUpVVlZySFk2K3lJU2RIZWlWSGtsSlNmNWVpZXJYSWh4L21MNGdPRU1RRWVzUUdDR0xaRE51UHl1a2FHUmtaNzczM25rd21jM2QzLytDREQ1ck1LS0RUNmUrODg4N3JyNzlPemoxLzhjVVhyVjg4czAyOHZiMi8vUExMMk5qWUppdWlMVnUyVENBUXpKOC8zNXFOa0JJVEU0bUpnMnExbWthajllclZLems1T1RrNTJYeFMvRXN2dlVTRWZXNXVycSt2YjNoNE9MbmxucHVibTFBb1RFaElTRWhJT0gvKy9JSUZDeFlzV1BEa2swOTJ4dWZ0U3ZZU2U5ZGxlWEtkODZ6c2dKQzU5UHJTZXAxU3lISnJ4MnZMNUpucFZXZnVWcC9wMU9HWEhoenZJSTl1Z1I3ZGdvVGRnank2dVU3T2tYUTYzVTgvL2JSNzkyNjlYdS9oNGZIUlJ4OVpYRlJNSUJCczNyejV6VGZmek0vUDM3ZHYzNlZMbCtiTm16ZGl4SWoyN2NiWHVyaTRPSXNWSUc1eXRzbUtGU3VDZzRNdDduQkxmUGIxNjllYlRLYkpreWUzVkFLeEU0WDVoaEtPeTE0K1ExcGRpYTJyZ0ZCbk1RSGtOVmIxOVd5dEo2YUpNbmxtZXZXWnUxV2RtSFk4bGtjM244RXg0b0ZobmdrZEdUenA2RXdtMDhXTEYzZnMyRkZTVWdJQWtaR1JhOWV1YldWalZaRkk5UG5ubjMvNjZhZW5UcDBxTHk5ZnYzNzlybDI3Sms2Y09HN2NPQjZQUit5bFFLeHBvdFZxaVZXazFXbzFNU09DM0hXQm1CVkFicm1nMFdqTUx5QTJrcVh3TTVvdkN0UEVsU3RYdnYzMjI4TEN3cGlZbUtlZWVvbzRTY1FiMmJOSXJsYUROem1wVktxUzJib0tDSFdpRW9YRW10aHIxTXB1bFIrNVdYNUVwaXJycEpyNEM2Smp4WU5pZlFZRmVYUURvTDZONGxpSUxlWHk4dktJaDlPblQzL3h4UmNmR1RsY0xuZlZxbFdEQncvZXRtMmJSQ0lwTGk3KytlZWYrL2J0dTNuelpuSi9Id0I0NzczM3pGOTErL2J0SnJzeExGMjYxT0lGWVdGaDMzNzdMUVVmcndVNm5lN09uVHZYcjE4L2UvWnNaV1VsQUF3ZE9uVDU4dVhrRFZ0aXNNeTJiZHV1WHIzS1pETGxjdm5ObXpkRklsRXJhNWc1RUh1SnZUSWx4aDV5WmlyREk5WlB2MXQxK2xiRjBWeHBTaWRWSUVZOElOWTdPYzVuc0lEajNVbHY0WWk0WEc1U1VsSmVYbDUwZFBUaXhZc2ZPY1hOM0lnUkl3WU9ISGo0OE9FLy8veHo1Y3FWVVZGUnc0WU5pNDJON1hpdHZMMDc5M3VrMStzM2I5NWNYVjFObzlHU2twTG16Sm1Ua0pCZ2ZzR0FBUU9lZXVxcG8wZVBYcmh3Z2RpeElUbzYrdFZYWDNXT201eTAxdmNMN2pMVHp6blZkRWlFbXBnZVBPRDVpT0hOejljb2ltNlUvWmxhZVZ4SjBjNDc1dmhzejFqdmdiSGV5ZEhpSkNhZHlwdG1kdXQ2MmFFL01qOWJQbXl2Tzl2YTlTMk5SdU9WSzFjR0RSclVHZjF6ZHV2T25UdloyZG5EaHcvdm1tMWo3MVNlM0gvM3cxZVR2eGU3QlhmQjI3WE9HYUliSWZ1bjBHdWFuTW1SWEw1UXRLZW9qdnE1cWl3Nko5NTNXR0xBK0FpdlBqUm93ektQcm9sT3AzZnFWQVQ3UkV5cnQzVXRiQU5qRDZFdVpUUVo3bFNldkZpMHAxcFJTSG5oNFo2SmlmN2plL2lOWkRHNGxCZU9rSFBBMkVPbzY5d3NQM3kyNEg5MVZBL09aRE80ZllPbURBaCt3bW5XU1VHbzgyRHNJZFFWYWxYbFgxNmFLMVdXVWx1czJDMTRRTWowUGdFVHNYbUhrSlV3OWhEcUN2bXk2eUVHS2pNdldqeGdZTWowYUhFU1RrSkFxRTB3OWhCeU1MSGVnOFpHdit6REQ3TjFSUkJ5U0JoN0NEbU1NRkhDMk9qNXdVSm5tREtNa0sxZzdDSGtBUHdGMFdPaVhvd1dEN0IxUmV3ZG5jWWcxaHV6ZFVYUVE0d21Bd0F3YUpaM0IreGlHSHNJMlRVT2d6ODJabjcvb0tuWWgyY05kN1lYQURSb3BMZ1lqVjJSYTJvQXdFNTJHOGJZUThoK2RmY2RNVG51TlQ3YjA5WVZjUmhFMmpWb0pBQVd0aTlBdGxLbnFoUnd2R2swdTFnOEFXTVBJWHZFWWZJZmovOW52Tzh3VzFmRXdYaHd2UUZBcnBIWXVpTG9JWVcxdHp5NS9yYXV4VDEya2IwSUlYT2hvbDZ2RHZvT002OGQzRmdpVDE1QVFlMU5XMWNFUFZEVm1DOVRsVWVKKzl1Nkl2ZGdhdzhoK3pJaDVwVkJvVE50WFFzSDFqZHd5cW04SFkxYUdkSFBoMnd1cmVvVW5VYnZGelRWMWhXNUIxdDdDTmtMSDM3WW9vSGZZT1oxVUVMQVdCT1lEbWR0c1hWRkVBQ0ExcUM4Vlg2a3UrOEkrK21peHRoRHlDN0Urd3g5ZWNCV1gzZG4yTDNhdGp3NFBrUEQvaStqK3R6TjhyOXNYUmNFaHpPMzZBeWFDYkdMYkYyUkJ6RDJFTEs5SVdHem4wcDQzMFcyeE9zQ282TmZDQkgyK0N2clM4b1hRVVZ0a2xWejRYYmw4WWx4cjFxLy9XRVh3TmhEeU1ZZWkxOHhOdnBsVzlmQ3FkQ0FQanZoZlRhVHQrUGFhMWRMZnplWmpMYXVrU3U2VTNueTE3UjFVVjc5ZXdkTXNIVmRIb0s3cXlQVUZjU0c0aEREM1dhbmFkTjd2SlhnUDlZbVZYSjY5ZXFxQStrYkMydHZpZDJDK3dST1RQQWZoM1BZdTRaRVVYUythUGZ0aW1QOWdxWk9pRjNFb3R2WDlpQVlld2gxQll1eE43M0hLc3k4em5hOTdJOVRlVHVVT2prQUJBdTdCd2hpL053anhHNGh0cTZYVXpHQlNhbXRWK3JxRzdXeXJKcUxWWTM1WEtiN1kvRXI3SE1TRHNZZXNPbk04ZjRKMTJSNWxlcDZXOVVCdGE2ZlYyU3hRbEtqa2JmanRUU0FDUUc5cHdYMVc1MjZ1MWFyNklUYVdhVjU3RDBXdjZKUDRDUmIxY2VsR0UzNmpPcnoxOHYrd1BsOG5ZcEpaM3Z5QWdJRU1mRyt3NkxFL2UydGtVZHk2ZGpqMGxrVEEzcy9IcHdrWXJtbDFaZThrN3FuNit1QUhvbkxZTzBZdUlqTFlOMnFMVHhla1pvaXpUV0N0ZjlvSS9nK2kyTEd4d2dDQUNCVFhyNDZkYmZCUnQwOFRXSnZjdHpTcE9ESGJGSVRGOWVna1NpMGRScUR3azUrOURrSEJwMGw0dm81eWoxa2w1NnVQaUd3OTl5SUVjUnhUMkhJeElERUl4VzNPKy90NkYyN2xMRDEyZEJKM0psY0ljdE55SFlUc3R5RUxEY1IyODJUelJleCtKNXNkemNtKzdWci83V3lmbVA5ZXJreDJBRFExek1peXQzdlptMmh4cWl6c2c3QmJ0NUU1Z0ZBTjQvQWYwU08zSkYzcXQyZmlDb0RncC9BekxNVkFjZmJVWDQ2bzA3aTBySDNSOW4xc2Y2OWdubjNsbko0UG1MRUZXbHU1OTBIMjlqbjJTajNMbHFBdkZKZHQranF0NVFYeTZUUitVd3VuOG5oTXpsOEJvZlA1THF6dU83TSszOVlYQThtejRQRkU3QjRBaGF2OVpnUGNmTXVWajU2NFVRYXdKU2d2dVREZlNWWHJNODhBRGhYazlISE0zeVVYdy9pNGRUQXZtbDFKVmVrT2RhWFFEbGY5NGp4TVhZMGh3a2hWK1BTc1djd0diL0pQZmwrcjFuRVF4NkQvWDloUS82VGM4elc5ZW9LWEFZcmlPZkZZYkM0ZEJhSHdXVFRXVndHaTh0Zzg4aS82V3dlayszR1lQTVluUHNIYkRhZHNuOHdzWUlBYTJKdmtIZXNQMWRFSEV1MWpVZktiN1gxamJibm5vZ1hCdnR6aGNURFYyTW41TitvYWw4M1ljZXhHTnovUzFqUG9PN0xpQkJxSzFmLzc1ZGFWNVFpelIwZ2ppWWVqdkh2ZGFqc2VvbFNhdXQ2ZFRvUmkvOXhuK2U2K0UzVkJwMWNyNVRyVkhLZFNtY3lXUE9TNmNGSjVQSGVva3RXdnVxaE56WHF2c2orYTEzQ0hLTHQ2YzdranZQdjlWUFJoYmFXUTRtWlBWYUxlSGF4NVJoQ0xzdlZZdzhBZmlnNDIxOGNSZHlSb3dOdG1FKzNMdmladUxmNFVwdHUxbG1EUWFNL0hUYlV5b3NyMVhVU1RZTTNSOUR4OTlXWkRJMDZ0VUt2YnRDckcvWHFScDI2VWE5dTBLc2JkS29HblVxdVU4bjF4SUZTMzhiaEpEMkZJV1RQWEtXNi9tVFZuZmJWTUwyKzlJK3k2OU9DK3RYcmxOL21uVHBmazltK2NqcW9wOS9vT0o5a203dzFRb2lFc1FkbEt0bVpxdlJSZmoyeUdzcC9LcnlRV2xmVUJXLzZSOW1OQnIySzJqSlpOSWIxc1FjQWQrcUt5VTR2Z2dsQWJkQXFEVnFWUWF2U2ErNGZhRlVHcmRLZ1VlcTFpWjVoaWFJd0FOQWE5ZHR6VDl5cUxXelVheWpQYjlKVFlROUM0cWZDYythRE1BVk03dmFCQzZ3dml2aTFocy9rTEk2ZHNEaldxalVqVGxTazdzai91NDFWYmhFTjZPTmpGbEpWR2tLbzNSdys5bDZQbXp6UU82YURoVEJvZEFBSTQvdXM2dkZFUit0ei9ic3FCNW4vdDdmNDR1bnFkSlZCbzd3ZmJHcERpd0hHcERIbVJZNGtNbytZN0xnd1p2d25tWWN1U1RwcmVFaWNSMkF2WVNoeG5OZFlkYTVwRTQzR3BiUGFXaWFUeG1EU0dGWmV6S0swQnk3QUkwYkFzYU5sQ1JGeVdRNGZlMnc2c3gwLy9peWlwQnhhMTg1UzZJaEtkYjJWTS9RRGVaNy9qSDhzbk85RG50R1pETHVMTGx5UjVGcnpjanJRMmpHYjRwbndCeTNYWFFWbjIvcHllK1BuSG0zcktpQ0V3QmxpejBGTkN1eXRNZXFwTFpOQjY1VEVuUnpZWjI3RUNQTXhuRmtONVY5a0hTbFR5YXg1dVMvSFkzbjh0QnExZkV2MlgxcXJQM0pQWVFqWjFMdFZWM1M3MloxbnJWRi91THkxRlRjQzNieDZpOExxZE1vVWFZN2UySjRwNnVseUtoZnZwOU53MlhlRTdJTER4MTZob29iUHRLUHRXcXpzNlBxL3NDR2RYNWVPRW5NRVMySW5KdHkvc1VrTXhmeXA2UHdmWmRldGJMc2xlOGUrR2p2QmpjR0pGUVFFOER3L1RQOU5xbW13NW9YUFJ3d25Eb3hnK2k3L3RQbFRSTnRSWTlSOWszZXlwWmN6YVBSTmZaNEZBQkhMclo5WDFPSHlHNytWcE9DYUhBZ2haNGk5dmNXWGJGMEZKMFFEbUJqUSs3bUk0VHdHbXp4NVRaYjNkZTRKaVhXNXhhSXhYb2dhTlRHZ04za20wdDEzVGMrWnkyLzg4TWp4bk1OOHVwRURPRTlVcGhZcGFzaW5HRFQ2Wi8zK2tTT3ZPRmgycmREc2ZCTlBoZ3lLNFBzU3gySzJ1NWd0d014RENCRWNQdlk2RzR2R01JTEpWZ3M1MmtTSW0zaHh6SVE0ajBEeWpGVGJ1Q1B2MUNWSnRwVWxSUEI5WCs4Mk9kVHRvU1dnTGt0enR1WWNlMlRtc2VuTTUrNDM5VlFHN1UrRkQwMG1HZWVmRU16ekN1WjVqZkxyY2F1dTZNTzAvYzFuOG9YeGZaNE1IVVErekd1czJ2bHdlOUZjKy9vZEVVS095NFZpYjV4L1FuZGg4SCt5ajFvLzVabkxZUDJyeHd3R2piNHgvZmM2blpMQ3lyeDRaVnVEanVvSkRIVEdqNE9YZEtRRUhvTTlPMnp3bE1DK3pQc2RVWHFUOFZEWjliMUZGOVhXM2J5bEEyMVdhUEtUb1lPWVpsMVpDcjNtbTd5VFo2clRyU25oeVpDQlBod1A0dmlYNGt2MVpsOTJOcDM1Vk9pREtRMHlUVVB6YnlVZGFLL0ZUaVRmWFduUWJNbzRxRy9oTzk1YkZQWnl6TGl2YzQ0Mzd6dEVDRGtyVjRtOUViN2RGOGFNb3dNdGlPZjE3L1FETW0zakkxL2l6dVN1NmZsa2pNQWZBRGIzZmY3ZjZiL25ORlJRVlIrZDBkQ09CVWNlb1FNdFVqclFSdm4xZURaaXVJamxScDY4WFZmMGJlN0pVdXVHcmhETnhLVnhrNXVzTzNxenR2REw3Q1BXZk1FQklOaE5QRDFrQUhGY3BwSWRMTHR1L3V4alFmMDkyWHppV0dYUS9tQnBlT2VUb1lQTUsvQkYxaEdMODBrRVRPNUxVV09HKzhZRHdOSzR5YS9mK0U1TzlXOGhDQ0g3NUJLeE45Zzdka25jSkdMQ2NvekFmMU9mWjVkYzI2a3dhRnAvMWZpQUJDTHpBTUNMN2I0K2NjNzJuQk1uMnJ0UWlOM2lNem5EZmVLZkNFbnk1UWpKazZVcTJmZjVwNi9KOHB0Zno2WXppWVduK1V5T2dNVnpaM0lGTEo2QXlmVml1dy8xN2NZeW14V25OdWkrS3poOTFPcE5MZWhBZXpWMkFqbXZibnZ1eVlmbnAvUElSQVNBUFE4M0JBazloTUd6d3dhVEQvOG91MzY1aFZXbmpTWlRMOUc5a2FLZWJQNXJzWlBXMzkxdlpUMFJRZzdOK1dOdm9EaG1XYmVwNUc0QUpvQ2ZpeTQ4TXZNQVlIOUppczVvK0Vma1NPSzFMQnBqY2V5RUNIZmZIWG1ubktNM2lFbWp2OTFqUm9Jb2xQSHcyUG9LZGQxbFNYYWlLR3lRZDZ3YmcrUEdaUE9aSEQ2VHkyZHczSmdjcG5VRDhWT2t1ZC9rbmJSeS9Bdmh5ZEJCY1lKN0hZcTNhZ3ZMbEZKZmpwQkpwN1BvVEJhTk1TRXcwZTMrK0pweVZlMGZEemNFaWZSYTNtMGErWTNPa3BkL1gzQ21wZmRTR0RSYmM0NjkzV002OGJDL1YrUjQvOFJqbFoyNDdSUkN5RTQ0ZWV5TjlPMysydjEySHBGNVgrY2VQMUZwYll2dFVObjFNcVZzUmZ3MGNrRGo1TUErd1c3aVRSa0hHL1hxamxScys4Q1hPL0p5U3VoTlJnYU56bWdXWXdGYzBaTWhnMXA0MGFOVmErcTM1NTY4YnFtbDJMckpnWDNJNDk2ZTRkOE9iSEVwcjIveVRqWVpaRVFIMnZKdTA4aGJvREp0NDcvVEQ3UStmT2FxTE85Y1RlWXduMjdFdzNtUkkyL1hGVHJLQ2pzSW9YWno1aW0wVXdMN0xvbWJiTDdyMnplNUo2eS81MGE0VVZ2dzFxMmZ6UGVwU1JDRmJ1enpMTGxMWC90dzZhek8rTlBXYXB5cVNtdGYvUzBtaXQ1aytMWGs4bXZYZHJZajh3QWdyYjdFbXNzdVNMSnUxUlkyT2ZsY3hQQWV3bURpV0djeS9EdjlnRFZEa0hia25TSi9mZUV5V0V2akpqdk1FanNJb2ZaeTJ0YmVVNkhKNWxQQ1RRRGJjNCszYi9QMFlxVms1YzMvcmU0NWt4d3JFY0FWYmVqejdLYU1nODEvL2pxV1M1THNsNlBIdXBsTnppTVdRS25YS2V0MXlucXRzazZubE91VTlUcVZYS2VzMXlvYjlDcTVUaFhFODNvNmZHaVRvU3VwZGNWZjV4NHZWOVcydXpLM1pJVkR2T05hdjBabDBQNDNyK255MENOOXV6OWh0ai9SdHB4ak9RMlYxcnhqdlU2NXErRHNvcGp4eE1ONGo2Q3BRZjBPTmJ0OWloQnlKazRZZTB3YS9aV1lDZVo3Q3hoTXhpM1pmNTJ0em1oM21YVTY1ZXJidS8vWi9iRytuaEhFR1RjR2UzV1BHVi9ubmpoZW1XcGxJYWVxMG03WGR1SkFlVHFOWnY3VDN4cGFvMzUzMFFVQmsxZWhycTFSeTJYYXhqcXRRbW5RdG5TOUQ4ZmorWWpoUSsvZkdDUlVxZXQzRlo2OVVKTmxmbks4ZjJKZVkyVmVZNVgxbGJsZW0zK2k2ZzZ4WFZIRC9RMk0xQWJkV3oyZUVMUGRpV3QrTHJyUVpGRG80OEZKY3lOR2tBLy9LTHQrcXVxdStRVXNHb1BEWUxIcFRDNkR4YUV6MlF3V2g4N2lFQThaTEE2RHBUSm95WnZZejRRUFRaSG00cTFPaEp3WXpXU3lpOUVaMDg5OVRFazVBaVp2Vlk4bjRqMkN5RE02azJGVCtzR3JzandHalQ0cG9QY0ZTVmF0Vm1GbGFVS1cyNlkrejU2cVNqdGFjYnRXcTZBRGJWSE0rTEgrdmN5djJWK1NzcXV3blFzbE0ybjAwWDQ5cjBoem13OUtiQWNXamJGMzZETGl1RkpkdCtqcXR4MHZrOFJuY0dhR0Rwb2ExTmQ4ckdhRFh2MXI4ZVhENVRlYTNQT2NFVExndWZEaFdxUCtpK3dqSGR6Y2JtYkl3R2ZEaHhISEJZcnFGVGQya2VPSjRnU0I4NlBITkdsMEZpc2xUQnFEVFdleTZVdzJnOG1tTStsdFhCejhUbjN4bXRTOUhhbXpSZVA5RXhmRmpLTzhXSVJRV3psVmF5L0VUZnl2SGpQOHVBOEc0aXNOMm4vZlBYQ252ampKSytvZmtTTURlWjQrWEk5VzF1eG9Za3BnWHgrT3grelF3VE5EQnAycFR2OHkrOGhYT1VmcmRjcVpJUVBKYTJhRURQRGhlbXpKT3R6V1BWUUJZRUhNdUxGK3ZWNk9IbnRkbHY5bitjME9idlZuTUJuSm5rdEtjcFRBcERFbUJmYWVGWm9zWUhMSmt6cVQ0WEQ1elYrS0x5bjBUY2ZFVGc4ZThGejRjR0txdy9KdVU4UDQzajhXbm0vZlcvdHloT1Q4ZENPWXZzbythajZHTnNSTjNDVHpBS0RKMGpEdDBFc1lPdGEvbC9Yam5oQkNqc1Y1WW0rVVg0OEYwV001WnNNNnBKcUd0V243aXBXU2NMNFBPVlI5UWtEaXZwSXIxc3hONXRCWkV3UHZMU25KcE5ISjNRUCtWM2l1VWE4MnY3RTJ6S2ViZ01YYmNQZUFsVXVaRUtZRjlSdnIxNHRZWnpKSkhIMms0cGIxcjdYSUNLWnR1Y2M3V0lnNU90QkcrdldZRXphWVhEYUY2Q1U5WDVQNXY0S3oxV2JEZk14ZGwrVlBEZXJyZGYrMjVKTWhnNEo0NHMreS9yUisrd1hTd3BoeDVNNFBCMHF1TnJsbGVxWTYvYm1JNFI0c1hsdUxiVUp2TXFnTVdqYWRTZjdqbVJzeDRxbzBqOEpmSFJCQzlzTVpZbzlOWjc0Y1BYYU1YMC96a3dXSzZnL1M5aEgzTXdzVk5YZnFpNG1OYkRoMDFoUEJTUllYK0doaW5IOHZzbjFqTUJsL0swa2huenBRZXJWUnIxNFVNNTY4Z2RaYkZQWkI0dXkzYi8xczVkb3J2VDNEL3hFNTBxekFsSnQyTmpvbTJUdjI2ZkNoVFFhczNxb3QvTEh3Zkc1amF3TkdpcFdTdDI3OTlGNnZXWUU4ei90RnhmaHc1NnhQMjkrbUJkN0crdmZxNHhsT0hKZXJhbmNYWFdoeWdjNWtPRlo1dThsY0N4TTh1S2VwTnhtdXkvS1ZlcTNDb0ZIcU5RcTl4bzhySktkSkhLbTR2YnZvZ2xLdkliNWxnOFF4YjNaL25IaktuY2w5SVhMVXAxbC9XbDliaEpDamNJYllXOTF6QnJrM0crRkdiY0dtOUlQbWJhOWZpaTczU3JoM3paVEF2a2ZLYjFkcldodTJ3R1d3WnBvdFozeW1PcjNtNGNiTmljbzdHb1B1OVc1VHlPUzdKczIzTXZPNkM0UGZqSCtjZktIZVpEQ1o0T213b1k5NlhYdFVxR3YvZm5pSXh5TU5FRWYvWDlnUTgwMWxpVFhHZGhkZHlMWnVlYllhalh6VjdaOVc5NWhKTG5NVDdlNi9xYzl6Nis3dUwycDUyd1J6M2h6QnZNaFJ4TEVKNE12c0l4YS90bitWMy9MaGVPUTFWcFVwWmRYcStscXRRbW5RL0R4a0tkRnVxOVVxL3AzK3UvbjEvYjBpeWRoVDZqWG03Ym5MMHB4YmRVVzk3Kyt5Tk13My9wZVN5NlZLcVRXMVJRZzVFR2VJdmUvenozeVFNSnNjakxlL0pPVi9oV2ViRE5TNVUxK2NLUy92NWhGSXRBN25SNDllZi9lM1ZzcDhNbVFRdVRxbHdXVGNWM0tsK1RYbmFqS05ZSHFqMjFRNjBBNldYZHRUZk5HYTJ2WVNodjZyNTNUem03Rk1HbU9HMmJKYjFMb3N6YkV5OXBnMCtnQng5SXlRZ1UwNnpHN1VGdXd1dXRqVzlVamxPdFdhMUQxdjluaUNEQkp2anVERHhQL2JrSDRndGE2NDlkZlNnYlkwYmpJNXJlS1BzdXNaOGpLTFY4cTBqWjlsSFc1eWtuWC92cWphMElaN3pnRHdiZTdKei9yOWcwbWpGeXBxdnM0OWpwbUhrRk55aHRqTGE2emFtSEh3blo0enRVYjlGMWwvWFd4aGY1eGRoV2ZYSjh3aGp2dDdSZlgzaXJvbXk3TjRwVGRITUMyb0gvbndyNHBiTFUxSHUxQ1RCU1pJRWtkWk9jYXZ1V2NBQUNBQVNVUkJWRXltdDJmNHF1NVBtTzlVM3RsVStoWm5JeERvUUlzUytBL3o2VGJDdDN1VGZySldBbzhPTkRhRHlhV3p1QXcybDhIaU1saG14MnpldmIvWnRacEdJNWpJZHEwYmcvMU96eWUvekQ3UyttNE1jOEtHOUJTR0VNZWxTdWt1Sys1SWs4eUhiaXFiRGJkcFhabEs5bXZ4WmFWQjgyZlpEZWRZZnc0aDFKd3p4QjdSNTdRbDY2K0N4dXBpcGFTbGE5THJTODBYbzFvWVBmYjFHMlVXMXhpYkh6V0dUQ2E1VHRXOFY4bmNCVW5XQlVsV0t4ZVF4dnIzZWpsNkxEa0J3T0kyZmd3YW5meXAzZEkrZitaVENDemUrcU1CalZ3NVU5WHlKTHh3dnMvY2lCSGRQSUs0REF2THV4UXJKUXE5NXNtUWdXd0dpME5uY3Vnc0RvUDRtOFZsc016cjBDWk1HbjFwM0dReHgzMi9XVitwdWI2ZUVlUnVlWHFUOGRPc1A4blBTQWVhRDljamtPY1p5UE1LNUhtbTFoVmZhYmJTdFBsd1U3bSt6WnNxV05sa1J3ZzVMaWVKUGFMNzdaSFhmSjkvT2trY1JTemlKZVlJbHNSTityRFpyYzR4ZmowSGlLUEpoejhXbm1zK1JyK3RtRFRHZ3VpeDVoUCs1RHJWZTNkK0tWQlVtMTlHQjlwWFNTLzUzNStBOGRIZEE4M2Jvd0ltOTd2a3hVUTBGaXNsUzY5LzEvenRSdnAyWHhvM21UaHVKZlpxTlBJZW9wQ1dBaXpVemJ2amt3RXNvZ0U4Rno3Y2s4WGZrZDkwdlpWd3ZzK0srR25rbUpUYnRZV3hnc0FSdnQwRGVKNEJQRTkvcnBCcFZ0djArdExtaFpzM1dIRW9Ka0tvT2VlSlBXdEl0WTE3aXk0K2YzL3VRWkpYMU5UQXZuK1UzeUF2OE9VSVg0d2FUVDdNbEpkYnZ3aExTM3c1SGl1N1AyN2VZU2JUTnI1NzU1Zm1YVWRqL0h1Um1WZXBycjl1NlI1c2tqaUtiQTVlbFZxK1NXdmVlbXNsOWhSNnpSVkpUcE1sVnpwT1k5U3BERHExUWFjMmFEVUduZHFvMHhoMGFvT09RYWVicnowMk5haWZrTzMyZWRaZjVpM2F0M3RNNTVtdGxOYlBLN0tmVjJSTGIxU3BybXQrVW13MjEwS21zV3FUUDRTUVMzR3QyQ1BtSHZUemlpS1hMWjRiT2JKRUtTVTIxK2JRV2Yvcy9tQ3pCWlZCKzJubW54M3A0YUVEYlVwUTM2ZkRocHJuVUxGU3NpNXRmMDJ6U1c5aWp1QzVpT0hrdzBObDF5eStkYkpaY3JUVU4yaytYcWIxcHVySnlqc3R4WjRSVENxOVZtblFLUFVhcFVHcjBHdFVCbzFDcjFYcU5VcURabHBRUCtIOUlUK3JVM2ZYYTVVcWcxWmwwS29OdWxaNnhlNEdsTXlQSGtzMjVvYjV4RGZxTmR0elQ1QVgxT3VVNW5NRVcyRUNzTGlFbUwvWllnVnQydllJSWVRaVhDNzJUQUNmWnYzNWVkOS84Smtjb3F2cHJlNVByRTdkWGRCWXZTSitXclM3UDNubDl0d1RyVTl5YUYyTXdIOVJ6UGdJdnEvNXlldXkvSTh6RHpVZlljaWcwZCtJbTBMMlN4VXJKVWZLTGN4ZUQrSjU5Zlc2dHlob3RhWStTMTV1OGExNXpBY05KbVdyT3d2ZXJpdTZKTW1XNjFRVnF0b2FqVnl1VTlYcmxBcTlScW5YdEQ3MWZwUmZEekwyOGhxcXJKeW4vMWZGTGExUi8wcnNCS0xCV3FxUzdTMTZxQzh0VzE1aC9pMGdtQUJrbW9aeWRXMkZxclpjV1Z1aHJxdFExVmFxNml6MmF3YTdpY25qaWc2c2k0MFFjbFl1RjN2RTZpMWY1Uno1Wi96alJMT0R5MkM5MDNObVdsMUpmN1A3YWFlcjAwOWIwVm5ZRWk2RHRhcjdkSEw3TjZMeDlFdnhwVDFGRjVzM2hlaEFlNlBiMU83M0c2QUE4SFh1Q1l0dHBwa2hBOGs3bkgrVzNXeXBWY1ZuY01qajFrY3ptZ0EyWmh5MDZpTlI1R1JWbXNhb2Z6MXVjb1c2N3AzYnU1dE1ZTStVbDQ4TFNDaFh5a3BWc2xLbHRFeFpXNmFTbGlsck5WWXZmeE10ZUpDYU9BTUJJZFNjSzhZZUFGeVM1UHhZZUk1YzQxakljaHZpOCtEbTRkMzYwcSt5ajNha2ZMVkJ0eW5qNE5xRTJjU0l5bHF0NHRQTVArL1VXNWl2eHFReGxzUk5HdXdkUzU3WlYzTEY0bUNOQ0w3dmNOOTRzdndUTFhjNjhzMUdNN1pqTzl3NFFlQUxVYU8reWo3YXlyRFkxb1c0aVpkM20vcER3ZGtidFFYTm56MWZrNm5RcXdzYXE1c3YybktoSnZOOFRVYTdieXp6R0d4eWxuMnRWdEdtUldFUVFpN0NtYmVaYmQyK2tpc1d0OThyVmNrK1N2OU5iOTE2SzYzSWtKZjlVSENHR0dLNjVQcE9pNWtuWXJtdFM1dzl6S3gzN1VadHdZK0Y1NXBmeWFEUmw4Uk5JbmRDUDFoMnJaWHRnUVJtb3hrYmRXMkx2YjZlRWU4bnpJb1ZCR3pzOHd5WnNtM2l4eFcrMyt1cE1MN1BPejFudmhJejN1THNpSnUxaFJZenlRZ2QyaENrajJjNCtTVnE2L3g2MHVUQVBrK0hEUTNnaWpwUUVZU1EvWExSMWg3aG1peHZmRUJDazQxcFVtdUxIam5GMjBxSHlxNW5OMVMwMUFQWDF6TmljZXdFY3NsbTRpZjE1b3hERm4vdVB4MDJsR3pIMUdqa0ZsZU5JUW5OWXEraExhMjlZVDd4UytJbUVTMVVEcDIxTEc2S3ptaTQxTUwwZjR2b1FIdTd4NE83dStQOEV4STl3ejdMUE56U01pdnR4bWR5d3ZrK2R4OXVGbzgyVzVmMWRudTNzd2prZVU0SjdEc3JkRkJlWTlWMythZXQzUE1kSWVRb1hEVDJoQ3kzdVJFanpMZWlKVTBPN0JNakNQZ3E1NmlWcTBlMnptTG04Wm1jZVpHam1xeWRuU0V2VzV2MnE4WDF0TWI2OXpKZnZXeEgzcW5XZHpNUTNVOGRFMENERlh0TkVHYUdESHdtZkpqNXJ3Qy9GRjlxVStZUnpiWE5HWCtzN1A1WTBQMDFySDA1d25XSmMvYVhYTmxkZE5IaTdIc3IwWUVXeHZlTzlRaU1Fd1RHZWdRRThyd3FWTFdMciswZ0x3am4rL1M5M3p0ckFyald3dXlPUnlLSDhrYTUrL2x6UlpURm50N3loaFVJb1M3bWNySEhwak9KMytYTjU0YzFFU1B3LzZUdjg4Y3JVbjh1dWtEdGxHY21qVDRwc0UrVHZlc0FJRVdhdXpuekQ0dGgxdDhyYW1IMGcrMUpqMWVtWHBIbXR2NHVudmRia0kxNnRUV0xiREZwOUVVeDQ4MmJTbnFUNGF2c28rMGIxRk9zbEt5NHVldlZtSWxrZHlrZGFFK0dET3J0R2I0NTR3K0xrKzFhNHNQeGlCYjRSYnNIeEhrRVJBbjh1ZlNIN3BjMm1ac3hMM0lVbWRucDlTVXQ3WXYwU0R5ekFVRk5kbkx2Q0ZQdFpZQ1pWSldHRUdvM0Y0bzlZdis4SjRLVHlEV21DVVl3SFNpNW1pTExYUkk3aWR3cmh3NjBDUUdKSS8yNkg2dElQVkI2dGVNLy9oZzArZ2pmN3JOQ0Ivay8zR2xrQk5QL0NzNzlWbXA1cGE0eGZqMFh4WXduKzZ0eUd5dTM1NTVzL1kwODJYeHlaYko2Sy9hUkZ6QjViM1ovdklmWk9OSUd2WHBEK29HN2xvYlZXRWx0MEgyY2VTaGRYam92Y2lTNXJrcTB1LzhuZlovZmxudjhiSFZHU3kvMDVnaWkzUDJqQlg1Ujd2NVI3bjZ0NzZXbk1wdWJNVEdnZDRMb3dTNGNMYTE4WmcwdnpvUHh0MVRPL0ZPWFEvVmg4SjFNV1lFSW9YWnhpZGp6NVhoTUN1d3p6aitCbUt0bnJseFYrNStjbzhTUCtEZHUvUENQeUJFVEFucVRqUVlPblRVdHFOK2t3RDVYSkRsSEttNjE3MzRYbDhFYTU1L3dlRkIvTVVmUTVLa0tkZDJYMlVjc2p0dWtBY3dKRzBMdUxVNjBQRGFtSDN6a1dKc3dzdzJEYWg3MVV6dkszZS9ON28rYnp4Q3ZWTmQ5a0xhdnBhVzMyK1J3K2MyY2hvcC94ajlHbHM5anNKZkZUVWtRaFgyVGU3TEpuQVF1ZzdVMWFYNlQzMGdzVXVnMTJRMFZtZkl5Y29mQ0JGSFlpMUdqeUF0UzY0b3NqaUMxa25sdnE2UzlUVWFMakhlWDAwU0RhR3d2SzY1RkNIVVdaNDQ5Sm8weDBEdDZqRit2Uk0rd0p1TldBRUJ0MU8wdlNmbXRKSVVNRW8xUjkzWHVpYityN2k2TUdXYyt6WnhKb3cveGlSdmlFMWVwcnI5UWszbStKclBRdW02L0tIZS9DUUdKdzN6aW00OW0xSnVNQjBwVDloWmRzampuMm9majhYcmNaUE9aZkxWYXhUdXBlNXF2N2RLYytRSmdyYy9YYnJJME50Ry8rTkhkQXcxV3JPQk1hL2IxdENpbm9mS05HejhzNnphbHIyY0VlWEtNWDg4NFFjREdqSU1sWnZQcTFBWmR0YnErcGRpcjF0Um4xSmVsMTVlbHkwdWJ6TWJyNXhXNUluNGEyYVpVRzNUYmNscmNZdDVvTmxEVTRoQlRCbzFPanNlUjYxU3RESmR0RDIyTjZmWTg2SCtBUnJQcXE0Y1E2Z3hPR0hzTUdqMVJGRGJFSjI2Z09LWjU4NDZJbkJPVmQvWVVYYkE0aGo2N29XTDVqUjlHK2ZYNHY3Q2gzZyszei95NXdwa2hBMmVHREt4UzE5K29MYmdoeTc5Ylg5clNvcGZoZko5LzkzNkd2TjlJTWdGY2xtVC9XSGkrVENWci9pbzYwTWI2Sjh5TkhPNW0xc05VcTFXc1R0MXRUUXNzVGhCb1BrN25iZ3ZOVXk2RDlYTFUyQ1lqZWs1VTN2azY5NFExTXpmb1FEUC95clErVUtWUnIxNlh0dStaOEdFelF3YVNKNFBkeEp2NlBMc3Q1N2g1OTJHS05EZFdFRUErTEZYSjd0YVYzSzB2U2FzdnFiVjB0NVlHTUNOazROUGhROG5mYVV3QVgrWWNxV2k1KzlCOHpab20rK2dTRWtTaFpJSmEvQVoxbE93Q0ZId0trVzlRWHpKQ3lEck9FM3Q4SnFldlowU1NPS3F2WjZURnRDUGFjeWNxN3h3b3ZkcDZuNDBKNEZUVjNYUFZtV1A4ZTAwUFNmTGxDSnRjNE1jVlRncm9QU21ndHhGTWhZMDE2ZkxTYkhsNWZtTjF1VXBHdGlZS0ZUWGJjbzY5R2p2Ui9JWFhaSGsvRlo0dmFLR3gyRnNVTmk5cVZKTjlEL0lhcS82ZGZrQ2lhZkRoZURCb3RFYTlScUZYTngrbTRzWmdqL0xyK1d6NE1MSWpVRzNRa2JjQnpjVUlBdDdvTnNXOGkxRm5NbnliZS9KWXMvbnZIaXllM05KQTBLZkNrc21ObWJSRy9TUDNsRGNCL0svd1hGNWoxWks0U2VTd0ZBNmR0VFJ1Y2c5aENKbTFLZExjY2Y0SnFYVkZkK3FLVSt1S1d4OU1GT3JtdlRCbVhMeEhrUG5KNy9KUFg2aHBiUk9vTXVXRFh4MjZDNFBIK3llY3FrclRtNHhFbHNkNUJDNHdHejFVMEZqZFFqRWRZc3I1Q0R5SDBEd0hXbkV0UW9oNkRoOTczWVhCdlVWaENaNWhNWUtBNW5jeVNSSk53NUdLVzhjcVVxMjVnMGZRbVF4SEttNGRxN2c5eEtmYmxLQStjWUxBNXRmUWdSYnA3aHZwN2d1QmZZbVd6YkliMzVPWmVySXFMZGhOL0VSd2t0cW9PMTJWZnJqOFJra0x5MlgxOVl5WUhqS0EzRnVWZEtZNi9UODV4NGdSbnVQOEUyYUZEaUlYaWRZYTlYcVRRVzh5R293R0RvTWw1Z2lhZlB3L3lxODNiNG5HQ2dJK1RQdy9obGtiVktwcDJKRHhlMDVEWmZOYWZkNXZuanVUSzljcDVUcVZRcTlXRzNRMEdpMlE1MlcrM0hPdXBSZGFkRW1TWGFhVXJlb3gzZnpsYmt5TzRYNXFsaWlsQzY5Kzg4aHkvTGpDcDBLVFIvcjFNUCs4UmpCOWszdnlTSVdGaFV6Tk5laFZlWTFWNUc0WWkyTEd2eHc5bG9qdC8yL3Z6dU9hdU5NL2dEOHpPVWtnSElISWpZamloU0pvNjRWSHZWdUwyOE9yM25iYldtdlgybDBYdDJvUHQvWnUxVjl0cS9YWVdxMWRSZGVqV0txMVdsRVVEMVRrRkJTUUd4SnVTTWc1OC90amJCb0RjbVVrQ1huZUwvOUloc2szVDJ6TmgrL005K0FSSE02RFhmT1VsbjVwWUFOTnB5eUIwUmZ4Smg5Q1ZtSDNzVGVoUjVqWkJEaFRCcHE2VVpOL3BqenRXbFZ1NS9iTHBvQytvTWk2b01nS0ZzdW0rSVNQOXVwck52ZkFWR3hoa2xrL2NtOStRcjVTbmx5Vis3QzdSSUVpejlYOW93Tk1GbEJtS1BXYVBYbm5mcXRJTXg0eHppTWtnUkJ6QldKb3VVZkx1TnRZSGx1UTFQeDRUa1BaeWJLVTZiNlJ6TlAwdXFMUHMrSWUxcThxVUNyQzNZSTgrTTZtb3p6TU5POGp0cUpRVmJuNjV0N1YvYUtIdVBjRWdMUzZ3bzd1Y2JHOHo1Ukozb1BNQXI1QjM3UXA2MFJLKythbkh5aTR0RzdnczhhbkhJTGtOTHNRelhUV3IxZm5kYVMwanRBcTZPU1o4Tmd4Z3RldTdTWVFPeHJTNklaTVVOMEQxVDFhVXdZV3pDSkY1a2crSVE0QmNSL0N1Ujk0UkZtN21qYllmZXg5bC90N2hIdlA1dC9MdVkwVjUrVlpDZkpNdGliZTVTdmwzOTQ5dlR2M3pGQ1BrREZlL1NJOWdzMW0vdDJveVk4cnVXNzJLaHFnbGZINnpITEpOVnFsV2V4ZHJicTcvZTVwc3h0YTdaOCtuMXlkdDhWa1UzSXp1M0xQdXZIRW83MzZIaTlKM3B1WDBNcHZBeVdxNm5DM29GYmU2R3hGZW50Mjl6V2wxR3ZlVC8vZnd1Q3hnOTJDUHNvNDF0RkY0SklVMmFhNzlUSWY5cHM3cDFxOCtkZWk1T3JjbmJsbkZnZVBNMTZuYmU2ZVV2RkJ4cEhPL1o3VVhnMnA5TFZuNFBHZkNPNURmNlZBN0dpOFRSZi9RRmVjQUhVeEFJREFHM2dld01QRjUxaEZxZW5LYzFBYVMrc2JnT05NeUtZUjNqTnNkcm9PUVZ1MENDSnJucjN3ZWFkZk8xemE1MThEL3NJOHptMnNTS3JNdWFpNFhkN1NabXdzNGhLY2NQZWd4enhDaHJqMzdDRjBiZEEzdlhGOVQvdS9mRTA1YzRXZlJTeGdicllWcWlwL3lMOXdyYVdOOUVnZy9qdjZqWWQ5V2FzTTJtcHQ0KzM2a29TS3pEWW5XdkFJemlDM3dEWkgrVS94RHY5cnlCTmNrbVBXdTFJWk5EbjFaYitXcDNaMERSZFRYSUxVZCtyWDdWbUJJK2NGaldaMjR0MlRkKzVLMVoxT05PTE9Gei9tMGR2WHlVM0E0UnMvR3dWMGc2N3BkbjNKclpvQzFqTnZzdTdtcTdwbTY1dTdSaExEam1EeVBUcDArWEU2OVZXZ2RTQWRSd2IvRGFUanJWMVJkNmN1b3U5dHA0djNnNkVSdkNhVGc3NENudm1sTEt2ckRyRUhBUE43UmxWckdxOVczYTFpYjFtTjl2TVJ1Z2s1dkljTlZHa1BmNUgwSC8yZVBsWjg3Ync4cy9YL0hpUVFCRUVRUUJBQU5BQU5ORTNUajdaZkFzQ2tGRW1RSkJBNjJtREpHbU9XSXdEK0Z2cGtWbjNKMllwMDYxYlNJUzNISGdDNERpV0hIUUl1WHUxa0gzMW5JNTIzQllSKzVKQTk0QnBoN1hJY2liNkJ2dnN4WGZBdDhMM0k4QjNnTWNiYUJUMmdtOFFlUWpidW9iRUhBT0krNU5BRDROVGE5V1RVVVhUQkR2cjJXdkFZUTBic0FhNzVZR3pVRmFwK3AyNHRBNE9LSFBFTHVBeHF4d3U2aU9OdVBJU1FyVkRlb1pJbVFtMXJ1MnFnanRGVTBIYytBRWtFT2V3UVpwN1ZTSjhnUjhRRHdhV3V6d1ZOZTRkOGR3R01QWVJzZ0s2V3VqS2RMajFvN1RxNkNTcnJMUUNDak5nRGhOMlAyck52b3Q1azVEN1FLT2c3SDFpN2xEOWg3Q0ZrSytpMEZYVG1hcUE2dGpNd01xY3VoWXFmaUQ1clFlalhqclBSSStZeGh2Q2RSWmYrRC9Uc0xleHVHWXc5aEd3SVhiU0h1amdlR3RLdFhZZ2RvMHNQQU1FbC9PWmF1eEIwSHhHd0dHZ3RYYkxmMm9YY2g3R0hrSTFSM2FXU3B0QUZPNnhkaDcyaWkvWVNQYWJqNEZnYjR2WTRpRUxveW5QV3J1TStqRDJFYkErdHBXK3ZwYTQ4U1N2YjJGSVltZE9VZ2JyWTloY0tjVFNFZEJ3MEZWcTdpdnN3OWhDeVZiWFg2SXRSOUoyTmVMZXZBNXFLQUlCd0NtekhxYWdMQ2J3dzloQkM3VURyNmJ3dDFJWEg2Y3F6MWk3RlB0Qk54UUFBR0h1Mmh1OEpsQnEwbGRhdUF6RDJFTElINmxMNittd3FlU2JVZDJEaGJ3ZWxyd2NBNExxMGZTYnFTc3gvRWYxRDk4THNTaGg3Q05tSnFuTlUwZ1FxWlRFMHRyYW5JRUtvZFJoN0NObVZpcCtwaTFGMDZuSm9hdGRHU3dnaE14aDdDSFVKTmkrNzBYVFpJZXI4WTFUS2k3aWtHVUlkaGJHSFVGY2dmSjRsQm40QkFtLzJtcVNnNGlmcXluUXFhU0pkR2d1MGpyMldFZXJPTVBZUTZob2s0YitZSEo5T0ROd000ajVzTmx4L2kwNTdqZnA5QUozMUZqUjJiTmRmaEJ3UXhoNUNYWXJ3WDBoR1hTSWpmd1QzVVd5MnE2dWhDM2RTRjhkU1NSUG93dDJnZjdUYkxDTmt2ekQyRU9wNkJIaE5JUi8vaVJ4NWx2QitsdVYvaHZXcGROWWE2bXhmNnZvY3VtUS82R3hpeURoQ3RzTldZbzlMY0t4ZEFrS1BrSmpMYitHb1pEQVJ2cE1jbjBiMFdRK2lFRGJmajlaRDVSazYvUTNxOTc1VTh2TjA4ZmVncTJLemZkUzFLaW9xdEZxdHRhdm9KbXdsOXNSY2diVkxRT2dSa2drZnZ0bXBvQWZSYXhVNTVnbzUvR2ZDYno1d25ObDhZOW9BVlFsMHhqK29zLzJveTFQb3U1OUFiVElBeGVaYm9IYmJ1blhyNU1tVDQrUGpPL3JDRHo3NFlNNmNPV2xwYVkrbXJqWWtKQ1NzV3JYcStQSGpWbmwzMXRuS0hvdzloSzUxT3BXMXEwRG9VUWwybHJWOWt0dHd3bTA0TWVBVFVKeW15bzZDNGpSUVRleVZRRVBkRGJydUJwMzdHWEJkQ2MveDREbUI4SndFZ2g3c3ZZVzlXcjkrZlZPVFJYL1ZyNzMyV2tnSXEvMTFFK25wNlZsWldaNmVubjM3OW1XT2FEUWFpbXJYN3k0Q2dZQWtTUUJvYUdqWXRtMWJLMmQ2ZVhrdFhicTB4UjlWVlZWbFpHVDA3OSsvVStYYkhGdUp2VkFYbjV5R01tdFhnZEFqd1NVNHZaemJuUzZrRUhwRWt6Mml3YUNpNVNmcDhtTWc3M0Rub0EzNk9ycjhPSlFmcHdIQWVRRGhQZ0lrZ3dqWFNIQVp5UEliMlluMDlIU2xVbWxKQzZZdlAzLysvTU02UmlVbEpRQVFHeHQ3NXN5WkZrOFlQWHIwYzg4OVozWXdOallXQUJZc1dNRG4zNzlVdm1MRmlvS0NkcTFYOFBiYmI0OGRPeFlBMUdyMTZkT25Xemt6S0NpSWlUMmFwbi81NVJjZWp6ZDU4dVQydklYZHNabllrL2hDNlExclY0SFFJekhFUFlqWGlidlhIQkhoOHh6aDh4d1lsTFRpVjdyME1DaE9zVjljWXliZG1Ba0FOQUNRQW5DTkpDVGg0UFlZSVJrRW9sN3N2NTFOT25EZ0FFM1RuWGhoUmtiR1cyKzlKWkZJalAwd0FLaXNyRXhOYlczMTFKS1NFaWIvbXV2WnM2ZlprYnQzN3lZbEpmbjUrVTJiTnMzc1IvNysvaHpPL2YrdkZBcUZTcVh5OXZZV0NPN2ZNS3FxcW1wc2JEUjdpYSt2N3ovLytVK3pnMHFsY3YzNjljYW5GRVZ0M3J4WkxCWmo3RDFhajNtRUNFbWVtc0lwdDZnYm11UTl5S0xYYzhTRTk3T0U5N05nVUVGMUlsMzVPMTExRHBSM1dLdlBpTkpBVFJKZGt3UUYyMmxtWlJsSk9DRUpCOGxnd2pVY1JDRUFCUHR2YWdPRVFpSHpnS0tvRFJzMlJFWkdSa2RITTljR2pmNzN2Ly90MjdkdjVzeVpDeFlzTUI0OGR1d1lBRVJIUnh2REJnQm16Smp4NUpOUHR2aEcyN2R2ajQrUGYvMzExNmRNbWRMaUNWeXUrWGZ5OTk5L0R3QXZ2ZlNTTWVHTVB2MzBVeTh2TCtieGhnMGJFaE1UMTY1ZGE3d1UrY1VYWDV3OGViTDVKdzBMQ3pNN1dGZm5XTk5kYkNYMmhCemVXTm1BWDh0dldic1FoRmdtRmJnTTgyRHByZzlIQkY1VENLOHBCQUJveXVuS00xRDVPMTJWQUxvYWR0bzNvMitBNmtTNk92RitYNUFqQXNsZ1F0d0h4S0dFdURjNDl3RW44NjZKdlNzcUtzck16THgwNmRMSmt5ZmZlT09OZnYzNkdYK2tWcXVWU3FYcEhiWGMzTndyVjY3d2VMeS8vT1V2cG8xd3Vkem02V1g4RVFEd2VEd25KNmYyMUpPU2tuTDU4dVd3c0xDb3FDZ0FPSGZ1WEVaR3h0eTVjeTM0aVBmRng4ZC85ZFZYTDd6d3dzS0ZDeTF2emI3WVN1d0J3QXM5Ui85ZWthNmpEZFl1QkNFMlBla3poRU04Z2lIVEFtL0Niejc0elNlWUM1VzExNkEybWE2NUJxcEh0aUc3UVFVMWwrbWF5L2RUa09FeWtCRDNCbEVJQ0hvUUFobnd2VURnQlh5Wm5XNzlFeFFVdEh2MzdxMWJ0NTQ3ZDI3bHlwVXpaODVjc21RSmMwZU5DVHpUUEdOR2lQemxMMzl4ZDNjM0hsU3IxYTFjTDlYcjlRQ2cwK2xhR1VIRDVYSjVQQjd6anQ5ODh3MUJFSys5OWhvempHWEhqaDBLaGNMZjM5L3lUMm93R0hRNm5jSGdpTiszTmhSN2JqelJndUF4MytXZHMzWWhDTEhHVytnYTdUZjBrYitOOHdEQ2VRRDRMeVlBUUZjTHRkZm8ycXQwYlRMVTNRQ0RSU00xMnRhUVFUZGtNQS9Odit5RmZpRDBBWjQ3d2ZjRVFRL2dlUUJmU2dpOGdlY09BaThRK0R6YXdqcExJcEdzVzdkdTdOaXhtelp0T25Ub1VGSlMwcFl0VzF4ZFhYVTZIZE5SWTA2VHkrWFYxZFZpc1hqZXZIbW1MNTg3ZDI2Ym8yTysrdXFycjc3NjZtRS9uVHg1Y2t4TURBRDg5Ny8vemMvUGo0Nk83dE9uRHdBY1BueFlvVkNFaElSRVIwZkh4Y1ZaK0RHWmJDYUk3bm5WdW5VMkZIc0FNTU52Mk8zNjBxVEtIR3NYZ2hBTGhDUnZmZGp6ZkxKci81WHgzTUJyTXVFMStmNzNXV00yM1pBSzlXbDAzUTJvU3dGSzNYV1ZxRXRBWFdJV2h3OUVJOWNGK0o3QTl3S2VPOEdYZ2tBR0JBOElBZ2cra0R3ZytVRHdnT1FEeVNOSXdSK1BCVUJ3bVlOL25NYjc0MGQ4UzZZOHBxYW1Iang0OExYWFh2UHo4d09BTVdQRzlPM2I5Nk9QUHBMSlpLNnVya3hueS9RdW9Fd20yNzE3ZDBWRmhZdkxBLzNhOFBEd1RzK0ZLQ2twa2N2bHpEMUZwVkw1d3c4L01OZGQxNjFicDlGb2J0KytUUkRFRzIrOFlYYlRzWE9ZemlzclRka2QyNG85QUlqcFAyTlAzcm5qSmNuV0xnUWhpd2hKM2p1RFp2bzVlVmk1RHVlK2hITmY4Sm4xUndwbTB2V3BVSjlPTjJaQll6Wm95cTFabTc0QjlBMmd5bStocC9pZ0RneXlkQnZSdVZyT25UdDM5ZXJWbXpkdnpwNDllOTY4ZVh3K1h5YVRmZkhGRjB3bmo3bDZhUnA3VEZmSjI5dDhTNDBOR3pZd0QvTHk4bjc3N2JmUm8wZjM3OS9mTEYwcUt5dXZYcjNxNCtNVEVSRmhQS2pSYUY1ODhVVUFZRWE3aU1WaUR3OFB1Vnlla3BJaUVvbWFtcHBvbW43bW1XZlltanpIWEc1OTJEM0k3czBXUC9PU1h1UDd1L3A5bFhPcVVkK0Z2NWtpeEI0WHJuRHR3T2Y2U1h5dFhVZ3p6T1ZRM3o5R1pCb2FvU0dMYnN5R3h0dTBNZ2NhYjRPNjFOb2xXc2ZLbFNzaklpSysvUExML2Z2M0p5UWt4TVRFTUhGbEhLTEpUQVp3ZG01dmh6SXhNZkhRb1VPSERoMXlkM2NmUFhyMDZOR2pod3dad3NUTTdkdTNOMi9lUEduU0pOUFlPM0RnZ0Z3dUh6Tm16T0RCZzVram16ZHY1bkE0cnE2dWFXbHBNVEV4TXBtTXlVVWpqVVpqN0ZreXZUZlRJNjNmdDJQaTNEZ1IwS0hZWXV3QndIQnBuNUJJNzIvdm5rNnV6ck4yTFFoMUFKL2tQdEZqNE15QUVaNENleGpUd1hFR3Q4Y0l0OGZBT0RXQmFnSlZJVFRkbzVzS1FYV1BWaFZBVXdFMEZZREJYaFpSNnN6ME84YVlNV1BDdzhNM2I5NmNtSmk0YXRXcU9YUG1tTVpNYlcwdEFMaTV1Yld6dFVXTEZrMmVQRGt4TWZIU3BVc25UcHc0Y2VLRVdDemV0V3VYcDZjbmMvUFBORUZwbWk0cEtSRUtoYSs4OG9yeG9Fd21ZM3FaVzdac0FZRFZxMWViamY5c3ZxaEs4emw1RDhOY3N6V2RkK0U0YkRUMkFNQlQ0TEp1NEhNS1RmMTVlVlpTWlU1dVk0VzFLMExvb2Zna3Q2K0xiNVNzN3hpdi9rNGNlLzRObW5RQzU3N2czSmRKd1Q4SFBHamwwRlFFNmhKYVV3R2FDbENYMFpweTBGU0FwdHpHTm5td2FJeUdSQ0o1OTkxM2YvNzU1K2JyZUZWVVZBQ0FwNmRuZTlyWnRtMmJrNVBUcUZHalpzNmNPV3ZXTExsY2Z2YnMyYnk4UE9ibGNya2NBS1JTNlo5RkU4VGF0V3ZWYXJYcFJWVEd6cDA3UzB0TG4zNzZhZE91SWFOLy8vN0dJVGIzN3QycnI2OFBDUWtSaThYTWthS2lvcHFhaDg1c1VhbFVBTkRPZVJUZGpPM0dIc05MSUhrK1lQanpBY01CSUx1K05LdStSRzNBS2UyT3lFRHBMeFhFVXJTZWxkWUlnaFBWY3k1cDJiNGZCQUV1WENkM3ZsZ21kQTFwLzlwamRvb3ZBNzRNWEljYVUrV0JlR2txQkUwRmFDdHBYUzNvYW94L2FGME5hUDk0K3FqSGxMSm4rdlRwRVJFUnB2ZnRHaG9hS2lvcW5KeWMyaE43R28zbXdvVUxDb1ZpLy83OVVxbDA3Tml4NDhlUG56Tm5qbkhZWkdscEtRRDQrSmlQWlcyZWVaY3VYZnJwcDU5OGZYMlhMVnZXL0kzZWZ2dHRzK25xYjd6eFJ1dlQxWTNxNit1Wm1HL3o0M1EvdGg1N3B2cEtmUHZhNE0wUzFGV2NteTZubExHMk90ZFFaMDVmVDFZM2VuVmtUb0hnRk5pOHEyWGU4OUxYZzBFSkJpWG9sV0JRZ1VGSjY1bW5qYUF1QW5VWnJhc0dReE5RT3FDMFFPdUEwcG84MExHNk1QZWYxcTlmMythZVBzeU5QWnFtMTZ4Wjg3QnovdjczdnpOSktSQUk5dS9mbjUyZG5aU1VsSmlZZVBUbzBhTkhqNGFIaDMvKytlZk1tYmR2M3dhQTNyMTd0LzZtK2ZuNW4zNzZLUUJNbWpRcFBqNitxS2lvcUtpb3NMQ1F1ZVpwb2FxcUtnQXduWEhvT093cDlwQ0RpL1I3aXNYWXk1SmZ3TmpyYWx3SmNCL29YclFSa3gxSEYrMmhheTkzNkNXM2J0MWlSbW0yU2ExVzM3eDU4MkUvTloyM1FCQkV2Mzc5VVBCSUR3QUFJQUJKUkVGVSt2WHJ0M1RwMG52MzdsMjRjSUc1VVFjQVpXVmx4Y1hGSGg0ZXpFeUpWaHc3ZG95NUM3aDM3MTdqUVNjbkoyTVB6eEtGaFlVQTBId2txaVBBMkVOMkk4QTF6Rk1VVUtrcVlxVzEyL0pFZGVoclF2dGNUQVN4cU0xMXFPUGo0M2Z1M09ubTVyWmp4dzdqdmJUbVJDTFJqUnMzdnYzMjI0ZWRjT1RJRWVOZURTcVZxc1hybG94bHk1WkZSa2IyN3QxYklwSDA3Tmt6S0Nnb0tDZ29JQ0FnSUNDQWxjekx6YzFsNXRyakJBYUViTjBRMzJtLzNkM0pTbE1hZ3lxakltR28zOU9zdElic2wzRU1TSXN5TWpLWXpsWnRiZTJYWDM2NWFOR2k0T0RnaDUyc1VxbUtpbHI3dGN4Z01EQXpEUXdHUXl0bk11Tk5ubjc2NmVqbzZIWi9qamE0dUxpc1hMbVNtWHIvNjYrL01nRzhhdFdxZi8vNzMyNXViaXRYcmpUZTV5TUlRaWdVTnIvUjJHMWc3Q0Y3RXVFNzdjemRYYlFGZzlSTnBaV2Z3ZGhEclVoT1R0NjRjYU5Hb3hrN2RteDVlWGxpWW1KaVl1SzRjZU9XTGwzYTRpWEtxS2lvVm5aT3I2cXFpb21KS1N3c0ZJdkZiNzc1NXFoUm8xcnBPN2F5Y2xqbkZ0SVVDb1ZNaU1ybDhsT25UZ0ZBYUdob1RrN09paFVyTm16WVlKcXZKRWxhdnZpWkxjUFlRL1pFeEhNTDlSeVpYWG1KbGRZS2FsT1YyaG94M3hIdjZxUFdhVFNhdlh2M0hqNThtS0tvaVJNbnhzVEVrQ1I1L3Z6NTNidDNKeVFrWExod1lmcjA2WXNYTDJZNlQyMmlhZnIzMzMvZnRtMWJiVzJ0VkNxdHI2L2Z1SEdqaTR2TGhBa1RwazZkeWl5NTJZcXFxcXJzN095Y25KenM3T3pzN094MzNubW4wNStMcHVuUFAvOWNxVlNPR3pkdXpabzFuM3p5U1VKQ3d1clZxOTk2NjYweFk4WjB1bG43Z3JHSDdFeUUzNU5zeFI0QXBKYWZIaGs0bTYzV1VEZlExTlIwNnRTcEF3Y09WRlZWa1NTNVpNbVNlZlBtTVIydnNXUEhqaHc1OHVqUm96LysrR05jWE56WnMyZm56WnYzN0xQUHR0SnBhMnhzVEVoSU9IcjBLTE1aK29nUkk5YXNXV013R0g3NTVaZTR1TGpqeDQ4ZlAzNDhPRGc0T2pwNjBxUkpwclBvR2hvYTR1TGltSnhqUmwweXhHS3hNV3VYTGwxcTdCRXlnMUZYcjE1dFhBaXQrZkJVdlY3LzZhZWYzcng1MDgzTmJkbXlaVHdlYiszYXRSS0pKQzR1N3YzMzMzLzk5ZGRuekpqUjRxZGdtdW8yNjFaajdDRTdFK281UXNSelZlblkyUmd6cmZ3c3hoNWlSbW5ldUhIajRzV0w1OCtmWndaMmhvYUdybHk1MG5UYmRHWUhodG16WjArZVBIbkhqaDIvL2ZiYnpwMDc0K1BqbHk5ZlBuejRjT001TkUwWEZCVGN1blhyeXBVcktTa3B6REpnUGo0K0w3NzQ0dmp4NDVsejVzNmRPM3YyN0V1WExoMDVjaVF0TGUzTEw3L2N1WFBucEVtVFpzeVl3V3l3enVmejkrL2Z6K1JOejU0OUJ3MGF4QXdORFFnSU1NYVBVQ2cwZld6MmlTaUtNazAraFVMeDJXZWYzYng1azhmanZmZmVlOHpRR0pJa1Y2NWNLUlFLRHgwNnRIWHIxdXJxNmlWTGxtaTEyc0xDUW9sRUloYUxCUUpCUlVYRjJiTm5BYUNkWFZ2Ymg3R0g3QXdCWklUdnRJc0ZCMWxwcmF6aFRuVlRpWWRURzBQSlVUZFdXRmo0K2VlZjUrVGtHTytaOWUvZmYvYnMyYU5IajM1WS84YmQzWDNObWpWUFBmWFVsaTFiQ2dzTDE2OWZQMnZXckZkZWVlWDA2ZE5uenB6SnljbHBhR2hnemlSSmN0aXdZVTg5OWRUbzBhUE5GcVFtU1RJcUtpb3FLdXJPblR1eHNiSG56NStQaTR1TGk0c2JQSGp3UC8vNVQyOXY3K1hMbDN0NGVBd2FOTWhza3dlamJkdTJ0VEt3MDNTNit1SERoNy8vL251MVdpMlJTRFpzMkRCdzRFRFRNMTk1NVJXQ0lHSmpZNDJ6TEZhc1dHRzZvUzdUMVJzNjlORnZvZFVsTVBhUS9SbkNYdXdCUUdyWmIrTjdMV2FyTldSM0FnTUQzZDNkRFFhRHQ3ZDNWRlRVcEVtVFFrSkMydlBDUVlNR2JkKysvY0NCQTdHeHNSTW1UR0M2ZE5ldlgyZVc3aHc4ZVBCamp6MDJZc1NJTnBmeDdOT256N3AxNjE1NjZhWERody9IeDhmWDFkVXhZZmIwMDZ5TnQxSXFsV3ExT2lJaXdqaW4zc3pMTDc4Y0ZSWEZyUERDNS9NREF3TUxDZ3FZZVIwOEhzL2YzLytGRjE1b2MzNjl2U0JhbjdDQ2tHMzZUL0xLb3JvTVZwcnljUEw5MjZoOXJEU0ZySTR1MmtObnJpYkhwNE9nQXhPeDYrcnE2dXZyQXdJQ092ZW1EUTBOeGc3WmxTdFgvUDM5MjV5Sy9qQzF0YlgxOWZXQmdZR3RuNlpTcVNpS0VvdkY3YnpmUmxGVWNuTHk0NDgvM3RGNmFKcG01WlllWFhhWVRuMlZISE1aUk5iUFR1enRJYnNVNmZzVVc3RlgzVlJhV3AvdEsrbmJqbk5SOStUcTZtckpqU3ZUaTVDbU4vazZ3YzNOclQyYlBJaEVvZzQxUzVKa0p6S3ZPdzFqTWVXSVcrdWlibUJnai9FOGtyWHB0RGRLSHpyWENpSFV6V0RzSWJ2RTR3akR2SjlncTdXVTBsTWErOWtmQUNGa0NZdzlaSzlHQnM1a3F5a0RyVXN1L29tdDFoQkN0Z3hqRDlrckwzSFBmbDVSYkxWMnRlZzREVlE3VGtRSTJUZU1QV1RISm9Rc1phdXBlbzBpcytJOFc2MGhoR3dXeGg2eVkxN2luaXp1bVhlMTZDaGJUU0dFYkJiR0hySnY0M290WXF1cHdycjA4b1k3YkxXR0VMSk5HSHZJdnZtNDlPa3Q3Y3lFcEJaZEtqekVWbFBJT3BoOWd3Mk4xcTREUFloWlJKZmI5cFRFTG9DeGgremVoSkFYMldvcW8rSjNwYmFHcmRaUTF5T0VQZ0FBNmpKckY0SWUxRlFJQkIvNG50YXVBekQyVUhmZzQ5S25sd2M3aStSU05IVzErQmdyVFNIckVQb0NBSTJ4WjJQb3BrSVE5N0oyRmZkaDdLSHVnTVcxcEs4VkhUZFFPclphUTExTjZBY0FVSFBGMm5VZ1V4UlVYeVE4Umx1N2pQc3c5bEIzRU9BNk1OaDlDQ3ROTmVrYjBpdk9zdElVc2dLQ0IyN0Q2ZkpqUU9QdkxqWkRmZ3AwMVlUdlhHdlhjUi9HSHVvbXhnWXZaS3VwcE1MRGJEV0Z1aDRSOUJMbzYwQit5dHFGb1B1b2t2K0N1QSs0UmxpN2tQc3c5bEEzMGROOVNJRHJ3SGFjMkxhS3hyeE1lUUlyVGFHdVIvU0lCcjRYbGYwZWp1ZTBDWlZuUVI1UEJMOXU3VHIraExHSHVnOFc3L0Q5bnZzZHJsVm1yd2d1T2VocmFDcWdicjBNZ1B1SldwV3Vsa3BkRGg2akNiLzUxaTdsVHhoN3FQdm81VEUweUcwd0swMVZxb3B1bFoxbXBTbGtCWjRUaUw3L0JzVnA2dHJ6b01GUm5WYWlsVk5YWndDbElRZC9hKzFTSG9DeGg3cVZwL3UvU2JEMGYvWHZ1ZDhaY0ZpRTNTSjZMaWNHYm9icTgxVGlLTHJrUjJ1WDQzZ2FzNmxMRTBCWFJRNC8wYUdkN3JzQXhoN3FWanhGZ1NNQ24yT2xxWHFONG5yeENWYWFRbFpCK0M4a281SkE0RTJucjZSKzYwbW52dzZWWjBGZlorMjZ1alZhQi9KNDZ1WWk2dEo0RVBxUm94TEFKY3phTlpramFCcXZmYU51UlVlcHY3eTRzRkZiYlhsVFRqekozNk1PY2trK0czVWhLNkhVZE5FZXVtQVhOTjI3ZjRRdkEzRUlBR0hsd3JvVkNyUlZvSzBHWFJVQVFJL3BwTjhDOEpwczdhcGFockdIdXFHTWluT0gwOTlucGFtSklTOUY5WHlCbGFhUWxkVWswWlZuUWF1Z3RWV2dyd2Y4Nm1NUnlTT2NBa0hVa3hBRmc5dHdFUFN3ZGtHdHdkaEQzZFBlRzZ2emEyNWEzbzZBSTM0ejZyOENycGlOb2hCQzFvZjM5bEQzRk4zL0g2eTBvekVvTHhZY1lLVXBoSkF0d05oRDNaTzdrOC9Zbmd0WWFlcFN3YUY2alp5VnBoQkNWb2V4aDdxdHNjRUxKQUl2eTlzeDBMb1RXVnZZcUFnaFpIMFllNmpiNHBDOHAvcXRaS1dwTzFWWHNoVVhXV2tLSVdSZEdIdW9PK3ZyT2FvUFMzdXZ4MmR2MVZNYVZwcENDRmtSeGg3cTVwN3UveWFINEZuZVRyMUdrWkMzajQyS0VFTFdoTEdIdWptSlFEYXVGMHRqV3dwanExUkZyRFNGRUxJV2pEM1UvWTNwdWNEYnBiZmw3VkMwNFhqbVoyeFVoQkN5R293OTVCQm1EM3FYUndvc2I2ZW9MaU8xSEhkbVFNaU9ZZXdoaCtEdTVEdTkzeXBXbWpxWjg0MVNXOE5LVXdpaHJvZXhoeHhGdU0rVVFUMG1XTjVPazY3K2FNYkhiRlNFRUxJQ2pEM2tRS0w3LzhOTnlNTFdYN25WeWRlS2o3RlJFVUtvcTJIc0lRZkM0d2huRFhxSGxhWit2Yk85VWxYSVNsTUlvYTZFc1ljY2k2K2s3K1RlcjFqZWpwN1NIVTU3bjZJTmJCU0ZFT282R0h2STRZd0ttdFBMSTlMeWRpb2E4ODdsN1dHaklvUlExOEhZUTQ3bytiRDFJcDdFOG5ZdTNQdXhxQzZkallvUVFsMEVZdzg1SWhIUDlmbXc5VHhTYUhsVC8wdjdRR2RRczFFVVFxZ3JZT3doQjlYTFkramM4SDhUUUZqWVRwMUdmalRqSTVhS1FnZzljaGg3eUhIMThoZzZOWFM1NWUxa0tSSVQ4dmV5VVJGQzZKSEQyRU1PYlhqQTg4UDhvaTF2NTF6ZTkzY3FMN05SRVVMbzBjTFlRNDd1cVg0cmUza010YnlkdytudjQwdytoR3dmeGg1eWRBU1Fjd1p2Nk9IY3k4SjJ0QWIxZjFQV3FmV05MTldGRUhva01QWVFBajdIYWQ2UUQ1MzU3aGEyVTkxVWVqanRmWmFLUWdnOUVoaDdDQUVBU0FSZUN5SSs1Wko4Qzl2SnJVNys5YzUybG9wQ0NMRVBZdytoKzNvNDkySmx4YzZrd2tQWFMrTFlxQWdoeEQ2TVBZVCtGT281Y2txZlZ5MXY1OFR0TFZueTgyeFVoQkJpR2NZZVFnOFlHVGhyaU05VXk5czVuUDUrYm5VeUd4VWhoTmlFc1llUXVSa0RWZy95bm1oaEl4Uk5IYmkxdnJUK05rdEZJWVRZZ2JHSGtEa0N5T2NHdmhYaE84M0NkdlNVYnQvTkdJWHlIa3QxSVlSWVFOQTBiZTBhRUxKUnAzSyt1VnowUHdzYkVmUGNYaG0rVFNLUXNWUVVRc2dpR0hzSXRTWWhmKys1dk84dGJNVGR5ZWV2dzdhS0xaNFhpQkN5SE1ZZVFtMUlMdjdwNSt6L3M3QVJEeWUvSlVNM3VRZzhXU29LSWRSSkdIc0l0ZTFtNlM4L1pYMXVZU091QXRtU29admNuSHhZS2dvaDFCa1lld2kxUzZZODRYRGErelJZOU85RnpITmJQSFNUbHppSXZib1FRaDJEc1lkUWUyVXJMc2FtYmFCb2d5V05DTG5pUlpHZis3aUVzbGNYUXFnRE1QWVE2b0Q4Nmh2N1U5WWFhSjBsamZCSTRZS0lqd0xkQnJOWEYwS292VEQyRU9xWXd0clVIMjYrcGFQVWxqVENJWGl6QnIzZDEyczBlM1VoaE5vRll3K2hEbE1vNy8zMzF2cWFwakpMR2lHQW5CcTZmSGpBYyt6VmhSQnFHOFllUXAyaE1TaVBwSCtZVTNuWnduWUdlVTk4WnNBYWt1Q3dWQmRDcUEwWWV3aDEzdm44SDg3bDdiRndlR2VBNjhBWHdqYzY4U1RzMVlVUWVpaU1QWVFza2x0MTdYRDYrMnE5MHBKR0pBS3YrUkVmeWNUQjdOV0ZFR29aeGg1Q2xxcFRWL3ozMXZxS3hqeExHdUdSZ3VmRDF1RWdGNFFlTll3OWhOaHhQUFBUbExKVEZqWXl2dGZpY2NHTFdLb0lJZFFDakQyRVdNUEs2cDE5cEk4L00vQmZJcDRyUzBVaGN6Vk5wZldhU3BxbXJGMUk5OEVsZVZKUmdMM2NuOGJZUTRoTlpRMDVQNmFzYTlSV1c5S0ltTzgrZTlDN2dXNkQyS3ZMb2FuMURWbnl4R3pGcFlyR3ZGcDF1YlhMNmJhY2VCS1p1R2VvNTRqK3NqSHVUcjdXTHVlaE1QWVFZcGxLVjNzdzliM0MyalJMR2lHQUdCTThmM3p3WW9MQXZhQTdUMGVwNHpLL1NLczR5NHlZRGZVY0tlSkpSSHhYSWRmWjJxVjFLelRRU20xTm82YW1vakdYdWRUdjdSenlkUDgzL1NUOXJWMWFDekQyRUdJZkRkVGx3c05uYzcvVFUxcEwydkdYOUo4VHZzR1pMMld2TkFmU29Lbjg0ZWEvNU1yOEVJOWg0M3N0OW5jZFlPMktISUpTVzNPdCtQamx3aU1hZy9LSlhrdkhCaSt3ZGtYbU1QWVFlbFNxbTBxT1pYeFNWSmRoU1NOQ3J2TnpBOS9xNHptQ3Zib2NncDdTYnIveWNrMVQ2ZVRlcjQ0SWZON2E1VGljT25YRi85SS9LS3JMNkNOOWZONlFqNnhkemdNNDc3MzNuclZyUUtoN2N1SkpJbnlmZE9LNUZOYW1HV2g5NXhyUlU5cTBpck5xZlVOUDl5RzRtRXY3L1pLOU5iYzZlV0hrWjRPOEoxaTdGa2NrNURwSCtENnAxamVrbHA5cDB0WDM4Unh1N1lyK2hMR0gwS1BsNzlvLzNHZXl2REhma2pVOFMrcHZwNWFkZGhYS2NLKys5cmhUZWZuVW5XM1RRbGVFOWNETXM2YmUwc2NWeW9LVXNsTVNvWmVQU3g5cmwzTWZYdVJFcUl1a2xKMDZsZk8xaGV1NUJMc1BtZDV2bFZRVXdGNWQzZERuRjJiNnV2U3h0V3RyanNsQTZYWmRXMUdwS2xvejdoaVhGRmk3SEFBQUhDU0dVQmNaNGpOMXhjanYrbnFPdEtTUi9KcVVyNUtXL0haM3A0VTdIM1ZqZHlvdks3VTFZNExuVzdzUUJBREFJWGxUUXBmckthM2w2N2F6QldNUG9hN2p6SmZPRGQ4NE0reHRDMmVqWHl3NHNQWFM0b3lLMzlrcnJmdElLVHZsS3V3UjRCcG03VUxRZlQzZHdnVWNjV1pGZ3JVTHVROWpENkd1TnJESCtOZEg3aG5ZWTd3bGpUUm9LZytuYi96K3h0OHJsUVhzbGRZZDNLMjZPc3d2MnRwVm9EOFJCT2tyNlZOU24yM3RRdTdEMkVQSUNweDRrcGxoYjcvODJEZEJib010YWVkZXphMXRWMTc2OWM1MnJhR0p2ZXJzbUZKYm96V29BOXdHV3JzUTlBQTNKKzhHVGFXMXE3Z1BZdzhocS9HVjlGMHlkUE9paU05OFhVSTczUWhGVTBtRmgvN3Y0cndMOS9ackRTcFdDN1EvbGFwQ0FCRFp5ZUtRanNOTjZHMmc5VGJ5eXhuR0hrSldGdXdSK2ZMajIyWU5la2NxOHU5MEl5cGQvZG5jLzJ4T25QdDczbmRxZlNPckJkcVRHbFVaTTJuTTJvV2dCN2dLWlFDZzB0WmF1eERBMkVQSVZneVFqVnN4NHJ2by92OXdFWGgydWhHMVhuaysvNGZOaVhOTzMvbFdxYTFodFVEN1lLQjFBRUFRaExVTFFROGdDUzRBR0dpRHRRc0JqRDJFYkFoQmtKRytUNjBjdFc5eTcyVk9YSmRPdDZNMXFDOFZ4bTY1K01JdjJWdnJOUXBXYTBUSTdtSHNJV1JidUNSL1ZORHNONkwyaitrNWoyZkI5RjQ5cGJ0YWZPei9MczcvS2V2eldnc1dpRUdvbStGYXV3Q0VVQXNFSFBHRWtMK09ESnlWWEJKM3JmaW5UbytDbzJqRHpkSmZVa3BQOXBZK0Z1azNQZFJ6SkM3c2lSd2N4aDVDdHN1Skp4blRjLzdvb0xtWjhvVExoZjhycWIvZHVYWm9vTzlVWGIxVGRWWE1keC9pTTJXb1g3Uzdrdy9ieFNKa0h6RDJFTEoxSk1FSjZ6RWhyTWVFNHJyTUswVkhNdVVKRkUxMXJpbWx0dVppd2NHTEJRZUQzQVpIK2owMVVEYWVRL0xZcmhjaG00YXhoNURkOEhjZDRPODZZS3IydFN0RlI2NlgvTnlrcSs5MFV3VzFxUVcxcWI5a2J4M3NQWG1vMzNTWmN5OVdLMFhJZG1Ic0lXUm5uUGtlRTBOZUdoZThLTFhzOUpXaUkzTGx2VTQzcGRZcnJ4WWZ1MXA4ek5jbE5OSnYraUR2aVh5T0U2dkZJbVJ6TVBZUXNrdGNraC9wTnozU2J6cXpGVjlHeFRtbHJ2TnpnVXNiY2twdjU1ek0rYXFuKzVCUXp4R2huaU5kaFQxWXJSZlpCNFBCb0ZBb2VEeWVWQ3ExZGkyUENzWWVRdmJOVDlMUFQ5SnZXdWlLdk9ycnFlVy8zVllrYWcyZDNKTklUK251VmwyN1czVXRQbnVycHlndzFITkVIOC9oZ1c2RGNQQW5BRlJXVnM2ZlAzL1lzR0VmZlBCQjE3eWpUcWZUNi9VV05zTGhjUGg4UGdCUUZQWGxsMTlHUlVVTkd6YXNsZk1WQ3NYQ2hRdURnb0oyN2RwbDRWdmJMSXc5aExvRGdpQkRwSStGU0IvVFU1cmJpb3VwWmIvbFZsL3I5TWdYWm5ITHlzTENTNFd4QW80NFJEb3MxSE40SDg4UkZ1NlhaTmRvbXFZb2lxTGErQ3ZWNlhUUFBmZGM4K1BQUHZ2c2l5KytDQUMxdGJWTGxpeHA4YlZMbGl4NTVwbG5qRSsvLy83N2d3Y1BXbGgyVkZUVXUrKytDd0NKaVlrLy8veHpmSHo4NHNXTDU4MmI1OGdMMldEc0lkU3RjRWtCTSt5elNWZWZYdkY3V3ZtWm9yb01TeHJVR0pTWjhvUk1lUUlBZUlvQ0E5M0NBbHdIQnJnTjdCNDd2T3QwdXYvODV6L05qei81NUpNRVFjVEh4eHVQTkRVMUFVQlJVZEczMzM1cmV1YmpqejhlRVJGaGZFclR0RnF0ZG5KeU1oNnNyS3pNeWNuUjZYVE1VNHFpbEVvbG44K1h5V1RHVnpVMk50YlcxaHJQWVVSR1JqSWROVFA3OXUzejhQQ1lQbjI2OGNodnYvMVdWbFkyYTlZc29WQm9kbkpRVUJEellPellzU3RXclBqbW0yLzI3Tmx6OSs3ZG1KZ1lKeWVuNHVMaXBLU2s0T0RnMXJ1QTNRekdIa0xka3hOUDhwai9YeDd6LzB1ZHVpSzEvSFJxMlJsbWR3SkxWS29LSzFXRk4wcmptZllEWEFjd0VlZ242Y2UxWUVFWks5THBkSWNQSDI1K1BEdzhuTS9ubnpoeHduaUVwbW5tR3FEeG9NRmcwT2wwenM3T3BySEhrTWxrR3pac1lCNmZQMy8rL2ZmZk56dWhUNTgrVzdac01UNk5pNHY3OHNzdnpjNkpqSXlNakl4c1h0disvZnVsVXVtaVJZdU1SN0t5c3NyS3l1Yk1tZVBxMmxwMy9KbG5ucEhKWkJzM2JreE1UR3hxYXZyNDQ0L3o4dkoyN05neGJkbzBqRDJFVVBmaEt1d3hwdWVDTVQwWFZLbUtjNnVUODZxUzgydFNMTjhDcGtsWG4xTjVPYWZ5TWdDUUJPbnQzRHZBYlNDVGdoS0JyQjBOMkFTaFVMaDc5MjdqMDJ2WHJtM2Z2dDNkM1QwME5OVER3eU11THM3NEk0VkNNVy9ldk1qSXlJOCsrb2c1Y3ZueTViZmZmcnVqNzhoMDZiamNkbjMzVWhTbDBXaGFQTTcwUGhrR2d3RUExR3ExV2U5UUlCQ1E1QU1yVUk0YU5lcmpqei8rNUpOUFhubmxsWFlXck5Gb2NuSnlNak16U1pLY05XdFdPMTlseXpEMkVISVVVcEcvVk9UL3VQOHpBRkJZbTVwYmRUMjNPcm5USzcrWW9taXF0Q0dudENIblN0RlJBQkJ3UkRMbllBK1JuMVRrNytIa3l6emdjMFJzZkFpV2tTUVpHQmpJUEM0dUx0NjNieCtYeTMzdnZmZGNYRnhNYzRYNTltY0N4bmhjcTlVeU1jWWNFUXFGN2JsaFZsbFpDUUR0SENlWm5aMjljdVhLNXNkemMzTm56SmhoZG5EQmdnVm1SOTUrKysyeFk4ZWFIUnc4ZVBDZVBYdDR2TmFXS2RCb05HZlBuczNLeXNyTXpMeDc5eTV6UjNQY3VISHRxZG4yWWV3aDVJZ0MzUVlIdWcxK0ltU3BScS9NcTc2ZVc1MmNXNVZjcTY1Z3BYR05RVlZVbDJGMlQxSEVjL1VRK1hrNCtYbUlmSms0bElvQ0JGd3hLKzlvT2FWUytjNDc3eWlWeWpmZmZIUEFnQUZidDI3OTZhZWZtcDkyOCtaTnM3elp2My8vL3YzN0FlRGd3WU1lSGg1dHZ0SE5temNCSUNDZ0EzZEd3OFBEaHc4ZmJueTZjK2RPcVZScU9uQW1QajYrdUxoNDBhSkZ4bnQ3NmVucGx5NWRNbTNreXBVcnc0WU40M0E0QU5BODgvUjYvWjA3ZHpJeU1sSlNVZ0Nndkx6YzJLbVZ5V1R1N3U3WjJka3QzbWkwUnhoN0NEazBBVmZjWHphMnYyd3NjK3N1dHlvNXIvcEdmdlZOSGRYSldSQVBvOUxWcWVycWl1c3lUUTl5U2I2STV5cml1NHA1cnN3REVjOU54Sk9JK0s1aXZwc1RUeUxpdVRyejI4NFNDOUUwL2RGSEh4VVZGVVZIUnovMTFGTUFNSExrU0xNTVV5cVZodzRkOHZQem16eDVNbk9rcUtqb3pKa3pFUkVSNGVIaEFDQVMvZG1kcmF5czNMaHhvL0d4YVNNLy8vd3pBSXdmUDk2MGNTYXVxcXFxV2l5dlg3OStwbGNYZCszYTVlN3VibnJreG8wYnhjWEZNMmJNTU43YjQvRjRwckYzNnRTcHp6Ly9QQ3dzYk4yNmRaNmU5emQwYkdob0tDZ29ZQVo1bmoxN2x1bThNcHljbko1ODhzbUJBd2NPSERoUUtwVW1KQ1JzM0xpeDlRNmlIY0hZUXdqZDV5a0s5QlFGRGc5NERnRGtqWGxsRFhmTEcrNlcxbWVYTjk3dDlGekExdWtwYmIxRzBaNU5BUVVjRVpjajRKRjhMc25uY2dSY2t2L2dZd0dYNUhNNWZGMm42dHl6WjgrVksxZkN3c0plZSswMTVzaXdZY1BNUm5rb0ZJcERodzc1K1BqTW56K2ZPWEw1OHVVelo4NkVoNGNianhncGxjcUVoQVN6ZzJxMStzTVBQNnlzckl5S2l2TDM5emY5VWUvZXZRSGd5SkVqVEdkTHA5TnQyclNwOWZFcEhkSzdkMjlQVDgvMDlQUlhYMzMxM1hmZkhUUm8wTzdkdXc4Y09NRDh0TEd4VVN3V0R4NDhPQ3dzek1mSDU2T1BQcExKWk11WEx6ZStuSmsrS0JEWTVhaWw1akQyRUVJdGtEbjNram4zQ3ZlWkFnQUFkSldxdUt6aFRtbDlUbG5EbmZLR08ycTlzb3ZyMFJoVUdvT3F6ZE1DM2NJNjJ2TEZpeGQvL1BGSGQzZjNtSmdZblU3SEREa1JDQVJhclZZdWx4dFBxNjJ0WmFLcnNQRCtnRmlGNHFGcGJUcmQyemlTOCtPUFA3NTY5YXBVS2wyMWFwWForY0hCd1FzWExveU5qYzNOelFVQWlVUmltbm1wcWFtbWs4Y3BpcXFzckRROVVseGNEQUEvL1BDRE1abnUzTGxqMm41SVNNaFhYMzIxYnQyNjNOemNtSmlZdi8vOTc2NnVybDVlWHU3dTdqazVPZVBIajMvcnJiZVl3Uy9sNWVYTlA0N3g3NlRkZjZrMkRXTVBJZFFtUWlvS2tJb0N3bnBNWUo3WE5KVWFVN0NzNFk0bGkySmIzWTBiTndDZ3BxYkdkRXJBSjU5OFlqQVkxcTVkYTNaeWVucjZYLy82MTg2OTBZc3Z2bGhiVzd0Mjdkb1d1M0dMRmkxYXVIQ2hTcVVpU2RMc2NtSk9UazUrZnI3eHFWQW9iR3BxT243OHVPazVRcUh3NU1tVHhxZk5sM2VSU3FXYk5tMTY5OTEzVTFOVEpSTEp4SWtUWjg2Y3lVU3lVQ2cwRy9CcGhobk9nL2YyRUVLT3k5M0oxOTNKZDREcy90QStsYTZ1cHFtc3BxbTB0cW1jZVZEVFZGNnZrVnV5VEV5WENRME5OUjJqZVB2MjdZcUtDaTZYR3hRVXRHYk5HdVB4eHNiR3I3LytPamc0ZVBiczJjeVIzTnpjRnVmOFBVeHhjWEgvL3YyUEhqM2F5am0rdnI3UjBkSEdwendlVHlhVFJVZEh6NTA3dDBNZjZ2VHAwM3YyN0RHYnZTNFNpVDc4OE1QVTFOU2hRNGQycURVbTlyQzNoeEJDOTRsNHJpS2VxNStrbitsQmlqYlVxK1UxVFdVMVRXVTE2akxtUVcxVG1jckd1b1pUcDA2ZFBIbXlzYnV6ZXZYcWlvb0tIeDhmcVZRNmFkSWs0MmtLaGVMcnI3ODJQVGh4NHNTWFhucXA5WDZTcVpTVWxOWXpqNWxkWUJwN3ZYcjFZaTVtbXMybWFGTlVWRlJVVkZUei9obVB4K3RvNWhsSDVUZzdPM2YwaGJZSll3OGg5RWlRQk1mTnljZk55U2U0Mlk4YXRWVk51a2ExdnFGUlU2UFUxYXEwdFkzYUdxVzJWcVdyYTlSVUszVzFYWG5WOUxQUFBpc3FLakl1a3BLWGx5Y1VDajA5UFUrZlBwMlhsMmM4N1dHTGs1RWsrZkxMTDV1MVNkTjBZMk1qODlnNDMzenExS2xoWVdGZmYvMTFiVzF0VEV5TTJaWE1jK2ZPWGJod3dUak1rcEdmbi8vcXE2OTIrcU90WHIxNjZ0U3Bwa2YwZWoxSmt1Mko2cWFtcHJ5OFBCY1hGN1ZhZmY3OGVRQXdHNFpqdnpEMkVFSmR6Wmt2ZGVhM01WKzdVVnV0MU5hcTlRMEdTay9SQnZNLzFCOFBnUHJ6TVcxbzFGWVYxcVozcUpqR3hzYXNyS3lLaW9vZVBYb29GSXFHaG9hSWlBaUNJSzVmdjM3eDRrWGphYzBYSjJOd09Kem1zVmRZV1Bqc3M4K2FIUXdKQ1FrSkNVbFBUejk2OUNoRlVhWVR5UTBHdzg2ZE93SEFiQmxyZDNmM2hRc1hkdWpqbUdJR2lKcTZlUEhpM3IxNzU4eVpNMlhLbE5aZlMxR1U2ZEFicVZRNllNQ0FUbGRpVXpEMkVFSzJ5Sm52MFlrWmU5ZEw0dHB4MWdPZWVPS0pTNWN1blR4NWN2SGl4WmN2WDJhdU5BTEF2LzcxTDlQVG1pOU8xaUptTElsRUlqSE96Q3N0TFUxT1RqYWU4UFRUVHg4N2RtenYzcjNqeG8welhvUThjdVJJZVhuNXFGR2ordmJ0YTlxYWg0ZUg2VUFieTEyOWVyV3dzUERubjM5dU0vYkVZbkZrWkdSMWRUV0h3L0gzOTU4L2YzNzdMK2ZhT0l3OWhKQkRpNHFLY25kM1AzNzgrS3haczA2ZE9zVnNWc0JzTTJSNkd2T1VwbWxtQVV3enpPb254bXVoL3Y3K2YvdmIzNWdqNTgrZk40Mjl3TURBSjU1NDR1elpzN3QyN1dLbUNlYm41My8vL2ZkOFBuL1pzbVdtYlQ3enpETXR2bGRIZmYzMTE4d0NiRFJOWDd0Mmpmbkk3WG5oSjU5OFl2cjAxVmRmN2RXcjE5S2xTNzI4dkN5dnlvb3c5aEJDRG8zTDVjNlpNMmY3OXUwZmZ2aGhkbloyYUdob1lHRGcvdjM3OSt6WjAvems2OWV2VDVzMnJmbnhmZnYyZVh0N014UFYyeHo5c1d6WnNtdlhyaDA5ZWpRNE9IajQ4T0h2dmZlZVJxTlp1WEtscjYrdjZXa1RKa3hvZlh1L2xKU1VrcEtTNGNPSG05MFJOQ01XMzE4Qjd1N2R1elUxTlFBd2V2VG9WczV2RVVWUmhZV0Z1Ym01SFIxVGFvTXc5aEJDam03R2pCa25UNTY4Y3VVS0FEQTNNNGNUQUFBSUMwbEVRVlR6RTRZTUdXSTJQMCtwVkI0NGNNRFB6Ni9GMkhOeGNXRWVNRFBIVzE5Z3hjUERJeVltNXQxMzM5MjBhWk5NSnBQTDVaTW1UVElkd01rd1c0UzZ1cnI2NE1HRFM1WXNjWEp5WW81OCt1bW5KU1VsenozM0hMTS8wYSsvL2lxVlNsc1pxSm1VbE1STWpUZkxWMU1FUWZCNHZPYnJrRlZXVnVwME9nNkgwOHByN1FYR0hrTEkwZkY0dkNsVHB1ellzWU9aR3o1aXhBaG1PVXJUY3hRS3hZRURCM3g4ZkZydjd0eTdkNCtKbHRiZmNjU0lFZE9uVDQrTGk1UEw1U0tSaU5sNC9XRm9tajUxNnRTT0hUc2FHaHFxcXFyV3IxL2YvSnpTMHRJdFc3Ym9kTHF3c0xDbFM1Y3l0eWZObkQ1OTJxeXJ4OXl1TTkzZXRrZVBIcWFiNnhyZHZYdVhHWlhUemkyVGJGazN1VVdKRUVLZGxwV1Y5ZDEzMy9GNFBDOHZyOWpZMk1XTEYrL2N1ZE4wUzNUbVdxaS92MytidDdXWW0yZXR4NTVLcGZybW0yK1l6Zng0UEo1S3BYcjU1WmNQSERpZ1VyV3crbHBtWnVZYmI3enh4UmRmTkRRMFRKZ3d3YmhxcVBGMkk3UGJrYmUzOTZwVnE3eTh2TkxUMC8veGozK3NXYlBHYkgyeXRMUTBadUV4MDloajlqOUtTMHRqcnMwK2pNRmdZTWF2aG9WMWVPMDNHMlQzdVkwUVFwWklUVTE5NzczM2REcmRXMis5Tlh6NDhCMDdkcHc2ZFNvMk5qWTJOcGJENFFRR0JycTV1WW5GWWljbnA3Q3dNSUlnTm0vZXpFU080UTlhclZhcjFTNWJ0c3paMlRrakk4UEp5Y20wczFWZlgyOWMyVXV2MTU4OGVYTGZ2bjNWMWRVaWtlajExMThQRHcvZnRHblQ5ZXZYbWJXaEoweVlNR25TcEg3OStwRWttWitmdjNmdjNzVEVSR1lnek1xVks1bXRIaGdhalNZN081c1pOY3IwMjZaTW1USisvUGdqUjQ0Y09IRGd4bzBicjczMjJyaHg0MTU4OFVYbXNpVFQxWlBKWkthekdvS0RnNlZTcVZ3dVg3aHc0Y042Y2dhRG9iQ3dzS3FxaWlUSkZpL3cyaDJNUFlTUTQxSW9GREV4TVFhRFljbVNKUk1tVEFDQU45OThjOG1TSmIvKyttdEtTb3JaWXBpdDhQYjI3dG16NXhkZmZFSFQ5T2pSby9sOC90YXRXd3NLQ25nOFhtWm1KclBxMk1HREIzLzY2U2RtZWV1d3NMQTFhOVl3bzJBKy92ampwS1NrNzc3N0xqOC9QeTR1TGk0dUxpd3NiTldxVmN1V0xhTnAyc1hGWmRHaVJkSFIwUndPcDdTMDlQWFhYM2QxZFJVSUJISzV2S0dod2MzTnpYUVdPWi9Qbnp0MzdyUnAwM2J0Mm5YcTFLbUVoSVNxcXFyTm16ZFRGTVhNelJnMWFwUnAyVUtoOEoxMzN2bmlpeThLQ3d1WnpSOGV4dFBUYy9ueTVXMWV2TFVMR0hzSUljZmw2ZWs1YU5DZ0o1NTRndGxtaitIdTdqNW56cHc1YytZd0Z5U1ZTbVZUVTVQQllLQnBtcG0wVHYrQjZmYlJOTzNtNWtZUWhGZ3NKa255aFJkZVlCTG8xcTFiekZLV2t5ZFBuamh4WWt4TWpGd3U3OXUzNy96NTgwZU9IR2xheHNpUkkwZU9ISm1jbkJ3WEYzZnQyclZYWDMwMUtDaG82dFNwSXBGb3dZSUZ4dkV5M3Q3ZVdxMldHVFhENVhKNzkrNjlZc1dLNWt0bHVybTVyVjY5ZXNhTUdkdTJiV1BHeFpBa3VYdjM3aE1uVGd3Wk1zVHM1QUVEQnV6ZXZidSt2cjY2dXByNVJHWUlnbkIyZHZidzhPZzI4L2FJRmo4blFnalpvK3NsY1NkdWIvbkhtTmcyVjRFeE1oZ014bGwzbGt0UFR6ZmVBS05wV3EvWGM3bGM1dlpiY1hGeGVYbTUyVForemFuVmFyTWxwSnVqS0lvZ0NLWlp1NUJXZnVaSXhvZXZqL3hlS3JMK0NtZlkyME1JT1RRV004OXMwQWN6R2NENDFOL2Z2ejNMV3JhWmVjWVJtS2h6OE84T0lZU1FBOEhZUXdnaDVFQXc5aEJDQ0RrUWpEMkVFRUlPQkdNUElZU1FBOEhZUXdnaDVFQXc5aEJDM1FkSmNJdzdvU1BiUWRFR0FPQVFiTTRWNlRTTVBZUlE5OEZzeU42Z3FiSjJJZWdCOVJvRkFMZ0tlMWk3RU1EWVF3aDFLeTRDVHdCbzBGUmF1eEQwZ05xbWNoZUJKMEhZUk9MWVJCRUlJY1FLaWRBVEFPb3g5bXpNdlpvVWQ2RzN0YXU0RDJNUElkUjlpSGh1N2s0KytUVTNyVjBJK2xORlkxNTFVMm1JdEkzRlNMc014aDVDcUZ1SjlKMStXNTdZcUsyMmRpSG92dlNLc3lSQkR2VjcydHFGM0lleGh4RHFWZ2I3VEtLQmpzLyswdHFGSUFBQXJVR1ZVbnB5Z0d5Y21POXU3VnJ1dzloRENIVXJFb0ZYVk5BTFdmSUxOMHQvc1hZdENPSnZmNmt6YUthR0xyZDJJWC9DMkVNSWRUY1RlcjhZNERyd2wreXZxbFRGMXE3Rm9XVXJMdDRxUHoydDcrdnQzLzZ3QzJEc0lZUzZHd0xJT1lNMzhMbE91NVAvZHEzNE9FMVQxcTdJRWFXVm56bWN2akhFWTlnUW42bldydVVCdUxzNlFxaDdxbE5YSE12ODlGNU5pbFRrSCtFN2JiRDNaR1pXSDNyVUtwVUZpUVVIYnBYOU90VHY2YW1oeTNsazJ4dm5kaVdNUFlSUWQzYTk1TVRaM04wcVhUMEErTHNPOEhIcDA4TTVXQ29Lc0haZDNRb050RXBicDlMVk5XcXJzeFdYS2hyemhGem5HZjFYOTVlTnNYWnBMY0RZUXdoMWN4U3R6NUluWGk4NWdmUDVIaWt1eVhkMzh2Rng2ZE5mTmlaRU9zeldPbmxHR0hzSUlRZlNvS2xVYW1zMUJpVis5YkdJUS9MY2hEM3M1Um95eGg1Q0NDRUhnaU01RVVJSU9SQ01QWVFRUWc0RVl3OGhoSkFEd2RoRENDSGtRREQyRUVJSU9SQ01QWVFRUWc0RVl3OGhoSkFEd2RoRENDSGtRREQyRUVJSU9SQ01QWVFRUWc0RVl3OGhoSkFEd2RoRENDSGtRREQyRUVJSU9SQ01QWVFRUWc0RVl3OGhoSkFEd2RoRENDSGtRREQyRUVJSU9SQ01QWVFRUWc0RVl3OGhoSkFEd2RoRENDSGtRREQyRUVJSU9SQ01QWVFRUWc0RVl3OGhoSkFEd2RoRENDSGtRREQyRUVJSU9SQ01QWVFRUWc0RVl3OGhoSkFEd2RoRENDSGtRREQyRUVJSU9SQ01QWVFRUWc0RVl3OGhoSkFEd2RoRENDSGtRREQyRUVJSU9SQ01QWVFRUWc0RVl3OGhoSkFEd2RoRENDSGtRREQyRUVJSU9SQ01QWVFRUWc0RVl3OGhoSkFEd2RoRENDSGtRREQyRUVJSU9SQ01QWVFRUWc0RVl3OGhoSkFEK1gvUWNxM0hETFRIbkFBQUFBQkpSVTVFcmtKZ2dnPT0iLAoJIlRoZW1lIiA6ICIiLAoJIlR5cGUiIDogIm1pbmQiLAoJIlVzZXJJZCIgOiAiNjY2MTM3NzMyIiwKCSJWZXJzaW9uIiA6ICIzNSIKfQo="/>
    </extobj>
  </extobjs>
</s:customData>
</file>

<file path=customXml/itemProps380.xml><?xml version="1.0" encoding="utf-8"?>
<ds:datastoreItem xmlns:ds="http://schemas.openxmlformats.org/officeDocument/2006/customXml" ds:itemID="s:customData">
  <ds:schemaRefs>
    <ds:schemaRef ds:uri="http://www.wps.cn/officeDocument/2013/wpsCustomData"/>
  </ds:schemaRefs>
</ds:datastoreItem>
</file>

<file path=docProps/app.xml><?xml version="1.0" encoding="utf-8"?>
<Properties xmlns="http://schemas.openxmlformats.org/officeDocument/2006/extended-properties" xmlns:vt="http://schemas.openxmlformats.org/officeDocument/2006/docPropsVTypes">
  <TotalTime>0</TotalTime>
  <Words>27306</Words>
  <Application>WPS 演示</Application>
  <PresentationFormat>宽屏</PresentationFormat>
  <Paragraphs>1500</Paragraphs>
  <Slides>126</Slides>
  <Notes>4</Notes>
  <HiddenSlides>0</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126</vt:i4>
      </vt:variant>
    </vt:vector>
  </HeadingPairs>
  <TitlesOfParts>
    <vt:vector size="143" baseType="lpstr">
      <vt:lpstr>Arial</vt:lpstr>
      <vt:lpstr>宋体</vt:lpstr>
      <vt:lpstr>Wingdings</vt:lpstr>
      <vt:lpstr>Wingdings</vt:lpstr>
      <vt:lpstr>黑体</vt:lpstr>
      <vt:lpstr>思源黑体 CN Normal</vt:lpstr>
      <vt:lpstr>思源黑体 CN Light</vt:lpstr>
      <vt:lpstr>思源黑体 CN Bold</vt:lpstr>
      <vt:lpstr>思源黑体 CN Medium</vt:lpstr>
      <vt:lpstr>KSOF618801C0</vt:lpstr>
      <vt:lpstr>Segoe Print</vt:lpstr>
      <vt:lpstr>KSOF6188761F</vt:lpstr>
      <vt:lpstr>微软雅黑</vt:lpstr>
      <vt:lpstr>Arial Unicode MS</vt:lpstr>
      <vt:lpstr>Calibri</vt:lpstr>
      <vt:lpstr>KSOFDDF4E7ED</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十二猪肠</cp:lastModifiedBy>
  <cp:revision>606</cp:revision>
  <dcterms:created xsi:type="dcterms:W3CDTF">2019-06-19T02:08:00Z</dcterms:created>
  <dcterms:modified xsi:type="dcterms:W3CDTF">2026-06-24T02:29:50Z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2052-12.1.0.26895</vt:lpwstr>
  </property>
  <property fmtid="{D5CDD505-2E9C-101B-9397-08002B2CF9AE}" pid="3" name="ICV">
    <vt:lpwstr>39340004071C426FBDD6E1D047E39033_13</vt:lpwstr>
  </property>
</Properties>
</file>