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25.svg" ContentType="image/svg+xml"/>
  <Override PartName="/ppt/media/image27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302" r:id="rId3"/>
    <p:sldId id="327" r:id="rId4"/>
    <p:sldId id="328" r:id="rId5"/>
    <p:sldId id="446" r:id="rId6"/>
    <p:sldId id="447" r:id="rId7"/>
    <p:sldId id="392" r:id="rId9"/>
    <p:sldId id="455" r:id="rId10"/>
    <p:sldId id="488" r:id="rId11"/>
    <p:sldId id="470" r:id="rId12"/>
    <p:sldId id="479" r:id="rId13"/>
    <p:sldId id="394" r:id="rId14"/>
    <p:sldId id="459" r:id="rId15"/>
    <p:sldId id="499" r:id="rId16"/>
    <p:sldId id="464" r:id="rId17"/>
    <p:sldId id="465" r:id="rId18"/>
    <p:sldId id="466" r:id="rId19"/>
    <p:sldId id="467" r:id="rId20"/>
    <p:sldId id="468" r:id="rId21"/>
    <p:sldId id="325" r:id="rId22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1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Q" initials="D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0017"/>
    <a:srgbClr val="AB0503"/>
    <a:srgbClr val="D30301"/>
    <a:srgbClr val="F8BF87"/>
    <a:srgbClr val="FFFDE6"/>
    <a:srgbClr val="930909"/>
    <a:srgbClr val="FBE4C2"/>
    <a:srgbClr val="EBC78C"/>
    <a:srgbClr val="F7DEB7"/>
    <a:srgbClr val="A4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81"/>
        <p:guide pos="384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66.xml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华工科技</a:t>
            </a:r>
            <a:r>
              <a:rPr lang="en-US" altLang="zh-CN"/>
              <a:t>2023</a:t>
            </a:r>
            <a:r>
              <a:rPr lang="zh-CN" altLang="en-US"/>
              <a:t>年</a:t>
            </a:r>
            <a:r>
              <a:rPr lang="en-US" altLang="zh-CN"/>
              <a:t>3</a:t>
            </a:r>
            <a:r>
              <a:rPr lang="zh-CN" altLang="en-US"/>
              <a:t>月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2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0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tags" Target="../tags/tag4.xml"/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tags" Target="../tags/tag6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方建伟1980（无课表） 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>
            <p:custDataLst>
              <p:tags r:id="rId3"/>
            </p:custDataLst>
          </p:nvPr>
        </p:nvSpPr>
        <p:spPr>
          <a:xfrm>
            <a:off x="4806950" y="6068695"/>
            <a:ext cx="71564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注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社群专属服务时间为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2024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月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日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-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2024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年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月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日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;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社群解散时间为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2024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年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月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日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0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点。</a:t>
            </a:r>
            <a:endParaRPr lang="zh-CN" altLang="en-US" sz="12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方建伟1980（无课表） 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2矢量智能对象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53670" y="193675"/>
            <a:ext cx="1369060" cy="295275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9290050" y="6362700"/>
            <a:ext cx="28384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股市有风险</a:t>
            </a:r>
            <a:r>
              <a:rPr lang="en-US" altLang="zh-CN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·</a:t>
            </a:r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投资需谨慎！</a:t>
            </a:r>
            <a:endParaRPr lang="zh-CN" altLang="en-US" sz="14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内页拷贝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" y="-635"/>
            <a:ext cx="12192000" cy="6858000"/>
          </a:xfrm>
          <a:prstGeom prst="rect">
            <a:avLst/>
          </a:prstGeom>
        </p:spPr>
      </p:pic>
      <p:pic>
        <p:nvPicPr>
          <p:cNvPr id="7" name="图片 6" descr="矢量智能对象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1330" y="261620"/>
            <a:ext cx="1372870" cy="294640"/>
          </a:xfrm>
          <a:prstGeom prst="rect">
            <a:avLst/>
          </a:prstGeom>
        </p:spPr>
      </p:pic>
      <p:pic>
        <p:nvPicPr>
          <p:cNvPr id="12" name="图片 11" descr="双12 icon_166804628526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54640" y="117475"/>
            <a:ext cx="1179195" cy="50673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-635" y="681990"/>
            <a:ext cx="12193270" cy="6176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/>
        </p:nvSpPr>
        <p:spPr>
          <a:xfrm>
            <a:off x="635" y="6557010"/>
            <a:ext cx="121907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经传多赢投资顾问 :</a:t>
            </a:r>
            <a:r>
              <a:rPr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蔡英姿</a:t>
            </a:r>
            <a:r>
              <a:rPr lang="zh-CN" alt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丨执业编号:</a:t>
            </a:r>
            <a:r>
              <a:rPr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A1120613090011</a:t>
            </a:r>
            <a:r>
              <a:rPr 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 </a:t>
            </a:r>
            <a:r>
              <a:rPr lang="zh-CN" alt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风险提示:观点基于软件数据和理论模型分析，仅供参考，不构成投资建议，股市有风险，投资需谨慎。</a:t>
            </a:r>
            <a:endParaRPr lang="zh-CN" altLang="en-US" sz="1200" b="1">
              <a:ln>
                <a:noFill/>
              </a:ln>
              <a:solidFill>
                <a:schemeClr val="bg1">
                  <a:lumMod val="50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6" name="图片 5" descr="//192.168.10.86/素材/营销策划/1.活动/1-活动-设计需求/2023年/11月/11-12月猎手活动/12月猎手活动/双十二直播/课件模板/00设计/1920x1080 拷贝 9.png1920x1080 拷贝 9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  <p:pic>
        <p:nvPicPr>
          <p:cNvPr id="11" name="图片 10" descr="苏柏安1980（无课表）  拷贝 20000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矩形 817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35" y="682625"/>
            <a:ext cx="12192000" cy="6175375"/>
          </a:xfrm>
          <a:prstGeom prst="rect">
            <a:avLst/>
          </a:prstGeom>
        </p:spPr>
      </p:pic>
      <p:pic>
        <p:nvPicPr>
          <p:cNvPr id="10" name="图片 9" descr="2矢量智能对象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53670" y="193675"/>
            <a:ext cx="1369060" cy="295275"/>
          </a:xfrm>
          <a:prstGeom prst="rect">
            <a:avLst/>
          </a:prstGeom>
        </p:spPr>
      </p:pic>
      <p:sp>
        <p:nvSpPr>
          <p:cNvPr id="14" name="文本框 13"/>
          <p:cNvSpPr txBox="1"/>
          <p:nvPr userDrawn="1">
            <p:custDataLst>
              <p:tags r:id="rId10"/>
            </p:custDataLst>
          </p:nvPr>
        </p:nvSpPr>
        <p:spPr>
          <a:xfrm>
            <a:off x="648970" y="6579235"/>
            <a:ext cx="108813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经传多赢资深投顾: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方建伟丨执业编号: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A1120613090012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风险提示:观点基于软件数据和理论模型分析，仅供参考，不构成买卖建议，股市有风险，投资需谨慎！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5" name="图片 4" descr="内页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苏柏安1980（无课表）  拷贝 20000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2矢量智能对象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53670" y="193675"/>
            <a:ext cx="1369060" cy="295275"/>
          </a:xfrm>
          <a:prstGeom prst="rect">
            <a:avLst/>
          </a:prstGeom>
        </p:spPr>
      </p:pic>
      <p:sp>
        <p:nvSpPr>
          <p:cNvPr id="12" name="文本框 11"/>
          <p:cNvSpPr txBox="1"/>
          <p:nvPr userDrawn="1">
            <p:custDataLst>
              <p:tags r:id="rId6"/>
            </p:custDataLst>
          </p:nvPr>
        </p:nvSpPr>
        <p:spPr>
          <a:xfrm>
            <a:off x="9290050" y="6362700"/>
            <a:ext cx="28384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股市有风险</a:t>
            </a:r>
            <a:r>
              <a:rPr lang="en-US" altLang="zh-CN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·</a:t>
            </a:r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投资需谨慎！</a:t>
            </a:r>
            <a:endParaRPr lang="zh-CN" altLang="en-US" sz="14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pt.png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  <p:sp>
        <p:nvSpPr>
          <p:cNvPr id="14" name="文本框 13"/>
          <p:cNvSpPr txBox="1"/>
          <p:nvPr userDrawn="1">
            <p:custDataLst>
              <p:tags r:id="rId4"/>
            </p:custDataLst>
          </p:nvPr>
        </p:nvSpPr>
        <p:spPr>
          <a:xfrm>
            <a:off x="648970" y="5942330"/>
            <a:ext cx="108813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经传多赢资深投顾: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方建伟丨执业编号: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A1120613090012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风险提示:观点基于软件数据和理论模型分析，仅供参考，不构成买卖建议，股市有风险，投资需谨慎！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8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9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1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7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55.xml"/><Relationship Id="rId2" Type="http://schemas.openxmlformats.org/officeDocument/2006/relationships/image" Target="../media/image22.png"/><Relationship Id="rId1" Type="http://schemas.openxmlformats.org/officeDocument/2006/relationships/tags" Target="../tags/tag54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57.xml"/><Relationship Id="rId4" Type="http://schemas.openxmlformats.org/officeDocument/2006/relationships/image" Target="../media/image25.sv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tags" Target="../tags/tag56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59.xml"/><Relationship Id="rId4" Type="http://schemas.openxmlformats.org/officeDocument/2006/relationships/image" Target="../media/image27.svg"/><Relationship Id="rId3" Type="http://schemas.openxmlformats.org/officeDocument/2006/relationships/image" Target="../media/image24.png"/><Relationship Id="rId2" Type="http://schemas.openxmlformats.org/officeDocument/2006/relationships/tags" Target="../tags/tag58.xml"/><Relationship Id="rId1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61.xml"/><Relationship Id="rId4" Type="http://schemas.openxmlformats.org/officeDocument/2006/relationships/image" Target="../media/image27.svg"/><Relationship Id="rId3" Type="http://schemas.openxmlformats.org/officeDocument/2006/relationships/image" Target="../media/image24.png"/><Relationship Id="rId2" Type="http://schemas.openxmlformats.org/officeDocument/2006/relationships/tags" Target="../tags/tag60.xml"/><Relationship Id="rId1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63.xml"/><Relationship Id="rId4" Type="http://schemas.openxmlformats.org/officeDocument/2006/relationships/image" Target="../media/image27.svg"/><Relationship Id="rId3" Type="http://schemas.openxmlformats.org/officeDocument/2006/relationships/image" Target="../media/image24.png"/><Relationship Id="rId2" Type="http://schemas.openxmlformats.org/officeDocument/2006/relationships/tags" Target="../tags/tag62.xml"/><Relationship Id="rId1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65.xml"/><Relationship Id="rId1" Type="http://schemas.openxmlformats.org/officeDocument/2006/relationships/tags" Target="../tags/tag64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image" Target="../media/image14.png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6" Type="http://schemas.openxmlformats.org/officeDocument/2006/relationships/slideLayout" Target="../slideLayouts/slideLayout4.xml"/><Relationship Id="rId15" Type="http://schemas.openxmlformats.org/officeDocument/2006/relationships/tags" Target="../tags/tag28.xml"/><Relationship Id="rId14" Type="http://schemas.openxmlformats.org/officeDocument/2006/relationships/tags" Target="../tags/tag27.xml"/><Relationship Id="rId13" Type="http://schemas.openxmlformats.org/officeDocument/2006/relationships/tags" Target="../tags/tag26.xml"/><Relationship Id="rId12" Type="http://schemas.openxmlformats.org/officeDocument/2006/relationships/tags" Target="../tags/tag25.xml"/><Relationship Id="rId11" Type="http://schemas.openxmlformats.org/officeDocument/2006/relationships/tags" Target="../tags/tag24.xml"/><Relationship Id="rId10" Type="http://schemas.openxmlformats.org/officeDocument/2006/relationships/tags" Target="../tags/tag23.xml"/><Relationship Id="rId1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9.xml"/><Relationship Id="rId1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tags" Target="../tags/tag3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tags" Target="../tags/tag30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5.xml"/><Relationship Id="rId3" Type="http://schemas.openxmlformats.org/officeDocument/2006/relationships/tags" Target="../tags/tag33.xml"/><Relationship Id="rId2" Type="http://schemas.openxmlformats.org/officeDocument/2006/relationships/image" Target="../media/image20.png"/><Relationship Id="rId1" Type="http://schemas.openxmlformats.org/officeDocument/2006/relationships/tags" Target="../tags/tag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4.xml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image" Target="../media/image21.png"/><Relationship Id="rId1" Type="http://schemas.openxmlformats.org/officeDocument/2006/relationships/tags" Target="../tags/tag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" name="文本框 16"/>
          <p:cNvSpPr txBox="1"/>
          <p:nvPr/>
        </p:nvSpPr>
        <p:spPr>
          <a:xfrm>
            <a:off x="5239385" y="4517390"/>
            <a:ext cx="5579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经传多赢资深投顾。</a:t>
            </a:r>
            <a:endParaRPr lang="zh-CN" altLang="en-US" sz="1400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  <a:p>
            <a:endParaRPr lang="en-US" altLang="zh-CN" sz="1400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239385" y="4791075"/>
            <a:ext cx="5216525" cy="8204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经传十大金牌讲师，从事证券行业10余年，自创一套“股海钓鱼操作系统”，真正教中小投资者能够理解市场，更好的适应市场，在市场当中稳定的获利。</a:t>
            </a:r>
            <a:endParaRPr lang="zh-CN" altLang="en-US" sz="1400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sp>
        <p:nvSpPr>
          <p:cNvPr id="19" name="文本框 18" descr="7b0a2020202022776f7264617274223a2022220a7d0a"/>
          <p:cNvSpPr txBox="1"/>
          <p:nvPr/>
        </p:nvSpPr>
        <p:spPr>
          <a:xfrm>
            <a:off x="5010785" y="1151255"/>
            <a:ext cx="6650355" cy="187198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algn="l" fontAlgn="auto">
              <a:lnSpc>
                <a:spcPct val="90000"/>
              </a:lnSpc>
            </a:pPr>
            <a:r>
              <a:rPr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《</a:t>
            </a:r>
            <a:r>
              <a:rPr lang="zh-CN"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落袋为安</a:t>
            </a:r>
            <a:r>
              <a:rPr lang="en-US" altLang="zh-CN"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  </a:t>
            </a:r>
            <a:endParaRPr lang="zh-CN" sz="6800" b="1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  <a:p>
            <a:pPr algn="r" fontAlgn="auto">
              <a:lnSpc>
                <a:spcPct val="90000"/>
              </a:lnSpc>
            </a:pPr>
            <a:r>
              <a:rPr lang="zh-CN"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利润奔跑</a:t>
            </a:r>
            <a:r>
              <a:rPr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》</a:t>
            </a:r>
            <a:endParaRPr sz="6800" b="1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5239385" y="4006215"/>
            <a:ext cx="5579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方建伟</a:t>
            </a:r>
            <a:r>
              <a:rPr lang="en-US" altLang="zh-CN" sz="12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执业编号：A1120613090012</a:t>
            </a:r>
            <a:endParaRPr lang="zh-CN" altLang="en-US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5366385" y="3110230"/>
            <a:ext cx="5579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直播时间</a:t>
            </a:r>
            <a:r>
              <a:rPr lang="en-US" altLang="zh-CN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:2024</a:t>
            </a:r>
            <a:r>
              <a:rPr lang="zh-CN" altLang="en-US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年</a:t>
            </a:r>
            <a:r>
              <a:rPr lang="en-US" altLang="zh-CN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11</a:t>
            </a:r>
            <a:r>
              <a:rPr lang="zh-CN" altLang="en-US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月</a:t>
            </a:r>
            <a:r>
              <a:rPr lang="en-US" altLang="zh-CN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13</a:t>
            </a:r>
            <a:r>
              <a:rPr lang="zh-CN" altLang="en-US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日</a:t>
            </a:r>
            <a:r>
              <a:rPr lang="en-US" altLang="zh-CN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20:15</a:t>
            </a:r>
            <a:endParaRPr lang="en-US" altLang="zh-CN" sz="2800" b="1">
              <a:solidFill>
                <a:srgbClr val="BD0017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牛市是如何亏钱的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680085" y="1080770"/>
            <a:ext cx="10800715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8</a:t>
            </a:r>
            <a:r>
              <a:rPr lang="zh-CN" altLang="en-US" sz="4000">
                <a:sym typeface="+mn-ea"/>
              </a:rPr>
              <a:t>元买入，</a:t>
            </a:r>
            <a:r>
              <a:rPr lang="en-US" altLang="zh-CN" sz="4000">
                <a:sym typeface="+mn-ea"/>
              </a:rPr>
              <a:t>9</a:t>
            </a:r>
            <a:r>
              <a:rPr lang="zh-CN" altLang="en-US" sz="4000">
                <a:sym typeface="+mn-ea"/>
              </a:rPr>
              <a:t>元卖出；</a:t>
            </a:r>
            <a:r>
              <a:rPr lang="en-US" altLang="zh-CN" sz="4000">
                <a:sym typeface="+mn-ea"/>
              </a:rPr>
              <a:t>       +1</a:t>
            </a: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10</a:t>
            </a:r>
            <a:r>
              <a:rPr lang="zh-CN" altLang="en-US" sz="4000">
                <a:sym typeface="+mn-ea"/>
              </a:rPr>
              <a:t>元买入，</a:t>
            </a:r>
            <a:r>
              <a:rPr lang="en-US" altLang="zh-CN" sz="4000">
                <a:sym typeface="+mn-ea"/>
              </a:rPr>
              <a:t>11</a:t>
            </a:r>
            <a:r>
              <a:rPr lang="zh-CN" altLang="en-US" sz="4000">
                <a:sym typeface="+mn-ea"/>
              </a:rPr>
              <a:t>元卖出；</a:t>
            </a:r>
            <a:r>
              <a:rPr lang="en-US" altLang="zh-CN" sz="4000">
                <a:sym typeface="+mn-ea"/>
              </a:rPr>
              <a:t>   +1</a:t>
            </a:r>
            <a:endParaRPr lang="en-US" altLang="zh-CN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13</a:t>
            </a:r>
            <a:r>
              <a:rPr lang="zh-CN" altLang="en-US" sz="4000">
                <a:sym typeface="+mn-ea"/>
              </a:rPr>
              <a:t>元买入，</a:t>
            </a:r>
            <a:r>
              <a:rPr lang="en-US" altLang="zh-CN" sz="4000">
                <a:sym typeface="+mn-ea"/>
              </a:rPr>
              <a:t>15</a:t>
            </a:r>
            <a:r>
              <a:rPr lang="zh-CN" altLang="en-US" sz="4000">
                <a:sym typeface="+mn-ea"/>
              </a:rPr>
              <a:t>元卖出；</a:t>
            </a:r>
            <a:r>
              <a:rPr lang="en-US" altLang="zh-CN" sz="4000">
                <a:sym typeface="+mn-ea"/>
              </a:rPr>
              <a:t>   +2</a:t>
            </a:r>
            <a:endParaRPr lang="en-US" altLang="zh-CN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17</a:t>
            </a:r>
            <a:r>
              <a:rPr lang="zh-CN" altLang="en-US" sz="4000">
                <a:sym typeface="+mn-ea"/>
              </a:rPr>
              <a:t>元买入，持到</a:t>
            </a:r>
            <a:r>
              <a:rPr lang="en-US" altLang="zh-CN" sz="4000">
                <a:sym typeface="+mn-ea"/>
              </a:rPr>
              <a:t>12</a:t>
            </a:r>
            <a:r>
              <a:rPr lang="zh-CN" altLang="en-US" sz="4000">
                <a:sym typeface="+mn-ea"/>
              </a:rPr>
              <a:t>元。</a:t>
            </a:r>
            <a:r>
              <a:rPr lang="en-US" altLang="zh-CN" sz="4000">
                <a:sym typeface="+mn-ea"/>
              </a:rPr>
              <a:t>    -5</a:t>
            </a:r>
            <a:r>
              <a:rPr lang="zh-CN" altLang="en-US" sz="4000">
                <a:sym typeface="+mn-ea"/>
              </a:rPr>
              <a:t>（正常止损</a:t>
            </a:r>
            <a:r>
              <a:rPr lang="en-US" altLang="zh-CN" sz="4000">
                <a:sym typeface="+mn-ea"/>
              </a:rPr>
              <a:t>-1</a:t>
            </a:r>
            <a:r>
              <a:rPr lang="zh-CN" altLang="en-US" sz="4000">
                <a:sym typeface="+mn-ea"/>
              </a:rPr>
              <a:t>）</a:t>
            </a:r>
            <a:endParaRPr lang="en-US" altLang="zh-CN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（会找各种理由）</a:t>
            </a:r>
            <a:endParaRPr lang="zh-CN" altLang="en-US" sz="4000"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altLang="en-US" sz="60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利润奔跑的策略</a:t>
            </a:r>
            <a:endParaRPr lang="zh-CN" altLang="en-US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第三章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底仓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+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浮仓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、底仓：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）买入：突破智能辅助线（主力动向紫</a:t>
            </a:r>
            <a:r>
              <a:rPr lang="zh-CN" altLang="en-US" dirty="0"/>
              <a:t>色）、回踩智能辅助线（缩量小阳、小</a:t>
            </a:r>
            <a:r>
              <a:rPr lang="zh-CN" altLang="en-US" dirty="0"/>
              <a:t>阴）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）卖出：破位智能辅助线（止损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-5%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，线下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-3%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、浮仓：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）突破智能辅助线、回踩智能辅助线、捕捞季节低位金叉（乖离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3%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）捕捞季节死叉（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盘中）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选股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条件：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）主力状态红色；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）上升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通道。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）一波涨幅不能过大（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80%+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底仓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+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浮仓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、举例讲解：工业富联、芯片</a:t>
            </a:r>
            <a:r>
              <a:rPr lang="en-US" altLang="zh-CN" dirty="0"/>
              <a:t>ETF</a:t>
            </a:r>
            <a:r>
              <a:rPr lang="zh-CN" altLang="en-US" dirty="0"/>
              <a:t>、歌尔股份、中科曙光、精工</a:t>
            </a:r>
            <a:r>
              <a:rPr lang="zh-CN" altLang="en-US" dirty="0"/>
              <a:t>科技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再牛逼的方法，没有执行力，还不如，普通的方法，铁一样的执行来的有</a:t>
            </a:r>
            <a:r>
              <a:rPr lang="zh-CN" altLang="en-US" dirty="0"/>
              <a:t>价值。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以史为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鉴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710" y="857885"/>
            <a:ext cx="10683240" cy="51060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1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315" y="852805"/>
            <a:ext cx="10961370" cy="511175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468120" y="1630680"/>
            <a:ext cx="12001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36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189730" y="1630680"/>
            <a:ext cx="12001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91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7865" y="835660"/>
            <a:ext cx="10570845" cy="5109210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468120" y="1630680"/>
            <a:ext cx="12001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61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3541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120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3910" y="860425"/>
            <a:ext cx="10584180" cy="508190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3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1380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100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3541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228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7540" y="831215"/>
            <a:ext cx="10757535" cy="513524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4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1380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160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3541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310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 userDrawn="1"/>
        </p:nvSpPr>
        <p:spPr>
          <a:xfrm>
            <a:off x="1344930" y="1469390"/>
            <a:ext cx="9326880" cy="101473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l" fontAlgn="auto"/>
            <a:r>
              <a:rPr lang="zh-CN" altLang="en-US" sz="60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经传多赢，让投资遇见</a:t>
            </a:r>
            <a:r>
              <a:rPr lang="zh-CN" altLang="en-US" sz="60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美好</a:t>
            </a:r>
            <a:endParaRPr lang="zh-CN" altLang="en-US" sz="6000" b="1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3" name="圆角矩形 2"/>
          <p:cNvSpPr/>
          <p:nvPr userDrawn="1"/>
        </p:nvSpPr>
        <p:spPr>
          <a:xfrm>
            <a:off x="1450975" y="2553970"/>
            <a:ext cx="8990965" cy="271208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 userDrawn="1">
            <p:custDataLst>
              <p:tags r:id="rId1"/>
            </p:custDataLst>
          </p:nvPr>
        </p:nvSpPr>
        <p:spPr>
          <a:xfrm>
            <a:off x="1750060" y="2880360"/>
            <a:ext cx="8393430" cy="20599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我司所有工作人员均不允许推荐股票、不允许承诺收益、不允许代客理财、不允许合作分成、不允许私下收款，如您发现有任何违规行为，可联系400-</a:t>
            </a:r>
            <a:r>
              <a:rPr lang="en-US" altLang="zh-CN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9088-988</a:t>
            </a: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3475" y="2987040"/>
            <a:ext cx="2827655" cy="1343025"/>
          </a:xfrm>
          <a:prstGeom prst="rect">
            <a:avLst/>
          </a:prstGeom>
        </p:spPr>
      </p:pic>
      <p:grpSp>
        <p:nvGrpSpPr>
          <p:cNvPr id="7" name="组合 6"/>
          <p:cNvGrpSpPr/>
          <p:nvPr>
            <p:custDataLst>
              <p:tags r:id="rId2"/>
            </p:custDataLst>
          </p:nvPr>
        </p:nvGrpSpPr>
        <p:grpSpPr>
          <a:xfrm>
            <a:off x="4657090" y="1802130"/>
            <a:ext cx="6414770" cy="824865"/>
            <a:chOff x="7100" y="2172"/>
            <a:chExt cx="10102" cy="1299"/>
          </a:xfrm>
        </p:grpSpPr>
        <p:pic>
          <p:nvPicPr>
            <p:cNvPr id="4" name="图片 3" descr="组 2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100" y="2172"/>
              <a:ext cx="10102" cy="1299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>
              <p:custDataLst>
                <p:tags r:id="rId5"/>
              </p:custDataLst>
            </p:nvPr>
          </p:nvSpPr>
          <p:spPr>
            <a:xfrm>
              <a:off x="7517" y="229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第一章</a:t>
              </a:r>
              <a:endParaRPr lang="zh-CN" altLang="en-US" sz="3000">
                <a:solidFill>
                  <a:srgbClr val="D3030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6" name="文本框 5"/>
            <p:cNvSpPr txBox="1"/>
            <p:nvPr>
              <p:custDataLst>
                <p:tags r:id="rId6"/>
              </p:custDataLst>
            </p:nvPr>
          </p:nvSpPr>
          <p:spPr>
            <a:xfrm>
              <a:off x="10573" y="245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市场行情看法</a:t>
              </a:r>
              <a:endParaRPr lang="zh-CN" altLang="en-US" sz="3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7"/>
            </p:custDataLst>
          </p:nvPr>
        </p:nvGrpSpPr>
        <p:grpSpPr>
          <a:xfrm>
            <a:off x="4657090" y="2802890"/>
            <a:ext cx="6414770" cy="824865"/>
            <a:chOff x="7100" y="2172"/>
            <a:chExt cx="10102" cy="1299"/>
          </a:xfrm>
        </p:grpSpPr>
        <p:pic>
          <p:nvPicPr>
            <p:cNvPr id="9" name="图片 8" descr="组 21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100" y="2172"/>
              <a:ext cx="10102" cy="1299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>
              <p:custDataLst>
                <p:tags r:id="rId9"/>
              </p:custDataLst>
            </p:nvPr>
          </p:nvSpPr>
          <p:spPr>
            <a:xfrm>
              <a:off x="7517" y="229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第</a:t>
              </a:r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二章</a:t>
              </a:r>
              <a:endParaRPr lang="zh-CN" altLang="en-US" sz="3000">
                <a:solidFill>
                  <a:srgbClr val="D3030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11" name="文本框 10"/>
            <p:cNvSpPr txBox="1"/>
            <p:nvPr>
              <p:custDataLst>
                <p:tags r:id="rId10"/>
              </p:custDataLst>
            </p:nvPr>
          </p:nvSpPr>
          <p:spPr>
            <a:xfrm>
              <a:off x="10573" y="245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落袋为安的策略</a:t>
              </a:r>
              <a:endParaRPr lang="zh-CN" altLang="en-US" sz="3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grpSp>
        <p:nvGrpSpPr>
          <p:cNvPr id="12" name="组合 11"/>
          <p:cNvGrpSpPr/>
          <p:nvPr>
            <p:custDataLst>
              <p:tags r:id="rId11"/>
            </p:custDataLst>
          </p:nvPr>
        </p:nvGrpSpPr>
        <p:grpSpPr>
          <a:xfrm>
            <a:off x="4657090" y="3803650"/>
            <a:ext cx="6414770" cy="824865"/>
            <a:chOff x="7100" y="2172"/>
            <a:chExt cx="10102" cy="1299"/>
          </a:xfrm>
        </p:grpSpPr>
        <p:pic>
          <p:nvPicPr>
            <p:cNvPr id="13" name="图片 12" descr="组 21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100" y="2172"/>
              <a:ext cx="10102" cy="1299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>
              <p:custDataLst>
                <p:tags r:id="rId13"/>
              </p:custDataLst>
            </p:nvPr>
          </p:nvSpPr>
          <p:spPr>
            <a:xfrm>
              <a:off x="7517" y="229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第</a:t>
              </a:r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三章</a:t>
              </a:r>
              <a:endParaRPr lang="zh-CN" altLang="en-US" sz="3000">
                <a:solidFill>
                  <a:srgbClr val="D3030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15" name="文本框 14"/>
            <p:cNvSpPr txBox="1"/>
            <p:nvPr>
              <p:custDataLst>
                <p:tags r:id="rId14"/>
              </p:custDataLst>
            </p:nvPr>
          </p:nvSpPr>
          <p:spPr>
            <a:xfrm>
              <a:off x="10573" y="245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利润奔跑的策略</a:t>
              </a:r>
              <a:endParaRPr lang="zh-CN" altLang="en-US" sz="3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</p:spTree>
    <p:custDataLst>
      <p:tags r:id="rId1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sz="58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市场行情看法</a:t>
            </a:r>
            <a:endParaRPr lang="zh-CN" altLang="en-US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第一章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一、大盘分析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8735060" y="1305560"/>
            <a:ext cx="3147695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</a:t>
            </a:r>
            <a:r>
              <a:rPr lang="zh-CN"/>
              <a:t>改变熊线思维</a:t>
            </a:r>
            <a:endParaRPr lang="zh-CN"/>
          </a:p>
          <a:p>
            <a:endParaRPr lang="zh-CN"/>
          </a:p>
          <a:p>
            <a:r>
              <a:rPr lang="en-US" altLang="zh-CN"/>
              <a:t>2</a:t>
            </a:r>
            <a:r>
              <a:rPr lang="zh-CN" altLang="en-US"/>
              <a:t>、有调整更利于健康上涨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3</a:t>
            </a:r>
            <a:r>
              <a:rPr lang="zh-CN" altLang="en-US"/>
              <a:t>、死叉则短期震荡整理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4</a:t>
            </a:r>
            <a:r>
              <a:rPr lang="zh-CN" altLang="en-US"/>
              <a:t>、牛线后续会上移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5</a:t>
            </a:r>
            <a:r>
              <a:rPr lang="zh-CN" altLang="en-US"/>
              <a:t>、平均股价常站牛熊之上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6</a:t>
            </a:r>
            <a:r>
              <a:rPr lang="zh-CN" altLang="en-US"/>
              <a:t>、熊线则加速上扬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7</a:t>
            </a:r>
            <a:r>
              <a:rPr lang="zh-CN" altLang="en-US"/>
              <a:t>、横向高位才要注意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8</a:t>
            </a:r>
            <a:r>
              <a:rPr lang="zh-CN" altLang="en-US"/>
              <a:t>、下一轮金叉再次启动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" y="843915"/>
            <a:ext cx="8095615" cy="3313430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4263390"/>
            <a:ext cx="2815590" cy="1649095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5035" y="4263390"/>
            <a:ext cx="2762250" cy="1652905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3810" y="4263390"/>
            <a:ext cx="2244725" cy="1658620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</p:spTree>
    <p:custDataLst>
      <p:tags r:id="rId6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二、已突破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165" y="855345"/>
            <a:ext cx="11329670" cy="507174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altLang="en-US" sz="60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落袋为安的策略</a:t>
            </a:r>
            <a:endParaRPr lang="en-US" altLang="zh-CN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第二章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一、短线爱好者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680085" y="1080770"/>
            <a:ext cx="10800715" cy="2153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None/>
            </a:pPr>
            <a:endParaRPr lang="en-US" altLang="zh-CN">
              <a:sym typeface="+mn-ea"/>
            </a:endParaRPr>
          </a:p>
          <a:p>
            <a:pPr algn="l">
              <a:buClrTx/>
              <a:buSzTx/>
              <a:buNone/>
            </a:pPr>
            <a:endParaRPr lang="en-US" altLang="zh-CN">
              <a:sym typeface="+mn-ea"/>
            </a:endParaRPr>
          </a:p>
          <a:p>
            <a:pPr algn="l">
              <a:buClrTx/>
              <a:buSzTx/>
              <a:buNone/>
            </a:pPr>
            <a:endParaRPr lang="en-US" altLang="zh-CN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上涨时，看多的观点显得特别有深度！</a:t>
            </a: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下跌时，看空的观点显得特别有</a:t>
            </a:r>
            <a:r>
              <a:rPr lang="zh-CN" altLang="en-US" sz="4000">
                <a:sym typeface="+mn-ea"/>
              </a:rPr>
              <a:t>远见。</a:t>
            </a:r>
            <a:endParaRPr lang="zh-CN" altLang="en-US" sz="4000"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一、短线爱好者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680085" y="1080770"/>
            <a:ext cx="10800715" cy="23685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None/>
            </a:pPr>
            <a:r>
              <a:rPr lang="zh-CN">
                <a:sym typeface="+mn-ea"/>
              </a:rPr>
              <a:t>短线：</a:t>
            </a:r>
            <a:endParaRPr lang="zh-CN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>
                <a:sym typeface="+mn-ea"/>
              </a:rPr>
              <a:t>（</a:t>
            </a:r>
            <a:r>
              <a:rPr lang="en-US" altLang="zh-CN">
                <a:sym typeface="+mn-ea"/>
              </a:rPr>
              <a:t>1</a:t>
            </a:r>
            <a:r>
              <a:rPr lang="zh-CN">
                <a:sym typeface="+mn-ea"/>
              </a:rPr>
              <a:t>）捕捞季节日线死叉；</a:t>
            </a:r>
            <a:endParaRPr lang="zh-CN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>
                <a:sym typeface="+mn-ea"/>
              </a:rPr>
              <a:t>（</a:t>
            </a:r>
            <a:r>
              <a:rPr lang="en-US" altLang="zh-CN">
                <a:sym typeface="+mn-ea"/>
              </a:rPr>
              <a:t>2</a:t>
            </a:r>
            <a:r>
              <a:rPr lang="zh-CN">
                <a:sym typeface="+mn-ea"/>
              </a:rPr>
              <a:t>）捕捞季节</a:t>
            </a:r>
            <a:r>
              <a:rPr lang="en-US" altLang="zh-CN">
                <a:sym typeface="+mn-ea"/>
              </a:rPr>
              <a:t>60</a:t>
            </a:r>
            <a:r>
              <a:rPr lang="zh-CN" altLang="en-US">
                <a:sym typeface="+mn-ea"/>
              </a:rPr>
              <a:t>分钟死叉；</a:t>
            </a:r>
            <a:endParaRPr lang="zh-CN" altLang="en-US">
              <a:sym typeface="+mn-ea"/>
            </a:endParaRPr>
          </a:p>
          <a:p>
            <a:pPr algn="l">
              <a:buClrTx/>
              <a:buSzTx/>
              <a:buNone/>
            </a:pPr>
            <a:endParaRPr lang="en-US" altLang="zh-CN">
              <a:sym typeface="+mn-ea"/>
            </a:endParaRPr>
          </a:p>
          <a:p>
            <a:pPr algn="l">
              <a:buClrTx/>
              <a:buSzTx/>
              <a:buNone/>
            </a:pPr>
            <a:endParaRPr lang="en-US" altLang="zh-CN">
              <a:sym typeface="+mn-ea"/>
            </a:endParaRPr>
          </a:p>
          <a:p>
            <a:pPr algn="l">
              <a:buClrTx/>
              <a:buSzTx/>
              <a:buNone/>
            </a:pPr>
            <a:endParaRPr lang="en-US" altLang="zh-CN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一定要有标准！！！！！！！！</a:t>
            </a:r>
            <a:endParaRPr lang="zh-CN" altLang="en-US" sz="4000"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337560" y="2948305"/>
            <a:ext cx="5067300" cy="222948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止盈止损条件单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139825" y="1051560"/>
            <a:ext cx="908558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、止盈止损条件单：投资者设定止盈价和止损价，系统自动监控股票价格，当股价达到止盈价/止损价时，触发委托卖出。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注：止盈价和止损价至少设置其中一个即可创建条件单，若两者都设置了，则当其中一个触发了，另外一个就自动撤单。</a:t>
            </a:r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3083560" y="2948305"/>
            <a:ext cx="5321300" cy="2238375"/>
          </a:xfrm>
          <a:prstGeom prst="rect">
            <a:avLst/>
          </a:prstGeom>
          <a:solidFill>
            <a:schemeClr val="accent4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17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18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19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1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2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3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4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5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6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7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64.xml><?xml version="1.0" encoding="utf-8"?>
<p:tagLst xmlns:p="http://schemas.openxmlformats.org/presentationml/2006/main">
  <p:tag name="KSO_WM_UNIT_PLACING_PICTURE_USER_VIEWPORT" val="{&quot;height&quot;:1539,&quot;width&quot;:39003}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p="http://schemas.openxmlformats.org/presentationml/2006/main">
  <p:tag name="KSO_WPP_MARK_KEY" val="78063897-b671-48fb-84bb-65fd37104175"/>
  <p:tag name="COMMONDATA" val="eyJoZGlkIjoiMTMzZGI2MjkwNzI0NGI5MzY0NzUwYzMxOTRjZGRmN2UifQ=="/>
  <p:tag name="commondata" val="eyJoZGlkIjoiYjE3NjA4OTk1MzZjYzBiZTUyMTM1N2VjMzlhMThhMmYifQ=="/>
  <p:tag name="resource_record_key" val="{&quot;10&quot;:[3649130],&quot;65&quot;:[20205081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1082</Words>
  <Application>WPS 演示</Application>
  <PresentationFormat>宽屏</PresentationFormat>
  <Paragraphs>140</Paragraphs>
  <Slides>19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2" baseType="lpstr">
      <vt:lpstr>Arial</vt:lpstr>
      <vt:lpstr>宋体</vt:lpstr>
      <vt:lpstr>Wingdings</vt:lpstr>
      <vt:lpstr>Wingdings</vt:lpstr>
      <vt:lpstr>黑体</vt:lpstr>
      <vt:lpstr>思源黑体 CN Normal</vt:lpstr>
      <vt:lpstr>思源黑体 CN Light</vt:lpstr>
      <vt:lpstr>思源黑体 CN Bold</vt:lpstr>
      <vt:lpstr>思源黑体 CN Medium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十二猪肠</cp:lastModifiedBy>
  <cp:revision>316</cp:revision>
  <dcterms:created xsi:type="dcterms:W3CDTF">2019-06-19T02:08:00Z</dcterms:created>
  <dcterms:modified xsi:type="dcterms:W3CDTF">2024-11-27T02:32:33Z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2052-12.1.0.18912</vt:lpwstr>
  </property>
  <property fmtid="{D5CDD505-2E9C-101B-9397-08002B2CF9AE}" pid="3" name="ICV">
    <vt:lpwstr>39340004071C426FBDD6E1D047E39033_13</vt:lpwstr>
  </property>
</Properties>
</file>