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25.svg" ContentType="image/svg+xml"/>
  <Override PartName="/ppt/media/image2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02" r:id="rId3"/>
    <p:sldId id="327" r:id="rId4"/>
    <p:sldId id="328" r:id="rId5"/>
    <p:sldId id="446" r:id="rId6"/>
    <p:sldId id="447" r:id="rId7"/>
    <p:sldId id="392" r:id="rId9"/>
    <p:sldId id="455" r:id="rId10"/>
    <p:sldId id="488" r:id="rId11"/>
    <p:sldId id="470" r:id="rId12"/>
    <p:sldId id="479" r:id="rId13"/>
    <p:sldId id="394" r:id="rId14"/>
    <p:sldId id="459" r:id="rId15"/>
    <p:sldId id="506" r:id="rId16"/>
    <p:sldId id="499" r:id="rId17"/>
    <p:sldId id="514" r:id="rId18"/>
    <p:sldId id="521" r:id="rId19"/>
    <p:sldId id="464" r:id="rId20"/>
    <p:sldId id="465" r:id="rId21"/>
    <p:sldId id="466" r:id="rId22"/>
    <p:sldId id="467" r:id="rId23"/>
    <p:sldId id="468" r:id="rId24"/>
    <p:sldId id="325" r:id="rId25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1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Q" initials="D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017"/>
    <a:srgbClr val="AB0503"/>
    <a:srgbClr val="D30301"/>
    <a:srgbClr val="F8BF87"/>
    <a:srgbClr val="FFFDE6"/>
    <a:srgbClr val="930909"/>
    <a:srgbClr val="FBE4C2"/>
    <a:srgbClr val="EBC78C"/>
    <a:srgbClr val="F7DEB7"/>
    <a:srgbClr val="A4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1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75.xml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华工科技</a:t>
            </a:r>
            <a:r>
              <a:rPr lang="en-US" altLang="zh-CN"/>
              <a:t>2023</a:t>
            </a:r>
            <a:r>
              <a:rPr lang="zh-CN" altLang="en-US"/>
              <a:t>年</a:t>
            </a:r>
            <a:r>
              <a:rPr lang="en-US" altLang="zh-CN"/>
              <a:t>3</a:t>
            </a:r>
            <a:r>
              <a:rPr lang="zh-CN" altLang="en-US"/>
              <a:t>月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>
            <p:custDataLst>
              <p:tags r:id="rId3"/>
            </p:custDataLst>
          </p:nvPr>
        </p:nvSpPr>
        <p:spPr>
          <a:xfrm>
            <a:off x="4806950" y="6068695"/>
            <a:ext cx="7156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注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社群专属服务时间为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;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社群解散时间为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点。</a:t>
            </a:r>
            <a:endParaRPr lang="zh-CN" altLang="en-US" sz="12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内页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-635"/>
            <a:ext cx="12192000" cy="685800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330" y="261620"/>
            <a:ext cx="1372870" cy="294640"/>
          </a:xfrm>
          <a:prstGeom prst="rect">
            <a:avLst/>
          </a:prstGeom>
        </p:spPr>
      </p:pic>
      <p:pic>
        <p:nvPicPr>
          <p:cNvPr id="12" name="图片 11" descr="双12 icon_166804628526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4640" y="117475"/>
            <a:ext cx="1179195" cy="50673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635" y="681990"/>
            <a:ext cx="12193270" cy="6176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35" y="6557010"/>
            <a:ext cx="12190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 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蔡英姿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丨执业编号: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A1120613090011</a:t>
            </a:r>
            <a:r>
              <a:rPr 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 b="1">
              <a:ln>
                <a:noFill/>
              </a:ln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//192.168.10.86/素材/营销策划/1.活动/1-活动-设计需求/2023年/11月/11-12月猎手活动/12月猎手活动/双十二直播/课件模板/00设计/1920x1080 拷贝 9.png1920x1080 拷贝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pic>
        <p:nvPicPr>
          <p:cNvPr id="11" name="图片 10" descr="苏柏安1980（无课表）  拷贝 20000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矩形 8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5" y="682625"/>
            <a:ext cx="12192000" cy="6175375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10"/>
            </p:custDataLst>
          </p:nvPr>
        </p:nvSpPr>
        <p:spPr>
          <a:xfrm>
            <a:off x="648970" y="6579235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内页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苏柏安1980（无课表）  拷贝 20000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6"/>
            </p:custDataLst>
          </p:nvPr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.png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4"/>
            </p:custDataLst>
          </p:nvPr>
        </p:nvSpPr>
        <p:spPr>
          <a:xfrm>
            <a:off x="648970" y="5942330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7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4.xml"/><Relationship Id="rId2" Type="http://schemas.openxmlformats.org/officeDocument/2006/relationships/image" Target="../media/image22.png"/><Relationship Id="rId1" Type="http://schemas.openxmlformats.org/officeDocument/2006/relationships/tags" Target="../tags/tag63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66.xml"/><Relationship Id="rId4" Type="http://schemas.openxmlformats.org/officeDocument/2006/relationships/image" Target="../media/image25.sv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tags" Target="../tags/tag65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68.xml"/><Relationship Id="rId4" Type="http://schemas.openxmlformats.org/officeDocument/2006/relationships/image" Target="../media/image27.svg"/><Relationship Id="rId3" Type="http://schemas.openxmlformats.org/officeDocument/2006/relationships/image" Target="../media/image24.png"/><Relationship Id="rId2" Type="http://schemas.openxmlformats.org/officeDocument/2006/relationships/tags" Target="../tags/tag67.xml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../media/image14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70.xml"/><Relationship Id="rId4" Type="http://schemas.openxmlformats.org/officeDocument/2006/relationships/image" Target="../media/image27.svg"/><Relationship Id="rId3" Type="http://schemas.openxmlformats.org/officeDocument/2006/relationships/image" Target="../media/image24.png"/><Relationship Id="rId2" Type="http://schemas.openxmlformats.org/officeDocument/2006/relationships/tags" Target="../tags/tag69.xml"/><Relationship Id="rId1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72.xml"/><Relationship Id="rId4" Type="http://schemas.openxmlformats.org/officeDocument/2006/relationships/image" Target="../media/image27.svg"/><Relationship Id="rId3" Type="http://schemas.openxmlformats.org/officeDocument/2006/relationships/image" Target="../media/image24.png"/><Relationship Id="rId2" Type="http://schemas.openxmlformats.org/officeDocument/2006/relationships/tags" Target="../tags/tag71.xml"/><Relationship Id="rId1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3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30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33.xml"/><Relationship Id="rId2" Type="http://schemas.openxmlformats.org/officeDocument/2006/relationships/image" Target="../media/image20.png"/><Relationship Id="rId1" Type="http://schemas.openxmlformats.org/officeDocument/2006/relationships/tags" Target="../tags/tag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4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image" Target="../media/image21.png"/><Relationship Id="rId1" Type="http://schemas.openxmlformats.org/officeDocument/2006/relationships/tags" Target="../tags/tag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5239385" y="451739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endParaRPr lang="en-US" altLang="zh-CN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39385" y="4791075"/>
            <a:ext cx="5216525" cy="820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经传十大金牌讲师，从事证券行业10余年，自创一套“股海钓鱼操作系统”，真正教中小投资者能够理解市场，更好的适应市场，在市场当中稳定的获利。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9" name="文本框 18" descr="7b0a2020202022776f7264617274223a2022220a7d0a"/>
          <p:cNvSpPr txBox="1"/>
          <p:nvPr/>
        </p:nvSpPr>
        <p:spPr>
          <a:xfrm>
            <a:off x="5010785" y="1151255"/>
            <a:ext cx="6650355" cy="18719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l" fontAlgn="auto">
              <a:lnSpc>
                <a:spcPct val="90000"/>
              </a:lnSpc>
            </a:pP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《</a:t>
            </a:r>
            <a:r>
              <a:rPr 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落袋为安</a:t>
            </a:r>
            <a:r>
              <a:rPr lang="en-US" alt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  </a:t>
            </a:r>
            <a:endParaRPr lang="zh-CN"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algn="r" fontAlgn="auto">
              <a:lnSpc>
                <a:spcPct val="90000"/>
              </a:lnSpc>
            </a:pPr>
            <a:r>
              <a:rPr 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利润奔跑</a:t>
            </a: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》</a:t>
            </a:r>
            <a:endParaRPr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39385" y="4006215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方建伟</a:t>
            </a:r>
            <a:r>
              <a:rPr lang="en-US" altLang="zh-CN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执业编号：A1120613090012</a:t>
            </a:r>
            <a:endParaRPr lang="zh-CN" altLang="en-US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66385" y="311023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直播时间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:2024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11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月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13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日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20:15</a:t>
            </a:r>
            <a:endParaRPr lang="en-US" altLang="zh-CN" sz="2800" b="1">
              <a:solidFill>
                <a:srgbClr val="BD0017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牛市是如何亏钱的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8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9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    +1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10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11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+1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13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15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+2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17</a:t>
            </a:r>
            <a:r>
              <a:rPr lang="zh-CN" altLang="en-US" sz="4000">
                <a:sym typeface="+mn-ea"/>
              </a:rPr>
              <a:t>元买入，持到</a:t>
            </a:r>
            <a:r>
              <a:rPr lang="en-US" altLang="zh-CN" sz="4000">
                <a:sym typeface="+mn-ea"/>
              </a:rPr>
              <a:t>12</a:t>
            </a:r>
            <a:r>
              <a:rPr lang="zh-CN" altLang="en-US" sz="4000">
                <a:sym typeface="+mn-ea"/>
              </a:rPr>
              <a:t>元。</a:t>
            </a:r>
            <a:r>
              <a:rPr lang="en-US" altLang="zh-CN" sz="4000">
                <a:sym typeface="+mn-ea"/>
              </a:rPr>
              <a:t>    -5</a:t>
            </a:r>
            <a:r>
              <a:rPr lang="zh-CN" altLang="en-US" sz="4000">
                <a:sym typeface="+mn-ea"/>
              </a:rPr>
              <a:t>（正常止损</a:t>
            </a:r>
            <a:r>
              <a:rPr lang="en-US" altLang="zh-CN" sz="4000">
                <a:sym typeface="+mn-ea"/>
              </a:rPr>
              <a:t>-1</a:t>
            </a:r>
            <a:r>
              <a:rPr lang="zh-CN" altLang="en-US" sz="4000">
                <a:sym typeface="+mn-ea"/>
              </a:rPr>
              <a:t>）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（会找各种理由）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利润奔跑的策略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第三章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底仓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浮仓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、底仓：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）买入：突破智能辅助线（主力动向紫</a:t>
            </a:r>
            <a:r>
              <a:rPr lang="zh-CN" altLang="en-US" dirty="0"/>
              <a:t>色）、回踩智能辅助线（缩量小阳、小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）卖出：破位智能辅助线（止损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-5%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，线下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、浮仓：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）突破智能辅助线、回踩智能辅助线、捕捞季节低位金叉（乖离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）捕捞季节死叉（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盘中）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选股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条件：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）主力状态红色；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）上升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通道。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）一波涨幅不能过大（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80%+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日均线走平、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向上，在智能线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涨幅卖出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法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、买入：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）突破</a:t>
            </a:r>
            <a:r>
              <a:rPr lang="en-US" altLang="zh-CN" dirty="0"/>
              <a:t>+30</a:t>
            </a:r>
            <a:r>
              <a:rPr lang="zh-CN" altLang="en-US" dirty="0"/>
              <a:t>日均线平或上（主力动向紫、主力动向红</a:t>
            </a:r>
            <a:r>
              <a:rPr lang="en-US" altLang="zh-CN" dirty="0"/>
              <a:t>+</a:t>
            </a:r>
            <a:r>
              <a:rPr lang="zh-CN" altLang="en-US" dirty="0"/>
              <a:t>突破</a:t>
            </a:r>
            <a:r>
              <a:rPr lang="en-US" altLang="zh-CN" dirty="0"/>
              <a:t>30</a:t>
            </a:r>
            <a:r>
              <a:rPr lang="zh-CN" altLang="en-US" dirty="0"/>
              <a:t>日均</a:t>
            </a:r>
            <a:r>
              <a:rPr lang="zh-CN" altLang="en-US" dirty="0"/>
              <a:t>线）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）回踩智能辅助线（缩量</a:t>
            </a:r>
            <a:r>
              <a:rPr lang="en-US" altLang="zh-CN" dirty="0"/>
              <a:t>+</a:t>
            </a:r>
            <a:r>
              <a:rPr lang="zh-CN" altLang="en-US" dirty="0"/>
              <a:t>小阳小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zh-CN" altLang="en-US" dirty="0"/>
              <a:t>卖出：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-5%</a:t>
            </a:r>
            <a:r>
              <a:rPr lang="zh-CN" altLang="en-US" dirty="0"/>
              <a:t>止损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+5%  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+30%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  <a:r>
              <a:rPr lang="en-US" altLang="zh-CN" dirty="0"/>
              <a:t>+50%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以上直接设止盈止损条件</a:t>
            </a:r>
            <a:r>
              <a:rPr lang="zh-CN" altLang="en-US" dirty="0"/>
              <a:t>单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底仓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浮仓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、举例讲解：工业富联、芯片</a:t>
            </a:r>
            <a:r>
              <a:rPr lang="en-US" altLang="zh-CN" dirty="0"/>
              <a:t>ETF</a:t>
            </a:r>
            <a:r>
              <a:rPr lang="zh-CN" altLang="en-US" dirty="0"/>
              <a:t>、歌尔股份、中科曙光、精工</a:t>
            </a:r>
            <a:r>
              <a:rPr lang="zh-CN" altLang="en-US" dirty="0"/>
              <a:t>科技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再牛逼的方法，没有执行力，还不如，普通的方法，铁一样的执行来的有</a:t>
            </a:r>
            <a:r>
              <a:rPr lang="zh-CN" altLang="en-US" dirty="0"/>
              <a:t>价值。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趋势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、定方向：政策（两会）、社会发展</a:t>
            </a:r>
            <a:r>
              <a:rPr lang="en-US" altLang="zh-CN" dirty="0"/>
              <a:t>    ---&gt;   </a:t>
            </a:r>
            <a:r>
              <a:rPr lang="zh-CN" altLang="en-US" dirty="0"/>
              <a:t>产业方向（</a:t>
            </a:r>
            <a:r>
              <a:rPr lang="zh-CN" altLang="en-US" dirty="0"/>
              <a:t>智能制造）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、研究产业链：上、中、下游</a:t>
            </a:r>
            <a:r>
              <a:rPr lang="en-US" altLang="zh-CN" dirty="0"/>
              <a:t>  </a:t>
            </a:r>
            <a:r>
              <a:rPr lang="zh-CN" altLang="en-US" dirty="0"/>
              <a:t>（上</a:t>
            </a:r>
            <a:r>
              <a:rPr lang="zh-CN" altLang="en-US" dirty="0"/>
              <a:t>中）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、龙头集合：细分主题龙头（</a:t>
            </a:r>
            <a:r>
              <a:rPr lang="en-US" altLang="zh-CN" dirty="0"/>
              <a:t>20-30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、技术确认，选出核心股（做</a:t>
            </a:r>
            <a:r>
              <a:rPr lang="en-US" altLang="zh-CN" dirty="0"/>
              <a:t>3</a:t>
            </a:r>
            <a:r>
              <a:rPr lang="zh-CN" altLang="en-US" dirty="0"/>
              <a:t>只，选</a:t>
            </a:r>
            <a:r>
              <a:rPr lang="en-US" altLang="zh-CN" dirty="0"/>
              <a:t>6-10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、买卖</a:t>
            </a:r>
            <a:r>
              <a:rPr lang="zh-CN" altLang="en-US" dirty="0"/>
              <a:t>规则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、行情，定节奏：反弹（熊线）</a:t>
            </a:r>
            <a:r>
              <a:rPr lang="en-US" altLang="zh-CN" dirty="0"/>
              <a:t>  ------&gt;    </a:t>
            </a:r>
            <a:r>
              <a:rPr lang="zh-CN" altLang="en-US" dirty="0"/>
              <a:t>做不做？（昨天金叉，熊线结束</a:t>
            </a:r>
            <a:r>
              <a:rPr lang="en-US" altLang="zh-CN" dirty="0"/>
              <a:t>/</a:t>
            </a:r>
            <a:r>
              <a:rPr lang="zh-CN" altLang="en-US" dirty="0"/>
              <a:t>死</a:t>
            </a:r>
            <a:r>
              <a:rPr lang="zh-CN" altLang="en-US" dirty="0"/>
              <a:t>叉）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、仓位：</a:t>
            </a:r>
            <a:r>
              <a:rPr lang="en-US" altLang="zh-CN" dirty="0"/>
              <a:t>3</a:t>
            </a:r>
            <a:r>
              <a:rPr lang="zh-CN" altLang="en-US" dirty="0"/>
              <a:t>成</a:t>
            </a:r>
            <a:r>
              <a:rPr lang="en-US" altLang="zh-CN" dirty="0"/>
              <a:t>    ----&gt;  </a:t>
            </a:r>
            <a:r>
              <a:rPr lang="zh-CN" altLang="en-US" dirty="0"/>
              <a:t>做多少？（流动资金是绿</a:t>
            </a:r>
            <a:r>
              <a:rPr lang="zh-CN" altLang="en-US" dirty="0"/>
              <a:t>的）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、个股：熟悉</a:t>
            </a:r>
            <a:r>
              <a:rPr lang="en-US" altLang="zh-CN" dirty="0"/>
              <a:t>  ----&gt;  </a:t>
            </a:r>
            <a:r>
              <a:rPr lang="zh-CN" altLang="en-US" dirty="0"/>
              <a:t>做什么？（金叉买，</a:t>
            </a:r>
            <a:r>
              <a:rPr lang="zh-CN" altLang="en-US" dirty="0"/>
              <a:t>昨天）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、期望：多少都行</a:t>
            </a:r>
            <a:r>
              <a:rPr lang="en-US" altLang="zh-CN" dirty="0"/>
              <a:t>   ----&gt; </a:t>
            </a:r>
            <a:r>
              <a:rPr lang="zh-CN" altLang="en-US" dirty="0"/>
              <a:t>赚多少？（不由我们</a:t>
            </a:r>
            <a:r>
              <a:rPr lang="zh-CN" altLang="en-US" dirty="0"/>
              <a:t>把控）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-------------------------------------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、重新趋势：平均股价突破熊线！上去以后，才会考虑继续做趋势</a:t>
            </a:r>
            <a:r>
              <a:rPr lang="zh-CN" altLang="en-US" dirty="0"/>
              <a:t>股。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以史为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10" y="857885"/>
            <a:ext cx="10683240" cy="51060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1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" y="852805"/>
            <a:ext cx="10961370" cy="51117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36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8973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865" y="835660"/>
            <a:ext cx="10570845" cy="510921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120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75" y="2987040"/>
            <a:ext cx="2827655" cy="1343025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4657090" y="1802130"/>
            <a:ext cx="6414770" cy="824865"/>
            <a:chOff x="7100" y="2172"/>
            <a:chExt cx="10102" cy="1299"/>
          </a:xfrm>
        </p:grpSpPr>
        <p:pic>
          <p:nvPicPr>
            <p:cNvPr id="4" name="图片 3" descr="组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第一章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市场行情看法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7"/>
            </p:custDataLst>
          </p:nvPr>
        </p:nvGrpSpPr>
        <p:grpSpPr>
          <a:xfrm>
            <a:off x="4657090" y="2802890"/>
            <a:ext cx="6414770" cy="824865"/>
            <a:chOff x="7100" y="2172"/>
            <a:chExt cx="10102" cy="1299"/>
          </a:xfrm>
        </p:grpSpPr>
        <p:pic>
          <p:nvPicPr>
            <p:cNvPr id="9" name="图片 8" descr="组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二章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落袋为安的策略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11"/>
            </p:custDataLst>
          </p:nvPr>
        </p:nvGrpSpPr>
        <p:grpSpPr>
          <a:xfrm>
            <a:off x="4657090" y="3803650"/>
            <a:ext cx="6414770" cy="824865"/>
            <a:chOff x="7100" y="2172"/>
            <a:chExt cx="10102" cy="1299"/>
          </a:xfrm>
        </p:grpSpPr>
        <p:pic>
          <p:nvPicPr>
            <p:cNvPr id="13" name="图片 12" descr="组 2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三章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4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利润奔跑的策略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910" y="860425"/>
            <a:ext cx="10584180" cy="508190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3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228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540" y="831215"/>
            <a:ext cx="10757535" cy="513524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4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160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310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/>
        </p:nvSpPr>
        <p:spPr>
          <a:xfrm>
            <a:off x="1344930" y="1469390"/>
            <a:ext cx="932688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l" fontAlgn="auto"/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经传多赢，让投资遇见</a:t>
            </a:r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美好</a:t>
            </a:r>
            <a:endParaRPr lang="zh-CN" altLang="en-US" sz="60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1450975" y="255397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750060" y="288036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sz="58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市场行情看法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第一章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一、大盘分析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735060" y="1305560"/>
            <a:ext cx="314769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zh-CN"/>
              <a:t>改变熊线思维</a:t>
            </a:r>
            <a:endParaRPr lang="zh-CN"/>
          </a:p>
          <a:p>
            <a:endParaRPr lang="zh-CN"/>
          </a:p>
          <a:p>
            <a:r>
              <a:rPr lang="en-US" altLang="zh-CN"/>
              <a:t>2</a:t>
            </a:r>
            <a:r>
              <a:rPr lang="zh-CN" altLang="en-US"/>
              <a:t>、有调整更利于健康上涨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、死叉则短期震荡整理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、牛线后续会上移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5</a:t>
            </a:r>
            <a:r>
              <a:rPr lang="zh-CN" altLang="en-US"/>
              <a:t>、平均股价常站牛熊之上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6</a:t>
            </a:r>
            <a:r>
              <a:rPr lang="zh-CN" altLang="en-US"/>
              <a:t>、熊线则加速上扬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7</a:t>
            </a:r>
            <a:r>
              <a:rPr lang="zh-CN" altLang="en-US"/>
              <a:t>、横向高位才要注意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8</a:t>
            </a:r>
            <a:r>
              <a:rPr lang="zh-CN" altLang="en-US"/>
              <a:t>、下一轮金叉再次启动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843915"/>
            <a:ext cx="8095615" cy="331343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4263390"/>
            <a:ext cx="2815590" cy="164909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035" y="4263390"/>
            <a:ext cx="2762250" cy="165290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3810" y="4263390"/>
            <a:ext cx="2244725" cy="165862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二、已突破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65" y="855345"/>
            <a:ext cx="11329670" cy="50717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落袋为安的策略</a:t>
            </a:r>
            <a:endParaRPr lang="en-US" altLang="zh-CN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一、短线爱好者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2153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上涨时，看多的观点显得特别有深度！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下跌时，看空的观点显得特别有</a:t>
            </a:r>
            <a:r>
              <a:rPr lang="zh-CN" altLang="en-US" sz="4000">
                <a:sym typeface="+mn-ea"/>
              </a:rPr>
              <a:t>远见。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一、短线爱好者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23685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zh-CN">
                <a:sym typeface="+mn-ea"/>
              </a:rPr>
              <a:t>短线：</a:t>
            </a:r>
            <a:endParaRPr 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>
                <a:sym typeface="+mn-ea"/>
              </a:rPr>
              <a:t>（</a:t>
            </a:r>
            <a:r>
              <a:rPr lang="en-US" altLang="zh-CN">
                <a:sym typeface="+mn-ea"/>
              </a:rPr>
              <a:t>1</a:t>
            </a:r>
            <a:r>
              <a:rPr lang="zh-CN">
                <a:sym typeface="+mn-ea"/>
              </a:rPr>
              <a:t>）捕捞季节日线死叉；</a:t>
            </a:r>
            <a:endParaRPr 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>
                <a:sym typeface="+mn-ea"/>
              </a:rPr>
              <a:t>（</a:t>
            </a:r>
            <a:r>
              <a:rPr lang="en-US" altLang="zh-CN">
                <a:sym typeface="+mn-ea"/>
              </a:rPr>
              <a:t>2</a:t>
            </a:r>
            <a:r>
              <a:rPr lang="zh-CN">
                <a:sym typeface="+mn-ea"/>
              </a:rPr>
              <a:t>）捕捞季节</a:t>
            </a:r>
            <a:r>
              <a:rPr lang="en-US" altLang="zh-CN">
                <a:sym typeface="+mn-ea"/>
              </a:rPr>
              <a:t>60</a:t>
            </a:r>
            <a:r>
              <a:rPr lang="zh-CN" altLang="en-US">
                <a:sym typeface="+mn-ea"/>
              </a:rPr>
              <a:t>分钟死叉；</a:t>
            </a:r>
            <a:endParaRPr lang="zh-CN" altLang="en-US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一定要有标准！！！！！！！！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37560" y="2948305"/>
            <a:ext cx="5067300" cy="222948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止盈止损条件单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139825" y="1051560"/>
            <a:ext cx="908558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、止盈止损条件单：投资者设定止盈价和止损价，系统自动监控股票价格，当股价达到止盈价/止损价时，触发委托卖出。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注：止盈价和止损价至少设置其中一个即可创建条件单，若两者都设置了，则当其中一个触发了，另外一个就自动撤单。</a:t>
            </a: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083560" y="2948305"/>
            <a:ext cx="5321300" cy="2238375"/>
          </a:xfrm>
          <a:prstGeom prst="rect">
            <a:avLst/>
          </a:prstGeom>
          <a:solidFill>
            <a:schemeClr val="accent4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8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9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1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2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3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4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5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73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PP_MARK_KEY" val="78063897-b671-48fb-84bb-65fd37104175"/>
  <p:tag name="COMMONDATA" val="eyJoZGlkIjoiMTMzZGI2MjkwNzI0NGI5MzY0NzUwYzMxOTRjZGRmN2UifQ=="/>
  <p:tag name="commondata" val="eyJoZGlkIjoiYjE3NjA4OTk1MzZjYzBiZTUyMTM1N2VjMzlhMThhMmYifQ=="/>
  <p:tag name="resource_record_key" val="{&quot;10&quot;:[3649130],&quot;65&quot;:[20205081]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1553</Words>
  <Application>WPS 演示</Application>
  <PresentationFormat>宽屏</PresentationFormat>
  <Paragraphs>182</Paragraphs>
  <Slides>22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Arial</vt:lpstr>
      <vt:lpstr>宋体</vt:lpstr>
      <vt:lpstr>Wingdings</vt:lpstr>
      <vt:lpstr>Wingdings</vt:lpstr>
      <vt:lpstr>黑体</vt:lpstr>
      <vt:lpstr>思源黑体 CN Normal</vt:lpstr>
      <vt:lpstr>思源黑体 CN Light</vt:lpstr>
      <vt:lpstr>思源黑体 CN Bold</vt:lpstr>
      <vt:lpstr>思源黑体 CN Medium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阿涛</cp:lastModifiedBy>
  <cp:revision>321</cp:revision>
  <dcterms:created xsi:type="dcterms:W3CDTF">2019-06-19T02:08:00Z</dcterms:created>
  <dcterms:modified xsi:type="dcterms:W3CDTF">2025-01-08T02:15:40Z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39340004071C426FBDD6E1D047E39033_13</vt:lpwstr>
  </property>
</Properties>
</file>