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586" r:id="rId3"/>
    <p:sldId id="602" r:id="rId4"/>
    <p:sldId id="613" r:id="rId5"/>
    <p:sldId id="611" r:id="rId6"/>
    <p:sldId id="616" r:id="rId7"/>
    <p:sldId id="608" r:id="rId8"/>
    <p:sldId id="614" r:id="rId9"/>
    <p:sldId id="618" r:id="rId10"/>
    <p:sldId id="620" r:id="rId11"/>
    <p:sldId id="623" r:id="rId12"/>
    <p:sldId id="622" r:id="rId13"/>
    <p:sldId id="625" r:id="rId14"/>
    <p:sldId id="615" r:id="rId15"/>
    <p:sldId id="624" r:id="rId16"/>
    <p:sldId id="626" r:id="rId17"/>
    <p:sldId id="627" r:id="rId18"/>
    <p:sldId id="628" r:id="rId19"/>
    <p:sldId id="629" r:id="rId20"/>
    <p:sldId id="630" r:id="rId21"/>
    <p:sldId id="272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34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0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14.png"/><Relationship Id="rId7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tags" Target="../tags/tag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309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12)观点基于软件数据和理论模型分析，仅供参考，不构成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6.xml"/><Relationship Id="rId11" Type="http://schemas.openxmlformats.org/officeDocument/2006/relationships/image" Target="../media/image16.png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2" Type="http://schemas.openxmlformats.org/officeDocument/2006/relationships/image" Target="../media/image22.png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股票池的建立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趋势跟踪买卖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pic>
        <p:nvPicPr>
          <p:cNvPr id="3" name="图片 2" descr="方建伟 拷贝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1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9480"/>
            <a:ext cx="12192000" cy="534670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8449310" y="2546985"/>
            <a:ext cx="1957070" cy="882015"/>
          </a:xfrm>
          <a:prstGeom prst="wedgeRoundRectCallout">
            <a:avLst>
              <a:gd name="adj1" fmla="val -64730"/>
              <a:gd name="adj2" fmla="val -8347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回调小阳线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2020"/>
            <a:ext cx="12192000" cy="534035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9058275" y="5090160"/>
            <a:ext cx="1957070" cy="882015"/>
          </a:xfrm>
          <a:prstGeom prst="wedgeRoundRectCallout">
            <a:avLst>
              <a:gd name="adj1" fmla="val -93997"/>
              <a:gd name="adj2" fmla="val 5043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金叉</a:t>
            </a:r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8721725" y="2301240"/>
            <a:ext cx="1957070" cy="882015"/>
          </a:xfrm>
          <a:prstGeom prst="wedgeRoundRectCallout">
            <a:avLst>
              <a:gd name="adj1" fmla="val -58241"/>
              <a:gd name="adj2" fmla="val -6389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突破智能线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3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8530"/>
            <a:ext cx="12192000" cy="536130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9684385" y="2988310"/>
            <a:ext cx="1957070" cy="882015"/>
          </a:xfrm>
          <a:prstGeom prst="wedgeRoundRectCallout">
            <a:avLst>
              <a:gd name="adj1" fmla="val -52660"/>
              <a:gd name="adj2" fmla="val -10305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突破智能线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交易误区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1710" y="826135"/>
            <a:ext cx="593534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很多的用户有一个错误的习惯：</a:t>
            </a:r>
            <a:endParaRPr lang="zh-CN"/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先看个股有没有买点，有就选，没有不选。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正确的操作是：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、先确定方向及相应的个股；</a:t>
            </a:r>
            <a:r>
              <a:rPr lang="en-US" altLang="zh-CN" sz="2400" b="1">
                <a:solidFill>
                  <a:srgbClr val="FF0000"/>
                </a:solidFill>
              </a:rPr>
              <a:t>---</a:t>
            </a:r>
            <a:r>
              <a:rPr lang="zh-CN" altLang="en-US" sz="2400" b="1">
                <a:solidFill>
                  <a:srgbClr val="FF0000"/>
                </a:solidFill>
              </a:rPr>
              <a:t>选股第一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、个股选好之后，等符合规则的买点；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、买点一到，不犹豫的按方法买入。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826135"/>
            <a:ext cx="5437505" cy="3865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2900" y="4946015"/>
            <a:ext cx="5438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坐公交的顺序是什么？</a:t>
            </a:r>
            <a:endParaRPr lang="zh-CN"/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、先确定自己要去哪里；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、哪路公交可以到站目的地；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、这路公交车来了，就上车。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想要进步，先把前面学好，卖出可以简化掉。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、设好止损是不会大败的开始。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止损一般采用百分比止损法（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5%-10%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当天买入某只个股之后，就可以盘后设好止损单了。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比如【特锐德】昨天金叉时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元买入的，止损是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则止损价为：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37*0.92=34.04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定好止损，意味着自己最坏的打算都安排好了，就没什么好怕的了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止损上移：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当个股盈利达到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时，那么原来的止损条件单则要上移。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【特锐德】昨天金叉时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元买入的，止损是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，止损价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特锐德涨到了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40.7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（盈利达到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），此时要修改止损价。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将原来的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元改为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元（成本价）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这就意味着该股后期怎么走，也只是回到你的成本价，基本不会出现亏损了（意外的大幅低开除外），那是不是更不用怕，敢于趋势持股。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基础的盈亏比为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即比如止损是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，那么止盈至少要设在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24%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才合理。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比如【特锐德】昨天金叉时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止盈价则设为：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37*1.24=45.88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（取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45.8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止盈位可以出光也可以减半，然后留余下的继续跟趋势。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" y="778510"/>
            <a:ext cx="11055985" cy="559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让利润奔跑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市场行情分析（</a:t>
            </a:r>
            <a:r>
              <a:rPr lang="en-US" altLang="zh-CN" sz="2800" b="1">
                <a:solidFill>
                  <a:schemeClr val="bg1"/>
                </a:solidFill>
              </a:rPr>
              <a:t>6</a:t>
            </a:r>
            <a:r>
              <a:rPr lang="en-US" altLang="zh-CN" sz="2800" b="1">
                <a:solidFill>
                  <a:schemeClr val="bg1"/>
                </a:solidFill>
              </a:rPr>
              <a:t>-23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5755" y="803275"/>
            <a:ext cx="5303520" cy="554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、大盘分析</a:t>
            </a:r>
            <a:r>
              <a:rPr lang="en-US" altLang="zh-CN"/>
              <a:t>B</a:t>
            </a:r>
            <a:r>
              <a:rPr lang="zh-CN" altLang="en-US"/>
              <a:t>点区域</a:t>
            </a:r>
            <a:endParaRPr lang="zh-CN" altLang="en-US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/>
              <a:t>流动资金连续翻红</a:t>
            </a:r>
            <a:endParaRPr lang="zh-CN"/>
          </a:p>
          <a:p>
            <a:endParaRPr lang="zh-CN" altLang="zh-CN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/>
              <a:t>捕捞季节死叉</a:t>
            </a:r>
            <a:endParaRPr lang="zh-CN"/>
          </a:p>
          <a:p>
            <a:endParaRPr lang="zh-CN"/>
          </a:p>
          <a:p>
            <a:r>
              <a:rPr lang="en-US" altLang="zh-CN"/>
              <a:t>4</a:t>
            </a:r>
            <a:r>
              <a:rPr lang="zh-CN" altLang="en-US"/>
              <a:t>、平均股价回落至牛线之内，牛线变成压力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策略：买入之后按交易规则等卖；没有买的可以在本次死叉期间寻找低吸的机会。</a:t>
            </a:r>
            <a:endParaRPr lang="zh-CN" altLang="en-US"/>
          </a:p>
          <a:p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803275"/>
            <a:ext cx="6435725" cy="4820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、</a:t>
            </a:r>
            <a:r>
              <a:rPr lang="zh-CN" sz="2800" b="1">
                <a:solidFill>
                  <a:schemeClr val="bg1"/>
                </a:solidFill>
              </a:rPr>
              <a:t>选股模型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" y="902335"/>
            <a:ext cx="3435350" cy="21939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499110" y="3340100"/>
            <a:ext cx="5130800" cy="2729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选择业绩近几个季度连续增长的，如果能是创新高更好；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、个股主力状态红色，代表个股势能初步形成，在择时方面可控；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、个股不宜是已经涨幅过大的，最好是刚刚形成上涨趋势；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40" y="902335"/>
            <a:ext cx="5599430" cy="306832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文本框 8"/>
          <p:cNvSpPr txBox="1"/>
          <p:nvPr/>
        </p:nvSpPr>
        <p:spPr>
          <a:xfrm>
            <a:off x="6352540" y="4214495"/>
            <a:ext cx="5130800" cy="2021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根据某个平台（指标）来选股；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、建立自己看好的股票池；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包括我们之前讲的产业链也是一种选股模型。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、</a:t>
            </a:r>
            <a:r>
              <a:rPr lang="zh-CN" sz="2800" b="1">
                <a:solidFill>
                  <a:schemeClr val="bg1"/>
                </a:solidFill>
              </a:rPr>
              <a:t>从方向中选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835660"/>
            <a:ext cx="8742045" cy="49314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540" y="1221740"/>
            <a:ext cx="7058025" cy="51720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altLang="en-US" sz="2800" b="1">
                <a:solidFill>
                  <a:schemeClr val="bg1"/>
                </a:solidFill>
              </a:rPr>
              <a:t>、股票池建立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9415" y="1069340"/>
            <a:ext cx="10344150" cy="3773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一个时间内，重点关注</a:t>
            </a:r>
            <a:r>
              <a:rPr lang="en-US" altLang="zh-CN"/>
              <a:t>3</a:t>
            </a:r>
            <a:r>
              <a:rPr lang="zh-CN" altLang="en-US"/>
              <a:t>个主题，每个主题选</a:t>
            </a:r>
            <a:r>
              <a:rPr lang="en-US" altLang="zh-CN"/>
              <a:t>2-3</a:t>
            </a:r>
            <a:r>
              <a:rPr lang="zh-CN" altLang="en-US"/>
              <a:t>只个股，</a:t>
            </a:r>
            <a:r>
              <a:rPr lang="en-US" altLang="zh-CN"/>
              <a:t> </a:t>
            </a:r>
            <a:r>
              <a:rPr lang="zh-CN" altLang="en-US"/>
              <a:t>这样大约</a:t>
            </a:r>
            <a:r>
              <a:rPr lang="en-US" altLang="zh-CN"/>
              <a:t>6-9</a:t>
            </a:r>
            <a:r>
              <a:rPr lang="zh-CN" altLang="en-US"/>
              <a:t>只个股；</a:t>
            </a:r>
            <a:endParaRPr lang="zh-CN"/>
          </a:p>
          <a:p>
            <a:endParaRPr lang="zh-CN"/>
          </a:p>
          <a:p>
            <a:r>
              <a:rPr lang="zh-CN"/>
              <a:t>例如：【外骨骼】、【储能】、【有色】</a:t>
            </a:r>
            <a:endParaRPr lang="zh-CN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、自己看好的个股，形态上符合自己的模型的，补充关注，大约</a:t>
            </a:r>
            <a:r>
              <a:rPr lang="en-US" altLang="zh-CN"/>
              <a:t>3</a:t>
            </a:r>
            <a:r>
              <a:rPr lang="en-US" altLang="zh-CN"/>
              <a:t>-5</a:t>
            </a:r>
            <a:r>
              <a:rPr lang="zh-CN" altLang="en-US"/>
              <a:t>只；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例如：【券商】【消费】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、形成自己的核心股票池（</a:t>
            </a:r>
            <a:r>
              <a:rPr lang="en-US" altLang="zh-CN"/>
              <a:t>10-15</a:t>
            </a:r>
            <a:r>
              <a:rPr lang="zh-CN" altLang="en-US"/>
              <a:t>只）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【重点】</a:t>
            </a:r>
            <a:r>
              <a:rPr lang="zh-CN" altLang="en-US"/>
              <a:t>永远只做自己股票池中的个股！！！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、实在不会选股，用主题</a:t>
            </a:r>
            <a:r>
              <a:rPr lang="en-US" altLang="zh-CN"/>
              <a:t>ETF</a:t>
            </a:r>
            <a:r>
              <a:rPr lang="zh-CN" altLang="en-US"/>
              <a:t>也是一个不错的选项。例如机器人</a:t>
            </a:r>
            <a:r>
              <a:rPr lang="en-US" altLang="zh-CN"/>
              <a:t>ETF</a:t>
            </a:r>
            <a:r>
              <a:rPr lang="zh-CN" altLang="en-US"/>
              <a:t>、储能电池</a:t>
            </a:r>
            <a:r>
              <a:rPr lang="en-US" altLang="zh-CN"/>
              <a:t>ETF</a:t>
            </a:r>
            <a:r>
              <a:rPr lang="zh-CN" altLang="en-US"/>
              <a:t>、有色金属</a:t>
            </a:r>
            <a:r>
              <a:rPr lang="en-US" altLang="zh-CN"/>
              <a:t>ETF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sz="2800" b="1">
                <a:solidFill>
                  <a:schemeClr val="bg1"/>
                </a:solidFill>
              </a:rPr>
              <a:t>4</a:t>
            </a:r>
            <a:r>
              <a:rPr lang="zh-CN" altLang="en-US" sz="2800" b="1">
                <a:solidFill>
                  <a:schemeClr val="bg1"/>
                </a:solidFill>
              </a:rPr>
              <a:t>、买入方法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9420" y="4429760"/>
            <a:ext cx="11285855" cy="185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个股常见的三种买法：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、突破型：常见是个股处于智能辅助线下方，然后放量突破智能辅助线压力位，趋势扭转；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、支撑型：个股调整到某个支撑线为买入时机。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比如：缩量小阳小阴回踩智能辅助线，则调整结束，是支撑型买点的常见买法；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、转折型：个股原来处于下跌，突然反转向上，出现转折型买点，例如金叉（最好是金叉共震）。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810260"/>
            <a:ext cx="7896225" cy="3619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sz="2800" b="1">
                <a:solidFill>
                  <a:schemeClr val="bg1"/>
                </a:solidFill>
              </a:rPr>
              <a:t>）突破型买入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" y="932815"/>
            <a:ext cx="11917680" cy="5652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62140" y="2332355"/>
            <a:ext cx="296545" cy="3498215"/>
          </a:xfrm>
          <a:prstGeom prst="rect">
            <a:avLst/>
          </a:prstGeom>
          <a:solidFill>
            <a:schemeClr val="accent6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06315" y="2406650"/>
            <a:ext cx="296545" cy="3498215"/>
          </a:xfrm>
          <a:prstGeom prst="rect">
            <a:avLst/>
          </a:prstGeom>
          <a:solidFill>
            <a:schemeClr val="accent6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811655" y="1187450"/>
            <a:ext cx="1957070" cy="882015"/>
          </a:xfrm>
          <a:prstGeom prst="wedgeRoundRectCallout">
            <a:avLst>
              <a:gd name="adj1" fmla="val -5678"/>
              <a:gd name="adj2" fmla="val 73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个股下降通道中</a:t>
            </a: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4129405" y="1187450"/>
            <a:ext cx="1957070" cy="882015"/>
          </a:xfrm>
          <a:prstGeom prst="wedgeRoundRectCallout">
            <a:avLst>
              <a:gd name="adj1" fmla="val -5678"/>
              <a:gd name="adj2" fmla="val 73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第一次突破</a:t>
            </a:r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6447155" y="932815"/>
            <a:ext cx="1957070" cy="882015"/>
          </a:xfrm>
          <a:prstGeom prst="wedgeRoundRectCallout">
            <a:avLst>
              <a:gd name="adj1" fmla="val -15963"/>
              <a:gd name="adj2" fmla="val 9031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配合主力动向</a:t>
            </a:r>
            <a:endParaRPr lang="zh-CN" altLang="en-US"/>
          </a:p>
          <a:p>
            <a:pPr algn="ctr"/>
            <a:r>
              <a:rPr lang="zh-CN" altLang="en-US"/>
              <a:t>紫色强势突破</a:t>
            </a: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80000">
            <a:off x="239395" y="2715895"/>
            <a:ext cx="4604385" cy="26225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716280"/>
            <a:ext cx="11888470" cy="565594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6234430" y="2580005"/>
            <a:ext cx="1957070" cy="882015"/>
          </a:xfrm>
          <a:prstGeom prst="wedgeRoundRectCallout">
            <a:avLst>
              <a:gd name="adj1" fmla="val 33614"/>
              <a:gd name="adj2" fmla="val -7210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十字星回踩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6234430" y="3703320"/>
            <a:ext cx="1957070" cy="882015"/>
          </a:xfrm>
          <a:prstGeom prst="wedgeRoundRectCallout">
            <a:avLst>
              <a:gd name="adj1" fmla="val 38513"/>
              <a:gd name="adj2" fmla="val 11306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量能萎缩</a:t>
            </a: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0700000">
            <a:off x="1986280" y="1604645"/>
            <a:ext cx="2935605" cy="30543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360000">
            <a:off x="5182870" y="1433830"/>
            <a:ext cx="2616200" cy="29527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sz="2800" b="1">
                <a:solidFill>
                  <a:schemeClr val="bg1"/>
                </a:solidFill>
              </a:rPr>
              <a:t>）支撑型买入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948055"/>
            <a:ext cx="11888470" cy="55733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55430" y="1424940"/>
            <a:ext cx="400685" cy="4467225"/>
          </a:xfrm>
          <a:prstGeom prst="rect">
            <a:avLst/>
          </a:prstGeom>
          <a:solidFill>
            <a:schemeClr val="accent6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6950710" y="3293745"/>
            <a:ext cx="1957070" cy="882015"/>
          </a:xfrm>
          <a:prstGeom prst="wedgeRoundRectCallout">
            <a:avLst>
              <a:gd name="adj1" fmla="val 67099"/>
              <a:gd name="adj2" fmla="val 13488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金叉转折启动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sz="2800" b="1">
                <a:solidFill>
                  <a:schemeClr val="bg1"/>
                </a:solidFill>
              </a:rPr>
              <a:t>）转折型买入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7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WPS 演示</Application>
  <PresentationFormat>宽屏</PresentationFormat>
  <Paragraphs>162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Noto Sans S Chinese Medium</vt:lpstr>
      <vt:lpstr>思源黑体 CN Regular</vt:lpstr>
      <vt:lpstr>Impact</vt:lpstr>
      <vt:lpstr>思源黑体 CN Medium</vt:lpstr>
      <vt:lpstr>Arial Unicode MS</vt:lpstr>
      <vt:lpstr>Calibri</vt:lpstr>
      <vt:lpstr>Noto Sans S Chinese Medium</vt:lpstr>
      <vt:lpstr>优设标题黑</vt:lpstr>
      <vt:lpstr>思源黑体 CN Medium</vt:lpstr>
      <vt:lpstr>思源黑体 CN Normal</vt:lpstr>
      <vt:lpstr>思源黑体 CN Regular</vt:lpstr>
      <vt:lpstr>KSOF954951BB</vt:lpstr>
      <vt:lpstr>KSOFDDF4E7ED</vt:lpstr>
      <vt:lpstr>文道标题黑</vt:lpstr>
      <vt:lpstr>清雅黑体</vt:lpstr>
      <vt:lpstr>FT Thymes Medium</vt:lpstr>
      <vt:lpstr>方正宝黑体 简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siren</cp:lastModifiedBy>
  <cp:revision>746</cp:revision>
  <dcterms:created xsi:type="dcterms:W3CDTF">2019-06-19T02:08:00Z</dcterms:created>
  <dcterms:modified xsi:type="dcterms:W3CDTF">2026-06-23T10:01:18Z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59BC3DF784374FFE9248BDD012039189_13</vt:lpwstr>
  </property>
</Properties>
</file>